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 id="2147483721" r:id="rId2"/>
  </p:sldMasterIdLst>
  <p:notesMasterIdLst>
    <p:notesMasterId r:id="rId248"/>
  </p:notesMasterIdLst>
  <p:sldIdLst>
    <p:sldId id="780" r:id="rId3"/>
    <p:sldId id="781" r:id="rId4"/>
    <p:sldId id="782" r:id="rId5"/>
    <p:sldId id="1001" r:id="rId6"/>
    <p:sldId id="1004" r:id="rId7"/>
    <p:sldId id="1002" r:id="rId8"/>
    <p:sldId id="1003" r:id="rId9"/>
    <p:sldId id="674" r:id="rId10"/>
    <p:sldId id="675" r:id="rId11"/>
    <p:sldId id="623" r:id="rId12"/>
    <p:sldId id="624" r:id="rId13"/>
    <p:sldId id="783" r:id="rId14"/>
    <p:sldId id="784" r:id="rId15"/>
    <p:sldId id="933" r:id="rId16"/>
    <p:sldId id="785" r:id="rId17"/>
    <p:sldId id="786" r:id="rId18"/>
    <p:sldId id="795" r:id="rId19"/>
    <p:sldId id="796" r:id="rId20"/>
    <p:sldId id="799" r:id="rId21"/>
    <p:sldId id="1007" r:id="rId22"/>
    <p:sldId id="1006" r:id="rId23"/>
    <p:sldId id="800" r:id="rId24"/>
    <p:sldId id="801" r:id="rId25"/>
    <p:sldId id="802" r:id="rId26"/>
    <p:sldId id="803" r:id="rId27"/>
    <p:sldId id="804" r:id="rId28"/>
    <p:sldId id="805" r:id="rId29"/>
    <p:sldId id="806" r:id="rId30"/>
    <p:sldId id="807" r:id="rId31"/>
    <p:sldId id="808" r:id="rId32"/>
    <p:sldId id="809" r:id="rId33"/>
    <p:sldId id="810" r:id="rId34"/>
    <p:sldId id="811" r:id="rId35"/>
    <p:sldId id="812" r:id="rId36"/>
    <p:sldId id="813" r:id="rId37"/>
    <p:sldId id="814" r:id="rId38"/>
    <p:sldId id="692" r:id="rId39"/>
    <p:sldId id="787" r:id="rId40"/>
    <p:sldId id="788" r:id="rId41"/>
    <p:sldId id="789" r:id="rId42"/>
    <p:sldId id="790" r:id="rId43"/>
    <p:sldId id="791" r:id="rId44"/>
    <p:sldId id="792" r:id="rId45"/>
    <p:sldId id="793" r:id="rId46"/>
    <p:sldId id="815" r:id="rId47"/>
    <p:sldId id="816" r:id="rId48"/>
    <p:sldId id="817" r:id="rId49"/>
    <p:sldId id="818" r:id="rId50"/>
    <p:sldId id="819" r:id="rId51"/>
    <p:sldId id="820" r:id="rId52"/>
    <p:sldId id="821" r:id="rId53"/>
    <p:sldId id="822" r:id="rId54"/>
    <p:sldId id="823" r:id="rId55"/>
    <p:sldId id="824" r:id="rId56"/>
    <p:sldId id="825" r:id="rId57"/>
    <p:sldId id="984" r:id="rId58"/>
    <p:sldId id="985" r:id="rId59"/>
    <p:sldId id="986" r:id="rId60"/>
    <p:sldId id="867" r:id="rId61"/>
    <p:sldId id="891" r:id="rId62"/>
    <p:sldId id="868" r:id="rId63"/>
    <p:sldId id="869" r:id="rId64"/>
    <p:sldId id="870" r:id="rId65"/>
    <p:sldId id="871" r:id="rId66"/>
    <p:sldId id="872" r:id="rId67"/>
    <p:sldId id="873" r:id="rId68"/>
    <p:sldId id="875" r:id="rId69"/>
    <p:sldId id="876" r:id="rId70"/>
    <p:sldId id="1008" r:id="rId71"/>
    <p:sldId id="663" r:id="rId72"/>
    <p:sldId id="840" r:id="rId73"/>
    <p:sldId id="919" r:id="rId74"/>
    <p:sldId id="841" r:id="rId75"/>
    <p:sldId id="842" r:id="rId76"/>
    <p:sldId id="843" r:id="rId77"/>
    <p:sldId id="844" r:id="rId78"/>
    <p:sldId id="845" r:id="rId79"/>
    <p:sldId id="848" r:id="rId80"/>
    <p:sldId id="849" r:id="rId81"/>
    <p:sldId id="890" r:id="rId82"/>
    <p:sldId id="850" r:id="rId83"/>
    <p:sldId id="924" r:id="rId84"/>
    <p:sldId id="925" r:id="rId85"/>
    <p:sldId id="846" r:id="rId86"/>
    <p:sldId id="847" r:id="rId87"/>
    <p:sldId id="922" r:id="rId88"/>
    <p:sldId id="923" r:id="rId89"/>
    <p:sldId id="851" r:id="rId90"/>
    <p:sldId id="852" r:id="rId91"/>
    <p:sldId id="853" r:id="rId92"/>
    <p:sldId id="854" r:id="rId93"/>
    <p:sldId id="855" r:id="rId94"/>
    <p:sldId id="856" r:id="rId95"/>
    <p:sldId id="857" r:id="rId96"/>
    <p:sldId id="858" r:id="rId97"/>
    <p:sldId id="826" r:id="rId98"/>
    <p:sldId id="827" r:id="rId99"/>
    <p:sldId id="750" r:id="rId100"/>
    <p:sldId id="751" r:id="rId101"/>
    <p:sldId id="752" r:id="rId102"/>
    <p:sldId id="828" r:id="rId103"/>
    <p:sldId id="829" r:id="rId104"/>
    <p:sldId id="830" r:id="rId105"/>
    <p:sldId id="831" r:id="rId106"/>
    <p:sldId id="832" r:id="rId107"/>
    <p:sldId id="833" r:id="rId108"/>
    <p:sldId id="834" r:id="rId109"/>
    <p:sldId id="835" r:id="rId110"/>
    <p:sldId id="836" r:id="rId111"/>
    <p:sldId id="837" r:id="rId112"/>
    <p:sldId id="838" r:id="rId113"/>
    <p:sldId id="839" r:id="rId114"/>
    <p:sldId id="1005" r:id="rId115"/>
    <p:sldId id="877" r:id="rId116"/>
    <p:sldId id="629" r:id="rId117"/>
    <p:sldId id="878" r:id="rId118"/>
    <p:sldId id="934" r:id="rId119"/>
    <p:sldId id="879" r:id="rId120"/>
    <p:sldId id="880" r:id="rId121"/>
    <p:sldId id="632" r:id="rId122"/>
    <p:sldId id="881" r:id="rId123"/>
    <p:sldId id="882" r:id="rId124"/>
    <p:sldId id="883" r:id="rId125"/>
    <p:sldId id="884" r:id="rId126"/>
    <p:sldId id="885" r:id="rId127"/>
    <p:sldId id="886" r:id="rId128"/>
    <p:sldId id="887" r:id="rId129"/>
    <p:sldId id="888" r:id="rId130"/>
    <p:sldId id="889" r:id="rId131"/>
    <p:sldId id="935" r:id="rId132"/>
    <p:sldId id="936" r:id="rId133"/>
    <p:sldId id="971" r:id="rId134"/>
    <p:sldId id="972" r:id="rId135"/>
    <p:sldId id="973" r:id="rId136"/>
    <p:sldId id="974" r:id="rId137"/>
    <p:sldId id="975" r:id="rId138"/>
    <p:sldId id="976" r:id="rId139"/>
    <p:sldId id="977" r:id="rId140"/>
    <p:sldId id="978" r:id="rId141"/>
    <p:sldId id="979" r:id="rId142"/>
    <p:sldId id="994" r:id="rId143"/>
    <p:sldId id="937" r:id="rId144"/>
    <p:sldId id="939" r:id="rId145"/>
    <p:sldId id="942" r:id="rId146"/>
    <p:sldId id="943" r:id="rId147"/>
    <p:sldId id="944" r:id="rId148"/>
    <p:sldId id="945" r:id="rId149"/>
    <p:sldId id="946" r:id="rId150"/>
    <p:sldId id="947" r:id="rId151"/>
    <p:sldId id="948" r:id="rId152"/>
    <p:sldId id="950" r:id="rId153"/>
    <p:sldId id="951" r:id="rId154"/>
    <p:sldId id="952" r:id="rId155"/>
    <p:sldId id="953" r:id="rId156"/>
    <p:sldId id="955" r:id="rId157"/>
    <p:sldId id="956" r:id="rId158"/>
    <p:sldId id="957" r:id="rId159"/>
    <p:sldId id="959" r:id="rId160"/>
    <p:sldId id="962" r:id="rId161"/>
    <p:sldId id="964" r:id="rId162"/>
    <p:sldId id="966" r:id="rId163"/>
    <p:sldId id="967" r:id="rId164"/>
    <p:sldId id="969" r:id="rId165"/>
    <p:sldId id="859" r:id="rId166"/>
    <p:sldId id="860" r:id="rId167"/>
    <p:sldId id="709" r:id="rId168"/>
    <p:sldId id="862" r:id="rId169"/>
    <p:sldId id="863" r:id="rId170"/>
    <p:sldId id="864" r:id="rId171"/>
    <p:sldId id="865" r:id="rId172"/>
    <p:sldId id="866" r:id="rId173"/>
    <p:sldId id="920" r:id="rId174"/>
    <p:sldId id="710" r:id="rId175"/>
    <p:sldId id="746" r:id="rId176"/>
    <p:sldId id="747" r:id="rId177"/>
    <p:sldId id="748" r:id="rId178"/>
    <p:sldId id="772" r:id="rId179"/>
    <p:sldId id="773" r:id="rId180"/>
    <p:sldId id="659" r:id="rId181"/>
    <p:sldId id="660" r:id="rId182"/>
    <p:sldId id="744" r:id="rId183"/>
    <p:sldId id="753" r:id="rId184"/>
    <p:sldId id="749" r:id="rId185"/>
    <p:sldId id="761" r:id="rId186"/>
    <p:sldId id="677" r:id="rId187"/>
    <p:sldId id="678" r:id="rId188"/>
    <p:sldId id="679" r:id="rId189"/>
    <p:sldId id="680" r:id="rId190"/>
    <p:sldId id="681" r:id="rId191"/>
    <p:sldId id="682" r:id="rId192"/>
    <p:sldId id="683" r:id="rId193"/>
    <p:sldId id="684" r:id="rId194"/>
    <p:sldId id="685" r:id="rId195"/>
    <p:sldId id="686" r:id="rId196"/>
    <p:sldId id="687" r:id="rId197"/>
    <p:sldId id="688" r:id="rId198"/>
    <p:sldId id="689" r:id="rId199"/>
    <p:sldId id="775" r:id="rId200"/>
    <p:sldId id="776" r:id="rId201"/>
    <p:sldId id="777" r:id="rId202"/>
    <p:sldId id="778" r:id="rId203"/>
    <p:sldId id="779" r:id="rId204"/>
    <p:sldId id="895" r:id="rId205"/>
    <p:sldId id="892" r:id="rId206"/>
    <p:sldId id="921" r:id="rId207"/>
    <p:sldId id="893" r:id="rId208"/>
    <p:sldId id="896" r:id="rId209"/>
    <p:sldId id="897" r:id="rId210"/>
    <p:sldId id="898" r:id="rId211"/>
    <p:sldId id="899" r:id="rId212"/>
    <p:sldId id="900" r:id="rId213"/>
    <p:sldId id="901" r:id="rId214"/>
    <p:sldId id="902" r:id="rId215"/>
    <p:sldId id="903" r:id="rId216"/>
    <p:sldId id="904" r:id="rId217"/>
    <p:sldId id="905" r:id="rId218"/>
    <p:sldId id="906" r:id="rId219"/>
    <p:sldId id="907" r:id="rId220"/>
    <p:sldId id="908" r:id="rId221"/>
    <p:sldId id="909" r:id="rId222"/>
    <p:sldId id="910" r:id="rId223"/>
    <p:sldId id="911" r:id="rId224"/>
    <p:sldId id="912" r:id="rId225"/>
    <p:sldId id="913" r:id="rId226"/>
    <p:sldId id="914" r:id="rId227"/>
    <p:sldId id="915" r:id="rId228"/>
    <p:sldId id="916" r:id="rId229"/>
    <p:sldId id="917" r:id="rId230"/>
    <p:sldId id="918" r:id="rId231"/>
    <p:sldId id="1009" r:id="rId232"/>
    <p:sldId id="1010" r:id="rId233"/>
    <p:sldId id="987" r:id="rId234"/>
    <p:sldId id="988" r:id="rId235"/>
    <p:sldId id="989" r:id="rId236"/>
    <p:sldId id="990" r:id="rId237"/>
    <p:sldId id="991" r:id="rId238"/>
    <p:sldId id="992" r:id="rId239"/>
    <p:sldId id="993" r:id="rId240"/>
    <p:sldId id="995" r:id="rId241"/>
    <p:sldId id="996" r:id="rId242"/>
    <p:sldId id="997" r:id="rId243"/>
    <p:sldId id="998" r:id="rId244"/>
    <p:sldId id="999" r:id="rId245"/>
    <p:sldId id="1000" r:id="rId246"/>
    <p:sldId id="983" r:id="rId247"/>
  </p:sldIdLst>
  <p:sldSz cx="9144000" cy="5143500" type="screen16x9"/>
  <p:notesSz cx="6858000" cy="9144000"/>
  <p:defaultTextStyle>
    <a:defPPr>
      <a:defRPr lang="en-US"/>
    </a:defPPr>
    <a:lvl1pPr marL="0" algn="l" defTabSz="451047" rtl="0" eaLnBrk="1" latinLnBrk="0" hangingPunct="1">
      <a:defRPr sz="1800" kern="1200">
        <a:solidFill>
          <a:schemeClr val="tx1"/>
        </a:solidFill>
        <a:latin typeface="+mn-lt"/>
        <a:ea typeface="+mn-ea"/>
        <a:cs typeface="+mn-cs"/>
      </a:defRPr>
    </a:lvl1pPr>
    <a:lvl2pPr marL="451047" algn="l" defTabSz="451047" rtl="0" eaLnBrk="1" latinLnBrk="0" hangingPunct="1">
      <a:defRPr sz="1800" kern="1200">
        <a:solidFill>
          <a:schemeClr val="tx1"/>
        </a:solidFill>
        <a:latin typeface="+mn-lt"/>
        <a:ea typeface="+mn-ea"/>
        <a:cs typeface="+mn-cs"/>
      </a:defRPr>
    </a:lvl2pPr>
    <a:lvl3pPr marL="902119" algn="l" defTabSz="451047" rtl="0" eaLnBrk="1" latinLnBrk="0" hangingPunct="1">
      <a:defRPr sz="1800" kern="1200">
        <a:solidFill>
          <a:schemeClr val="tx1"/>
        </a:solidFill>
        <a:latin typeface="+mn-lt"/>
        <a:ea typeface="+mn-ea"/>
        <a:cs typeface="+mn-cs"/>
      </a:defRPr>
    </a:lvl3pPr>
    <a:lvl4pPr marL="1353188" algn="l" defTabSz="451047" rtl="0" eaLnBrk="1" latinLnBrk="0" hangingPunct="1">
      <a:defRPr sz="1800" kern="1200">
        <a:solidFill>
          <a:schemeClr val="tx1"/>
        </a:solidFill>
        <a:latin typeface="+mn-lt"/>
        <a:ea typeface="+mn-ea"/>
        <a:cs typeface="+mn-cs"/>
      </a:defRPr>
    </a:lvl4pPr>
    <a:lvl5pPr marL="1804252" algn="l" defTabSz="451047" rtl="0" eaLnBrk="1" latinLnBrk="0" hangingPunct="1">
      <a:defRPr sz="1800" kern="1200">
        <a:solidFill>
          <a:schemeClr val="tx1"/>
        </a:solidFill>
        <a:latin typeface="+mn-lt"/>
        <a:ea typeface="+mn-ea"/>
        <a:cs typeface="+mn-cs"/>
      </a:defRPr>
    </a:lvl5pPr>
    <a:lvl6pPr marL="2255319" algn="l" defTabSz="451047" rtl="0" eaLnBrk="1" latinLnBrk="0" hangingPunct="1">
      <a:defRPr sz="1800" kern="1200">
        <a:solidFill>
          <a:schemeClr val="tx1"/>
        </a:solidFill>
        <a:latin typeface="+mn-lt"/>
        <a:ea typeface="+mn-ea"/>
        <a:cs typeface="+mn-cs"/>
      </a:defRPr>
    </a:lvl6pPr>
    <a:lvl7pPr marL="2706383" algn="l" defTabSz="451047" rtl="0" eaLnBrk="1" latinLnBrk="0" hangingPunct="1">
      <a:defRPr sz="1800" kern="1200">
        <a:solidFill>
          <a:schemeClr val="tx1"/>
        </a:solidFill>
        <a:latin typeface="+mn-lt"/>
        <a:ea typeface="+mn-ea"/>
        <a:cs typeface="+mn-cs"/>
      </a:defRPr>
    </a:lvl7pPr>
    <a:lvl8pPr marL="3157446" algn="l" defTabSz="451047" rtl="0" eaLnBrk="1" latinLnBrk="0" hangingPunct="1">
      <a:defRPr sz="1800" kern="1200">
        <a:solidFill>
          <a:schemeClr val="tx1"/>
        </a:solidFill>
        <a:latin typeface="+mn-lt"/>
        <a:ea typeface="+mn-ea"/>
        <a:cs typeface="+mn-cs"/>
      </a:defRPr>
    </a:lvl8pPr>
    <a:lvl9pPr marL="3608511" algn="l" defTabSz="45104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B8632D-6EBA-8F42-99BA-0A151D0D5282}">
          <p14:sldIdLst/>
        </p14:section>
        <p14:section name="Introduction to  AWS" id="{9F364CAA-52F5-A444-9B51-791A1AF3CBEB}">
          <p14:sldIdLst>
            <p14:sldId id="780"/>
            <p14:sldId id="781"/>
            <p14:sldId id="782"/>
            <p14:sldId id="1001"/>
            <p14:sldId id="1004"/>
            <p14:sldId id="1002"/>
            <p14:sldId id="1003"/>
            <p14:sldId id="674"/>
            <p14:sldId id="675"/>
            <p14:sldId id="623"/>
            <p14:sldId id="624"/>
          </p14:sldIdLst>
        </p14:section>
        <p14:section name="Amazon EC2" id="{C685C98A-F506-4BC1-B342-7C03B7A8762C}">
          <p14:sldIdLst>
            <p14:sldId id="783"/>
            <p14:sldId id="784"/>
            <p14:sldId id="933"/>
            <p14:sldId id="785"/>
            <p14:sldId id="786"/>
            <p14:sldId id="795"/>
            <p14:sldId id="796"/>
            <p14:sldId id="799"/>
            <p14:sldId id="1007"/>
            <p14:sldId id="1006"/>
            <p14:sldId id="800"/>
            <p14:sldId id="801"/>
            <p14:sldId id="802"/>
            <p14:sldId id="803"/>
            <p14:sldId id="804"/>
            <p14:sldId id="805"/>
            <p14:sldId id="806"/>
            <p14:sldId id="807"/>
            <p14:sldId id="808"/>
            <p14:sldId id="809"/>
            <p14:sldId id="810"/>
            <p14:sldId id="811"/>
            <p14:sldId id="812"/>
            <p14:sldId id="813"/>
            <p14:sldId id="814"/>
            <p14:sldId id="692"/>
            <p14:sldId id="787"/>
            <p14:sldId id="788"/>
            <p14:sldId id="789"/>
            <p14:sldId id="790"/>
            <p14:sldId id="791"/>
            <p14:sldId id="792"/>
            <p14:sldId id="793"/>
            <p14:sldId id="815"/>
            <p14:sldId id="816"/>
            <p14:sldId id="817"/>
            <p14:sldId id="818"/>
            <p14:sldId id="819"/>
            <p14:sldId id="820"/>
            <p14:sldId id="821"/>
            <p14:sldId id="822"/>
            <p14:sldId id="823"/>
            <p14:sldId id="824"/>
            <p14:sldId id="825"/>
            <p14:sldId id="984"/>
            <p14:sldId id="985"/>
            <p14:sldId id="986"/>
          </p14:sldIdLst>
        </p14:section>
        <p14:section name="Amazon EBS" id="{029F8212-E3EA-4B33-941A-DB8846FDFF7A}">
          <p14:sldIdLst>
            <p14:sldId id="867"/>
            <p14:sldId id="891"/>
            <p14:sldId id="868"/>
            <p14:sldId id="869"/>
            <p14:sldId id="870"/>
            <p14:sldId id="871"/>
            <p14:sldId id="872"/>
            <p14:sldId id="873"/>
            <p14:sldId id="875"/>
            <p14:sldId id="876"/>
            <p14:sldId id="1008"/>
            <p14:sldId id="663"/>
          </p14:sldIdLst>
        </p14:section>
        <p14:section name="Amazon ELB" id="{4FC69B01-0708-4EDE-AF19-01EE3D2D75D5}">
          <p14:sldIdLst>
            <p14:sldId id="840"/>
            <p14:sldId id="919"/>
            <p14:sldId id="841"/>
            <p14:sldId id="842"/>
            <p14:sldId id="843"/>
            <p14:sldId id="844"/>
          </p14:sldIdLst>
        </p14:section>
        <p14:section name="Amazon CloudWatch" id="{909E2335-B89E-421B-8065-084DE1E39932}">
          <p14:sldIdLst>
            <p14:sldId id="845"/>
            <p14:sldId id="848"/>
            <p14:sldId id="849"/>
            <p14:sldId id="890"/>
            <p14:sldId id="850"/>
            <p14:sldId id="924"/>
            <p14:sldId id="925"/>
            <p14:sldId id="846"/>
            <p14:sldId id="847"/>
            <p14:sldId id="922"/>
            <p14:sldId id="923"/>
            <p14:sldId id="851"/>
            <p14:sldId id="852"/>
            <p14:sldId id="853"/>
            <p14:sldId id="854"/>
            <p14:sldId id="855"/>
            <p14:sldId id="856"/>
            <p14:sldId id="857"/>
            <p14:sldId id="858"/>
          </p14:sldIdLst>
        </p14:section>
        <p14:section name="Amazon Autoscaling" id="{C19BE2BD-0AAF-4994-85D9-F14B493B8AE2}">
          <p14:sldIdLst>
            <p14:sldId id="826"/>
            <p14:sldId id="827"/>
            <p14:sldId id="750"/>
            <p14:sldId id="751"/>
            <p14:sldId id="752"/>
            <p14:sldId id="828"/>
            <p14:sldId id="829"/>
            <p14:sldId id="830"/>
            <p14:sldId id="831"/>
            <p14:sldId id="832"/>
            <p14:sldId id="833"/>
            <p14:sldId id="834"/>
            <p14:sldId id="835"/>
            <p14:sldId id="836"/>
            <p14:sldId id="837"/>
            <p14:sldId id="838"/>
            <p14:sldId id="839"/>
          </p14:sldIdLst>
        </p14:section>
        <p14:section name="Amazon S3" id="{C93B2670-2D98-4E1C-8C4D-0B2D3CA8DEBA}">
          <p14:sldIdLst>
            <p14:sldId id="1005"/>
            <p14:sldId id="877"/>
            <p14:sldId id="629"/>
            <p14:sldId id="878"/>
            <p14:sldId id="934"/>
            <p14:sldId id="879"/>
          </p14:sldIdLst>
        </p14:section>
        <p14:section name="Amazon Glacier" id="{AA9AA3DE-1878-47D7-8BF5-3564FB4716A1}">
          <p14:sldIdLst>
            <p14:sldId id="880"/>
            <p14:sldId id="632"/>
            <p14:sldId id="881"/>
            <p14:sldId id="882"/>
            <p14:sldId id="883"/>
            <p14:sldId id="884"/>
            <p14:sldId id="885"/>
            <p14:sldId id="886"/>
            <p14:sldId id="887"/>
            <p14:sldId id="888"/>
            <p14:sldId id="889"/>
          </p14:sldIdLst>
        </p14:section>
        <p14:section name="AWS CloudFront" id="{56C4C28C-EC1D-43E6-B8FB-E1EA8C4F1F8D}">
          <p14:sldIdLst>
            <p14:sldId id="935"/>
            <p14:sldId id="936"/>
            <p14:sldId id="971"/>
            <p14:sldId id="972"/>
            <p14:sldId id="973"/>
            <p14:sldId id="974"/>
            <p14:sldId id="975"/>
            <p14:sldId id="976"/>
            <p14:sldId id="977"/>
            <p14:sldId id="978"/>
            <p14:sldId id="979"/>
            <p14:sldId id="994"/>
            <p14:sldId id="937"/>
            <p14:sldId id="939"/>
            <p14:sldId id="942"/>
            <p14:sldId id="943"/>
            <p14:sldId id="944"/>
            <p14:sldId id="945"/>
            <p14:sldId id="946"/>
            <p14:sldId id="947"/>
            <p14:sldId id="948"/>
            <p14:sldId id="950"/>
            <p14:sldId id="951"/>
            <p14:sldId id="952"/>
            <p14:sldId id="953"/>
            <p14:sldId id="955"/>
            <p14:sldId id="956"/>
            <p14:sldId id="957"/>
            <p14:sldId id="959"/>
            <p14:sldId id="962"/>
            <p14:sldId id="964"/>
            <p14:sldId id="966"/>
            <p14:sldId id="967"/>
            <p14:sldId id="969"/>
          </p14:sldIdLst>
        </p14:section>
        <p14:section name="Amazon Route53" id="{21E5E6CA-FD10-496B-9CD3-305316373073}">
          <p14:sldIdLst>
            <p14:sldId id="859"/>
            <p14:sldId id="860"/>
            <p14:sldId id="709"/>
            <p14:sldId id="862"/>
            <p14:sldId id="863"/>
            <p14:sldId id="864"/>
            <p14:sldId id="865"/>
            <p14:sldId id="866"/>
          </p14:sldIdLst>
        </p14:section>
        <p14:section name="Amazon VPC" id="{E0C31143-72F3-480B-B968-E39BE1FB50D2}">
          <p14:sldIdLst>
            <p14:sldId id="920"/>
            <p14:sldId id="710"/>
            <p14:sldId id="746"/>
            <p14:sldId id="747"/>
            <p14:sldId id="748"/>
            <p14:sldId id="772"/>
            <p14:sldId id="773"/>
            <p14:sldId id="659"/>
            <p14:sldId id="660"/>
            <p14:sldId id="744"/>
            <p14:sldId id="753"/>
            <p14:sldId id="749"/>
            <p14:sldId id="761"/>
            <p14:sldId id="677"/>
            <p14:sldId id="678"/>
            <p14:sldId id="679"/>
            <p14:sldId id="680"/>
            <p14:sldId id="681"/>
            <p14:sldId id="682"/>
            <p14:sldId id="683"/>
            <p14:sldId id="684"/>
            <p14:sldId id="685"/>
            <p14:sldId id="686"/>
            <p14:sldId id="687"/>
            <p14:sldId id="688"/>
            <p14:sldId id="689"/>
            <p14:sldId id="775"/>
            <p14:sldId id="776"/>
            <p14:sldId id="777"/>
            <p14:sldId id="778"/>
            <p14:sldId id="779"/>
          </p14:sldIdLst>
        </p14:section>
        <p14:section name="Amazon IAM" id="{E0A4DD2F-476B-41F6-BA82-CC94324B24E2}">
          <p14:sldIdLst>
            <p14:sldId id="895"/>
            <p14:sldId id="892"/>
            <p14:sldId id="921"/>
            <p14:sldId id="893"/>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1009"/>
            <p14:sldId id="1010"/>
          </p14:sldIdLst>
        </p14:section>
        <p14:section name="Amazon SES" id="{88B9DE3B-63AA-4389-B716-02CEB11B7BA9}">
          <p14:sldIdLst>
            <p14:sldId id="987"/>
            <p14:sldId id="988"/>
            <p14:sldId id="989"/>
            <p14:sldId id="990"/>
            <p14:sldId id="991"/>
            <p14:sldId id="992"/>
            <p14:sldId id="993"/>
            <p14:sldId id="995"/>
            <p14:sldId id="996"/>
            <p14:sldId id="997"/>
            <p14:sldId id="998"/>
            <p14:sldId id="999"/>
            <p14:sldId id="1000"/>
            <p14:sldId id="983"/>
          </p14:sldIdLst>
        </p14:section>
      </p14:sectionLst>
    </p:ext>
    <p:ext uri="{EFAFB233-063F-42B5-8137-9DF3F51BA10A}">
      <p15:sldGuideLst xmlns:p15="http://schemas.microsoft.com/office/powerpoint/2012/main">
        <p15:guide id="1" orient="horz" pos="1596">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9826"/>
    <a:srgbClr val="000000"/>
    <a:srgbClr val="4CB5FF"/>
    <a:srgbClr val="004B91"/>
    <a:srgbClr val="FF3300"/>
    <a:srgbClr val="90BE3E"/>
    <a:srgbClr val="2A6A35"/>
    <a:srgbClr val="AAA977"/>
    <a:srgbClr val="1EA4DD"/>
    <a:srgbClr val="26226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9408" autoAdjust="0"/>
  </p:normalViewPr>
  <p:slideViewPr>
    <p:cSldViewPr snapToGrid="0" snapToObjects="1">
      <p:cViewPr varScale="1">
        <p:scale>
          <a:sx n="85" d="100"/>
          <a:sy n="85" d="100"/>
        </p:scale>
        <p:origin x="312" y="78"/>
      </p:cViewPr>
      <p:guideLst>
        <p:guide orient="horz" pos="1596"/>
        <p:guide pos="2880"/>
      </p:guideLst>
    </p:cSldViewPr>
  </p:slideViewPr>
  <p:notesTextViewPr>
    <p:cViewPr>
      <p:scale>
        <a:sx n="100" d="100"/>
        <a:sy n="100" d="100"/>
      </p:scale>
      <p:origin x="0" y="0"/>
    </p:cViewPr>
  </p:notesTextViewPr>
  <p:sorterViewPr>
    <p:cViewPr varScale="1">
      <p:scale>
        <a:sx n="1" d="1"/>
        <a:sy n="1" d="1"/>
      </p:scale>
      <p:origin x="0" y="-4128"/>
    </p:cViewPr>
  </p:sorterViewPr>
  <p:notesViewPr>
    <p:cSldViewPr snapToGrid="0" snapToObjects="1">
      <p:cViewPr varScale="1">
        <p:scale>
          <a:sx n="64" d="100"/>
          <a:sy n="64" d="100"/>
        </p:scale>
        <p:origin x="-264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presProps" Target="pres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viewProps" Target="view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7D3CB4-2621-B848-A3B3-A6EF4FEAE5BD}" type="datetimeFigureOut">
              <a:rPr lang="en-US" smtClean="0"/>
              <a:t>10/23/2016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9900B-8C03-CA4E-851F-FCC5159C9D2D}" type="slidenum">
              <a:rPr lang="en-US" smtClean="0"/>
              <a:t>‹#›</a:t>
            </a:fld>
            <a:endParaRPr lang="en-US" dirty="0"/>
          </a:p>
        </p:txBody>
      </p:sp>
    </p:spTree>
    <p:extLst>
      <p:ext uri="{BB962C8B-B14F-4D97-AF65-F5344CB8AC3E}">
        <p14:creationId xmlns:p14="http://schemas.microsoft.com/office/powerpoint/2010/main" val="1385282243"/>
      </p:ext>
    </p:extLst>
  </p:cSld>
  <p:clrMap bg1="lt1" tx1="dk1" bg2="lt2" tx2="dk2" accent1="accent1" accent2="accent2" accent3="accent3" accent4="accent4" accent5="accent5" accent6="accent6" hlink="hlink" folHlink="folHlink"/>
  <p:notesStyle>
    <a:lvl1pPr marL="0" algn="l" defTabSz="451047" rtl="0" eaLnBrk="1" latinLnBrk="0" hangingPunct="1">
      <a:defRPr sz="1200" kern="1200">
        <a:solidFill>
          <a:schemeClr val="tx1"/>
        </a:solidFill>
        <a:latin typeface="+mn-lt"/>
        <a:ea typeface="+mn-ea"/>
        <a:cs typeface="+mn-cs"/>
      </a:defRPr>
    </a:lvl1pPr>
    <a:lvl2pPr marL="451047" algn="l" defTabSz="451047" rtl="0" eaLnBrk="1" latinLnBrk="0" hangingPunct="1">
      <a:defRPr sz="1200" kern="1200">
        <a:solidFill>
          <a:schemeClr val="tx1"/>
        </a:solidFill>
        <a:latin typeface="+mn-lt"/>
        <a:ea typeface="+mn-ea"/>
        <a:cs typeface="+mn-cs"/>
      </a:defRPr>
    </a:lvl2pPr>
    <a:lvl3pPr marL="902119" algn="l" defTabSz="451047" rtl="0" eaLnBrk="1" latinLnBrk="0" hangingPunct="1">
      <a:defRPr sz="1200" kern="1200">
        <a:solidFill>
          <a:schemeClr val="tx1"/>
        </a:solidFill>
        <a:latin typeface="+mn-lt"/>
        <a:ea typeface="+mn-ea"/>
        <a:cs typeface="+mn-cs"/>
      </a:defRPr>
    </a:lvl3pPr>
    <a:lvl4pPr marL="1353188" algn="l" defTabSz="451047" rtl="0" eaLnBrk="1" latinLnBrk="0" hangingPunct="1">
      <a:defRPr sz="1200" kern="1200">
        <a:solidFill>
          <a:schemeClr val="tx1"/>
        </a:solidFill>
        <a:latin typeface="+mn-lt"/>
        <a:ea typeface="+mn-ea"/>
        <a:cs typeface="+mn-cs"/>
      </a:defRPr>
    </a:lvl4pPr>
    <a:lvl5pPr marL="1804252" algn="l" defTabSz="451047" rtl="0" eaLnBrk="1" latinLnBrk="0" hangingPunct="1">
      <a:defRPr sz="1200" kern="1200">
        <a:solidFill>
          <a:schemeClr val="tx1"/>
        </a:solidFill>
        <a:latin typeface="+mn-lt"/>
        <a:ea typeface="+mn-ea"/>
        <a:cs typeface="+mn-cs"/>
      </a:defRPr>
    </a:lvl5pPr>
    <a:lvl6pPr marL="2255319" algn="l" defTabSz="451047" rtl="0" eaLnBrk="1" latinLnBrk="0" hangingPunct="1">
      <a:defRPr sz="1200" kern="1200">
        <a:solidFill>
          <a:schemeClr val="tx1"/>
        </a:solidFill>
        <a:latin typeface="+mn-lt"/>
        <a:ea typeface="+mn-ea"/>
        <a:cs typeface="+mn-cs"/>
      </a:defRPr>
    </a:lvl6pPr>
    <a:lvl7pPr marL="2706383" algn="l" defTabSz="451047" rtl="0" eaLnBrk="1" latinLnBrk="0" hangingPunct="1">
      <a:defRPr sz="1200" kern="1200">
        <a:solidFill>
          <a:schemeClr val="tx1"/>
        </a:solidFill>
        <a:latin typeface="+mn-lt"/>
        <a:ea typeface="+mn-ea"/>
        <a:cs typeface="+mn-cs"/>
      </a:defRPr>
    </a:lvl7pPr>
    <a:lvl8pPr marL="3157446" algn="l" defTabSz="451047" rtl="0" eaLnBrk="1" latinLnBrk="0" hangingPunct="1">
      <a:defRPr sz="1200" kern="1200">
        <a:solidFill>
          <a:schemeClr val="tx1"/>
        </a:solidFill>
        <a:latin typeface="+mn-lt"/>
        <a:ea typeface="+mn-ea"/>
        <a:cs typeface="+mn-cs"/>
      </a:defRPr>
    </a:lvl8pPr>
    <a:lvl9pPr marL="3608511" algn="l" defTabSz="45104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ws.amazon.com/iam" TargetMode="External"/><Relationship Id="rId2" Type="http://schemas.openxmlformats.org/officeDocument/2006/relationships/slide" Target="../slides/slide120.xml"/><Relationship Id="rId1" Type="http://schemas.openxmlformats.org/officeDocument/2006/relationships/notesMaster" Target="../notesMasters/notesMaster1.xml"/><Relationship Id="rId5" Type="http://schemas.openxmlformats.org/officeDocument/2006/relationships/hyperlink" Target="http://aws.amazon.com/sns" TargetMode="External"/><Relationship Id="rId4" Type="http://schemas.openxmlformats.org/officeDocument/2006/relationships/hyperlink" Target="http://aws.amazon.com/consol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docs.amazonwebservices.com/AWSConsolidatedBilling/1.0/AWSConsolidatedBillingGuide.html"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aws.amazon.com/code/1288653099190193"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F9900B-8C03-CA4E-851F-FCC5159C9D2D}" type="slidenum">
              <a:rPr lang="en-US" smtClean="0"/>
              <a:t>3</a:t>
            </a:fld>
            <a:endParaRPr lang="en-US" dirty="0"/>
          </a:p>
        </p:txBody>
      </p:sp>
    </p:spTree>
    <p:extLst>
      <p:ext uri="{BB962C8B-B14F-4D97-AF65-F5344CB8AC3E}">
        <p14:creationId xmlns:p14="http://schemas.microsoft.com/office/powerpoint/2010/main" val="3031552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EC2 Instances come in</a:t>
            </a:r>
            <a:r>
              <a:rPr lang="en-US" baseline="0" dirty="0" smtClean="0"/>
              <a:t> 14 different types from Micro instance al the way up to the Cluster Compute and High I/O instances. We have also grouped the instance types into traditional configurations whether it is High Memory instances for Databases or High CPU for workloads with high computational needs. The standard instance types are configured to be the workhorses of your application… like a web tier frontend.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37</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80000"/>
              </a:lnSpc>
            </a:pPr>
            <a:r>
              <a:rPr lang="en-US" sz="1200" dirty="0" smtClean="0">
                <a:latin typeface="Calibri" charset="0"/>
              </a:rPr>
              <a:t>Block storage volumes for use with Amazon EC2 instances</a:t>
            </a:r>
          </a:p>
          <a:p>
            <a:pPr>
              <a:lnSpc>
                <a:spcPct val="80000"/>
              </a:lnSpc>
            </a:pPr>
            <a:endParaRPr lang="en-US" sz="1200" dirty="0" smtClean="0">
              <a:latin typeface="Calibri" charset="0"/>
            </a:endParaRPr>
          </a:p>
          <a:p>
            <a:pPr>
              <a:lnSpc>
                <a:spcPct val="80000"/>
              </a:lnSpc>
            </a:pPr>
            <a:r>
              <a:rPr lang="en-US" sz="1200" dirty="0" smtClean="0">
                <a:latin typeface="Calibri" charset="0"/>
              </a:rPr>
              <a:t>Attach to running instance and expose as</a:t>
            </a:r>
            <a:r>
              <a:rPr lang="en-US" sz="1200" baseline="0" dirty="0" smtClean="0">
                <a:latin typeface="Calibri" charset="0"/>
              </a:rPr>
              <a:t> a block device</a:t>
            </a:r>
          </a:p>
          <a:p>
            <a:pPr>
              <a:lnSpc>
                <a:spcPct val="80000"/>
              </a:lnSpc>
            </a:pPr>
            <a:endParaRPr lang="en-US" sz="1200" baseline="0" dirty="0" smtClean="0">
              <a:latin typeface="Calibri" charset="0"/>
            </a:endParaRPr>
          </a:p>
          <a:p>
            <a:pPr>
              <a:lnSpc>
                <a:spcPct val="80000"/>
              </a:lnSpc>
            </a:pPr>
            <a:r>
              <a:rPr lang="en-US" sz="1200" baseline="0" dirty="0" smtClean="0">
                <a:latin typeface="Calibri" charset="0"/>
              </a:rPr>
              <a:t>Off-instance storage that persists independently of EC2 instances</a:t>
            </a:r>
          </a:p>
          <a:p>
            <a:pPr>
              <a:lnSpc>
                <a:spcPct val="80000"/>
              </a:lnSpc>
            </a:pPr>
            <a:endParaRPr lang="en-US" sz="1200" baseline="0" dirty="0" smtClean="0">
              <a:latin typeface="Calibri" charset="0"/>
            </a:endParaRPr>
          </a:p>
          <a:p>
            <a:pPr>
              <a:lnSpc>
                <a:spcPct val="80000"/>
              </a:lnSpc>
            </a:pPr>
            <a:r>
              <a:rPr lang="en-US" sz="1200" baseline="0" dirty="0" smtClean="0">
                <a:latin typeface="Calibri" charset="0"/>
              </a:rPr>
              <a:t>Snapshots stored durably in S3</a:t>
            </a:r>
          </a:p>
          <a:p>
            <a:pPr>
              <a:lnSpc>
                <a:spcPct val="80000"/>
              </a:lnSpc>
            </a:pPr>
            <a:endParaRPr lang="en-US" sz="1200" baseline="0" dirty="0" smtClean="0">
              <a:latin typeface="Calibri" charset="0"/>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latin typeface="Calibri" charset="0"/>
              </a:rPr>
              <a:t>Block</a:t>
            </a:r>
            <a:r>
              <a:rPr lang="en-US" sz="1200" baseline="0" dirty="0" smtClean="0">
                <a:latin typeface="Calibri" charset="0"/>
              </a:rPr>
              <a:t> level device – like SAN. Format or encrypt however you like. Run RAID across multiple volumes for better I/O performance</a:t>
            </a:r>
            <a:endParaRPr lang="en-US" sz="120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60</a:t>
            </a:fld>
            <a:endParaRPr lang="en-US" dirty="0">
              <a:solidFill>
                <a:prstClr val="black"/>
              </a:solidFill>
              <a:latin typeface="Calibri"/>
            </a:endParaRPr>
          </a:p>
        </p:txBody>
      </p:sp>
    </p:spTree>
    <p:extLst>
      <p:ext uri="{BB962C8B-B14F-4D97-AF65-F5344CB8AC3E}">
        <p14:creationId xmlns:p14="http://schemas.microsoft.com/office/powerpoint/2010/main" val="3920763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EC2 presents a true virtual computing environment, allowing you to use web service interfaces to launch instances with a variety of operating systems, load them with your custom application environment, manage your network’s access permissions, and run your image using as many or few systems as you desire.</a:t>
            </a:r>
          </a:p>
          <a:p>
            <a:r>
              <a:rPr lang="en-US" dirty="0" smtClean="0"/>
              <a:t>To use Amazon EC2, you simply:</a:t>
            </a:r>
          </a:p>
          <a:p>
            <a:endParaRPr lang="en-US" dirty="0" smtClean="0"/>
          </a:p>
          <a:p>
            <a:pPr marL="622497" lvl="1" indent="-171450">
              <a:buFont typeface="Arial" pitchFamily="34" charset="0"/>
              <a:buChar char="•"/>
            </a:pPr>
            <a:r>
              <a:rPr lang="en-US" dirty="0" smtClean="0"/>
              <a:t>	Select a pre-configured, template Amazon Machine Image (AMI) to get up and running immediately. Or create an AMI containing your applications, libraries, data, and associated configuration settings.</a:t>
            </a:r>
          </a:p>
          <a:p>
            <a:pPr marL="622497" lvl="1" indent="-171450">
              <a:buFont typeface="Arial" pitchFamily="34" charset="0"/>
              <a:buChar char="•"/>
            </a:pPr>
            <a:r>
              <a:rPr lang="en-US" dirty="0" smtClean="0"/>
              <a:t>	Configure security and network access on your Amazon EC2 instance.</a:t>
            </a:r>
          </a:p>
          <a:p>
            <a:pPr marL="622497" lvl="1" indent="-171450">
              <a:buFont typeface="Arial" pitchFamily="34" charset="0"/>
              <a:buChar char="•"/>
            </a:pPr>
            <a:r>
              <a:rPr lang="en-US" dirty="0" smtClean="0"/>
              <a:t>	Choose which instance type(s) you want, then start, terminate, and monitor as many instances of your AMI as needed, using the web service APIs or the variety of management tools provided.</a:t>
            </a:r>
          </a:p>
          <a:p>
            <a:pPr marL="622497" lvl="1" indent="-171450">
              <a:buFont typeface="Arial" pitchFamily="34" charset="0"/>
              <a:buChar char="•"/>
            </a:pPr>
            <a:r>
              <a:rPr lang="en-US" dirty="0" smtClean="0"/>
              <a:t>	Determine whether you want to run in multiple locations, utilize static IP endpoints, or attach persistent block storage to your instances.</a:t>
            </a:r>
          </a:p>
          <a:p>
            <a:pPr marL="622497" lvl="1" indent="-171450">
              <a:buFont typeface="Arial" pitchFamily="34" charset="0"/>
              <a:buChar char="•"/>
            </a:pPr>
            <a:r>
              <a:rPr lang="en-US" dirty="0" smtClean="0"/>
              <a:t>	Pay only for the resources that you actually consume, like instance-hours or data transfer.</a:t>
            </a:r>
          </a:p>
          <a:p>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70</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Elastic Load Balancing automatically distributes incoming application traffic across multiple Amazon EC2 instances. It enables you to achieve even greater fault tolerance in your applications, seamlessly providing the amount of load balancing capacity needed in response to incoming application traffic. Elastic Load Balancing detects unhealthy instances within a pool and automatically reroutes traffic to healthy instances until the unhealthy instances have been restored. Customers can enable Elastic Load Balancing within a single Availability Zone or across multiple zones for even more consistent application performance. Elastic Load Balancing can also be used in an Amazon Virtual Private Cloud (“VPC”) to distribute traffic between application tiers.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72</a:t>
            </a:fld>
            <a:endParaRPr lang="en-US" dirty="0">
              <a:solidFill>
                <a:prstClr val="black"/>
              </a:solidFill>
              <a:latin typeface="Calibri"/>
            </a:endParaRPr>
          </a:p>
        </p:txBody>
      </p:sp>
    </p:spTree>
    <p:extLst>
      <p:ext uri="{BB962C8B-B14F-4D97-AF65-F5344CB8AC3E}">
        <p14:creationId xmlns:p14="http://schemas.microsoft.com/office/powerpoint/2010/main" val="317318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Cloudwatch</a:t>
            </a:r>
            <a:r>
              <a:rPr lang="en-IN" dirty="0" smtClean="0"/>
              <a:t> can collect the data from all these resources</a:t>
            </a:r>
          </a:p>
          <a:p>
            <a:r>
              <a:rPr lang="en-IN" dirty="0" smtClean="0"/>
              <a:t>E2-</a:t>
            </a:r>
            <a:r>
              <a:rPr lang="en-IN" baseline="0" dirty="0" smtClean="0"/>
              <a:t> CPU, memory, network utilization, disk IO reads/writes etc..</a:t>
            </a:r>
          </a:p>
          <a:p>
            <a:r>
              <a:rPr lang="en-IN" baseline="0" dirty="0" smtClean="0"/>
              <a:t>ELB – Number of healthy hosts, unhealthy hosts, http error codes</a:t>
            </a:r>
            <a:endParaRPr lang="en-IN" dirty="0"/>
          </a:p>
        </p:txBody>
      </p:sp>
      <p:sp>
        <p:nvSpPr>
          <p:cNvPr id="4" name="Slide Number Placeholder 3"/>
          <p:cNvSpPr>
            <a:spLocks noGrp="1"/>
          </p:cNvSpPr>
          <p:nvPr>
            <p:ph type="sldNum" sz="quarter" idx="10"/>
          </p:nvPr>
        </p:nvSpPr>
        <p:spPr/>
        <p:txBody>
          <a:bodyPr/>
          <a:lstStyle/>
          <a:p>
            <a:fld id="{2EF9900B-8C03-CA4E-851F-FCC5159C9D2D}" type="slidenum">
              <a:rPr lang="en-US" smtClean="0"/>
              <a:t>81</a:t>
            </a:fld>
            <a:endParaRPr lang="en-US" dirty="0"/>
          </a:p>
        </p:txBody>
      </p:sp>
    </p:spTree>
    <p:extLst>
      <p:ext uri="{BB962C8B-B14F-4D97-AF65-F5344CB8AC3E}">
        <p14:creationId xmlns:p14="http://schemas.microsoft.com/office/powerpoint/2010/main" val="2549321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F9900B-8C03-CA4E-851F-FCC5159C9D2D}" type="slidenum">
              <a:rPr lang="en-US" smtClean="0"/>
              <a:t>86</a:t>
            </a:fld>
            <a:endParaRPr lang="en-US" dirty="0"/>
          </a:p>
        </p:txBody>
      </p:sp>
    </p:spTree>
    <p:extLst>
      <p:ext uri="{BB962C8B-B14F-4D97-AF65-F5344CB8AC3E}">
        <p14:creationId xmlns:p14="http://schemas.microsoft.com/office/powerpoint/2010/main" val="420879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F9900B-8C03-CA4E-851F-FCC5159C9D2D}" type="slidenum">
              <a:rPr lang="en-US" smtClean="0"/>
              <a:t>87</a:t>
            </a:fld>
            <a:endParaRPr lang="en-US" dirty="0"/>
          </a:p>
        </p:txBody>
      </p:sp>
    </p:spTree>
    <p:extLst>
      <p:ext uri="{BB962C8B-B14F-4D97-AF65-F5344CB8AC3E}">
        <p14:creationId xmlns:p14="http://schemas.microsoft.com/office/powerpoint/2010/main" val="449357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1047" rtl="0" eaLnBrk="1" fontAlgn="auto" latinLnBrk="0" hangingPunct="1">
              <a:lnSpc>
                <a:spcPct val="80000"/>
              </a:lnSpc>
              <a:spcBef>
                <a:spcPct val="0"/>
              </a:spcBef>
              <a:spcAft>
                <a:spcPts val="0"/>
              </a:spcAft>
              <a:buClrTx/>
              <a:buSzTx/>
              <a:buFontTx/>
              <a:buNone/>
              <a:tabLst/>
              <a:defRPr/>
            </a:pPr>
            <a:r>
              <a:rPr lang="en-US" sz="1200" dirty="0" smtClean="0">
                <a:latin typeface="Calibri" charset="0"/>
              </a:rPr>
              <a:t>Auto</a:t>
            </a:r>
            <a:r>
              <a:rPr lang="en-US" sz="1200" baseline="0" dirty="0" smtClean="0">
                <a:latin typeface="Calibri" charset="0"/>
              </a:rPr>
              <a:t> Scaling is a type of “policy” into which you launch instances. Specify a min and max number of instances you would like launched into each AZ</a:t>
            </a:r>
            <a:endParaRPr lang="en-US" sz="1200" dirty="0" smtClean="0">
              <a:latin typeface="Calibri" charset="0"/>
            </a:endParaRPr>
          </a:p>
          <a:p>
            <a:pPr eaLnBrk="1" hangingPunct="1">
              <a:lnSpc>
                <a:spcPct val="80000"/>
              </a:lnSpc>
              <a:spcBef>
                <a:spcPct val="0"/>
              </a:spcBef>
            </a:pPr>
            <a:endParaRPr lang="en-US" sz="1200" baseline="0" dirty="0" smtClean="0">
              <a:latin typeface="Calibri" charset="0"/>
            </a:endParaRPr>
          </a:p>
          <a:p>
            <a:pPr eaLnBrk="1" hangingPunct="1">
              <a:lnSpc>
                <a:spcPct val="80000"/>
              </a:lnSpc>
              <a:spcBef>
                <a:spcPct val="0"/>
              </a:spcBef>
            </a:pPr>
            <a:r>
              <a:rPr lang="en-US" sz="1200" dirty="0" smtClean="0">
                <a:latin typeface="Calibri" charset="0"/>
              </a:rPr>
              <a:t>Forcing function –</a:t>
            </a:r>
            <a:r>
              <a:rPr lang="en-US" sz="1200" baseline="0" dirty="0" smtClean="0">
                <a:latin typeface="Calibri" charset="0"/>
              </a:rPr>
              <a:t> keep a server up at al time or make sure there is at least 1 server up in separate AZs</a:t>
            </a:r>
          </a:p>
          <a:p>
            <a:pPr eaLnBrk="1" hangingPunct="1">
              <a:lnSpc>
                <a:spcPct val="80000"/>
              </a:lnSpc>
              <a:spcBef>
                <a:spcPct val="0"/>
              </a:spcBef>
            </a:pPr>
            <a:endParaRPr lang="en-US" sz="1200" baseline="0" dirty="0" smtClean="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98</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80000"/>
              </a:lnSpc>
              <a:spcBef>
                <a:spcPct val="0"/>
              </a:spcBef>
            </a:pPr>
            <a:r>
              <a:rPr lang="en-US" sz="1200" baseline="0" dirty="0" smtClean="0">
                <a:latin typeface="Calibri" charset="0"/>
              </a:rPr>
              <a:t>Set a launch </a:t>
            </a:r>
            <a:r>
              <a:rPr lang="en-US" sz="1200" baseline="0" dirty="0" err="1" smtClean="0">
                <a:latin typeface="Calibri" charset="0"/>
              </a:rPr>
              <a:t>config</a:t>
            </a:r>
            <a:r>
              <a:rPr lang="en-US" sz="1200" baseline="0" dirty="0" smtClean="0">
                <a:latin typeface="Calibri" charset="0"/>
              </a:rPr>
              <a:t>, a location (region, AZ), a min size, and a max size.</a:t>
            </a: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99</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80000"/>
              </a:lnSpc>
              <a:spcBef>
                <a:spcPct val="0"/>
              </a:spcBef>
            </a:pPr>
            <a:r>
              <a:rPr lang="en-US" sz="1200" baseline="0" dirty="0" smtClean="0">
                <a:latin typeface="Calibri" charset="0"/>
              </a:rPr>
              <a:t>Don’t forget this part!</a:t>
            </a: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100</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 Notes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4</a:t>
            </a:fld>
            <a:endParaRPr lang="en-US" dirty="0">
              <a:solidFill>
                <a:prstClr val="black"/>
              </a:solidFill>
              <a:latin typeface="Calibri"/>
            </a:endParaRPr>
          </a:p>
        </p:txBody>
      </p:sp>
    </p:spTree>
    <p:extLst>
      <p:ext uri="{BB962C8B-B14F-4D97-AF65-F5344CB8AC3E}">
        <p14:creationId xmlns:p14="http://schemas.microsoft.com/office/powerpoint/2010/main" val="399804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 Notes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113</a:t>
            </a:fld>
            <a:endParaRPr lang="en-US" dirty="0">
              <a:solidFill>
                <a:prstClr val="black"/>
              </a:solidFill>
              <a:latin typeface="Calibri"/>
            </a:endParaRPr>
          </a:p>
        </p:txBody>
      </p:sp>
    </p:spTree>
    <p:extLst>
      <p:ext uri="{BB962C8B-B14F-4D97-AF65-F5344CB8AC3E}">
        <p14:creationId xmlns:p14="http://schemas.microsoft.com/office/powerpoint/2010/main" val="3848834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80000"/>
              </a:lnSpc>
            </a:pPr>
            <a:r>
              <a:rPr lang="en-US" sz="1200" dirty="0" smtClean="0">
                <a:latin typeface="Calibri" charset="0"/>
              </a:rPr>
              <a:t>Storage</a:t>
            </a:r>
            <a:r>
              <a:rPr lang="en-US" sz="1200" baseline="0" dirty="0" smtClean="0">
                <a:latin typeface="Calibri" charset="0"/>
              </a:rPr>
              <a:t> for the Internet. Natively online, HTTP/HTTPS access</a:t>
            </a:r>
          </a:p>
          <a:p>
            <a:pPr>
              <a:lnSpc>
                <a:spcPct val="80000"/>
              </a:lnSpc>
            </a:pPr>
            <a:endParaRPr lang="en-US" sz="1200" baseline="0" dirty="0" smtClean="0">
              <a:latin typeface="Calibri" charset="0"/>
            </a:endParaRPr>
          </a:p>
          <a:p>
            <a:pPr>
              <a:lnSpc>
                <a:spcPct val="80000"/>
              </a:lnSpc>
            </a:pPr>
            <a:r>
              <a:rPr lang="en-US" sz="1200" baseline="0" dirty="0" smtClean="0">
                <a:latin typeface="Calibri" charset="0"/>
              </a:rPr>
              <a:t>Store and retrieve any amount of data, any time, from anywhere on the web</a:t>
            </a:r>
          </a:p>
          <a:p>
            <a:pPr>
              <a:lnSpc>
                <a:spcPct val="80000"/>
              </a:lnSpc>
            </a:pPr>
            <a:endParaRPr lang="en-US" sz="1200" baseline="0" dirty="0" smtClean="0">
              <a:latin typeface="Calibri" charset="0"/>
            </a:endParaRPr>
          </a:p>
          <a:p>
            <a:pPr>
              <a:lnSpc>
                <a:spcPct val="80000"/>
              </a:lnSpc>
            </a:pPr>
            <a:r>
              <a:rPr lang="en-US" sz="1200" baseline="0" dirty="0" smtClean="0">
                <a:latin typeface="Calibri" charset="0"/>
              </a:rPr>
              <a:t>Highly scalable, reliable, fast and durable 11 nines of </a:t>
            </a:r>
            <a:r>
              <a:rPr lang="en-US" sz="1200" baseline="0" dirty="0" err="1" smtClean="0">
                <a:latin typeface="Calibri" charset="0"/>
              </a:rPr>
              <a:t>durablity</a:t>
            </a:r>
            <a:r>
              <a:rPr lang="en-US" sz="1200" baseline="0" dirty="0" smtClean="0">
                <a:latin typeface="Calibri" charset="0"/>
              </a:rPr>
              <a:t>.</a:t>
            </a:r>
          </a:p>
          <a:p>
            <a:pPr>
              <a:lnSpc>
                <a:spcPct val="80000"/>
              </a:lnSpc>
            </a:pPr>
            <a:endParaRPr lang="en-US" sz="1200" baseline="0" dirty="0" smtClean="0">
              <a:latin typeface="Calibri" charset="0"/>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latin typeface="Calibri" charset="0"/>
              </a:rPr>
              <a:t>11 nines</a:t>
            </a:r>
            <a:r>
              <a:rPr lang="en-US" sz="1200" baseline="0" dirty="0" smtClean="0">
                <a:latin typeface="Calibri" charset="0"/>
              </a:rPr>
              <a:t> of durability - </a:t>
            </a:r>
            <a:r>
              <a:rPr lang="en-US" sz="1200" dirty="0" smtClean="0"/>
              <a:t>Designed to provide 99.999999999% durability and 99.99% availability of objects over a given year. Designed to sustain the concurrent loss of data in two facilities.</a:t>
            </a:r>
          </a:p>
          <a:p>
            <a:pPr marL="0" marR="0" indent="0" algn="l" defTabSz="914400" rtl="0" eaLnBrk="1" fontAlgn="auto" latinLnBrk="0" hangingPunct="1">
              <a:lnSpc>
                <a:spcPct val="80000"/>
              </a:lnSpc>
              <a:spcBef>
                <a:spcPts val="0"/>
              </a:spcBef>
              <a:spcAft>
                <a:spcPts val="0"/>
              </a:spcAft>
              <a:buClrTx/>
              <a:buSzTx/>
              <a:buFontTx/>
              <a:buNone/>
              <a:tabLst/>
              <a:defRPr/>
            </a:pPr>
            <a:endParaRPr lang="en-US" sz="1200" dirty="0" smtClean="0">
              <a:latin typeface="Calibri" charset="0"/>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latin typeface="Calibri" charset="0"/>
              </a:rPr>
              <a:t>NOT</a:t>
            </a:r>
            <a:r>
              <a:rPr lang="en-US" sz="1200" baseline="0" dirty="0" smtClean="0">
                <a:latin typeface="Calibri" charset="0"/>
              </a:rPr>
              <a:t> POSIX… </a:t>
            </a:r>
            <a:endParaRPr lang="en-US" sz="1200" dirty="0" smtClean="0">
              <a:latin typeface="Calibri" charset="0"/>
            </a:endParaRPr>
          </a:p>
          <a:p>
            <a:pPr>
              <a:lnSpc>
                <a:spcPct val="80000"/>
              </a:lnSpc>
            </a:pPr>
            <a:endParaRPr lang="en-US" sz="120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115</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Glacier is an extremely low-cost storage service that provides secure and durable storage for data archiving and backup. In order to keep costs low, Amazon Glacier is optimized for data that is infrequently accessed and for which retrieval times of several hours are suitable. With Amazon Glacier, customers can reliably store large or small amounts of data for as little as $0.01 per gigabyte per month, a significant savings compared to on-premises solutions.</a:t>
            </a:r>
          </a:p>
          <a:p>
            <a:endParaRPr lang="en-US" dirty="0" smtClean="0"/>
          </a:p>
          <a:p>
            <a:r>
              <a:rPr lang="en-US" dirty="0" smtClean="0"/>
              <a:t>You store data in Amazon Glacier as archives. An archive can represent a single file or you may choose to combine several files to be uploaded as a single archive. Retrieving archives from Amazon Glacier requires the initiation of a job. Jobs typically complete in 3 to 5 hours. You organize your archives in vaults. You can control access to your vaults using the </a:t>
            </a:r>
            <a:r>
              <a:rPr lang="en-US" dirty="0" smtClean="0">
                <a:hlinkClick r:id="rId3"/>
              </a:rPr>
              <a:t>Amazon Identity and Access Management</a:t>
            </a:r>
            <a:r>
              <a:rPr lang="en-US" dirty="0" smtClean="0"/>
              <a:t> (IAM) service. </a:t>
            </a:r>
          </a:p>
          <a:p>
            <a:endParaRPr lang="en-US" dirty="0" smtClean="0"/>
          </a:p>
          <a:p>
            <a:r>
              <a:rPr lang="en-US" dirty="0" smtClean="0"/>
              <a:t>To use Amazon Glacier you simply: </a:t>
            </a:r>
          </a:p>
          <a:p>
            <a:endParaRPr lang="en-US" dirty="0" smtClean="0"/>
          </a:p>
          <a:p>
            <a:pPr marL="622497" lvl="1" indent="-171450">
              <a:buFont typeface="Arial" pitchFamily="34" charset="0"/>
              <a:buChar char="•"/>
            </a:pPr>
            <a:r>
              <a:rPr lang="en-US" dirty="0" smtClean="0"/>
              <a:t>	Use the </a:t>
            </a:r>
            <a:r>
              <a:rPr lang="en-US" dirty="0" smtClean="0">
                <a:hlinkClick r:id="rId4"/>
              </a:rPr>
              <a:t>AWS Management Console</a:t>
            </a:r>
            <a:r>
              <a:rPr lang="en-US" dirty="0" smtClean="0"/>
              <a:t> or the Amazon Glacier APIs to create vaults. You use vaults to organize the archives you upload to Glacier. </a:t>
            </a:r>
          </a:p>
          <a:p>
            <a:pPr marL="622497" lvl="1" indent="-171450">
              <a:buFont typeface="Arial" pitchFamily="34" charset="0"/>
              <a:buChar char="•"/>
            </a:pPr>
            <a:r>
              <a:rPr lang="en-US" dirty="0" smtClean="0"/>
              <a:t>	Use the simple Amazon Glacier APIs to upload and retrieve archives. </a:t>
            </a:r>
          </a:p>
          <a:p>
            <a:pPr marL="622497" lvl="1" indent="-171450">
              <a:buFont typeface="Arial" pitchFamily="34" charset="0"/>
              <a:buChar char="•"/>
            </a:pPr>
            <a:r>
              <a:rPr lang="en-US" dirty="0" smtClean="0"/>
              <a:t>	Monitor the status of your Amazon Glacier jobs using the Amazon Glacier APIs. You can also, optionally, configure your vault to send you a notification via the </a:t>
            </a:r>
            <a:r>
              <a:rPr lang="en-US" dirty="0" smtClean="0">
                <a:hlinkClick r:id="rId5"/>
              </a:rPr>
              <a:t>Amazon Simple Notification Service</a:t>
            </a:r>
            <a:r>
              <a:rPr lang="en-US" dirty="0" smtClean="0"/>
              <a:t> (Amazon SNS) when your jobs complete.</a:t>
            </a:r>
          </a:p>
          <a:p>
            <a:pPr marL="622497" lvl="1" indent="-171450">
              <a:buFont typeface="Arial" pitchFamily="34" charset="0"/>
              <a:buChar char="•"/>
            </a:pPr>
            <a:r>
              <a:rPr lang="en-US" dirty="0" smtClean="0"/>
              <a:t>	Pay for what you use. Your monthly bill is based on the amount of data stored and transferred.</a:t>
            </a:r>
          </a:p>
          <a:p>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120</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F9900B-8C03-CA4E-851F-FCC5159C9D2D}" type="slidenum">
              <a:rPr lang="en-US" smtClean="0"/>
              <a:t>121</a:t>
            </a:fld>
            <a:endParaRPr lang="en-US" dirty="0"/>
          </a:p>
        </p:txBody>
      </p:sp>
    </p:spTree>
    <p:extLst>
      <p:ext uri="{BB962C8B-B14F-4D97-AF65-F5344CB8AC3E}">
        <p14:creationId xmlns:p14="http://schemas.microsoft.com/office/powerpoint/2010/main" val="3974727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FD9170-E36B-462E-A0DA-C5A5E3B13382}" type="slidenum">
              <a:rPr lang="en-IN" smtClean="0"/>
              <a:t>130</a:t>
            </a:fld>
            <a:endParaRPr lang="en-IN"/>
          </a:p>
        </p:txBody>
      </p:sp>
    </p:spTree>
    <p:extLst>
      <p:ext uri="{BB962C8B-B14F-4D97-AF65-F5344CB8AC3E}">
        <p14:creationId xmlns:p14="http://schemas.microsoft.com/office/powerpoint/2010/main" val="3138236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defTabSz="905090">
              <a:defRPr sz="2400">
                <a:solidFill>
                  <a:schemeClr val="tx1"/>
                </a:solidFill>
                <a:latin typeface="Times New Roman" pitchFamily="18" charset="0"/>
                <a:ea typeface="MS PGothic" pitchFamily="34" charset="-128"/>
              </a:defRPr>
            </a:lvl1pPr>
            <a:lvl2pPr marL="729057" indent="-280406" defTabSz="905090">
              <a:defRPr sz="2400">
                <a:solidFill>
                  <a:schemeClr val="tx1"/>
                </a:solidFill>
                <a:latin typeface="Times New Roman" pitchFamily="18" charset="0"/>
                <a:ea typeface="MS PGothic" pitchFamily="34" charset="-128"/>
              </a:defRPr>
            </a:lvl2pPr>
            <a:lvl3pPr marL="1121626" indent="-224325" defTabSz="905090">
              <a:defRPr sz="2400">
                <a:solidFill>
                  <a:schemeClr val="tx1"/>
                </a:solidFill>
                <a:latin typeface="Times New Roman" pitchFamily="18" charset="0"/>
                <a:ea typeface="MS PGothic" pitchFamily="34" charset="-128"/>
              </a:defRPr>
            </a:lvl3pPr>
            <a:lvl4pPr marL="1570276" indent="-224325" defTabSz="905090">
              <a:defRPr sz="2400">
                <a:solidFill>
                  <a:schemeClr val="tx1"/>
                </a:solidFill>
                <a:latin typeface="Times New Roman" pitchFamily="18" charset="0"/>
                <a:ea typeface="MS PGothic" pitchFamily="34" charset="-128"/>
              </a:defRPr>
            </a:lvl4pPr>
            <a:lvl5pPr marL="2018927" indent="-224325" defTabSz="905090">
              <a:defRPr sz="2400">
                <a:solidFill>
                  <a:schemeClr val="tx1"/>
                </a:solidFill>
                <a:latin typeface="Times New Roman" pitchFamily="18" charset="0"/>
                <a:ea typeface="MS PGothic" pitchFamily="34" charset="-128"/>
              </a:defRPr>
            </a:lvl5pPr>
            <a:lvl6pPr marL="2467577" indent="-224325" defTabSz="90509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16227" indent="-224325" defTabSz="90509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364878" indent="-224325" defTabSz="90509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13528" indent="-224325" defTabSz="90509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EEA1A9DD-D2E1-467A-89A2-C20C875D560B}" type="slidenum">
              <a:rPr lang="en-US" sz="1300"/>
              <a:pPr eaLnBrk="1" hangingPunct="1"/>
              <a:t>136</a:t>
            </a:fld>
            <a:endParaRPr lang="en-US" sz="13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defRPr/>
            </a:pPr>
            <a:endParaRPr lang="en-US" dirty="0" smtClean="0">
              <a:ea typeface="ＭＳ Ｐゴシック" charset="0"/>
              <a:cs typeface="ＭＳ Ｐゴシック" charset="0"/>
            </a:endParaRPr>
          </a:p>
        </p:txBody>
      </p:sp>
    </p:spTree>
    <p:extLst>
      <p:ext uri="{BB962C8B-B14F-4D97-AF65-F5344CB8AC3E}">
        <p14:creationId xmlns:p14="http://schemas.microsoft.com/office/powerpoint/2010/main" val="1127076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a:t>
            </a:r>
            <a:r>
              <a:rPr lang="en-US" dirty="0" err="1" smtClean="0"/>
              <a:t>CloudFront</a:t>
            </a:r>
            <a:r>
              <a:rPr lang="en-US" dirty="0" smtClean="0"/>
              <a:t> is a web service for content delivery. It integrates with other Amazon Web Services to give developers and businesses an easy way to distribute content to end users with low latency, high data transfer speeds, and no commitments.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141</a:t>
            </a:fld>
            <a:endParaRPr lang="en-US" dirty="0">
              <a:solidFill>
                <a:prstClr val="black"/>
              </a:solidFill>
              <a:latin typeface="Calibri"/>
            </a:endParaRPr>
          </a:p>
        </p:txBody>
      </p:sp>
    </p:spTree>
    <p:extLst>
      <p:ext uri="{BB962C8B-B14F-4D97-AF65-F5344CB8AC3E}">
        <p14:creationId xmlns:p14="http://schemas.microsoft.com/office/powerpoint/2010/main" val="243234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BFD9170-E36B-462E-A0DA-C5A5E3B13382}" type="slidenum">
              <a:rPr lang="en-IN" smtClean="0"/>
              <a:t>156</a:t>
            </a:fld>
            <a:endParaRPr lang="en-IN"/>
          </a:p>
        </p:txBody>
      </p:sp>
    </p:spTree>
    <p:extLst>
      <p:ext uri="{BB962C8B-B14F-4D97-AF65-F5344CB8AC3E}">
        <p14:creationId xmlns:p14="http://schemas.microsoft.com/office/powerpoint/2010/main" val="1087137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80000"/>
              </a:lnSpc>
              <a:spcBef>
                <a:spcPct val="0"/>
              </a:spcBef>
            </a:pPr>
            <a:r>
              <a:rPr lang="en-US" dirty="0" smtClean="0"/>
              <a:t>Amazon Route 53 is a highly available and scalable Domain Name System (DNS) web service. It is designed to give developers and businesses an extremely reliable and cost effective way to route end users to Internet applications by translating human readable names like </a:t>
            </a:r>
            <a:r>
              <a:rPr lang="en-US" i="1" dirty="0" smtClean="0"/>
              <a:t>www.example.com</a:t>
            </a:r>
            <a:r>
              <a:rPr lang="en-US" dirty="0" smtClean="0"/>
              <a:t> into the numeric IP addresses like </a:t>
            </a:r>
            <a:r>
              <a:rPr lang="en-US" i="1" dirty="0" smtClean="0"/>
              <a:t>192.0.2.1</a:t>
            </a:r>
            <a:r>
              <a:rPr lang="en-US" dirty="0" smtClean="0"/>
              <a:t> that computers use to connect to each other. Route 53 effectively connects user requests to infrastructure running in Amazon Web Services (AWS) – such as an Amazon Elastic Compute Cloud (Amazon EC2) instance, an Amazon Elastic Load Balancer, or an Amazon Simple Storage Service (Amazon S3) bucket – and can also be used to route users to infrastructure outside of AWS. </a:t>
            </a:r>
          </a:p>
          <a:p>
            <a:pPr eaLnBrk="1" hangingPunct="1">
              <a:lnSpc>
                <a:spcPct val="80000"/>
              </a:lnSpc>
              <a:spcBef>
                <a:spcPct val="0"/>
              </a:spcBef>
            </a:pPr>
            <a:endParaRPr lang="en-US" b="0" i="0" dirty="0" smtClean="0">
              <a:latin typeface="Calibri" charset="0"/>
            </a:endParaRPr>
          </a:p>
          <a:p>
            <a:pPr eaLnBrk="1" hangingPunct="1">
              <a:lnSpc>
                <a:spcPct val="80000"/>
              </a:lnSpc>
              <a:spcBef>
                <a:spcPct val="0"/>
              </a:spcBef>
            </a:pPr>
            <a:endParaRPr lang="en-US" b="0" i="0" dirty="0" smtClean="0">
              <a:latin typeface="Calibri" charset="0"/>
            </a:endParaRPr>
          </a:p>
          <a:p>
            <a:pPr eaLnBrk="1" hangingPunct="1">
              <a:lnSpc>
                <a:spcPct val="80000"/>
              </a:lnSpc>
              <a:spcBef>
                <a:spcPct val="0"/>
              </a:spcBef>
            </a:pPr>
            <a:endParaRPr lang="en-US" b="0" i="0" dirty="0" smtClean="0">
              <a:latin typeface="Calibri" charset="0"/>
            </a:endParaRPr>
          </a:p>
          <a:p>
            <a:pPr eaLnBrk="1" hangingPunct="1">
              <a:lnSpc>
                <a:spcPct val="80000"/>
              </a:lnSpc>
              <a:spcBef>
                <a:spcPct val="0"/>
              </a:spcBef>
            </a:pPr>
            <a:r>
              <a:rPr lang="en-US" b="0" i="0" dirty="0" smtClean="0">
                <a:latin typeface="Calibri" charset="0"/>
              </a:rPr>
              <a:t>Latency</a:t>
            </a:r>
            <a:r>
              <a:rPr lang="en-US" b="0" i="0" baseline="0" dirty="0" smtClean="0">
                <a:latin typeface="Calibri" charset="0"/>
              </a:rPr>
              <a:t> and Weighted round robin routing (“DNS load balancing)”</a:t>
            </a:r>
          </a:p>
          <a:p>
            <a:pPr eaLnBrk="1" hangingPunct="1">
              <a:lnSpc>
                <a:spcPct val="80000"/>
              </a:lnSpc>
              <a:spcBef>
                <a:spcPct val="0"/>
              </a:spcBef>
            </a:pPr>
            <a:endParaRPr lang="en-US" b="0" i="0" baseline="0" dirty="0" smtClean="0">
              <a:latin typeface="Calibri" charset="0"/>
            </a:endParaRPr>
          </a:p>
          <a:p>
            <a:pPr eaLnBrk="1" hangingPunct="1">
              <a:lnSpc>
                <a:spcPct val="80000"/>
              </a:lnSpc>
              <a:spcBef>
                <a:spcPct val="0"/>
              </a:spcBef>
            </a:pPr>
            <a:endParaRPr lang="en-US" b="0" i="0" baseline="0" dirty="0" smtClean="0">
              <a:latin typeface="Calibri" charset="0"/>
            </a:endParaRPr>
          </a:p>
          <a:p>
            <a:pPr eaLnBrk="1" hangingPunct="1">
              <a:lnSpc>
                <a:spcPct val="80000"/>
              </a:lnSpc>
              <a:spcBef>
                <a:spcPct val="0"/>
              </a:spcBef>
            </a:pPr>
            <a:r>
              <a:rPr lang="en-US" dirty="0" smtClean="0"/>
              <a:t>Amazon Route 53 is designed to propagate updates you make to your DNS records to its world-wide network of authoritative DNS servers within 60 seconds under normal conditions.</a:t>
            </a:r>
            <a:endParaRPr lang="en-US" b="0" i="0" baseline="0" dirty="0" smtClean="0">
              <a:latin typeface="Calibri" charset="0"/>
            </a:endParaRPr>
          </a:p>
          <a:p>
            <a:pPr eaLnBrk="1" hangingPunct="1">
              <a:lnSpc>
                <a:spcPct val="80000"/>
              </a:lnSpc>
              <a:spcBef>
                <a:spcPct val="0"/>
              </a:spcBef>
            </a:pPr>
            <a:endParaRPr lang="en-US" b="0" i="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166</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Virtual Private Cloud (Amazon VPC) lets you provision a private, isolated section of the Amazon Web Services (AWS) Cloud where you can launch AWS resources in a virtual network that you define. With Amazon VPC, you can define a virtual network topology that closely resembles a traditional network that you might operate in your own datacenter. You have complete control over your virtual networking environment, including selection of your own IP address range, creation of subnets, and configuration of route tables and network gateways.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173</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 Notes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5</a:t>
            </a:fld>
            <a:endParaRPr lang="en-US" dirty="0">
              <a:solidFill>
                <a:prstClr val="black"/>
              </a:solidFill>
              <a:latin typeface="Calibri"/>
            </a:endParaRPr>
          </a:p>
        </p:txBody>
      </p:sp>
    </p:spTree>
    <p:extLst>
      <p:ext uri="{BB962C8B-B14F-4D97-AF65-F5344CB8AC3E}">
        <p14:creationId xmlns:p14="http://schemas.microsoft.com/office/powerpoint/2010/main" val="393408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Virtual Private Cloud (Amazon VPC) lets you provision a private, isolated section of the Amazon Web Services (AWS) Cloud where you can launch AWS resources in a virtual network that you define. With Amazon VPC, you can define a virtual network topology that closely resembles a traditional network that you might operate in your own datacenter. You have complete control over your virtual networking environment, including selection of your own IP address range, creation of subnets, and configuration of route tables and network gateways.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174</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AWS Management Console provides a point-and-click web interface for Amazon Web Services. Log in using your AWS account name and password. If you’ve enabled AWS Multi-Factor Authentication, you will be prompted for your device’s authentication code.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177</a:t>
            </a:fld>
            <a:endParaRPr lang="en-US" dirty="0">
              <a:solidFill>
                <a:prstClr val="black"/>
              </a:solidFill>
              <a:latin typeface="Calibri"/>
            </a:endParaRPr>
          </a:p>
        </p:txBody>
      </p:sp>
    </p:spTree>
    <p:extLst>
      <p:ext uri="{BB962C8B-B14F-4D97-AF65-F5344CB8AC3E}">
        <p14:creationId xmlns:p14="http://schemas.microsoft.com/office/powerpoint/2010/main" val="2528952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178</a:t>
            </a:fld>
            <a:endParaRPr lang="en-US" dirty="0">
              <a:solidFill>
                <a:prstClr val="black"/>
              </a:solidFill>
              <a:latin typeface="Calibri"/>
            </a:endParaRPr>
          </a:p>
        </p:txBody>
      </p:sp>
    </p:spTree>
    <p:extLst>
      <p:ext uri="{BB962C8B-B14F-4D97-AF65-F5344CB8AC3E}">
        <p14:creationId xmlns:p14="http://schemas.microsoft.com/office/powerpoint/2010/main" val="1957009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80000"/>
              </a:lnSpc>
              <a:spcBef>
                <a:spcPct val="0"/>
              </a:spcBef>
            </a:pPr>
            <a:r>
              <a:rPr lang="en-US" sz="1000" b="1" dirty="0" smtClean="0">
                <a:latin typeface="Calibri" charset="0"/>
              </a:rPr>
              <a:t>Talking Points</a:t>
            </a:r>
          </a:p>
          <a:p>
            <a:pPr eaLnBrk="1" hangingPunct="1">
              <a:lnSpc>
                <a:spcPct val="80000"/>
              </a:lnSpc>
              <a:spcBef>
                <a:spcPct val="0"/>
              </a:spcBef>
            </a:pPr>
            <a:endParaRPr lang="en-US" sz="1000" b="1" dirty="0" smtClean="0">
              <a:latin typeface="Calibri" charset="0"/>
            </a:endParaRPr>
          </a:p>
          <a:p>
            <a:pPr marL="174708" indent="-174708">
              <a:lnSpc>
                <a:spcPct val="80000"/>
              </a:lnSpc>
              <a:spcBef>
                <a:spcPct val="0"/>
              </a:spcBef>
              <a:buFont typeface="Arial"/>
              <a:buChar char="•"/>
            </a:pPr>
            <a:r>
              <a:rPr lang="en-US" sz="1000" dirty="0" smtClean="0">
                <a:latin typeface="Calibri" charset="0"/>
              </a:rPr>
              <a:t>Quickly deploy Java, NET</a:t>
            </a:r>
            <a:r>
              <a:rPr lang="en-US" sz="1000" baseline="0" dirty="0" smtClean="0">
                <a:latin typeface="Calibri" charset="0"/>
              </a:rPr>
              <a:t> or PHP</a:t>
            </a:r>
            <a:r>
              <a:rPr lang="en-US" sz="1000" dirty="0" smtClean="0">
                <a:latin typeface="Calibri" charset="0"/>
              </a:rPr>
              <a:t> web app to AWS cloud</a:t>
            </a:r>
            <a:br>
              <a:rPr lang="en-US" sz="1000" dirty="0" smtClean="0">
                <a:latin typeface="Calibri" charset="0"/>
              </a:rPr>
            </a:br>
            <a:endParaRPr lang="en-US" sz="1000" dirty="0" smtClean="0">
              <a:latin typeface="Calibri" charset="0"/>
            </a:endParaRPr>
          </a:p>
          <a:p>
            <a:pPr marL="174708" indent="-174708">
              <a:lnSpc>
                <a:spcPct val="80000"/>
              </a:lnSpc>
              <a:spcBef>
                <a:spcPct val="0"/>
              </a:spcBef>
              <a:buFont typeface="Arial"/>
              <a:buChar char="•"/>
            </a:pPr>
            <a:r>
              <a:rPr lang="en-US" sz="1000" dirty="0" smtClean="0">
                <a:latin typeface="Calibri" charset="0"/>
              </a:rPr>
              <a:t>Simply upload</a:t>
            </a:r>
            <a:r>
              <a:rPr lang="en-US" sz="1000" baseline="0" dirty="0" smtClean="0">
                <a:latin typeface="Calibri" charset="0"/>
              </a:rPr>
              <a:t> the </a:t>
            </a:r>
            <a:r>
              <a:rPr lang="en-US" sz="1000" dirty="0" smtClean="0">
                <a:latin typeface="Calibri" charset="0"/>
              </a:rPr>
              <a:t> file</a:t>
            </a:r>
            <a:br>
              <a:rPr lang="en-US" sz="1000" dirty="0" smtClean="0">
                <a:latin typeface="Calibri" charset="0"/>
              </a:rPr>
            </a:br>
            <a:endParaRPr lang="en-US" sz="1000" dirty="0" smtClean="0">
              <a:latin typeface="Calibri" charset="0"/>
            </a:endParaRPr>
          </a:p>
          <a:p>
            <a:pPr marL="640594" lvl="1" indent="-174708">
              <a:lnSpc>
                <a:spcPct val="80000"/>
              </a:lnSpc>
              <a:spcBef>
                <a:spcPct val="0"/>
              </a:spcBef>
              <a:buFont typeface="Arial"/>
              <a:buChar char="•"/>
            </a:pPr>
            <a:r>
              <a:rPr lang="en-US" sz="1000" dirty="0" smtClean="0">
                <a:latin typeface="Calibri" charset="0"/>
              </a:rPr>
              <a:t>Stores in S3</a:t>
            </a:r>
          </a:p>
          <a:p>
            <a:pPr marL="640594" lvl="1" indent="-174708">
              <a:lnSpc>
                <a:spcPct val="80000"/>
              </a:lnSpc>
              <a:spcBef>
                <a:spcPct val="0"/>
              </a:spcBef>
              <a:buFont typeface="Arial"/>
              <a:buChar char="•"/>
            </a:pPr>
            <a:r>
              <a:rPr lang="en-US" sz="1000" dirty="0" smtClean="0">
                <a:latin typeface="Calibri" charset="0"/>
              </a:rPr>
              <a:t>Creates EC2 instance w/ Tomcat 6 or 7 and deploys app</a:t>
            </a:r>
          </a:p>
          <a:p>
            <a:pPr marL="640594" lvl="1" indent="-174708">
              <a:lnSpc>
                <a:spcPct val="80000"/>
              </a:lnSpc>
              <a:spcBef>
                <a:spcPct val="0"/>
              </a:spcBef>
              <a:buFont typeface="Arial"/>
              <a:buChar char="•"/>
            </a:pPr>
            <a:r>
              <a:rPr lang="en-US" sz="1000" dirty="0" err="1" smtClean="0">
                <a:latin typeface="Calibri" charset="0"/>
              </a:rPr>
              <a:t>CloudWatch</a:t>
            </a:r>
            <a:r>
              <a:rPr lang="en-US" sz="1000" dirty="0" smtClean="0">
                <a:latin typeface="Calibri" charset="0"/>
              </a:rPr>
              <a:t> alarms and </a:t>
            </a:r>
            <a:r>
              <a:rPr lang="en-US" sz="1000" dirty="0" err="1" smtClean="0">
                <a:latin typeface="Calibri" charset="0"/>
              </a:rPr>
              <a:t>Autoscaling</a:t>
            </a:r>
            <a:endParaRPr lang="en-US" sz="1000" dirty="0" smtClean="0">
              <a:latin typeface="Calibri" charset="0"/>
            </a:endParaRPr>
          </a:p>
          <a:p>
            <a:pPr marL="640594" lvl="1" indent="-174708">
              <a:lnSpc>
                <a:spcPct val="80000"/>
              </a:lnSpc>
              <a:spcBef>
                <a:spcPct val="0"/>
              </a:spcBef>
              <a:buFont typeface="Arial"/>
              <a:buChar char="•"/>
            </a:pPr>
            <a:r>
              <a:rPr lang="en-US" sz="1000" dirty="0" smtClean="0">
                <a:latin typeface="Calibri" charset="0"/>
              </a:rPr>
              <a:t>SNS to track progress and events</a:t>
            </a:r>
            <a:br>
              <a:rPr lang="en-US" sz="1000" dirty="0" smtClean="0">
                <a:latin typeface="Calibri" charset="0"/>
              </a:rPr>
            </a:br>
            <a:endParaRPr lang="en-US" sz="1000" dirty="0" smtClean="0">
              <a:latin typeface="Calibri" charset="0"/>
            </a:endParaRPr>
          </a:p>
          <a:p>
            <a:pPr marL="174708" indent="-174708">
              <a:lnSpc>
                <a:spcPct val="80000"/>
              </a:lnSpc>
              <a:spcBef>
                <a:spcPct val="0"/>
              </a:spcBef>
              <a:buFont typeface="Arial"/>
              <a:buChar char="•"/>
            </a:pPr>
            <a:r>
              <a:rPr lang="en-US" sz="1000" dirty="0" smtClean="0">
                <a:latin typeface="Calibri" charset="0"/>
              </a:rPr>
              <a:t>After stack creation, you have full control of environment</a:t>
            </a:r>
            <a:br>
              <a:rPr lang="en-US" sz="1000" dirty="0" smtClean="0">
                <a:latin typeface="Calibri" charset="0"/>
              </a:rPr>
            </a:br>
            <a:endParaRPr lang="en-US" sz="1000" dirty="0" smtClean="0">
              <a:latin typeface="Calibri" charset="0"/>
            </a:endParaRPr>
          </a:p>
          <a:p>
            <a:pPr marL="640594" lvl="1" indent="-174708">
              <a:lnSpc>
                <a:spcPct val="80000"/>
              </a:lnSpc>
              <a:spcBef>
                <a:spcPct val="0"/>
              </a:spcBef>
              <a:buFont typeface="Arial"/>
              <a:buChar char="•"/>
            </a:pPr>
            <a:r>
              <a:rPr lang="en-US" sz="1000" dirty="0" smtClean="0">
                <a:latin typeface="Calibri" charset="0"/>
              </a:rPr>
              <a:t>SSH into instance</a:t>
            </a:r>
          </a:p>
          <a:p>
            <a:pPr marL="640594" lvl="1" indent="-174708">
              <a:lnSpc>
                <a:spcPct val="80000"/>
              </a:lnSpc>
              <a:spcBef>
                <a:spcPct val="0"/>
              </a:spcBef>
              <a:buFont typeface="Arial"/>
              <a:buChar char="•"/>
            </a:pPr>
            <a:r>
              <a:rPr lang="en-US" sz="1000" dirty="0" smtClean="0">
                <a:latin typeface="Calibri" charset="0"/>
              </a:rPr>
              <a:t>Change </a:t>
            </a:r>
            <a:r>
              <a:rPr lang="en-US" sz="1000" dirty="0" err="1" smtClean="0">
                <a:latin typeface="Calibri" charset="0"/>
              </a:rPr>
              <a:t>AutoScaling</a:t>
            </a:r>
            <a:r>
              <a:rPr lang="en-US" sz="1000" dirty="0" smtClean="0">
                <a:latin typeface="Calibri" charset="0"/>
              </a:rPr>
              <a:t> parameters</a:t>
            </a:r>
          </a:p>
          <a:p>
            <a:pPr eaLnBrk="1" hangingPunct="1">
              <a:lnSpc>
                <a:spcPct val="80000"/>
              </a:lnSpc>
              <a:spcBef>
                <a:spcPct val="0"/>
              </a:spcBef>
            </a:pPr>
            <a:r>
              <a:rPr lang="en-US" sz="1000" b="1" dirty="0" smtClean="0">
                <a:latin typeface="Calibri" charset="0"/>
              </a:rPr>
              <a:t>Narrative</a:t>
            </a:r>
          </a:p>
          <a:p>
            <a:pPr>
              <a:lnSpc>
                <a:spcPct val="80000"/>
              </a:lnSpc>
            </a:pPr>
            <a:r>
              <a:rPr lang="en-US" sz="1000" b="1" dirty="0" smtClean="0">
                <a:latin typeface="Calibri" charset="0"/>
              </a:rPr>
              <a:t>“</a:t>
            </a:r>
            <a:r>
              <a:rPr lang="en-US" sz="1000" i="1" dirty="0" smtClean="0">
                <a:latin typeface="Calibri" charset="0"/>
              </a:rPr>
              <a:t>Easy to begin, Impossible to outgrow”</a:t>
            </a:r>
          </a:p>
          <a:p>
            <a:pPr>
              <a:lnSpc>
                <a:spcPct val="80000"/>
              </a:lnSpc>
            </a:pPr>
            <a:endParaRPr lang="en-US" sz="1000" dirty="0" smtClean="0">
              <a:latin typeface="Calibri" charset="0"/>
            </a:endParaRPr>
          </a:p>
          <a:p>
            <a:pPr>
              <a:lnSpc>
                <a:spcPct val="80000"/>
              </a:lnSpc>
            </a:pPr>
            <a:r>
              <a:rPr lang="en-US" sz="1000" dirty="0" smtClean="0">
                <a:latin typeface="Calibri" charset="0"/>
              </a:rPr>
              <a:t>AWS Elastic Beanstalk is an even easier way for you to quickly deploy and manage applications in the AWS cloud. You simply upload your application, and Elastic Beanstalk automatically handles the deployment details of capacity provisioning, load balancing, auto-scaling, and application health monitoring. At the same time, with Elastic Beanstalk, you retain full control over the AWS resources powering your application and can access the underlying resources at any time. Elastic Beanstalk leverages AWS services such as Amazon EC2, Amazon S3, Amazon Simple Notification Service, Elastic Load Balancing, and Auto-Scaling to deliver the same highly reliable, scalable, and cost-effective infrastructure that hundreds of thousands of businesses depend on today. AWS Elastic Beanstalk is easy to begin and impossible to outgrow. </a:t>
            </a:r>
          </a:p>
          <a:p>
            <a:pPr>
              <a:lnSpc>
                <a:spcPct val="80000"/>
              </a:lnSpc>
            </a:pPr>
            <a:endParaRPr lang="en-US" sz="1000" dirty="0" smtClean="0">
              <a:latin typeface="Calibri" charset="0"/>
            </a:endParaRPr>
          </a:p>
          <a:p>
            <a:pPr>
              <a:lnSpc>
                <a:spcPct val="80000"/>
              </a:lnSpc>
            </a:pPr>
            <a:r>
              <a:rPr lang="en-US" sz="1000" dirty="0" smtClean="0">
                <a:latin typeface="Calibri" charset="0"/>
              </a:rPr>
              <a:t>Most existing application containers or platform-as-a-service solutions, while reducing the amount of programming required, significantly diminish developers' flexibility and control. Developers are forced to live with all the decisions pre-determined by the vendor - with little to no opportunity to take back control over various parts of their application's infrastructure. However, with Elastic Beanstalk, you retain full control over the AWS resources powering your application. If you decide you want to take over some (or all) of the elements of their infrastructure, you can do so seamlessly by using Elastic Beanstalk's management capabilities. </a:t>
            </a:r>
          </a:p>
          <a:p>
            <a:pPr>
              <a:lnSpc>
                <a:spcPct val="80000"/>
              </a:lnSpc>
            </a:pPr>
            <a:endParaRPr lang="en-US" sz="1000" dirty="0" smtClean="0">
              <a:latin typeface="Calibri" charset="0"/>
            </a:endParaRPr>
          </a:p>
          <a:p>
            <a:pPr>
              <a:lnSpc>
                <a:spcPct val="80000"/>
              </a:lnSpc>
            </a:pPr>
            <a:r>
              <a:rPr lang="en-US" sz="1000" dirty="0" smtClean="0">
                <a:latin typeface="Calibri" charset="0"/>
              </a:rPr>
              <a:t>The first release of Elastic Beanstalk is built for Java developers using the familiar Apache Tomcat (6 or 7) software stack which ensures easy portability for your application. There is no additional charge for Elastic Beanstalk - you only pay for the AWS resources needed to store and run your applications. </a:t>
            </a:r>
          </a:p>
          <a:p>
            <a:pPr>
              <a:lnSpc>
                <a:spcPct val="80000"/>
              </a:lnSpc>
            </a:pPr>
            <a:endParaRPr lang="en-US" sz="1000" dirty="0" smtClean="0">
              <a:latin typeface="Calibri" charset="0"/>
            </a:endParaRPr>
          </a:p>
          <a:p>
            <a:pPr>
              <a:lnSpc>
                <a:spcPct val="80000"/>
              </a:lnSpc>
            </a:pPr>
            <a:r>
              <a:rPr lang="en-US" sz="1000" b="1" i="1" dirty="0" smtClean="0">
                <a:latin typeface="Calibri" charset="0"/>
              </a:rPr>
              <a:t>Supports Tomcat 6 and 7 containers</a:t>
            </a:r>
          </a:p>
          <a:p>
            <a:pPr>
              <a:lnSpc>
                <a:spcPct val="80000"/>
              </a:lnSpc>
            </a:pPr>
            <a:r>
              <a:rPr lang="en-US" sz="1000" b="1" i="1" dirty="0" err="1" smtClean="0">
                <a:latin typeface="Calibri" charset="0"/>
              </a:rPr>
              <a:t>Quirkus</a:t>
            </a:r>
            <a:r>
              <a:rPr lang="en-US" sz="1000" b="1" i="1" dirty="0" smtClean="0">
                <a:latin typeface="Calibri" charset="0"/>
              </a:rPr>
              <a:t> by </a:t>
            </a:r>
            <a:r>
              <a:rPr lang="en-US" sz="1000" b="1" i="1" dirty="0" err="1" smtClean="0">
                <a:latin typeface="Calibri" charset="0"/>
              </a:rPr>
              <a:t>Coucho</a:t>
            </a:r>
            <a:r>
              <a:rPr lang="en-US" sz="1000" b="1" i="1" dirty="0" smtClean="0">
                <a:latin typeface="Calibri" charset="0"/>
              </a:rPr>
              <a:t> – interprets PHP and bundles</a:t>
            </a:r>
          </a:p>
          <a:p>
            <a:pPr>
              <a:lnSpc>
                <a:spcPct val="80000"/>
              </a:lnSpc>
            </a:pPr>
            <a:r>
              <a:rPr lang="en-US" sz="1000" b="1" i="1" dirty="0" smtClean="0">
                <a:latin typeface="Calibri" charset="0"/>
              </a:rPr>
              <a:t>PHP Fog and Cloud…</a:t>
            </a:r>
          </a:p>
          <a:p>
            <a:pPr>
              <a:lnSpc>
                <a:spcPct val="80000"/>
              </a:lnSpc>
            </a:pPr>
            <a:endParaRPr lang="en-US" sz="100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179</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80000"/>
              </a:lnSpc>
              <a:spcBef>
                <a:spcPct val="0"/>
              </a:spcBef>
            </a:pPr>
            <a:r>
              <a:rPr lang="en-US" sz="1200" b="1" dirty="0" smtClean="0">
                <a:latin typeface="Calibri" charset="0"/>
              </a:rPr>
              <a:t>Talking Points</a:t>
            </a:r>
          </a:p>
          <a:p>
            <a:pPr eaLnBrk="1" hangingPunct="1">
              <a:lnSpc>
                <a:spcPct val="80000"/>
              </a:lnSpc>
              <a:spcBef>
                <a:spcPct val="0"/>
              </a:spcBef>
            </a:pPr>
            <a:endParaRPr lang="en-US" sz="1200" b="1" dirty="0" smtClean="0">
              <a:latin typeface="Calibri" charset="0"/>
            </a:endParaRPr>
          </a:p>
          <a:p>
            <a:pPr marL="174708" indent="-174708">
              <a:lnSpc>
                <a:spcPct val="80000"/>
              </a:lnSpc>
              <a:spcBef>
                <a:spcPct val="0"/>
              </a:spcBef>
              <a:buFont typeface="Arial"/>
              <a:buChar char="•"/>
            </a:pPr>
            <a:r>
              <a:rPr lang="en-US" sz="1200" dirty="0" smtClean="0">
                <a:latin typeface="Calibri" charset="0"/>
              </a:rPr>
              <a:t>Template language (JSON)</a:t>
            </a:r>
            <a:br>
              <a:rPr lang="en-US" sz="1200" dirty="0" smtClean="0">
                <a:latin typeface="Calibri" charset="0"/>
              </a:rPr>
            </a:br>
            <a:endParaRPr lang="en-US" sz="1200" dirty="0" smtClean="0">
              <a:latin typeface="Calibri" charset="0"/>
            </a:endParaRPr>
          </a:p>
          <a:p>
            <a:pPr marL="174708" indent="-174708">
              <a:lnSpc>
                <a:spcPct val="80000"/>
              </a:lnSpc>
              <a:spcBef>
                <a:spcPct val="0"/>
              </a:spcBef>
              <a:buFont typeface="Arial"/>
              <a:buChar char="•"/>
            </a:pPr>
            <a:r>
              <a:rPr lang="en-US" sz="1200" dirty="0" smtClean="0">
                <a:latin typeface="Calibri" charset="0"/>
              </a:rPr>
              <a:t>Define resources (e.g., EC2 w/ EBS </a:t>
            </a:r>
            <a:r>
              <a:rPr lang="en-US" sz="1200" dirty="0" err="1" smtClean="0">
                <a:latin typeface="Calibri" charset="0"/>
              </a:rPr>
              <a:t>vols</a:t>
            </a:r>
            <a:r>
              <a:rPr lang="en-US" sz="1200" dirty="0" smtClean="0">
                <a:latin typeface="Calibri" charset="0"/>
              </a:rPr>
              <a:t>, S3 buckets, </a:t>
            </a:r>
            <a:r>
              <a:rPr lang="en-US" sz="1200" dirty="0" err="1" smtClean="0">
                <a:latin typeface="Calibri" charset="0"/>
              </a:rPr>
              <a:t>SimpleDB</a:t>
            </a:r>
            <a:r>
              <a:rPr lang="en-US" sz="1200" dirty="0" smtClean="0">
                <a:latin typeface="Calibri" charset="0"/>
              </a:rPr>
              <a:t> domains)</a:t>
            </a:r>
            <a:br>
              <a:rPr lang="en-US" sz="1200" dirty="0" smtClean="0">
                <a:latin typeface="Calibri" charset="0"/>
              </a:rPr>
            </a:br>
            <a:endParaRPr lang="en-US" sz="1200" dirty="0" smtClean="0">
              <a:latin typeface="Calibri" charset="0"/>
            </a:endParaRPr>
          </a:p>
          <a:p>
            <a:pPr marL="174708" indent="-174708">
              <a:lnSpc>
                <a:spcPct val="80000"/>
              </a:lnSpc>
              <a:spcBef>
                <a:spcPct val="0"/>
              </a:spcBef>
              <a:buFont typeface="Arial"/>
              <a:buChar char="•"/>
            </a:pPr>
            <a:r>
              <a:rPr lang="en-US" sz="1200" dirty="0" smtClean="0">
                <a:latin typeface="Calibri" charset="0"/>
              </a:rPr>
              <a:t>Define input/runtime parameters (e.g.. # instances, name of war file to deploy)</a:t>
            </a:r>
            <a:br>
              <a:rPr lang="en-US" sz="1200" dirty="0" smtClean="0">
                <a:latin typeface="Calibri" charset="0"/>
              </a:rPr>
            </a:br>
            <a:endParaRPr lang="en-US" sz="1200" dirty="0" smtClean="0">
              <a:latin typeface="Calibri" charset="0"/>
            </a:endParaRPr>
          </a:p>
          <a:p>
            <a:pPr marL="174708" indent="-174708">
              <a:lnSpc>
                <a:spcPct val="80000"/>
              </a:lnSpc>
              <a:spcBef>
                <a:spcPct val="0"/>
              </a:spcBef>
              <a:buFont typeface="Arial"/>
              <a:buChar char="•"/>
            </a:pPr>
            <a:r>
              <a:rPr lang="en-US" sz="1200" dirty="0" smtClean="0">
                <a:latin typeface="Calibri" charset="0"/>
              </a:rPr>
              <a:t>Resources provisioned in correct order: </a:t>
            </a:r>
            <a:r>
              <a:rPr lang="en-US" sz="1200" dirty="0" err="1" smtClean="0">
                <a:latin typeface="Calibri" charset="0"/>
              </a:rPr>
              <a:t>CloudFormation</a:t>
            </a:r>
            <a:r>
              <a:rPr lang="en-US" sz="1200" dirty="0" smtClean="0">
                <a:latin typeface="Calibri" charset="0"/>
              </a:rPr>
              <a:t> calculates dependency tree</a:t>
            </a:r>
            <a:br>
              <a:rPr lang="en-US" sz="1200" dirty="0" smtClean="0">
                <a:latin typeface="Calibri" charset="0"/>
              </a:rPr>
            </a:br>
            <a:endParaRPr lang="en-US" sz="1200" dirty="0" smtClean="0">
              <a:latin typeface="Calibri" charset="0"/>
            </a:endParaRPr>
          </a:p>
          <a:p>
            <a:pPr marL="174708" indent="-174708">
              <a:lnSpc>
                <a:spcPct val="80000"/>
              </a:lnSpc>
              <a:spcBef>
                <a:spcPct val="0"/>
              </a:spcBef>
              <a:buFont typeface="Arial"/>
              <a:buChar char="•"/>
            </a:pPr>
            <a:r>
              <a:rPr lang="en-US" sz="1200" dirty="0" smtClean="0">
                <a:latin typeface="Calibri" charset="0"/>
              </a:rPr>
              <a:t>Very powerful way to create stacks for </a:t>
            </a:r>
            <a:r>
              <a:rPr lang="en-US" sz="1200" dirty="0" err="1" smtClean="0">
                <a:latin typeface="Calibri" charset="0"/>
              </a:rPr>
              <a:t>Dev</a:t>
            </a:r>
            <a:r>
              <a:rPr lang="en-US" sz="1200" dirty="0" smtClean="0">
                <a:latin typeface="Calibri" charset="0"/>
              </a:rPr>
              <a:t>, Test, Stage, etc.</a:t>
            </a:r>
            <a:endParaRPr lang="en-US" sz="1200" b="1" dirty="0" smtClean="0">
              <a:latin typeface="Calibri" charset="0"/>
            </a:endParaRPr>
          </a:p>
          <a:p>
            <a:pPr eaLnBrk="1" hangingPunct="1">
              <a:lnSpc>
                <a:spcPct val="80000"/>
              </a:lnSpc>
              <a:spcBef>
                <a:spcPct val="0"/>
              </a:spcBef>
            </a:pPr>
            <a:r>
              <a:rPr lang="en-US" sz="1200" b="1" dirty="0" smtClean="0">
                <a:latin typeface="Calibri" charset="0"/>
              </a:rPr>
              <a:t>Narrative</a:t>
            </a:r>
          </a:p>
          <a:p>
            <a:pPr defTabSz="931774" eaLnBrk="0" hangingPunct="0">
              <a:lnSpc>
                <a:spcPct val="80000"/>
              </a:lnSpc>
              <a:defRPr/>
            </a:pPr>
            <a:r>
              <a:rPr lang="en-US" sz="1200" dirty="0" smtClean="0">
                <a:latin typeface="Calibri" charset="0"/>
              </a:rPr>
              <a:t>AWS </a:t>
            </a:r>
            <a:r>
              <a:rPr lang="en-US" sz="1200" dirty="0" err="1" smtClean="0">
                <a:latin typeface="Calibri" charset="0"/>
              </a:rPr>
              <a:t>CloudFormation</a:t>
            </a:r>
            <a:r>
              <a:rPr lang="en-US" sz="1200" dirty="0" smtClean="0">
                <a:latin typeface="Calibri" charset="0"/>
              </a:rPr>
              <a:t> gives developers and systems administrators an easy way to create a collection of related AWS resources and provision them in an orderly and predictable fashion.</a:t>
            </a:r>
          </a:p>
          <a:p>
            <a:pPr defTabSz="931774" eaLnBrk="0" hangingPunct="0">
              <a:lnSpc>
                <a:spcPct val="80000"/>
              </a:lnSpc>
              <a:defRPr/>
            </a:pPr>
            <a:endParaRPr lang="en-US" sz="1200" dirty="0" smtClean="0">
              <a:latin typeface="Calibri" charset="0"/>
            </a:endParaRPr>
          </a:p>
          <a:p>
            <a:pPr defTabSz="931774" eaLnBrk="0" hangingPunct="0">
              <a:lnSpc>
                <a:spcPct val="80000"/>
              </a:lnSpc>
              <a:defRPr/>
            </a:pPr>
            <a:r>
              <a:rPr lang="en-US" sz="1200" dirty="0" smtClean="0">
                <a:latin typeface="Calibri" charset="0"/>
              </a:rPr>
              <a:t>Developers can use AWS </a:t>
            </a:r>
            <a:r>
              <a:rPr lang="en-US" sz="1200" dirty="0" err="1" smtClean="0">
                <a:latin typeface="Calibri" charset="0"/>
              </a:rPr>
              <a:t>CloudFormation’s</a:t>
            </a:r>
            <a:r>
              <a:rPr lang="en-US" sz="1200" dirty="0" smtClean="0">
                <a:latin typeface="Calibri" charset="0"/>
              </a:rPr>
              <a:t> sample templates or create their own templates to describe the AWS resources, and any associated dependencies or runtime parameters, required to run their application. You don’t need to figure out the order in which AWS services need to be provisioned or the subtleties of how to make those dependencies work. </a:t>
            </a:r>
            <a:r>
              <a:rPr lang="en-US" sz="1200" dirty="0" err="1" smtClean="0">
                <a:latin typeface="Calibri" charset="0"/>
              </a:rPr>
              <a:t>CloudFormation</a:t>
            </a:r>
            <a:r>
              <a:rPr lang="en-US" sz="1200" dirty="0" smtClean="0">
                <a:latin typeface="Calibri" charset="0"/>
              </a:rPr>
              <a:t> takes care of this for you.</a:t>
            </a:r>
          </a:p>
          <a:p>
            <a:pPr defTabSz="931774" eaLnBrk="0" hangingPunct="0">
              <a:lnSpc>
                <a:spcPct val="80000"/>
              </a:lnSpc>
              <a:defRPr/>
            </a:pPr>
            <a:endParaRPr lang="en-US" sz="1200" dirty="0" smtClean="0">
              <a:latin typeface="Calibri" charset="0"/>
            </a:endParaRPr>
          </a:p>
          <a:p>
            <a:pPr defTabSz="931774" eaLnBrk="0" hangingPunct="0">
              <a:lnSpc>
                <a:spcPct val="80000"/>
              </a:lnSpc>
              <a:defRPr/>
            </a:pPr>
            <a:r>
              <a:rPr lang="en-US" sz="1200" b="1" i="1" dirty="0" smtClean="0">
                <a:latin typeface="Calibri" charset="0"/>
              </a:rPr>
              <a:t>Different approaches…baking AMIs vs. bootstrapping – trade offs</a:t>
            </a:r>
          </a:p>
          <a:p>
            <a:pPr defTabSz="931774" eaLnBrk="0" hangingPunct="0">
              <a:lnSpc>
                <a:spcPct val="80000"/>
              </a:lnSpc>
              <a:defRPr/>
            </a:pPr>
            <a:r>
              <a:rPr lang="en-US" sz="1200" b="1" i="1" dirty="0" err="1" smtClean="0">
                <a:latin typeface="Calibri" charset="0"/>
              </a:rPr>
              <a:t>Dev</a:t>
            </a:r>
            <a:r>
              <a:rPr lang="en-US" sz="1200" b="1" i="1" dirty="0" smtClean="0">
                <a:latin typeface="Calibri" charset="0"/>
              </a:rPr>
              <a:t> Ops course coming in a few months…and that gets into details – 1 day dedicated to </a:t>
            </a:r>
            <a:r>
              <a:rPr lang="en-US" sz="1200" b="1" i="1" dirty="0" err="1" smtClean="0">
                <a:latin typeface="Calibri" charset="0"/>
              </a:rPr>
              <a:t>config</a:t>
            </a:r>
            <a:r>
              <a:rPr lang="en-US" sz="1200" b="1" i="1" dirty="0" smtClean="0">
                <a:latin typeface="Calibri" charset="0"/>
              </a:rPr>
              <a:t> </a:t>
            </a:r>
            <a:r>
              <a:rPr lang="en-US" sz="1200" b="1" i="1" dirty="0" err="1" smtClean="0">
                <a:latin typeface="Calibri" charset="0"/>
              </a:rPr>
              <a:t>mgmt</a:t>
            </a:r>
            <a:endParaRPr lang="en-US" sz="1200" b="1" i="1" dirty="0" smtClean="0">
              <a:latin typeface="Calibri" charset="0"/>
            </a:endParaRPr>
          </a:p>
          <a:p>
            <a:pPr defTabSz="931774" eaLnBrk="0" hangingPunct="0">
              <a:lnSpc>
                <a:spcPct val="80000"/>
              </a:lnSpc>
              <a:defRPr/>
            </a:pPr>
            <a:endParaRPr lang="en-US" sz="1200" b="1" i="1" dirty="0" smtClean="0">
              <a:latin typeface="Calibri" charset="0"/>
            </a:endParaRPr>
          </a:p>
          <a:p>
            <a:pPr defTabSz="931774" eaLnBrk="0" hangingPunct="0">
              <a:lnSpc>
                <a:spcPct val="80000"/>
              </a:lnSpc>
              <a:defRPr/>
            </a:pPr>
            <a:endParaRPr lang="en-US" sz="1200" b="1" i="1" dirty="0" smtClean="0">
              <a:latin typeface="Calibri" charset="0"/>
            </a:endParaRPr>
          </a:p>
          <a:p>
            <a:pPr defTabSz="931774" eaLnBrk="0" hangingPunct="0">
              <a:lnSpc>
                <a:spcPct val="80000"/>
              </a:lnSpc>
              <a:defRPr/>
            </a:pPr>
            <a:endParaRPr lang="en-US" sz="1200" dirty="0" smtClean="0">
              <a:latin typeface="Calibri" charset="0"/>
            </a:endParaRPr>
          </a:p>
          <a:p>
            <a:pPr defTabSz="931774" eaLnBrk="0" hangingPunct="0">
              <a:lnSpc>
                <a:spcPct val="80000"/>
              </a:lnSpc>
              <a:defRPr/>
            </a:pPr>
            <a:endParaRPr lang="en-US" sz="120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180</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80000"/>
              </a:lnSpc>
              <a:spcBef>
                <a:spcPct val="0"/>
              </a:spcBef>
            </a:pPr>
            <a:r>
              <a:rPr lang="en-US" sz="1200" b="1" dirty="0" smtClean="0">
                <a:latin typeface="Calibri" charset="0"/>
              </a:rPr>
              <a:t>Talking Points</a:t>
            </a:r>
          </a:p>
          <a:p>
            <a:pPr eaLnBrk="1" hangingPunct="1">
              <a:lnSpc>
                <a:spcPct val="80000"/>
              </a:lnSpc>
              <a:spcBef>
                <a:spcPct val="0"/>
              </a:spcBef>
            </a:pPr>
            <a:endParaRPr lang="en-US" sz="1200" b="1" dirty="0" smtClean="0">
              <a:latin typeface="Calibri" charset="0"/>
            </a:endParaRPr>
          </a:p>
          <a:p>
            <a:pPr marL="174708" indent="-174708">
              <a:lnSpc>
                <a:spcPct val="80000"/>
              </a:lnSpc>
              <a:spcBef>
                <a:spcPct val="0"/>
              </a:spcBef>
              <a:buFont typeface="Arial"/>
              <a:buChar char="•"/>
            </a:pPr>
            <a:r>
              <a:rPr lang="en-US" sz="1200" dirty="0" smtClean="0">
                <a:latin typeface="Calibri" charset="0"/>
              </a:rPr>
              <a:t>Template language (JSON)</a:t>
            </a:r>
            <a:br>
              <a:rPr lang="en-US" sz="1200" dirty="0" smtClean="0">
                <a:latin typeface="Calibri" charset="0"/>
              </a:rPr>
            </a:br>
            <a:endParaRPr lang="en-US" sz="1200" dirty="0" smtClean="0">
              <a:latin typeface="Calibri" charset="0"/>
            </a:endParaRPr>
          </a:p>
          <a:p>
            <a:pPr marL="174708" indent="-174708">
              <a:lnSpc>
                <a:spcPct val="80000"/>
              </a:lnSpc>
              <a:spcBef>
                <a:spcPct val="0"/>
              </a:spcBef>
              <a:buFont typeface="Arial"/>
              <a:buChar char="•"/>
            </a:pPr>
            <a:r>
              <a:rPr lang="en-US" sz="1200" dirty="0" smtClean="0">
                <a:latin typeface="Calibri" charset="0"/>
              </a:rPr>
              <a:t>Define resources (e.g., EC2 w/ EBS </a:t>
            </a:r>
            <a:r>
              <a:rPr lang="en-US" sz="1200" dirty="0" err="1" smtClean="0">
                <a:latin typeface="Calibri" charset="0"/>
              </a:rPr>
              <a:t>vols</a:t>
            </a:r>
            <a:r>
              <a:rPr lang="en-US" sz="1200" dirty="0" smtClean="0">
                <a:latin typeface="Calibri" charset="0"/>
              </a:rPr>
              <a:t>, S3 buckets, </a:t>
            </a:r>
            <a:r>
              <a:rPr lang="en-US" sz="1200" dirty="0" err="1" smtClean="0">
                <a:latin typeface="Calibri" charset="0"/>
              </a:rPr>
              <a:t>SimpleDB</a:t>
            </a:r>
            <a:r>
              <a:rPr lang="en-US" sz="1200" dirty="0" smtClean="0">
                <a:latin typeface="Calibri" charset="0"/>
              </a:rPr>
              <a:t> domains)</a:t>
            </a:r>
            <a:br>
              <a:rPr lang="en-US" sz="1200" dirty="0" smtClean="0">
                <a:latin typeface="Calibri" charset="0"/>
              </a:rPr>
            </a:br>
            <a:endParaRPr lang="en-US" sz="1200" dirty="0" smtClean="0">
              <a:latin typeface="Calibri" charset="0"/>
            </a:endParaRPr>
          </a:p>
          <a:p>
            <a:pPr marL="174708" indent="-174708">
              <a:lnSpc>
                <a:spcPct val="80000"/>
              </a:lnSpc>
              <a:spcBef>
                <a:spcPct val="0"/>
              </a:spcBef>
              <a:buFont typeface="Arial"/>
              <a:buChar char="•"/>
            </a:pPr>
            <a:r>
              <a:rPr lang="en-US" sz="1200" dirty="0" smtClean="0">
                <a:latin typeface="Calibri" charset="0"/>
              </a:rPr>
              <a:t>Define input/runtime parameters (e.g.. # instances, name of war file to deploy)</a:t>
            </a:r>
            <a:br>
              <a:rPr lang="en-US" sz="1200" dirty="0" smtClean="0">
                <a:latin typeface="Calibri" charset="0"/>
              </a:rPr>
            </a:br>
            <a:endParaRPr lang="en-US" sz="1200" dirty="0" smtClean="0">
              <a:latin typeface="Calibri" charset="0"/>
            </a:endParaRPr>
          </a:p>
          <a:p>
            <a:pPr marL="174708" indent="-174708">
              <a:lnSpc>
                <a:spcPct val="80000"/>
              </a:lnSpc>
              <a:spcBef>
                <a:spcPct val="0"/>
              </a:spcBef>
              <a:buFont typeface="Arial"/>
              <a:buChar char="•"/>
            </a:pPr>
            <a:r>
              <a:rPr lang="en-US" sz="1200" dirty="0" smtClean="0">
                <a:latin typeface="Calibri" charset="0"/>
              </a:rPr>
              <a:t>Resources provisioned in correct order: </a:t>
            </a:r>
            <a:r>
              <a:rPr lang="en-US" sz="1200" dirty="0" err="1" smtClean="0">
                <a:latin typeface="Calibri" charset="0"/>
              </a:rPr>
              <a:t>CloudFormation</a:t>
            </a:r>
            <a:r>
              <a:rPr lang="en-US" sz="1200" dirty="0" smtClean="0">
                <a:latin typeface="Calibri" charset="0"/>
              </a:rPr>
              <a:t> calculates dependency tree</a:t>
            </a:r>
            <a:br>
              <a:rPr lang="en-US" sz="1200" dirty="0" smtClean="0">
                <a:latin typeface="Calibri" charset="0"/>
              </a:rPr>
            </a:br>
            <a:endParaRPr lang="en-US" sz="1200" dirty="0" smtClean="0">
              <a:latin typeface="Calibri" charset="0"/>
            </a:endParaRPr>
          </a:p>
          <a:p>
            <a:pPr marL="174708" indent="-174708">
              <a:lnSpc>
                <a:spcPct val="80000"/>
              </a:lnSpc>
              <a:spcBef>
                <a:spcPct val="0"/>
              </a:spcBef>
              <a:buFont typeface="Arial"/>
              <a:buChar char="•"/>
            </a:pPr>
            <a:r>
              <a:rPr lang="en-US" sz="1200" dirty="0" smtClean="0">
                <a:latin typeface="Calibri" charset="0"/>
              </a:rPr>
              <a:t>Very powerful way to create stacks for </a:t>
            </a:r>
            <a:r>
              <a:rPr lang="en-US" sz="1200" dirty="0" err="1" smtClean="0">
                <a:latin typeface="Calibri" charset="0"/>
              </a:rPr>
              <a:t>Dev</a:t>
            </a:r>
            <a:r>
              <a:rPr lang="en-US" sz="1200" dirty="0" smtClean="0">
                <a:latin typeface="Calibri" charset="0"/>
              </a:rPr>
              <a:t>, Test, Stage, etc.</a:t>
            </a:r>
            <a:endParaRPr lang="en-US" sz="1200" b="1" dirty="0" smtClean="0">
              <a:latin typeface="Calibri" charset="0"/>
            </a:endParaRPr>
          </a:p>
          <a:p>
            <a:pPr eaLnBrk="1" hangingPunct="1">
              <a:lnSpc>
                <a:spcPct val="80000"/>
              </a:lnSpc>
              <a:spcBef>
                <a:spcPct val="0"/>
              </a:spcBef>
            </a:pPr>
            <a:r>
              <a:rPr lang="en-US" sz="1200" b="1" dirty="0" smtClean="0">
                <a:latin typeface="Calibri" charset="0"/>
              </a:rPr>
              <a:t>Narrative</a:t>
            </a:r>
          </a:p>
          <a:p>
            <a:pPr defTabSz="931774" eaLnBrk="0" hangingPunct="0">
              <a:lnSpc>
                <a:spcPct val="80000"/>
              </a:lnSpc>
              <a:defRPr/>
            </a:pPr>
            <a:r>
              <a:rPr lang="en-US" sz="1200" dirty="0" smtClean="0">
                <a:latin typeface="Calibri" charset="0"/>
              </a:rPr>
              <a:t>AWS </a:t>
            </a:r>
            <a:r>
              <a:rPr lang="en-US" sz="1200" dirty="0" err="1" smtClean="0">
                <a:latin typeface="Calibri" charset="0"/>
              </a:rPr>
              <a:t>CloudFormation</a:t>
            </a:r>
            <a:r>
              <a:rPr lang="en-US" sz="1200" dirty="0" smtClean="0">
                <a:latin typeface="Calibri" charset="0"/>
              </a:rPr>
              <a:t> gives developers and systems administrators an easy way to create a collection of related AWS resources and provision them in an orderly and predictable fashion.</a:t>
            </a:r>
          </a:p>
          <a:p>
            <a:pPr defTabSz="931774" eaLnBrk="0" hangingPunct="0">
              <a:lnSpc>
                <a:spcPct val="80000"/>
              </a:lnSpc>
              <a:defRPr/>
            </a:pPr>
            <a:endParaRPr lang="en-US" sz="1200" dirty="0" smtClean="0">
              <a:latin typeface="Calibri" charset="0"/>
            </a:endParaRPr>
          </a:p>
          <a:p>
            <a:pPr defTabSz="931774" eaLnBrk="0" hangingPunct="0">
              <a:lnSpc>
                <a:spcPct val="80000"/>
              </a:lnSpc>
              <a:defRPr/>
            </a:pPr>
            <a:r>
              <a:rPr lang="en-US" sz="1200" dirty="0" smtClean="0">
                <a:latin typeface="Calibri" charset="0"/>
              </a:rPr>
              <a:t>Developers can use AWS </a:t>
            </a:r>
            <a:r>
              <a:rPr lang="en-US" sz="1200" dirty="0" err="1" smtClean="0">
                <a:latin typeface="Calibri" charset="0"/>
              </a:rPr>
              <a:t>CloudFormation’s</a:t>
            </a:r>
            <a:r>
              <a:rPr lang="en-US" sz="1200" dirty="0" smtClean="0">
                <a:latin typeface="Calibri" charset="0"/>
              </a:rPr>
              <a:t> sample templates or create their own templates to describe the AWS resources, and any associated dependencies or runtime parameters, required to run their application. You don’t need to figure out the order in which AWS services need to be provisioned or the subtleties of how to make those dependencies work. </a:t>
            </a:r>
            <a:r>
              <a:rPr lang="en-US" sz="1200" dirty="0" err="1" smtClean="0">
                <a:latin typeface="Calibri" charset="0"/>
              </a:rPr>
              <a:t>CloudFormation</a:t>
            </a:r>
            <a:r>
              <a:rPr lang="en-US" sz="1200" dirty="0" smtClean="0">
                <a:latin typeface="Calibri" charset="0"/>
              </a:rPr>
              <a:t> takes care of this for you.</a:t>
            </a:r>
          </a:p>
          <a:p>
            <a:pPr defTabSz="931774" eaLnBrk="0" hangingPunct="0">
              <a:lnSpc>
                <a:spcPct val="80000"/>
              </a:lnSpc>
              <a:defRPr/>
            </a:pPr>
            <a:endParaRPr lang="en-US" sz="1200" dirty="0" smtClean="0">
              <a:latin typeface="Calibri" charset="0"/>
            </a:endParaRPr>
          </a:p>
          <a:p>
            <a:pPr defTabSz="931774" eaLnBrk="0" hangingPunct="0">
              <a:lnSpc>
                <a:spcPct val="80000"/>
              </a:lnSpc>
              <a:defRPr/>
            </a:pPr>
            <a:r>
              <a:rPr lang="en-US" sz="1200" b="1" i="1" dirty="0" smtClean="0">
                <a:latin typeface="Calibri" charset="0"/>
              </a:rPr>
              <a:t>Different approaches…baking AMIs vs. bootstrapping – trade offs</a:t>
            </a:r>
          </a:p>
          <a:p>
            <a:pPr defTabSz="931774" eaLnBrk="0" hangingPunct="0">
              <a:lnSpc>
                <a:spcPct val="80000"/>
              </a:lnSpc>
              <a:defRPr/>
            </a:pPr>
            <a:r>
              <a:rPr lang="en-US" sz="1200" b="1" i="1" dirty="0" err="1" smtClean="0">
                <a:latin typeface="Calibri" charset="0"/>
              </a:rPr>
              <a:t>Dev</a:t>
            </a:r>
            <a:r>
              <a:rPr lang="en-US" sz="1200" b="1" i="1" dirty="0" smtClean="0">
                <a:latin typeface="Calibri" charset="0"/>
              </a:rPr>
              <a:t> Ops course coming in a few months…and that gets into details – 1 day dedicated to </a:t>
            </a:r>
            <a:r>
              <a:rPr lang="en-US" sz="1200" b="1" i="1" dirty="0" err="1" smtClean="0">
                <a:latin typeface="Calibri" charset="0"/>
              </a:rPr>
              <a:t>config</a:t>
            </a:r>
            <a:r>
              <a:rPr lang="en-US" sz="1200" b="1" i="1" dirty="0" smtClean="0">
                <a:latin typeface="Calibri" charset="0"/>
              </a:rPr>
              <a:t> </a:t>
            </a:r>
            <a:r>
              <a:rPr lang="en-US" sz="1200" b="1" i="1" dirty="0" err="1" smtClean="0">
                <a:latin typeface="Calibri" charset="0"/>
              </a:rPr>
              <a:t>mgmt</a:t>
            </a:r>
            <a:endParaRPr lang="en-US" sz="1200" b="1" i="1" dirty="0" smtClean="0">
              <a:latin typeface="Calibri" charset="0"/>
            </a:endParaRPr>
          </a:p>
          <a:p>
            <a:pPr defTabSz="931774" eaLnBrk="0" hangingPunct="0">
              <a:lnSpc>
                <a:spcPct val="80000"/>
              </a:lnSpc>
              <a:defRPr/>
            </a:pPr>
            <a:endParaRPr lang="en-US" sz="1200" b="1" i="1" dirty="0" smtClean="0">
              <a:latin typeface="Calibri" charset="0"/>
            </a:endParaRPr>
          </a:p>
          <a:p>
            <a:pPr defTabSz="931774" eaLnBrk="0" hangingPunct="0">
              <a:lnSpc>
                <a:spcPct val="80000"/>
              </a:lnSpc>
              <a:defRPr/>
            </a:pPr>
            <a:endParaRPr lang="en-US" sz="1200" b="1" i="1" dirty="0" smtClean="0">
              <a:latin typeface="Calibri" charset="0"/>
            </a:endParaRPr>
          </a:p>
          <a:p>
            <a:pPr defTabSz="931774" eaLnBrk="0" hangingPunct="0">
              <a:lnSpc>
                <a:spcPct val="80000"/>
              </a:lnSpc>
              <a:defRPr/>
            </a:pPr>
            <a:endParaRPr lang="en-US" sz="1200" dirty="0" smtClean="0">
              <a:latin typeface="Calibri" charset="0"/>
            </a:endParaRPr>
          </a:p>
          <a:p>
            <a:pPr defTabSz="931774" eaLnBrk="0" hangingPunct="0">
              <a:lnSpc>
                <a:spcPct val="80000"/>
              </a:lnSpc>
              <a:defRPr/>
            </a:pPr>
            <a:endParaRPr lang="en-US" sz="120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181</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a:t>
            </a:r>
            <a:r>
              <a:rPr lang="en-US" dirty="0" err="1" smtClean="0"/>
              <a:t>CloudWatch</a:t>
            </a:r>
            <a:r>
              <a:rPr lang="en-US" dirty="0" smtClean="0"/>
              <a:t> provides monitoring for AWS cloud resources and the applications customers run on AWS. Developers and system administrators can use it to collect and track metrics, gain insight, and react immediately to keep their applications and businesses running smoothly. Amazon </a:t>
            </a:r>
            <a:r>
              <a:rPr lang="en-US" dirty="0" err="1" smtClean="0"/>
              <a:t>CloudWatch</a:t>
            </a:r>
            <a:r>
              <a:rPr lang="en-US" dirty="0" smtClean="0"/>
              <a:t> monitors AWS resources such as Amazon EC2 and Amazon RDS DB instances, and can also monitor custom metrics generated by a customer’s applications and services. With Amazon </a:t>
            </a:r>
            <a:r>
              <a:rPr lang="en-US" dirty="0" err="1" smtClean="0"/>
              <a:t>CloudWatch</a:t>
            </a:r>
            <a:r>
              <a:rPr lang="en-US" dirty="0" smtClean="0"/>
              <a:t>, you gain system-wide visibility into resource utilization, application performance, and operational health.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182</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a:t>
            </a:r>
            <a:r>
              <a:rPr lang="en-US" dirty="0" err="1" smtClean="0"/>
              <a:t>CloudWatch</a:t>
            </a:r>
            <a:r>
              <a:rPr lang="en-US" dirty="0" smtClean="0"/>
              <a:t> provides monitoring for AWS cloud resources and the applications customers run on AWS. Developers and system administrators can use it to collect and track metrics, gain insight, and react immediately to keep their applications and businesses running smoothly. Amazon </a:t>
            </a:r>
            <a:r>
              <a:rPr lang="en-US" dirty="0" err="1" smtClean="0"/>
              <a:t>CloudWatch</a:t>
            </a:r>
            <a:r>
              <a:rPr lang="en-US" dirty="0" smtClean="0"/>
              <a:t> monitors AWS resources such as Amazon EC2 and Amazon RDS DB instances, and can also monitor custom metrics generated by a customer’s applications and services. With Amazon </a:t>
            </a:r>
            <a:r>
              <a:rPr lang="en-US" dirty="0" err="1" smtClean="0"/>
              <a:t>CloudWatch</a:t>
            </a:r>
            <a:r>
              <a:rPr lang="en-US" dirty="0" smtClean="0"/>
              <a:t>, you gain system-wide visibility into resource utilization, application performance, and operational health.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183</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kern="1200" dirty="0" smtClean="0">
                <a:solidFill>
                  <a:schemeClr val="tx1"/>
                </a:solidFill>
                <a:effectLst/>
                <a:latin typeface="+mn-lt"/>
                <a:ea typeface="+mn-ea"/>
                <a:cs typeface="+mn-cs"/>
              </a:rPr>
              <a:t>Consolidated Billing enables you to see a combined view of AWS costs incurred by all accounts in your department or company, as well as obtain a detailed cost report for each individual AWS account associated with your paying account. Consolidated Billing may also lower your overall costs since the rolled up usage across all of your accounts could help you reach lower-priced volume tiers more quickly.</a:t>
            </a:r>
            <a:r>
              <a:rPr lang="en-US" sz="1200" b="0" i="0" kern="1200" baseline="0" dirty="0" smtClean="0">
                <a:solidFill>
                  <a:schemeClr val="tx1"/>
                </a:solidFill>
                <a:effectLst/>
                <a:latin typeface="+mn-lt"/>
                <a:ea typeface="+mn-ea"/>
                <a:cs typeface="+mn-cs"/>
              </a:rPr>
              <a:t> </a:t>
            </a:r>
            <a:r>
              <a:rPr lang="en-US" dirty="0" smtClean="0">
                <a:hlinkClick r:id="rId3"/>
              </a:rPr>
              <a:t>http://docs.amazonwebservices.com/AWSConsolidatedBilling/1.0/AWSConsolidatedBillingGuide.html</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184</a:t>
            </a:fld>
            <a:endParaRPr lang="en-US" dirty="0">
              <a:solidFill>
                <a:prstClr val="black"/>
              </a:solidFill>
              <a:latin typeface="Calibri"/>
            </a:endParaRPr>
          </a:p>
        </p:txBody>
      </p:sp>
    </p:spTree>
    <p:extLst>
      <p:ext uri="{BB962C8B-B14F-4D97-AF65-F5344CB8AC3E}">
        <p14:creationId xmlns:p14="http://schemas.microsoft.com/office/powerpoint/2010/main" val="4263890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185</a:t>
            </a:fld>
            <a:endParaRPr lang="en-US" dirty="0">
              <a:solidFill>
                <a:prstClr val="black"/>
              </a:solidFill>
              <a:latin typeface="Calibri"/>
            </a:endParaRPr>
          </a:p>
        </p:txBody>
      </p:sp>
    </p:spTree>
    <p:extLst>
      <p:ext uri="{BB962C8B-B14F-4D97-AF65-F5344CB8AC3E}">
        <p14:creationId xmlns:p14="http://schemas.microsoft.com/office/powerpoint/2010/main" val="4188935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commitment to Amazon Web Services is also shown through the products offered.</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6</a:t>
            </a:fld>
            <a:endParaRPr lang="en-US" dirty="0">
              <a:solidFill>
                <a:prstClr val="black"/>
              </a:solidFill>
              <a:latin typeface="Calibri"/>
            </a:endParaRPr>
          </a:p>
        </p:txBody>
      </p:sp>
    </p:spTree>
    <p:extLst>
      <p:ext uri="{BB962C8B-B14F-4D97-AF65-F5344CB8AC3E}">
        <p14:creationId xmlns:p14="http://schemas.microsoft.com/office/powerpoint/2010/main" val="1336099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in 2006 Amazon Web Services was born. It's mission was clear: to enable businesses and developers to use web services to scalable sophisticated applications. It's interesting to note that what we called Web Services, has now morphed into a common term 'the Cloud'. Amazon Web Services is and always has been a distinct and individual Amazon organization.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198</a:t>
            </a:fld>
            <a:endParaRPr lang="en-US" dirty="0">
              <a:solidFill>
                <a:prstClr val="black"/>
              </a:solidFill>
              <a:latin typeface="Calibri"/>
            </a:endParaRPr>
          </a:p>
        </p:txBody>
      </p:sp>
    </p:spTree>
    <p:extLst>
      <p:ext uri="{BB962C8B-B14F-4D97-AF65-F5344CB8AC3E}">
        <p14:creationId xmlns:p14="http://schemas.microsoft.com/office/powerpoint/2010/main" val="1595427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Since AWS and its customers share control over the IT environment, both parties have responsibility for managing the IT environment. AWS’ part in this shared responsibility includes providing its services on a highly secure and controlled platform and providing a wide array of security features customers can use. The customers’ responsibility includes configuring their IT environments in a secure and controlled manner for their purposes. While customers don’t communicate their use and configurations to AWS, AWS does communicate its security and control environment relevant to customers. AWS does this by doing the following: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Obtaining industry certifications and independent third party attestations described in this document </a:t>
            </a:r>
          </a:p>
          <a:p>
            <a:r>
              <a:rPr lang="en-US" sz="1200" b="0" i="0" u="none" strike="noStrike" kern="1200" baseline="0" dirty="0" smtClean="0">
                <a:solidFill>
                  <a:schemeClr val="tx1"/>
                </a:solidFill>
                <a:latin typeface="+mn-lt"/>
                <a:ea typeface="+mn-ea"/>
                <a:cs typeface="+mn-cs"/>
              </a:rPr>
              <a:t>• Publishing information about the AWS security and control practices in whitepapers and web site content </a:t>
            </a:r>
          </a:p>
          <a:p>
            <a:r>
              <a:rPr lang="en-US" sz="1200" b="0" i="0" u="none" strike="noStrike" kern="1200" baseline="0" dirty="0" smtClean="0">
                <a:solidFill>
                  <a:schemeClr val="tx1"/>
                </a:solidFill>
                <a:latin typeface="+mn-lt"/>
                <a:ea typeface="+mn-ea"/>
                <a:cs typeface="+mn-cs"/>
              </a:rPr>
              <a:t>• Providing certificates, reports, and other documentation directly to AWS customers under NDA (as required) </a:t>
            </a:r>
          </a:p>
        </p:txBody>
      </p:sp>
      <p:sp>
        <p:nvSpPr>
          <p:cNvPr id="4" name="Slide Number Placeholder 3"/>
          <p:cNvSpPr>
            <a:spLocks noGrp="1"/>
          </p:cNvSpPr>
          <p:nvPr>
            <p:ph type="sldNum" sz="quarter" idx="10"/>
          </p:nvPr>
        </p:nvSpPr>
        <p:spPr/>
        <p:txBody>
          <a:bodyPr/>
          <a:lstStyle/>
          <a:p>
            <a:fld id="{2EF9900B-8C03-CA4E-851F-FCC5159C9D2D}" type="slidenum">
              <a:rPr lang="en-US" smtClean="0"/>
              <a:t>199</a:t>
            </a:fld>
            <a:endParaRPr lang="en-US" dirty="0"/>
          </a:p>
        </p:txBody>
      </p:sp>
    </p:spTree>
    <p:extLst>
      <p:ext uri="{BB962C8B-B14F-4D97-AF65-F5344CB8AC3E}">
        <p14:creationId xmlns:p14="http://schemas.microsoft.com/office/powerpoint/2010/main" val="460836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400" b="1" kern="1200" dirty="0" smtClean="0">
                <a:solidFill>
                  <a:schemeClr val="tx1"/>
                </a:solidFill>
                <a:effectLst/>
                <a:latin typeface="Gill Sans" charset="0"/>
                <a:ea typeface="ＭＳ Ｐゴシック" charset="0"/>
                <a:cs typeface="+mn-cs"/>
              </a:rPr>
              <a:t>Physical Security</a:t>
            </a:r>
          </a:p>
          <a:p>
            <a:r>
              <a:rPr lang="en-US" sz="2400" kern="1200" dirty="0" smtClean="0">
                <a:solidFill>
                  <a:schemeClr val="tx1"/>
                </a:solidFill>
                <a:effectLst/>
                <a:latin typeface="Gill Sans" charset="0"/>
                <a:ea typeface="ＭＳ Ｐゴシック" charset="0"/>
                <a:cs typeface="+mn-cs"/>
              </a:rPr>
              <a:t>Amazon has many years of experience in designing, constructing, and operating large-scale datacenters. This experience has been applied to the AWS platform and infrastructure. AWS datacenters are housed in nondescript facilities. Physical access is strictly controlled both at the perimeter and at building ingress points by professional security staff utilizing video surveillance, intrusion detection systems, and other electronic means. Authorized staff must pass two-factor authentication a minimum of two times to access datacenter floors. All visitors and contractors are required to present identification and are signed in and continually escorted by authorized staff. </a:t>
            </a:r>
          </a:p>
          <a:p>
            <a:r>
              <a:rPr lang="en-US" sz="2400" kern="1200" dirty="0" smtClean="0">
                <a:solidFill>
                  <a:schemeClr val="tx1"/>
                </a:solidFill>
                <a:effectLst/>
                <a:latin typeface="Gill Sans" charset="0"/>
                <a:ea typeface="ＭＳ Ｐゴシック" charset="0"/>
                <a:cs typeface="+mn-cs"/>
              </a:rPr>
              <a:t> </a:t>
            </a:r>
          </a:p>
          <a:p>
            <a:r>
              <a:rPr lang="en-US" sz="2400" kern="1200" dirty="0" smtClean="0">
                <a:solidFill>
                  <a:schemeClr val="tx1"/>
                </a:solidFill>
                <a:effectLst/>
                <a:latin typeface="Gill Sans" charset="0"/>
                <a:ea typeface="ＭＳ Ｐゴシック" charset="0"/>
                <a:cs typeface="+mn-cs"/>
              </a:rPr>
              <a:t>AWS only provides datacenter access and information to employees and contractors who have a legitimate business need for such privileges. When an employee no longer has a business need for these privileges, his or her access is immediately revoked, even if they continue to be an employee of Amazon or Amazon Web Services. All physical access to datacenters by AWS employees is logged and audited routinely.</a:t>
            </a:r>
          </a:p>
          <a:p>
            <a:pPr>
              <a:spcBef>
                <a:spcPts val="425"/>
              </a:spcBef>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33931684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400" b="1" kern="1200" dirty="0" smtClean="0">
                <a:solidFill>
                  <a:schemeClr val="tx1"/>
                </a:solidFill>
                <a:effectLst/>
                <a:latin typeface="Gill Sans" charset="0"/>
                <a:ea typeface="ＭＳ Ｐゴシック" charset="0"/>
                <a:cs typeface="+mn-cs"/>
              </a:rPr>
              <a:t>Amazon Elastic Compute Cloud (Amazon EC2) Security</a:t>
            </a:r>
          </a:p>
          <a:p>
            <a:r>
              <a:rPr lang="en-US" sz="2400" kern="1200" dirty="0" smtClean="0">
                <a:solidFill>
                  <a:schemeClr val="tx1"/>
                </a:solidFill>
                <a:effectLst/>
                <a:latin typeface="Gill Sans" charset="0"/>
                <a:ea typeface="ＭＳ Ｐゴシック" charset="0"/>
                <a:cs typeface="+mn-cs"/>
              </a:rPr>
              <a:t>Security within Amazon EC2 is provided on multiple levels: the operating system (OS) of the host system, the virtual instance operating system or guest OS, a firewall, and signed API calls. Each of these items builds on the capabilities of the others. The goal is to protect against data contained within Amazon EC2 from being intercepted by unauthorized systems or users and to provide Amazon EC2 instances themselves that are as secure as possible without sacrificing the flexibility in configuration that customers demand. </a:t>
            </a:r>
          </a:p>
          <a:p>
            <a:r>
              <a:rPr lang="en-US" sz="2400" kern="1200" dirty="0" smtClean="0">
                <a:solidFill>
                  <a:schemeClr val="tx1"/>
                </a:solidFill>
                <a:effectLst/>
                <a:latin typeface="Gill Sans" charset="0"/>
                <a:ea typeface="ＭＳ Ｐゴシック" charset="0"/>
                <a:cs typeface="+mn-cs"/>
              </a:rPr>
              <a:t> </a:t>
            </a:r>
          </a:p>
          <a:p>
            <a:r>
              <a:rPr lang="en-US" sz="2400" b="1" kern="1200" dirty="0" smtClean="0">
                <a:solidFill>
                  <a:schemeClr val="tx1"/>
                </a:solidFill>
                <a:effectLst/>
                <a:latin typeface="Gill Sans" charset="0"/>
                <a:ea typeface="ＭＳ Ｐゴシック" charset="0"/>
                <a:cs typeface="+mn-cs"/>
              </a:rPr>
              <a:t>Multiple Levels of Security</a:t>
            </a:r>
          </a:p>
          <a:p>
            <a:r>
              <a:rPr lang="en-US" sz="2400" b="1" kern="1200" dirty="0" smtClean="0">
                <a:solidFill>
                  <a:schemeClr val="tx1"/>
                </a:solidFill>
                <a:effectLst/>
                <a:latin typeface="Gill Sans" charset="0"/>
                <a:ea typeface="ＭＳ Ｐゴシック" charset="0"/>
                <a:cs typeface="+mn-cs"/>
              </a:rPr>
              <a:t>Host Operating System</a:t>
            </a:r>
            <a:r>
              <a:rPr lang="en-US" sz="2400" kern="1200" dirty="0" smtClean="0">
                <a:solidFill>
                  <a:schemeClr val="tx1"/>
                </a:solidFill>
                <a:effectLst/>
                <a:latin typeface="Gill Sans" charset="0"/>
                <a:ea typeface="ＭＳ Ｐゴシック" charset="0"/>
                <a:cs typeface="+mn-cs"/>
              </a:rPr>
              <a:t>: Administrators with a business need to access the management plane are required to use multi-factor authentication to gain access to purpose-built administration hosts. These administrative hosts are systems that are specifically designed, built, configured, and hardened to protect the management plane of the cloud. All such access is logged and audited. When an employee no longer has a business need to access the management plane, the privileges and access to these hosts and relevant systems are revoked.</a:t>
            </a:r>
          </a:p>
          <a:p>
            <a:r>
              <a:rPr lang="en-US" sz="2400" kern="1200" dirty="0" smtClean="0">
                <a:solidFill>
                  <a:schemeClr val="tx1"/>
                </a:solidFill>
                <a:effectLst/>
                <a:latin typeface="Gill Sans" charset="0"/>
                <a:ea typeface="ＭＳ Ｐゴシック" charset="0"/>
                <a:cs typeface="+mn-cs"/>
              </a:rPr>
              <a:t> </a:t>
            </a:r>
          </a:p>
          <a:p>
            <a:r>
              <a:rPr lang="en-US" sz="2400" b="1" kern="1200" dirty="0" smtClean="0">
                <a:solidFill>
                  <a:schemeClr val="tx1"/>
                </a:solidFill>
                <a:effectLst/>
                <a:latin typeface="Gill Sans" charset="0"/>
                <a:ea typeface="ＭＳ Ｐゴシック" charset="0"/>
                <a:cs typeface="+mn-cs"/>
              </a:rPr>
              <a:t>Guest Operating System</a:t>
            </a:r>
            <a:r>
              <a:rPr lang="en-US" sz="2400" kern="1200" dirty="0" smtClean="0">
                <a:solidFill>
                  <a:schemeClr val="tx1"/>
                </a:solidFill>
                <a:effectLst/>
                <a:latin typeface="Gill Sans" charset="0"/>
                <a:ea typeface="ＭＳ Ｐゴシック" charset="0"/>
                <a:cs typeface="+mn-cs"/>
              </a:rPr>
              <a:t>: Virtual instances are completely controlled by the customer. Customers have full root access or administrative control over accounts, services, and applications. AWS does not have any access rights to customer instances and cannot log into the guest OS. AWS recommends a base set of security best practices to include disabling password-only access to their hosts, and utilizing some form of multi-factor authentication to gain access to their instances (or at a minimum certificate-based SSH Version 2 access). Additionally, customers should employ a privilege escalation mechanism with logging on a per-user basis. For example, if the guest OS is Linux, after hardening their instance, they should utilize certificate-based SSHv2 to access the virtual instance, disable remote root login, use command-line logging, and use ‘</a:t>
            </a:r>
            <a:r>
              <a:rPr lang="en-US" sz="2400" kern="1200" dirty="0" err="1" smtClean="0">
                <a:solidFill>
                  <a:schemeClr val="tx1"/>
                </a:solidFill>
                <a:effectLst/>
                <a:latin typeface="Gill Sans" charset="0"/>
                <a:ea typeface="ＭＳ Ｐゴシック" charset="0"/>
                <a:cs typeface="+mn-cs"/>
              </a:rPr>
              <a:t>sudo</a:t>
            </a:r>
            <a:r>
              <a:rPr lang="en-US" sz="2400" kern="1200" dirty="0" smtClean="0">
                <a:solidFill>
                  <a:schemeClr val="tx1"/>
                </a:solidFill>
                <a:effectLst/>
                <a:latin typeface="Gill Sans" charset="0"/>
                <a:ea typeface="ＭＳ Ｐゴシック" charset="0"/>
                <a:cs typeface="+mn-cs"/>
              </a:rPr>
              <a:t>’ for privilege escalation. Customers should generate their own key pairs in order to guarantee that they are unique, and not shared with other customers or with AWS. </a:t>
            </a:r>
          </a:p>
          <a:p>
            <a:r>
              <a:rPr lang="en-US" sz="2400" kern="1200" dirty="0" smtClean="0">
                <a:solidFill>
                  <a:schemeClr val="tx1"/>
                </a:solidFill>
                <a:effectLst/>
                <a:latin typeface="Gill Sans" charset="0"/>
                <a:ea typeface="ＭＳ Ｐゴシック" charset="0"/>
                <a:cs typeface="+mn-cs"/>
              </a:rPr>
              <a:t> </a:t>
            </a:r>
          </a:p>
          <a:p>
            <a:r>
              <a:rPr lang="en-US" sz="2400" b="1" kern="1200" dirty="0" smtClean="0">
                <a:solidFill>
                  <a:schemeClr val="tx1"/>
                </a:solidFill>
                <a:effectLst/>
                <a:latin typeface="Gill Sans" charset="0"/>
                <a:ea typeface="ＭＳ Ｐゴシック" charset="0"/>
                <a:cs typeface="+mn-cs"/>
              </a:rPr>
              <a:t>Firewall</a:t>
            </a:r>
            <a:r>
              <a:rPr lang="en-US" sz="2400" kern="1200" dirty="0" smtClean="0">
                <a:solidFill>
                  <a:schemeClr val="tx1"/>
                </a:solidFill>
                <a:effectLst/>
                <a:latin typeface="Gill Sans" charset="0"/>
                <a:ea typeface="ＭＳ Ｐゴシック" charset="0"/>
                <a:cs typeface="+mn-cs"/>
              </a:rPr>
              <a:t>: Amazon EC2 provides a complete firewall solution; this mandatory inbound firewall is configured in a default deny-all mode and Amazon EC2 customers must explicitly open the ports needed to allow inbound traffic. The traffic may be restricted by protocol, by service port, as well as by source IP address (individual IP or Classless Inter-Domain Routing (CIDR) block).</a:t>
            </a:r>
          </a:p>
          <a:p>
            <a:r>
              <a:rPr lang="en-US" sz="2400" kern="1200" dirty="0" smtClean="0">
                <a:solidFill>
                  <a:schemeClr val="tx1"/>
                </a:solidFill>
                <a:effectLst/>
                <a:latin typeface="Gill Sans" charset="0"/>
                <a:ea typeface="ＭＳ Ｐゴシック" charset="0"/>
                <a:cs typeface="+mn-cs"/>
              </a:rPr>
              <a:t> </a:t>
            </a:r>
          </a:p>
          <a:p>
            <a:r>
              <a:rPr lang="en-US" sz="2400" b="1" kern="1200" dirty="0" smtClean="0">
                <a:solidFill>
                  <a:schemeClr val="tx1"/>
                </a:solidFill>
                <a:effectLst/>
                <a:latin typeface="Gill Sans" charset="0"/>
                <a:ea typeface="ＭＳ Ｐゴシック" charset="0"/>
                <a:cs typeface="+mn-cs"/>
              </a:rPr>
              <a:t>Storage:</a:t>
            </a:r>
          </a:p>
          <a:p>
            <a:pPr>
              <a:spcBef>
                <a:spcPts val="750"/>
              </a:spcBef>
            </a:pPr>
            <a:r>
              <a:rPr lang="en-US" sz="3000" dirty="0" smtClean="0"/>
              <a:t>All</a:t>
            </a:r>
            <a:r>
              <a:rPr lang="en-US" sz="3000" baseline="0" dirty="0" smtClean="0"/>
              <a:t> of the storage devices that are used in AWS datacenters are securely decommissioned using </a:t>
            </a:r>
            <a:r>
              <a:rPr lang="en-US" sz="3000" dirty="0" smtClean="0"/>
              <a:t>techniques from </a:t>
            </a:r>
            <a:r>
              <a:rPr lang="en-US" sz="2600" dirty="0" err="1" smtClean="0"/>
              <a:t>DoD</a:t>
            </a:r>
            <a:r>
              <a:rPr lang="en-US" sz="2600" dirty="0" smtClean="0"/>
              <a:t> 5220.22-M (</a:t>
            </a:r>
            <a:r>
              <a:rPr lang="ja-JP" altLang="en-US" sz="2600" dirty="0" smtClean="0">
                <a:latin typeface="Arial"/>
              </a:rPr>
              <a:t>“</a:t>
            </a:r>
            <a:r>
              <a:rPr lang="en-US" sz="2600" dirty="0" smtClean="0"/>
              <a:t>National Industrial Security Program Operating Manual </a:t>
            </a:r>
            <a:r>
              <a:rPr lang="ja-JP" altLang="en-US" sz="2600" dirty="0" smtClean="0">
                <a:latin typeface="Arial"/>
              </a:rPr>
              <a:t>“</a:t>
            </a:r>
            <a:r>
              <a:rPr lang="en-US" sz="2600" dirty="0" smtClean="0"/>
              <a:t>) and NIST 800-88 (</a:t>
            </a:r>
            <a:r>
              <a:rPr lang="ja-JP" altLang="en-US" sz="2600" dirty="0" smtClean="0">
                <a:latin typeface="Arial"/>
              </a:rPr>
              <a:t>“</a:t>
            </a:r>
            <a:r>
              <a:rPr lang="en-US" sz="2600" dirty="0" smtClean="0"/>
              <a:t>Guidelines for Media Sanitization</a:t>
            </a:r>
            <a:r>
              <a:rPr lang="ja-JP" altLang="en-US" sz="2600" dirty="0" smtClean="0">
                <a:latin typeface="Arial"/>
              </a:rPr>
              <a:t>”</a:t>
            </a:r>
            <a:r>
              <a:rPr lang="en-US" sz="2600" dirty="0" smtClean="0"/>
              <a:t>), ultimately resulting in degaussing and physical destruction.</a:t>
            </a:r>
          </a:p>
          <a:p>
            <a:endParaRPr lang="en-US" sz="2400" kern="1200" dirty="0" smtClean="0">
              <a:solidFill>
                <a:schemeClr val="tx1"/>
              </a:solidFill>
              <a:effectLst/>
              <a:latin typeface="Gill Sans" charset="0"/>
              <a:ea typeface="ＭＳ Ｐゴシック" charset="0"/>
              <a:cs typeface="+mn-cs"/>
            </a:endParaRPr>
          </a:p>
          <a:p>
            <a:endParaRPr lang="en-US" sz="2400" kern="1200" dirty="0" smtClean="0">
              <a:solidFill>
                <a:schemeClr val="tx1"/>
              </a:solidFill>
              <a:effectLst/>
              <a:latin typeface="Gill Sans" charset="0"/>
              <a:ea typeface="ＭＳ Ｐゴシック" charset="0"/>
              <a:cs typeface="+mn-cs"/>
            </a:endParaRPr>
          </a:p>
        </p:txBody>
      </p:sp>
    </p:spTree>
    <p:extLst>
      <p:ext uri="{BB962C8B-B14F-4D97-AF65-F5344CB8AC3E}">
        <p14:creationId xmlns:p14="http://schemas.microsoft.com/office/powerpoint/2010/main" val="209496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rtl="0" fontAlgn="ctr"/>
            <a:r>
              <a:rPr lang="en-US" sz="1200" b="0" i="0" kern="1200" dirty="0" smtClean="0">
                <a:solidFill>
                  <a:schemeClr val="tx1"/>
                </a:solidFill>
                <a:effectLst/>
                <a:latin typeface="Arial"/>
                <a:ea typeface="+mn-ea"/>
                <a:cs typeface="+mn-cs"/>
              </a:rPr>
              <a:t>The best solution is to validate cloud provider security is to get accredited experts to do it for you.</a:t>
            </a:r>
          </a:p>
          <a:p>
            <a:pPr lvl="1" rtl="0" fontAlgn="ctr"/>
            <a:endParaRPr lang="en-US" sz="1200" b="0" i="0" kern="1200" dirty="0" smtClean="0">
              <a:solidFill>
                <a:schemeClr val="tx1"/>
              </a:solidFill>
              <a:effectLst/>
              <a:latin typeface="Arial"/>
              <a:ea typeface="+mn-ea"/>
              <a:cs typeface="+mn-cs"/>
            </a:endParaRPr>
          </a:p>
          <a:p>
            <a:pPr lvl="1" rtl="0" fontAlgn="ctr"/>
            <a:r>
              <a:rPr lang="en-US" sz="1200" b="0" i="0" kern="1200" dirty="0" smtClean="0">
                <a:solidFill>
                  <a:schemeClr val="tx1"/>
                </a:solidFill>
                <a:effectLst/>
                <a:latin typeface="Arial"/>
                <a:ea typeface="+mn-ea"/>
                <a:cs typeface="+mn-cs"/>
              </a:rPr>
              <a:t>Auditors are constantly moving through the AWS environment. There is seldom</a:t>
            </a:r>
            <a:r>
              <a:rPr lang="en-US" sz="1200" b="0" i="0" kern="1200" baseline="0" dirty="0" smtClean="0">
                <a:solidFill>
                  <a:schemeClr val="tx1"/>
                </a:solidFill>
                <a:effectLst/>
                <a:latin typeface="Arial"/>
                <a:ea typeface="+mn-ea"/>
                <a:cs typeface="+mn-cs"/>
              </a:rPr>
              <a:t> a day when professional 3</a:t>
            </a:r>
            <a:r>
              <a:rPr lang="en-US" sz="1200" b="0" i="0" kern="1200" baseline="30000" dirty="0" smtClean="0">
                <a:solidFill>
                  <a:schemeClr val="tx1"/>
                </a:solidFill>
                <a:effectLst/>
                <a:latin typeface="Arial"/>
                <a:ea typeface="+mn-ea"/>
                <a:cs typeface="+mn-cs"/>
              </a:rPr>
              <a:t>rd</a:t>
            </a:r>
            <a:r>
              <a:rPr lang="en-US" sz="1200" b="0" i="0" kern="1200" baseline="0" dirty="0" smtClean="0">
                <a:solidFill>
                  <a:schemeClr val="tx1"/>
                </a:solidFill>
                <a:effectLst/>
                <a:latin typeface="Arial"/>
                <a:ea typeface="+mn-ea"/>
                <a:cs typeface="+mn-cs"/>
              </a:rPr>
              <a:t> party auditors are not engaging deeply with AWS physical and logical security controls; testing, validating, finding ways to improve security, documenting all that, and generating the rich body of evidence that backs up.</a:t>
            </a:r>
            <a:endParaRPr lang="en-US" sz="1200" b="0" i="0" kern="1200" dirty="0" smtClean="0">
              <a:solidFill>
                <a:schemeClr val="tx1"/>
              </a:solidFill>
              <a:effectLst/>
              <a:latin typeface="Arial"/>
              <a:ea typeface="+mn-ea"/>
              <a:cs typeface="+mn-cs"/>
            </a:endParaRPr>
          </a:p>
          <a:p>
            <a:pPr lvl="1" rtl="0" fontAlgn="ctr"/>
            <a:endParaRPr lang="en-US" sz="1200" b="0" i="0" kern="1200" dirty="0" smtClean="0">
              <a:solidFill>
                <a:schemeClr val="tx1"/>
              </a:solidFill>
              <a:effectLst/>
              <a:latin typeface="Arial"/>
              <a:ea typeface="+mn-ea"/>
              <a:cs typeface="+mn-cs"/>
            </a:endParaRPr>
          </a:p>
          <a:p>
            <a:pPr lvl="1" rtl="0" fontAlgn="ctr"/>
            <a:r>
              <a:rPr lang="en-US" sz="1200" b="0" i="0" kern="1200" dirty="0" smtClean="0">
                <a:solidFill>
                  <a:schemeClr val="tx1"/>
                </a:solidFill>
                <a:effectLst/>
                <a:latin typeface="Arial"/>
                <a:ea typeface="+mn-ea"/>
                <a:cs typeface="+mn-cs"/>
              </a:rPr>
              <a:t>Cloud Service Provider auditors understand cloud in general, they understand where AWS plays in the cloud landscape, they understand risk, and they understand the customer use cases in depth. They interpret the traditional standards for you, applying them to AWS in a way that makes sense. They can do a much better job than most audit functions at companies with limited experience in doing this specifically.</a:t>
            </a:r>
          </a:p>
          <a:p>
            <a:pPr lvl="1" rtl="0" fontAlgn="ctr"/>
            <a:endParaRPr lang="en-US" sz="1200" b="0" i="0" kern="1200" dirty="0" smtClean="0">
              <a:solidFill>
                <a:schemeClr val="tx1"/>
              </a:solidFill>
              <a:effectLst/>
              <a:latin typeface="Arial"/>
              <a:ea typeface="+mn-ea"/>
              <a:cs typeface="+mn-cs"/>
            </a:endParaRPr>
          </a:p>
          <a:p>
            <a:pPr lvl="1" rtl="0" fontAlgn="ctr"/>
            <a:r>
              <a:rPr lang="en-US" sz="1200" b="0" i="0" kern="1200" dirty="0" smtClean="0">
                <a:solidFill>
                  <a:schemeClr val="tx1"/>
                </a:solidFill>
                <a:effectLst/>
                <a:latin typeface="Arial"/>
                <a:ea typeface="+mn-ea"/>
                <a:cs typeface="+mn-cs"/>
              </a:rPr>
              <a:t>Multiple certifications and reports offered by AWS provides the ability for customers to triangulate on risk and controls if there isn't a report that meets their exact needs. With one report or certification, it's a great set of data, but with multiple (overlapping but subtly different controls, different audit types and periods, different points in time), you can get the visibility you need.</a:t>
            </a:r>
          </a:p>
          <a:p>
            <a:pPr lvl="1" rtl="0" fontAlgn="ctr"/>
            <a:endParaRPr lang="en-US" sz="1200" b="0" i="0" kern="1200" dirty="0" smtClean="0">
              <a:solidFill>
                <a:schemeClr val="tx1"/>
              </a:solidFill>
              <a:effectLst/>
              <a:latin typeface="Arial"/>
              <a:ea typeface="+mn-ea"/>
              <a:cs typeface="+mn-cs"/>
            </a:endParaRPr>
          </a:p>
          <a:p>
            <a:r>
              <a:rPr lang="en-US" sz="1200" b="0" i="0" kern="1200" dirty="0" smtClean="0">
                <a:solidFill>
                  <a:schemeClr val="tx1"/>
                </a:solidFill>
                <a:effectLst/>
                <a:latin typeface="Arial"/>
                <a:ea typeface="+mn-ea"/>
                <a:cs typeface="+mn-cs"/>
              </a:rPr>
              <a:t>As of today, AWS infrastructure has been audited to meet controls</a:t>
            </a:r>
            <a:r>
              <a:rPr lang="en-US" sz="1200" b="0" i="0" kern="1200" baseline="0" dirty="0" smtClean="0">
                <a:solidFill>
                  <a:schemeClr val="tx1"/>
                </a:solidFill>
                <a:effectLst/>
                <a:latin typeface="Arial"/>
                <a:ea typeface="+mn-ea"/>
                <a:cs typeface="+mn-cs"/>
              </a:rPr>
              <a:t> for</a:t>
            </a:r>
            <a:r>
              <a:rPr lang="en-US" sz="1200" b="0" i="0" kern="1200" dirty="0" smtClean="0">
                <a:solidFill>
                  <a:schemeClr val="tx1"/>
                </a:solidFill>
                <a:effectLst/>
                <a:latin typeface="Arial"/>
                <a:ea typeface="+mn-ea"/>
                <a:cs typeface="+mn-cs"/>
              </a:rPr>
              <a:t> workloads requiring </a:t>
            </a:r>
          </a:p>
          <a:p>
            <a:r>
              <a:rPr lang="en-US" dirty="0" smtClean="0"/>
              <a:t>HIPAA</a:t>
            </a:r>
          </a:p>
          <a:p>
            <a:r>
              <a:rPr lang="en-US" dirty="0" smtClean="0"/>
              <a:t>SOC 1/SSAE 16/ISAE 3402 (formerly SAS70)</a:t>
            </a:r>
          </a:p>
          <a:p>
            <a:r>
              <a:rPr lang="en-US" dirty="0" smtClean="0"/>
              <a:t>SOC 2</a:t>
            </a:r>
          </a:p>
          <a:p>
            <a:r>
              <a:rPr lang="en-US" dirty="0" smtClean="0"/>
              <a:t>SOC 3</a:t>
            </a:r>
          </a:p>
          <a:p>
            <a:r>
              <a:rPr lang="en-US" dirty="0" smtClean="0"/>
              <a:t>PCI DSS Level 1</a:t>
            </a:r>
          </a:p>
          <a:p>
            <a:r>
              <a:rPr lang="en-US" dirty="0" smtClean="0"/>
              <a:t>ISO 27001</a:t>
            </a:r>
            <a:br>
              <a:rPr lang="en-US" dirty="0" smtClean="0"/>
            </a:br>
            <a:r>
              <a:rPr lang="en-US" dirty="0" err="1" smtClean="0"/>
              <a:t>FedRAMP</a:t>
            </a:r>
            <a:r>
              <a:rPr lang="en-US" dirty="0" smtClean="0"/>
              <a:t>(SM)</a:t>
            </a:r>
          </a:p>
          <a:p>
            <a:r>
              <a:rPr lang="en-US" dirty="0" smtClean="0"/>
              <a:t>DIACAP</a:t>
            </a:r>
          </a:p>
          <a:p>
            <a:r>
              <a:rPr lang="en-US" dirty="0" smtClean="0"/>
              <a:t>FISMA</a:t>
            </a:r>
          </a:p>
          <a:p>
            <a:r>
              <a:rPr lang="en-US" dirty="0" smtClean="0"/>
              <a:t>ITAR</a:t>
            </a:r>
          </a:p>
          <a:p>
            <a:r>
              <a:rPr lang="en-US" dirty="0" smtClean="0"/>
              <a:t>FIPS 140-2</a:t>
            </a:r>
          </a:p>
          <a:p>
            <a:r>
              <a:rPr lang="en-US" dirty="0" smtClean="0"/>
              <a:t>CSA</a:t>
            </a:r>
          </a:p>
          <a:p>
            <a:r>
              <a:rPr lang="en-US" dirty="0" smtClean="0"/>
              <a:t>MPAA</a:t>
            </a:r>
            <a:r>
              <a:rPr lang="en-US" sz="1200" b="0" i="0" kern="1200" baseline="0" dirty="0" smtClean="0">
                <a:solidFill>
                  <a:schemeClr val="tx1"/>
                </a:solidFill>
                <a:effectLst/>
                <a:latin typeface="Arial"/>
                <a:ea typeface="+mn-ea"/>
                <a:cs typeface="+mn-cs"/>
              </a:rPr>
              <a:t> </a:t>
            </a:r>
          </a:p>
          <a:p>
            <a:endParaRPr lang="en-US" sz="1200" b="0" i="0" kern="1200" baseline="0" dirty="0" smtClean="0">
              <a:solidFill>
                <a:schemeClr val="tx1"/>
              </a:solidFill>
              <a:effectLst/>
              <a:latin typeface="Arial"/>
              <a:ea typeface="+mn-ea"/>
              <a:cs typeface="+mn-cs"/>
            </a:endParaRPr>
          </a:p>
          <a:p>
            <a:r>
              <a:rPr lang="en-US" sz="1200" b="0" i="0" kern="1200" baseline="0" dirty="0" smtClean="0">
                <a:solidFill>
                  <a:schemeClr val="tx1"/>
                </a:solidFill>
                <a:effectLst/>
                <a:latin typeface="Arial"/>
                <a:ea typeface="+mn-ea"/>
                <a:cs typeface="+mn-cs"/>
              </a:rPr>
              <a:t>But we can’t stop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202</a:t>
            </a:fld>
            <a:endParaRPr lang="en-US" dirty="0"/>
          </a:p>
        </p:txBody>
      </p:sp>
    </p:spTree>
    <p:extLst>
      <p:ext uri="{BB962C8B-B14F-4D97-AF65-F5344CB8AC3E}">
        <p14:creationId xmlns:p14="http://schemas.microsoft.com/office/powerpoint/2010/main" val="35532544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AWS Identity and Access Management (IAM) enables you to securely control access to AWS services and resources for your users. IAM enables you to create and manage users in AWS, and it also enables you to grant access to AWS resources for users managed outside of AWS in your corporate directory. IAM offers greater security, flexibility, and control when using AWS.</a:t>
            </a:r>
          </a:p>
          <a:p>
            <a:endParaRPr lang="en-US" dirty="0" smtClean="0"/>
          </a:p>
          <a:p>
            <a:endParaRPr lang="en-US" dirty="0" smtClean="0"/>
          </a:p>
          <a:p>
            <a:r>
              <a:rPr lang="en-US" dirty="0" smtClean="0"/>
              <a:t>IAM enables identity federation between your corporate directory and AWS services. This enables you to use your existing corporate identities to grant secure and direct access to AWS resources, such as Amazon S3 buckets, without creating a new AWS identity for those users. To learn more about configuring identity federation with your corporate directory, try out our </a:t>
            </a:r>
            <a:r>
              <a:rPr lang="en-US" dirty="0" smtClean="0">
                <a:hlinkClick r:id="rId3"/>
              </a:rPr>
              <a:t>sample application</a:t>
            </a:r>
            <a:r>
              <a:rPr lang="en-US" dirty="0" smtClean="0"/>
              <a:t>.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205</a:t>
            </a:fld>
            <a:endParaRPr lang="en-US" dirty="0">
              <a:solidFill>
                <a:prstClr val="black"/>
              </a:solidFill>
              <a:latin typeface="Calibri"/>
            </a:endParaRPr>
          </a:p>
        </p:txBody>
      </p:sp>
    </p:spTree>
    <p:extLst>
      <p:ext uri="{BB962C8B-B14F-4D97-AF65-F5344CB8AC3E}">
        <p14:creationId xmlns:p14="http://schemas.microsoft.com/office/powerpoint/2010/main" val="3068581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F9900B-8C03-CA4E-851F-FCC5159C9D2D}" type="slidenum">
              <a:rPr lang="en-US" smtClean="0"/>
              <a:t>213</a:t>
            </a:fld>
            <a:endParaRPr lang="en-US" dirty="0"/>
          </a:p>
        </p:txBody>
      </p:sp>
    </p:spTree>
    <p:extLst>
      <p:ext uri="{BB962C8B-B14F-4D97-AF65-F5344CB8AC3E}">
        <p14:creationId xmlns:p14="http://schemas.microsoft.com/office/powerpoint/2010/main" val="1233518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EF9900B-8C03-CA4E-851F-FCC5159C9D2D}" type="slidenum">
              <a:rPr lang="en-US" smtClean="0"/>
              <a:t>218</a:t>
            </a:fld>
            <a:endParaRPr lang="en-US" dirty="0"/>
          </a:p>
        </p:txBody>
      </p:sp>
    </p:spTree>
    <p:extLst>
      <p:ext uri="{BB962C8B-B14F-4D97-AF65-F5344CB8AC3E}">
        <p14:creationId xmlns:p14="http://schemas.microsoft.com/office/powerpoint/2010/main" val="2170273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Simple Email Service (Amazon SES) is a highly scalable and cost-effective bulk and transactional email-sending service for businesses and developers. Amazon SES eliminates the complexity and expense of building an in-house email solution or licensing, installing, and operating a third-party email service. The service integrates with other AWS services, making it easy to send emails from applications being hosted on services such as Amazon EC2. With Amazon SES there is no long-term commitment, minimum spend or negotiation required</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232</a:t>
            </a:fld>
            <a:endParaRPr lang="en-US" dirty="0">
              <a:solidFill>
                <a:prstClr val="black"/>
              </a:solidFill>
              <a:latin typeface="Calibri"/>
            </a:endParaRPr>
          </a:p>
        </p:txBody>
      </p:sp>
    </p:spTree>
    <p:extLst>
      <p:ext uri="{BB962C8B-B14F-4D97-AF65-F5344CB8AC3E}">
        <p14:creationId xmlns:p14="http://schemas.microsoft.com/office/powerpoint/2010/main" val="280639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 Notes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233</a:t>
            </a:fld>
            <a:endParaRPr lang="en-US" dirty="0">
              <a:solidFill>
                <a:prstClr val="black"/>
              </a:solidFill>
              <a:latin typeface="Calibri"/>
            </a:endParaRPr>
          </a:p>
        </p:txBody>
      </p:sp>
    </p:spTree>
    <p:extLst>
      <p:ext uri="{BB962C8B-B14F-4D97-AF65-F5344CB8AC3E}">
        <p14:creationId xmlns:p14="http://schemas.microsoft.com/office/powerpoint/2010/main" val="4145979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7</a:t>
            </a:fld>
            <a:endParaRPr lang="en-US" dirty="0">
              <a:solidFill>
                <a:prstClr val="black"/>
              </a:solidFill>
              <a:latin typeface="Calibri"/>
            </a:endParaRPr>
          </a:p>
        </p:txBody>
      </p:sp>
    </p:spTree>
    <p:extLst>
      <p:ext uri="{BB962C8B-B14F-4D97-AF65-F5344CB8AC3E}">
        <p14:creationId xmlns:p14="http://schemas.microsoft.com/office/powerpoint/2010/main" val="2751155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a:t>
            </a:r>
            <a:r>
              <a:rPr lang="en-US" dirty="0" err="1" smtClean="0"/>
              <a:t>DynamoDB</a:t>
            </a:r>
            <a:r>
              <a:rPr lang="en-US" dirty="0" smtClean="0"/>
              <a:t> is a fully managed </a:t>
            </a:r>
            <a:r>
              <a:rPr lang="en-US" dirty="0" err="1" smtClean="0"/>
              <a:t>NoSQL</a:t>
            </a:r>
            <a:r>
              <a:rPr lang="en-US" dirty="0" smtClean="0"/>
              <a:t> database service that provides fast and predictable performance with seamless scalability. With a few clicks in the AWS Management Console, customers can launch a new Amazon </a:t>
            </a:r>
            <a:r>
              <a:rPr lang="en-US" dirty="0" err="1" smtClean="0"/>
              <a:t>DynamoDB</a:t>
            </a:r>
            <a:r>
              <a:rPr lang="en-US" dirty="0" smtClean="0"/>
              <a:t> database table, scale up or down their request capacity for the table without downtime or performance degradation, and gain visibility into resource utilization and performance metrics. Amazon </a:t>
            </a:r>
            <a:r>
              <a:rPr lang="en-US" dirty="0" err="1" smtClean="0"/>
              <a:t>DynamoDB</a:t>
            </a:r>
            <a:r>
              <a:rPr lang="en-US" dirty="0" smtClean="0"/>
              <a:t> enables customers to offload the administrative burdens of operating and scaling distributed databases to AWS, so they don’t have to worry about hardware provisioning, setup and configuration, replication, software patching, or cluster scaling.</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234</a:t>
            </a:fld>
            <a:endParaRPr lang="en-US" dirty="0">
              <a:solidFill>
                <a:prstClr val="black"/>
              </a:solidFill>
              <a:latin typeface="Calibri"/>
            </a:endParaRPr>
          </a:p>
        </p:txBody>
      </p:sp>
    </p:spTree>
    <p:extLst>
      <p:ext uri="{BB962C8B-B14F-4D97-AF65-F5344CB8AC3E}">
        <p14:creationId xmlns:p14="http://schemas.microsoft.com/office/powerpoint/2010/main" val="3148679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90000"/>
              </a:lnSpc>
              <a:spcBef>
                <a:spcPct val="0"/>
              </a:spcBef>
            </a:pPr>
            <a:r>
              <a:rPr lang="en-US" sz="1000" b="1" dirty="0" smtClean="0">
                <a:latin typeface="Calibri" charset="0"/>
              </a:rPr>
              <a:t>Talking Points</a:t>
            </a:r>
          </a:p>
          <a:p>
            <a:pPr eaLnBrk="1" hangingPunct="1">
              <a:lnSpc>
                <a:spcPct val="90000"/>
              </a:lnSpc>
              <a:spcBef>
                <a:spcPct val="0"/>
              </a:spcBef>
            </a:pPr>
            <a:endParaRPr lang="en-US" sz="1000" b="1" dirty="0" smtClean="0">
              <a:latin typeface="Calibri" charset="0"/>
            </a:endParaRPr>
          </a:p>
          <a:p>
            <a:pPr marL="174708" indent="-174708">
              <a:lnSpc>
                <a:spcPct val="90000"/>
              </a:lnSpc>
              <a:spcBef>
                <a:spcPct val="0"/>
              </a:spcBef>
              <a:buFont typeface="Arial"/>
              <a:buChar char="•"/>
            </a:pPr>
            <a:r>
              <a:rPr lang="en-US" sz="1000" dirty="0" smtClean="0">
                <a:latin typeface="Calibri" charset="0"/>
              </a:rPr>
              <a:t>Hosted and managed MySQL or Oracle</a:t>
            </a:r>
            <a:r>
              <a:rPr lang="en-US" sz="1000" baseline="0" dirty="0" smtClean="0">
                <a:latin typeface="Calibri" charset="0"/>
              </a:rPr>
              <a:t> or MS SQL</a:t>
            </a:r>
            <a:r>
              <a:rPr lang="en-US" sz="1000" dirty="0" smtClean="0">
                <a:latin typeface="Calibri" charset="0"/>
              </a:rPr>
              <a:t/>
            </a:r>
            <a:br>
              <a:rPr lang="en-US" sz="1000" dirty="0" smtClean="0">
                <a:latin typeface="Calibri" charset="0"/>
              </a:rPr>
            </a:br>
            <a:endParaRPr lang="en-US" sz="1000" dirty="0" smtClean="0">
              <a:latin typeface="Calibri" charset="0"/>
            </a:endParaRPr>
          </a:p>
          <a:p>
            <a:pPr marL="174708" indent="-174708">
              <a:lnSpc>
                <a:spcPct val="90000"/>
              </a:lnSpc>
              <a:spcBef>
                <a:spcPct val="0"/>
              </a:spcBef>
              <a:buFont typeface="Arial"/>
              <a:buChar char="•"/>
            </a:pPr>
            <a:r>
              <a:rPr lang="en-US" sz="1000" dirty="0" smtClean="0">
                <a:latin typeface="Calibri" charset="0"/>
              </a:rPr>
              <a:t>Manages time-consuming database admin tasks</a:t>
            </a:r>
            <a:br>
              <a:rPr lang="en-US" sz="1000" dirty="0" smtClean="0">
                <a:latin typeface="Calibri" charset="0"/>
              </a:rPr>
            </a:br>
            <a:endParaRPr lang="en-US" sz="1000" dirty="0" smtClean="0">
              <a:latin typeface="Calibri" charset="0"/>
            </a:endParaRPr>
          </a:p>
          <a:p>
            <a:pPr marL="640594" lvl="1" indent="-174708">
              <a:lnSpc>
                <a:spcPct val="90000"/>
              </a:lnSpc>
              <a:spcBef>
                <a:spcPct val="0"/>
              </a:spcBef>
              <a:buFont typeface="Arial"/>
              <a:buChar char="•"/>
            </a:pPr>
            <a:r>
              <a:rPr lang="en-US" sz="1000" dirty="0" smtClean="0">
                <a:latin typeface="Calibri" charset="0"/>
              </a:rPr>
              <a:t>Backups/snapshots</a:t>
            </a:r>
          </a:p>
          <a:p>
            <a:pPr marL="640594" lvl="1" indent="-174708">
              <a:lnSpc>
                <a:spcPct val="90000"/>
              </a:lnSpc>
              <a:spcBef>
                <a:spcPct val="0"/>
              </a:spcBef>
              <a:buFont typeface="Arial"/>
              <a:buChar char="•"/>
            </a:pPr>
            <a:r>
              <a:rPr lang="en-US" sz="1000" dirty="0" smtClean="0">
                <a:latin typeface="Calibri" charset="0"/>
              </a:rPr>
              <a:t>Upgrades</a:t>
            </a:r>
          </a:p>
          <a:p>
            <a:pPr marL="640594" lvl="1" indent="-174708">
              <a:lnSpc>
                <a:spcPct val="90000"/>
              </a:lnSpc>
              <a:spcBef>
                <a:spcPct val="0"/>
              </a:spcBef>
              <a:buFont typeface="Arial"/>
              <a:buChar char="•"/>
            </a:pPr>
            <a:r>
              <a:rPr lang="en-US" sz="1000" dirty="0" smtClean="0">
                <a:latin typeface="Calibri" charset="0"/>
              </a:rPr>
              <a:t>Replication</a:t>
            </a:r>
            <a:br>
              <a:rPr lang="en-US" sz="1000" dirty="0" smtClean="0">
                <a:latin typeface="Calibri" charset="0"/>
              </a:rPr>
            </a:br>
            <a:endParaRPr lang="en-US" sz="1000" dirty="0" smtClean="0">
              <a:latin typeface="Calibri" charset="0"/>
            </a:endParaRPr>
          </a:p>
          <a:p>
            <a:pPr marL="174708" indent="-174708">
              <a:lnSpc>
                <a:spcPct val="90000"/>
              </a:lnSpc>
              <a:spcBef>
                <a:spcPct val="0"/>
              </a:spcBef>
              <a:buFont typeface="Arial"/>
              <a:buChar char="•"/>
            </a:pPr>
            <a:r>
              <a:rPr lang="en-US" sz="1000" dirty="0" smtClean="0">
                <a:latin typeface="Calibri" charset="0"/>
              </a:rPr>
              <a:t>Code/apps/tools integrate seamlessly: just change connection string</a:t>
            </a:r>
            <a:br>
              <a:rPr lang="en-US" sz="1000" dirty="0" smtClean="0">
                <a:latin typeface="Calibri" charset="0"/>
              </a:rPr>
            </a:br>
            <a:endParaRPr lang="en-US" sz="1000" dirty="0" smtClean="0">
              <a:latin typeface="Calibri" charset="0"/>
            </a:endParaRPr>
          </a:p>
          <a:p>
            <a:pPr marL="174708" indent="-174708">
              <a:lnSpc>
                <a:spcPct val="90000"/>
              </a:lnSpc>
              <a:spcBef>
                <a:spcPct val="0"/>
              </a:spcBef>
              <a:buFont typeface="Arial"/>
              <a:buChar char="•"/>
            </a:pPr>
            <a:r>
              <a:rPr lang="en-US" sz="1000" dirty="0" smtClean="0">
                <a:latin typeface="Calibri" charset="0"/>
              </a:rPr>
              <a:t>Multi-AZ and Read-Replica options for MySQL</a:t>
            </a:r>
          </a:p>
          <a:p>
            <a:pPr eaLnBrk="1" hangingPunct="1">
              <a:lnSpc>
                <a:spcPct val="90000"/>
              </a:lnSpc>
              <a:spcBef>
                <a:spcPct val="0"/>
              </a:spcBef>
            </a:pPr>
            <a:endParaRPr lang="en-US" sz="1000" b="1" dirty="0" smtClean="0">
              <a:latin typeface="Calibri" charset="0"/>
            </a:endParaRPr>
          </a:p>
          <a:p>
            <a:pPr eaLnBrk="1" hangingPunct="1">
              <a:lnSpc>
                <a:spcPct val="90000"/>
              </a:lnSpc>
              <a:spcBef>
                <a:spcPct val="0"/>
              </a:spcBef>
            </a:pPr>
            <a:r>
              <a:rPr lang="en-US" sz="1000" b="1" dirty="0" smtClean="0">
                <a:latin typeface="Calibri" charset="0"/>
              </a:rPr>
              <a:t>Narrative</a:t>
            </a:r>
            <a:endParaRPr lang="en-US" sz="1000" dirty="0" smtClean="0">
              <a:latin typeface="Calibri" charset="0"/>
            </a:endParaRPr>
          </a:p>
          <a:p>
            <a:pPr eaLnBrk="1" hangingPunct="1">
              <a:lnSpc>
                <a:spcPct val="90000"/>
              </a:lnSpc>
              <a:spcBef>
                <a:spcPct val="0"/>
              </a:spcBef>
            </a:pPr>
            <a:r>
              <a:rPr lang="en-US" sz="1000" dirty="0" smtClean="0">
                <a:latin typeface="Calibri" charset="0"/>
              </a:rPr>
              <a:t>Amazon RDS is a web service that makes it easy to set up, operate, and scale a relational database in the cloud. It provides cost-efficient and resizable capacity while managing time-consuming database administration tasks, freeing you up to focus on your applications and business. Amazon RDS gives you access to the full capabilities of a familiar MySQL database. This means the code, applications, and tools you already use today with your existing MySQL databases work seamlessly with Amazon RDS. Amazon RDS automatically patches the database software and backs up your database, storing the backups for a user-defined retention period. You also benefit from the flexibility of being able to scale the compute resources or storage capacity associated with your relational database instance via a single API call.</a:t>
            </a:r>
          </a:p>
          <a:p>
            <a:pPr>
              <a:lnSpc>
                <a:spcPct val="90000"/>
              </a:lnSpc>
            </a:pPr>
            <a:endParaRPr lang="en-US" sz="100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235</a:t>
            </a:fld>
            <a:endParaRPr lang="en-US" dirty="0">
              <a:solidFill>
                <a:prstClr val="black"/>
              </a:solidFill>
              <a:latin typeface="Calibri"/>
            </a:endParaRPr>
          </a:p>
        </p:txBody>
      </p:sp>
    </p:spTree>
    <p:extLst>
      <p:ext uri="{BB962C8B-B14F-4D97-AF65-F5344CB8AC3E}">
        <p14:creationId xmlns:p14="http://schemas.microsoft.com/office/powerpoint/2010/main" val="14712213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a:t>
            </a:r>
            <a:r>
              <a:rPr lang="en-US" dirty="0" err="1" smtClean="0"/>
              <a:t>ElastiCache</a:t>
            </a:r>
            <a:r>
              <a:rPr lang="en-US" dirty="0" smtClean="0"/>
              <a:t> is a web service that makes it easy to deploy, operate, and scale an in-memory cache in the cloud. The service improves the performance of web applications by allowing you to retrieve information from a fast, managed, in-memory caching system, instead of relying entirely on slower disk-based databases. Amazon </a:t>
            </a:r>
            <a:r>
              <a:rPr lang="en-US" dirty="0" err="1" smtClean="0"/>
              <a:t>ElastiCache</a:t>
            </a:r>
            <a:r>
              <a:rPr lang="en-US" dirty="0" smtClean="0"/>
              <a:t> is protocol-compliant with </a:t>
            </a:r>
            <a:r>
              <a:rPr lang="en-US" dirty="0" err="1" smtClean="0"/>
              <a:t>Memcached</a:t>
            </a:r>
            <a:r>
              <a:rPr lang="en-US" dirty="0" smtClean="0"/>
              <a:t>, a widely adopted memory object caching system, so code, applications, and popular tools that you use today with existing </a:t>
            </a:r>
            <a:r>
              <a:rPr lang="en-US" dirty="0" err="1" smtClean="0"/>
              <a:t>Memcached</a:t>
            </a:r>
            <a:r>
              <a:rPr lang="en-US" dirty="0" smtClean="0"/>
              <a:t> environments will work seamlessly with the service.</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236</a:t>
            </a:fld>
            <a:endParaRPr lang="en-US" dirty="0">
              <a:solidFill>
                <a:prstClr val="black"/>
              </a:solidFill>
              <a:latin typeface="Calibri"/>
            </a:endParaRPr>
          </a:p>
        </p:txBody>
      </p:sp>
    </p:spTree>
    <p:extLst>
      <p:ext uri="{BB962C8B-B14F-4D97-AF65-F5344CB8AC3E}">
        <p14:creationId xmlns:p14="http://schemas.microsoft.com/office/powerpoint/2010/main" val="252980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a:t>
            </a:r>
            <a:r>
              <a:rPr lang="en-US" dirty="0" err="1" smtClean="0"/>
              <a:t>SimpleDB</a:t>
            </a:r>
            <a:r>
              <a:rPr lang="en-US" dirty="0" smtClean="0"/>
              <a:t> is a highly available and flexible non-relational data store that offloads the work of database administration. Developers simply store and query data items via web services requests and Amazon </a:t>
            </a:r>
            <a:r>
              <a:rPr lang="en-US" dirty="0" err="1" smtClean="0"/>
              <a:t>SimpleDB</a:t>
            </a:r>
            <a:r>
              <a:rPr lang="en-US" dirty="0" smtClean="0"/>
              <a:t> does the rest.</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237</a:t>
            </a:fld>
            <a:endParaRPr lang="en-US" dirty="0">
              <a:solidFill>
                <a:prstClr val="black"/>
              </a:solidFill>
              <a:latin typeface="Calibri"/>
            </a:endParaRPr>
          </a:p>
        </p:txBody>
      </p:sp>
    </p:spTree>
    <p:extLst>
      <p:ext uri="{BB962C8B-B14F-4D97-AF65-F5344CB8AC3E}">
        <p14:creationId xmlns:p14="http://schemas.microsoft.com/office/powerpoint/2010/main" val="16435929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Redshift is a fast and powerful, fully managed, petabyte-scale data warehouse service in the cloud. Amazon Redshift offers you fast query performance when analyzing virtually any size data set using the same SQL-based tools and business intelligence applications you use today. With a few clicks in the AWS Management Console, you can launch a Redshift cluster, starting with a few hundred gigabytes of data and scaling to a petabyte or more, for under $1,000 per terabyte per year.</a:t>
            </a:r>
          </a:p>
          <a:p>
            <a:endParaRPr lang="en-US" dirty="0" smtClean="0"/>
          </a:p>
          <a:p>
            <a:r>
              <a:rPr lang="en-US" dirty="0" smtClean="0"/>
              <a:t>Amazon Redshift manages all the work needed to set up, operate, and scale a data warehouse cluster, from provisioning capacity to monitoring and backing up the cluster, to applying patches and upgrades. Scaling a cluster to improve performance or increase capacity is simple and incurs no downtime. The service continuously monitors the health of the cluster and automatically replaces any component, if needed. By automating these labor-intensive tasks, Amazon Redshift enables you to spend your time focusing on your data and business insights.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238</a:t>
            </a:fld>
            <a:endParaRPr lang="en-US" dirty="0">
              <a:solidFill>
                <a:prstClr val="black"/>
              </a:solidFill>
              <a:latin typeface="Calibri"/>
            </a:endParaRPr>
          </a:p>
        </p:txBody>
      </p:sp>
    </p:spTree>
    <p:extLst>
      <p:ext uri="{BB962C8B-B14F-4D97-AF65-F5344CB8AC3E}">
        <p14:creationId xmlns:p14="http://schemas.microsoft.com/office/powerpoint/2010/main" val="4208156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80000"/>
              </a:lnSpc>
              <a:spcBef>
                <a:spcPct val="0"/>
              </a:spcBef>
            </a:pPr>
            <a:r>
              <a:rPr lang="en-US" sz="800" b="1" dirty="0" smtClean="0">
                <a:latin typeface="Calibri" charset="0"/>
              </a:rPr>
              <a:t>Talking Points</a:t>
            </a:r>
            <a:br>
              <a:rPr lang="en-US" sz="800" b="1" dirty="0" smtClean="0">
                <a:latin typeface="Calibri" charset="0"/>
              </a:rPr>
            </a:br>
            <a:endParaRPr lang="en-US" sz="800" b="1" dirty="0" smtClean="0">
              <a:latin typeface="Calibri" charset="0"/>
            </a:endParaRPr>
          </a:p>
          <a:p>
            <a:pPr marL="174708" indent="-174708">
              <a:lnSpc>
                <a:spcPct val="80000"/>
              </a:lnSpc>
              <a:spcBef>
                <a:spcPct val="0"/>
              </a:spcBef>
              <a:buFont typeface="Arial"/>
              <a:buChar char="•"/>
            </a:pPr>
            <a:r>
              <a:rPr lang="en-US" sz="800" dirty="0" smtClean="0">
                <a:latin typeface="Calibri" charset="0"/>
              </a:rPr>
              <a:t>Messaging is very important for developing scalable apps</a:t>
            </a:r>
            <a:br>
              <a:rPr lang="en-US" sz="800" dirty="0" smtClean="0">
                <a:latin typeface="Calibri" charset="0"/>
              </a:rPr>
            </a:br>
            <a:endParaRPr lang="en-US" sz="800" dirty="0" smtClean="0">
              <a:latin typeface="Calibri" charset="0"/>
            </a:endParaRPr>
          </a:p>
          <a:p>
            <a:pPr marL="174708" indent="-174708">
              <a:lnSpc>
                <a:spcPct val="80000"/>
              </a:lnSpc>
              <a:spcBef>
                <a:spcPct val="0"/>
              </a:spcBef>
              <a:buFont typeface="Arial"/>
              <a:buChar char="•"/>
            </a:pPr>
            <a:r>
              <a:rPr lang="en-US" sz="800" dirty="0" smtClean="0">
                <a:latin typeface="Calibri" charset="0"/>
              </a:rPr>
              <a:t>Effective scaling – especially horizontally – requires decoupling</a:t>
            </a:r>
            <a:br>
              <a:rPr lang="en-US" sz="800" dirty="0" smtClean="0">
                <a:latin typeface="Calibri" charset="0"/>
              </a:rPr>
            </a:br>
            <a:endParaRPr lang="en-US" sz="800" dirty="0" smtClean="0">
              <a:latin typeface="Calibri" charset="0"/>
            </a:endParaRPr>
          </a:p>
          <a:p>
            <a:pPr marL="640594" lvl="1" indent="-174708">
              <a:lnSpc>
                <a:spcPct val="80000"/>
              </a:lnSpc>
              <a:spcBef>
                <a:spcPct val="0"/>
              </a:spcBef>
              <a:buFont typeface="Arial"/>
              <a:buChar char="•"/>
            </a:pPr>
            <a:r>
              <a:rPr lang="en-US" sz="800" dirty="0" smtClean="0">
                <a:latin typeface="Calibri" charset="0"/>
              </a:rPr>
              <a:t>Separating components into simplest forms</a:t>
            </a:r>
            <a:br>
              <a:rPr lang="en-US" sz="800" dirty="0" smtClean="0">
                <a:latin typeface="Calibri" charset="0"/>
              </a:rPr>
            </a:br>
            <a:endParaRPr lang="en-US" sz="800" dirty="0" smtClean="0">
              <a:latin typeface="Calibri" charset="0"/>
            </a:endParaRPr>
          </a:p>
          <a:p>
            <a:pPr marL="640594" lvl="1" indent="-174708">
              <a:lnSpc>
                <a:spcPct val="80000"/>
              </a:lnSpc>
              <a:spcBef>
                <a:spcPct val="0"/>
              </a:spcBef>
              <a:buFont typeface="Arial"/>
              <a:buChar char="•"/>
            </a:pPr>
            <a:r>
              <a:rPr lang="en-US" sz="800" dirty="0" smtClean="0">
                <a:latin typeface="Calibri" charset="0"/>
              </a:rPr>
              <a:t>Use messages to communicate between components</a:t>
            </a:r>
            <a:br>
              <a:rPr lang="en-US" sz="800" dirty="0" smtClean="0">
                <a:latin typeface="Calibri" charset="0"/>
              </a:rPr>
            </a:br>
            <a:endParaRPr lang="en-US" sz="800" dirty="0" smtClean="0">
              <a:latin typeface="Calibri" charset="0"/>
            </a:endParaRPr>
          </a:p>
          <a:p>
            <a:pPr marL="1106481" lvl="2" indent="-174708">
              <a:lnSpc>
                <a:spcPct val="80000"/>
              </a:lnSpc>
              <a:spcBef>
                <a:spcPct val="0"/>
              </a:spcBef>
              <a:buFont typeface="Arial"/>
              <a:buChar char="•"/>
            </a:pPr>
            <a:r>
              <a:rPr lang="en-US" sz="800" dirty="0" smtClean="0">
                <a:latin typeface="Calibri" charset="0"/>
              </a:rPr>
              <a:t>State, tasks, </a:t>
            </a:r>
            <a:r>
              <a:rPr lang="en-US" sz="800" dirty="0" err="1" smtClean="0">
                <a:latin typeface="Calibri" charset="0"/>
              </a:rPr>
              <a:t>etc</a:t>
            </a:r>
            <a:endParaRPr lang="en-US" sz="800" dirty="0" smtClean="0">
              <a:latin typeface="Calibri" charset="0"/>
            </a:endParaRPr>
          </a:p>
          <a:p>
            <a:pPr eaLnBrk="1" hangingPunct="1">
              <a:lnSpc>
                <a:spcPct val="80000"/>
              </a:lnSpc>
              <a:spcBef>
                <a:spcPct val="0"/>
              </a:spcBef>
            </a:pPr>
            <a:endParaRPr lang="en-US" sz="800" b="1" dirty="0" smtClean="0">
              <a:latin typeface="Calibri" charset="0"/>
            </a:endParaRPr>
          </a:p>
          <a:p>
            <a:pPr eaLnBrk="1" hangingPunct="1">
              <a:lnSpc>
                <a:spcPct val="80000"/>
              </a:lnSpc>
              <a:spcBef>
                <a:spcPct val="0"/>
              </a:spcBef>
            </a:pPr>
            <a:r>
              <a:rPr lang="en-US" sz="800" b="1" dirty="0" smtClean="0">
                <a:latin typeface="Calibri" charset="0"/>
              </a:rPr>
              <a:t>Narrative</a:t>
            </a:r>
          </a:p>
          <a:p>
            <a:pPr eaLnBrk="1" hangingPunct="1">
              <a:lnSpc>
                <a:spcPct val="80000"/>
              </a:lnSpc>
              <a:spcBef>
                <a:spcPct val="0"/>
              </a:spcBef>
            </a:pPr>
            <a:r>
              <a:rPr lang="en-US" sz="800" dirty="0" smtClean="0">
                <a:latin typeface="Calibri" charset="0"/>
              </a:rPr>
              <a:t>Messaging is a very important concept when developing applications that scale well in the cloud. For applications to scale effective – especially in the horizontal direction – they should be decoupled (i.e., broken into their simplest components). Messages are used by an application’s decoupled components to communicate things like state, tasks, etc. </a:t>
            </a:r>
          </a:p>
          <a:p>
            <a:pPr eaLnBrk="1" hangingPunct="1">
              <a:lnSpc>
                <a:spcPct val="80000"/>
              </a:lnSpc>
              <a:spcBef>
                <a:spcPct val="0"/>
              </a:spcBef>
            </a:pPr>
            <a:endParaRPr lang="en-US" sz="800" dirty="0" smtClean="0">
              <a:latin typeface="Calibri" charset="0"/>
            </a:endParaRPr>
          </a:p>
          <a:p>
            <a:pPr eaLnBrk="1" hangingPunct="1">
              <a:lnSpc>
                <a:spcPct val="80000"/>
              </a:lnSpc>
              <a:spcBef>
                <a:spcPct val="0"/>
              </a:spcBef>
            </a:pPr>
            <a:r>
              <a:rPr lang="en-US" sz="800" dirty="0" smtClean="0">
                <a:latin typeface="Calibri" charset="0"/>
              </a:rPr>
              <a:t>Probably no surprise at this point is the fact that AWS offers several different services that address unique messaging requirements: </a:t>
            </a:r>
            <a:r>
              <a:rPr lang="en-US" sz="800" b="1" dirty="0" smtClean="0">
                <a:latin typeface="Calibri" charset="0"/>
              </a:rPr>
              <a:t>Amazon Simple Notification Service (SNS) </a:t>
            </a:r>
            <a:r>
              <a:rPr lang="en-US" sz="800" dirty="0" smtClean="0">
                <a:latin typeface="Calibri" charset="0"/>
              </a:rPr>
              <a:t>for delivering messages to HTTP or e-mail endpoints; </a:t>
            </a:r>
            <a:r>
              <a:rPr lang="en-US" sz="800" b="1" dirty="0" smtClean="0">
                <a:latin typeface="Calibri" charset="0"/>
              </a:rPr>
              <a:t>Amazon Simple E-mail Service Beta (SES) </a:t>
            </a:r>
            <a:r>
              <a:rPr lang="en-US" sz="800" dirty="0" smtClean="0">
                <a:latin typeface="Calibri" charset="0"/>
              </a:rPr>
              <a:t>for delivering more traditional e-mail content exclusively to e-mail address; and </a:t>
            </a:r>
            <a:r>
              <a:rPr lang="en-US" sz="800" b="1" dirty="0" smtClean="0">
                <a:latin typeface="Calibri" charset="0"/>
              </a:rPr>
              <a:t>Amazon Simple Queue Service (SQS) </a:t>
            </a:r>
            <a:r>
              <a:rPr lang="en-US" sz="800" dirty="0" smtClean="0">
                <a:latin typeface="Calibri" charset="0"/>
              </a:rPr>
              <a:t>for passing messages between computers in a highly available and distributed messaging queue.</a:t>
            </a:r>
            <a:endParaRPr lang="en-US" sz="80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239</a:t>
            </a:fld>
            <a:endParaRPr lang="en-US" dirty="0">
              <a:solidFill>
                <a:prstClr val="black"/>
              </a:solidFill>
              <a:latin typeface="Calibri"/>
            </a:endParaRPr>
          </a:p>
        </p:txBody>
      </p:sp>
    </p:spTree>
    <p:extLst>
      <p:ext uri="{BB962C8B-B14F-4D97-AF65-F5344CB8AC3E}">
        <p14:creationId xmlns:p14="http://schemas.microsoft.com/office/powerpoint/2010/main" val="29088433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Simple Notification Service (Amazon SNS) is a web service that makes it easy to set up, operate, and send notifications from the cloud. It provides developers with a highly scalable, flexible, and cost-effective capability to publish messages from an application and immediately deliver them to subscribers or other applications. It is designed to make web-scale computing easier for developers.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240</a:t>
            </a:fld>
            <a:endParaRPr lang="en-US" dirty="0">
              <a:solidFill>
                <a:prstClr val="black"/>
              </a:solidFill>
              <a:latin typeface="Calibri"/>
            </a:endParaRPr>
          </a:p>
        </p:txBody>
      </p:sp>
    </p:spTree>
    <p:extLst>
      <p:ext uri="{BB962C8B-B14F-4D97-AF65-F5344CB8AC3E}">
        <p14:creationId xmlns:p14="http://schemas.microsoft.com/office/powerpoint/2010/main" val="1583679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Simple Queue Service (Amazon SQS) offers a reliable, highly scalable, hosted queue for storing messages as they travel between computers. By using Amazon SQS, developers can simply move data between distributed components of their applications that perform different tasks, without losing messages or requiring each component to be always available. Amazon SQS makes it easy to build an automated workflow, working in close conjunction with the Amazon Elastic Compute Cloud (Amazon EC2) and the other AWS infrastructure web services.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241</a:t>
            </a:fld>
            <a:endParaRPr lang="en-US" dirty="0">
              <a:solidFill>
                <a:prstClr val="black"/>
              </a:solidFill>
              <a:latin typeface="Calibri"/>
            </a:endParaRPr>
          </a:p>
        </p:txBody>
      </p:sp>
    </p:spTree>
    <p:extLst>
      <p:ext uri="{BB962C8B-B14F-4D97-AF65-F5344CB8AC3E}">
        <p14:creationId xmlns:p14="http://schemas.microsoft.com/office/powerpoint/2010/main" val="1885392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80000"/>
              </a:lnSpc>
              <a:spcBef>
                <a:spcPct val="0"/>
              </a:spcBef>
            </a:pPr>
            <a:r>
              <a:rPr lang="en-US" sz="1200" dirty="0" smtClean="0"/>
              <a:t>NASA</a:t>
            </a:r>
            <a:r>
              <a:rPr lang="en-US" sz="1200" baseline="0" dirty="0" smtClean="0"/>
              <a:t> JPL uses this for their </a:t>
            </a:r>
            <a:r>
              <a:rPr lang="en-US" sz="1200" dirty="0" smtClean="0"/>
              <a:t>Mars Exploration Rover program to process</a:t>
            </a:r>
            <a:r>
              <a:rPr lang="en-US" sz="1200" baseline="0" dirty="0" smtClean="0"/>
              <a:t> stereo images that come down from the rover.</a:t>
            </a:r>
            <a:endParaRPr lang="en-US" sz="1200" dirty="0" smtClean="0"/>
          </a:p>
          <a:p>
            <a:pPr eaLnBrk="1" hangingPunct="1">
              <a:lnSpc>
                <a:spcPct val="80000"/>
              </a:lnSpc>
              <a:spcBef>
                <a:spcPct val="0"/>
              </a:spcBef>
            </a:pPr>
            <a:endParaRPr lang="en-US" sz="1200" dirty="0" smtClean="0"/>
          </a:p>
          <a:p>
            <a:pPr eaLnBrk="1" hangingPunct="1">
              <a:lnSpc>
                <a:spcPct val="80000"/>
              </a:lnSpc>
              <a:spcBef>
                <a:spcPct val="0"/>
              </a:spcBef>
            </a:pPr>
            <a:r>
              <a:rPr lang="en-US" sz="1200" dirty="0" smtClean="0"/>
              <a:t>SWF</a:t>
            </a:r>
            <a:r>
              <a:rPr lang="en-US" sz="1200" baseline="0" dirty="0" smtClean="0"/>
              <a:t> </a:t>
            </a:r>
            <a:r>
              <a:rPr lang="en-US" sz="1200" dirty="0" smtClean="0"/>
              <a:t>gives you the ability to build and run distributed, fault-tolerant applications that span multiple systems (cloud-based, on-premise, or both). Amazon Simple Workflow coordinates the flow of synchronous or asynchronous tasks (logical application steps) so that you can focus on your business and your application instead of having to worry about the infrastructure. </a:t>
            </a:r>
            <a:r>
              <a:rPr lang="en-US" sz="4000" b="1" dirty="0" smtClean="0"/>
              <a:t>We provide the</a:t>
            </a:r>
            <a:r>
              <a:rPr lang="en-US" sz="4000" b="1" baseline="0" dirty="0" smtClean="0"/>
              <a:t> piping for </a:t>
            </a:r>
            <a:r>
              <a:rPr lang="en-US" sz="4000" b="1" baseline="0" dirty="0" err="1" smtClean="0"/>
              <a:t>async</a:t>
            </a:r>
            <a:r>
              <a:rPr lang="en-US" sz="4000" b="1" baseline="0" dirty="0" smtClean="0"/>
              <a:t>/decoupled orchestration of both cloud and on </a:t>
            </a:r>
            <a:r>
              <a:rPr lang="en-US" sz="4000" b="1" baseline="0" dirty="0" err="1" smtClean="0"/>
              <a:t>prem</a:t>
            </a:r>
            <a:r>
              <a:rPr lang="en-US" sz="4000" b="1" baseline="0" dirty="0" smtClean="0"/>
              <a:t> infrastructure</a:t>
            </a:r>
          </a:p>
          <a:p>
            <a:pPr eaLnBrk="1" hangingPunct="1">
              <a:lnSpc>
                <a:spcPct val="80000"/>
              </a:lnSpc>
              <a:spcBef>
                <a:spcPct val="0"/>
              </a:spcBef>
            </a:pPr>
            <a:endParaRPr lang="en-US" sz="1200" dirty="0" smtClean="0">
              <a:latin typeface="Calibri" charset="0"/>
            </a:endParaRPr>
          </a:p>
          <a:p>
            <a:r>
              <a:rPr lang="en-US" dirty="0" smtClean="0"/>
              <a:t>Using Amazon SWF to manage workflows within your application is easy. The Amazon SWF service acts as the coordination hub for all of the different components of your application:</a:t>
            </a:r>
          </a:p>
          <a:p>
            <a:pPr marL="171450" indent="-171450">
              <a:buFont typeface="Arial" pitchFamily="34" charset="0"/>
              <a:buChar char="•"/>
            </a:pPr>
            <a:r>
              <a:rPr lang="en-US" dirty="0" smtClean="0"/>
              <a:t>	Maintaining application state</a:t>
            </a:r>
          </a:p>
          <a:p>
            <a:pPr marL="171450" indent="-171450">
              <a:buFont typeface="Arial" pitchFamily="34" charset="0"/>
              <a:buChar char="•"/>
            </a:pPr>
            <a:r>
              <a:rPr lang="en-US" dirty="0" smtClean="0"/>
              <a:t>	Tracking workflow executions and logging their progress</a:t>
            </a:r>
          </a:p>
          <a:p>
            <a:pPr marL="171450" indent="-171450">
              <a:buFont typeface="Arial" pitchFamily="34" charset="0"/>
              <a:buChar char="•"/>
            </a:pPr>
            <a:r>
              <a:rPr lang="en-US" dirty="0" smtClean="0"/>
              <a:t>	Holding and dispatching tasks</a:t>
            </a:r>
          </a:p>
          <a:p>
            <a:pPr marL="171450" indent="-171450">
              <a:buFont typeface="Arial" pitchFamily="34" charset="0"/>
              <a:buChar char="•"/>
            </a:pPr>
            <a:r>
              <a:rPr lang="en-US" dirty="0" smtClean="0"/>
              <a:t>	Controlling which tasks each of your application hosts will be assigned to execute</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242</a:t>
            </a:fld>
            <a:endParaRPr lang="en-US" dirty="0">
              <a:solidFill>
                <a:prstClr val="black"/>
              </a:solidFill>
              <a:latin typeface="Calibri"/>
            </a:endParaRPr>
          </a:p>
        </p:txBody>
      </p:sp>
    </p:spTree>
    <p:extLst>
      <p:ext uri="{BB962C8B-B14F-4D97-AF65-F5344CB8AC3E}">
        <p14:creationId xmlns:p14="http://schemas.microsoft.com/office/powerpoint/2010/main" val="33148596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t>Create and configure a </a:t>
            </a:r>
            <a:r>
              <a:rPr lang="en-US" sz="1200" b="1" dirty="0" smtClean="0"/>
              <a:t>Search Domain. </a:t>
            </a:r>
            <a:r>
              <a:rPr lang="en-US" sz="1200" dirty="0" smtClean="0"/>
              <a:t>This is a data container and a related set of services. It exists within a particular Availability Zone of a single AWS Region (initially US East).</a:t>
            </a:r>
          </a:p>
          <a:p>
            <a:endParaRPr lang="en-US" sz="1200" dirty="0" smtClean="0"/>
          </a:p>
          <a:p>
            <a:r>
              <a:rPr lang="en-US" sz="1200" dirty="0" smtClean="0"/>
              <a:t>Upload your </a:t>
            </a:r>
            <a:r>
              <a:rPr lang="en-US" sz="1200" b="1" dirty="0" smtClean="0"/>
              <a:t>documents</a:t>
            </a:r>
            <a:r>
              <a:rPr lang="en-US" sz="1200" dirty="0" smtClean="0"/>
              <a:t>. Documents can be uploaded as JSON or XML that conforms to our Search Document Format (SDF). Uploaded documents will typically be searchable within seconds.  You can, if you'd like, send data over an HTTPS connection to protect it while it is transit.</a:t>
            </a:r>
          </a:p>
          <a:p>
            <a:endParaRPr lang="en-US" sz="1200" dirty="0" smtClean="0"/>
          </a:p>
          <a:p>
            <a:r>
              <a:rPr lang="en-US" sz="1200" dirty="0" smtClean="0"/>
              <a:t>Perform </a:t>
            </a:r>
            <a:r>
              <a:rPr lang="en-US" sz="1200" b="1" dirty="0" smtClean="0"/>
              <a:t>searches</a:t>
            </a:r>
            <a:r>
              <a:rPr lang="en-US" sz="1200" dirty="0" smtClean="0"/>
              <a:t>.</a:t>
            </a:r>
            <a:endParaRPr lang="en-US" sz="1200"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243</a:t>
            </a:fld>
            <a:endParaRPr lang="en-US" dirty="0">
              <a:solidFill>
                <a:prstClr val="black"/>
              </a:solidFill>
              <a:latin typeface="Calibri"/>
            </a:endParaRPr>
          </a:p>
        </p:txBody>
      </p:sp>
    </p:spTree>
    <p:extLst>
      <p:ext uri="{BB962C8B-B14F-4D97-AF65-F5344CB8AC3E}">
        <p14:creationId xmlns:p14="http://schemas.microsoft.com/office/powerpoint/2010/main" val="9034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added Taipei and Rio De </a:t>
            </a:r>
            <a:r>
              <a:rPr lang="en-US" dirty="0" err="1" smtClean="0"/>
              <a:t>Janero</a:t>
            </a:r>
            <a:endParaRPr lang="en-US" dirty="0"/>
          </a:p>
        </p:txBody>
      </p:sp>
      <p:sp>
        <p:nvSpPr>
          <p:cNvPr id="4" name="Slide Number Placeholder 3"/>
          <p:cNvSpPr>
            <a:spLocks noGrp="1"/>
          </p:cNvSpPr>
          <p:nvPr>
            <p:ph type="sldNum" sz="quarter" idx="10"/>
          </p:nvPr>
        </p:nvSpPr>
        <p:spPr/>
        <p:txBody>
          <a:bodyPr/>
          <a:lstStyle/>
          <a:p>
            <a:fld id="{2EF9900B-8C03-CA4E-851F-FCC5159C9D2D}" type="slidenum">
              <a:rPr lang="en-US" smtClean="0"/>
              <a:t>8</a:t>
            </a:fld>
            <a:endParaRPr lang="en-US" dirty="0"/>
          </a:p>
        </p:txBody>
      </p:sp>
    </p:spTree>
    <p:extLst>
      <p:ext uri="{BB962C8B-B14F-4D97-AF65-F5344CB8AC3E}">
        <p14:creationId xmlns:p14="http://schemas.microsoft.com/office/powerpoint/2010/main" val="38342475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Elastic </a:t>
            </a:r>
            <a:r>
              <a:rPr lang="en-US" dirty="0" err="1" smtClean="0"/>
              <a:t>MapReduce</a:t>
            </a:r>
            <a:r>
              <a:rPr lang="en-US" dirty="0" smtClean="0"/>
              <a:t> (Amazon EMR) is a web service that enables businesses, researchers, data analysts, and developers to easily and cost-effectively process vast amounts of data. It utilizes a hosted </a:t>
            </a:r>
            <a:r>
              <a:rPr lang="en-US" dirty="0" err="1" smtClean="0"/>
              <a:t>Hadoop</a:t>
            </a:r>
            <a:r>
              <a:rPr lang="en-US" dirty="0" smtClean="0"/>
              <a:t> framework running on the web-scale infrastructure of Amazon Elastic Compute Cloud (Amazon EC2) and Amazon Simple Storage Service (Amazon S3).</a:t>
            </a:r>
            <a:br>
              <a:rPr lang="en-US" dirty="0" smtClean="0"/>
            </a:br>
            <a:r>
              <a:rPr lang="en-US" dirty="0" smtClean="0"/>
              <a:t/>
            </a:r>
            <a:br>
              <a:rPr lang="en-US" dirty="0" smtClean="0"/>
            </a:br>
            <a:r>
              <a:rPr lang="en-US" dirty="0" smtClean="0"/>
              <a:t>Using Amazon Elastic </a:t>
            </a:r>
            <a:r>
              <a:rPr lang="en-US" dirty="0" err="1" smtClean="0"/>
              <a:t>MapReduce</a:t>
            </a:r>
            <a:r>
              <a:rPr lang="en-US" dirty="0" smtClean="0"/>
              <a:t>, you can instantly provision as much or as little capacity as you like to perform data-intensive tasks for applications such as web indexing, data mining, log file analysis, data warehousing, machine learning, financial analysis, scientific simulation, and bioinformatics research. Amazon Elastic </a:t>
            </a:r>
            <a:r>
              <a:rPr lang="en-US" dirty="0" err="1" smtClean="0"/>
              <a:t>MapReduce</a:t>
            </a:r>
            <a:r>
              <a:rPr lang="en-US" dirty="0" smtClean="0"/>
              <a:t> lets you focus on crunching or analyzing your data without having to worry about time-consuming set-up, management or tuning of </a:t>
            </a:r>
            <a:r>
              <a:rPr lang="en-US" dirty="0" err="1" smtClean="0"/>
              <a:t>Hadoop</a:t>
            </a:r>
            <a:r>
              <a:rPr lang="en-US" dirty="0" smtClean="0"/>
              <a:t> clusters or the compute capacity upon which they sit.</a:t>
            </a:r>
          </a:p>
          <a:p>
            <a:endParaRPr lang="en-US" dirty="0" smtClean="0"/>
          </a:p>
          <a:p>
            <a:r>
              <a:rPr lang="en-US" dirty="0" smtClean="0"/>
              <a:t>Now supports </a:t>
            </a:r>
            <a:r>
              <a:rPr lang="en-US" dirty="0" err="1" smtClean="0"/>
              <a:t>Cloudera</a:t>
            </a:r>
            <a:r>
              <a:rPr lang="en-US" dirty="0" smtClean="0"/>
              <a:t>,</a:t>
            </a:r>
            <a:r>
              <a:rPr lang="en-US" baseline="0" dirty="0" smtClean="0"/>
              <a:t> Hive, </a:t>
            </a:r>
            <a:r>
              <a:rPr lang="en-US" baseline="0" dirty="0" err="1" smtClean="0"/>
              <a:t>Karmasphere</a:t>
            </a:r>
            <a:r>
              <a:rPr lang="en-US" baseline="0" dirty="0" smtClean="0"/>
              <a:t> Studio. Includes libraries for </a:t>
            </a:r>
            <a:r>
              <a:rPr lang="en-US" baseline="0" dirty="0" err="1" smtClean="0"/>
              <a:t>MapR</a:t>
            </a:r>
            <a:r>
              <a:rPr lang="en-US" baseline="0" dirty="0" smtClean="0"/>
              <a:t>, </a:t>
            </a:r>
            <a:r>
              <a:rPr lang="en-US" baseline="0" dirty="0" err="1" smtClean="0"/>
              <a:t>Matlab</a:t>
            </a:r>
            <a:r>
              <a:rPr lang="en-US" baseline="0" dirty="0" smtClean="0"/>
              <a:t>, and tons of others.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244</a:t>
            </a:fld>
            <a:endParaRPr lang="en-US" dirty="0">
              <a:solidFill>
                <a:prstClr val="black"/>
              </a:solidFill>
              <a:latin typeface="Calibri"/>
            </a:endParaRPr>
          </a:p>
        </p:txBody>
      </p:sp>
    </p:spTree>
    <p:extLst>
      <p:ext uri="{BB962C8B-B14F-4D97-AF65-F5344CB8AC3E}">
        <p14:creationId xmlns:p14="http://schemas.microsoft.com/office/powerpoint/2010/main" val="2775016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 Notes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10</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 notes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11</a:t>
            </a:fld>
            <a:endParaRPr lang="en-US" dirty="0">
              <a:solidFill>
                <a:prstClr val="black"/>
              </a:solidFill>
              <a:latin typeface="Calibri"/>
            </a:endParaRPr>
          </a:p>
        </p:txBody>
      </p:sp>
    </p:spTree>
    <p:extLst>
      <p:ext uri="{BB962C8B-B14F-4D97-AF65-F5344CB8AC3E}">
        <p14:creationId xmlns:p14="http://schemas.microsoft.com/office/powerpoint/2010/main" val="1381183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Amazon EC2 presents a true virtual computing environment, allowing you to use web service interfaces to launch instances with a variety of operating systems, load them with your custom application environment, manage your network’s access permissions, and run your image using as many or few systems as you desire.</a:t>
            </a:r>
          </a:p>
          <a:p>
            <a:r>
              <a:rPr lang="en-US" dirty="0" smtClean="0"/>
              <a:t>To use Amazon EC2, you simply:</a:t>
            </a:r>
          </a:p>
          <a:p>
            <a:endParaRPr lang="en-US" dirty="0" smtClean="0"/>
          </a:p>
          <a:p>
            <a:pPr marL="622497" lvl="1" indent="-171450">
              <a:buFont typeface="Arial" pitchFamily="34" charset="0"/>
              <a:buChar char="•"/>
            </a:pPr>
            <a:r>
              <a:rPr lang="en-US" dirty="0" smtClean="0"/>
              <a:t>	Select a pre-configured, </a:t>
            </a:r>
            <a:r>
              <a:rPr lang="en-US" dirty="0" err="1" smtClean="0"/>
              <a:t>templated</a:t>
            </a:r>
            <a:r>
              <a:rPr lang="en-US" dirty="0" smtClean="0"/>
              <a:t> Amazon Machine Image (AMI) to get up and running immediately. Or create an AMI containing your applications, libraries, data, and associated configuration settings.</a:t>
            </a:r>
          </a:p>
          <a:p>
            <a:pPr marL="622497" lvl="1" indent="-171450">
              <a:buFont typeface="Arial" pitchFamily="34" charset="0"/>
              <a:buChar char="•"/>
            </a:pPr>
            <a:r>
              <a:rPr lang="en-US" dirty="0" smtClean="0"/>
              <a:t>	Configure security and network access on your Amazon EC2 instance.</a:t>
            </a:r>
          </a:p>
          <a:p>
            <a:pPr marL="622497" lvl="1" indent="-171450">
              <a:buFont typeface="Arial" pitchFamily="34" charset="0"/>
              <a:buChar char="•"/>
            </a:pPr>
            <a:r>
              <a:rPr lang="en-US" dirty="0" smtClean="0"/>
              <a:t>	Choose which instance type(s) you want, then start, terminate, and monitor as many instances of your AMI as needed, using the web service APIs or the variety of management tools provided.</a:t>
            </a:r>
          </a:p>
          <a:p>
            <a:pPr marL="622497" lvl="1" indent="-171450">
              <a:buFont typeface="Arial" pitchFamily="34" charset="0"/>
              <a:buChar char="•"/>
            </a:pPr>
            <a:r>
              <a:rPr lang="en-US" dirty="0" smtClean="0"/>
              <a:t>	Determine whether you want to run in multiple locations, utilize static IP endpoints, or attach persistent block storage to your instances.</a:t>
            </a:r>
          </a:p>
          <a:p>
            <a:pPr marL="622497" lvl="1" indent="-171450">
              <a:buFont typeface="Arial" pitchFamily="34" charset="0"/>
              <a:buChar char="•"/>
            </a:pPr>
            <a:r>
              <a:rPr lang="en-US" dirty="0" smtClean="0"/>
              <a:t>	Pay only for the resources that you actually consume, like instance-hours or data transfer.</a:t>
            </a:r>
          </a:p>
          <a:p>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14</a:t>
            </a:fld>
            <a:endParaRPr lang="en-US" dirty="0">
              <a:solidFill>
                <a:prstClr val="black"/>
              </a:solidFill>
              <a:latin typeface="Calibri"/>
            </a:endParaRPr>
          </a:p>
        </p:txBody>
      </p:sp>
    </p:spTree>
    <p:extLst>
      <p:ext uri="{BB962C8B-B14F-4D97-AF65-F5344CB8AC3E}">
        <p14:creationId xmlns:p14="http://schemas.microsoft.com/office/powerpoint/2010/main" val="270296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p:spPr>
        <p:txBody>
          <a:bodyPr/>
          <a:lstStyle>
            <a:lvl1pPr marL="0" indent="0" algn="ctr">
              <a:buNone/>
              <a:defRPr sz="1800">
                <a:solidFill>
                  <a:schemeClr val="accent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dirty="0"/>
          </a:p>
        </p:txBody>
      </p:sp>
    </p:spTree>
    <p:extLst>
      <p:ext uri="{BB962C8B-B14F-4D97-AF65-F5344CB8AC3E}">
        <p14:creationId xmlns:p14="http://schemas.microsoft.com/office/powerpoint/2010/main" val="244096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Slide Number Placeholder 5"/>
          <p:cNvSpPr>
            <a:spLocks noGrp="1"/>
          </p:cNvSpPr>
          <p:nvPr>
            <p:ph type="sldNum" sz="quarter" idx="10"/>
          </p:nvPr>
        </p:nvSpPr>
        <p:spPr/>
        <p:txBody>
          <a:bodyPr/>
          <a:lstStyle>
            <a:lvl1pPr>
              <a:defRPr/>
            </a:lvl1p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5"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solidFill>
                <a:prstClr val="black">
                  <a:tint val="75000"/>
                </a:prstClr>
              </a:solidFill>
              <a:latin typeface="Calibri"/>
            </a:endParaRPr>
          </a:p>
        </p:txBody>
      </p:sp>
      <p:sp>
        <p:nvSpPr>
          <p:cNvPr id="6"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253754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Slide Number Placeholder 5"/>
          <p:cNvSpPr>
            <a:spLocks noGrp="1"/>
          </p:cNvSpPr>
          <p:nvPr>
            <p:ph type="sldNum" sz="quarter" idx="10"/>
          </p:nvPr>
        </p:nvSpPr>
        <p:spPr/>
        <p:txBody>
          <a:bodyPr/>
          <a:lstStyle>
            <a:lvl1pPr>
              <a:defRPr/>
            </a:lvl1p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5"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solidFill>
                <a:prstClr val="black">
                  <a:tint val="75000"/>
                </a:prstClr>
              </a:solidFill>
              <a:latin typeface="Calibri"/>
            </a:endParaRPr>
          </a:p>
        </p:txBody>
      </p:sp>
      <p:sp>
        <p:nvSpPr>
          <p:cNvPr id="6"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842612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004"/>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1" y="2914650"/>
            <a:ext cx="6400800" cy="1314450"/>
          </a:xfrm>
        </p:spPr>
        <p:txBody>
          <a:bodyPr/>
          <a:lstStyle>
            <a:lvl1pPr marL="0" indent="0" algn="ctr">
              <a:buNone/>
              <a:defRPr>
                <a:solidFill>
                  <a:schemeClr val="tx1">
                    <a:tint val="75000"/>
                  </a:schemeClr>
                </a:solidFill>
              </a:defRPr>
            </a:lvl1pPr>
            <a:lvl2pPr marL="338265" indent="0" algn="ctr">
              <a:buNone/>
              <a:defRPr>
                <a:solidFill>
                  <a:schemeClr val="tx1">
                    <a:tint val="75000"/>
                  </a:schemeClr>
                </a:solidFill>
              </a:defRPr>
            </a:lvl2pPr>
            <a:lvl3pPr marL="676466" indent="0" algn="ctr">
              <a:buNone/>
              <a:defRPr>
                <a:solidFill>
                  <a:schemeClr val="tx1">
                    <a:tint val="75000"/>
                  </a:schemeClr>
                </a:solidFill>
              </a:defRPr>
            </a:lvl3pPr>
            <a:lvl4pPr marL="1014690" indent="0" algn="ctr">
              <a:buNone/>
              <a:defRPr>
                <a:solidFill>
                  <a:schemeClr val="tx1">
                    <a:tint val="75000"/>
                  </a:schemeClr>
                </a:solidFill>
              </a:defRPr>
            </a:lvl4pPr>
            <a:lvl5pPr marL="1352926" indent="0" algn="ctr">
              <a:buNone/>
              <a:defRPr>
                <a:solidFill>
                  <a:schemeClr val="tx1">
                    <a:tint val="75000"/>
                  </a:schemeClr>
                </a:solidFill>
              </a:defRPr>
            </a:lvl5pPr>
            <a:lvl6pPr marL="1691161" indent="0" algn="ctr">
              <a:buNone/>
              <a:defRPr>
                <a:solidFill>
                  <a:schemeClr val="tx1">
                    <a:tint val="75000"/>
                  </a:schemeClr>
                </a:solidFill>
              </a:defRPr>
            </a:lvl6pPr>
            <a:lvl7pPr marL="2029394" indent="0" algn="ctr">
              <a:buNone/>
              <a:defRPr>
                <a:solidFill>
                  <a:schemeClr val="tx1">
                    <a:tint val="75000"/>
                  </a:schemeClr>
                </a:solidFill>
              </a:defRPr>
            </a:lvl7pPr>
            <a:lvl8pPr marL="2367625" indent="0" algn="ctr">
              <a:buNone/>
              <a:defRPr>
                <a:solidFill>
                  <a:schemeClr val="tx1">
                    <a:tint val="75000"/>
                  </a:schemeClr>
                </a:solidFill>
              </a:defRPr>
            </a:lvl8pPr>
            <a:lvl9pPr marL="270585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315"/>
            <a:ext cx="2133600" cy="273844"/>
          </a:xfrm>
          <a:prstGeom prst="rect">
            <a:avLst/>
          </a:prstGeom>
        </p:spPr>
        <p:txBody>
          <a:body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a:xfrm>
            <a:off x="3124201" y="4767315"/>
            <a:ext cx="2895600" cy="273844"/>
          </a:xfrm>
          <a:prstGeom prst="rect">
            <a:avLst/>
          </a:prstGeom>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981679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2701528"/>
            <a:ext cx="6858000" cy="1241822"/>
          </a:xfrm>
        </p:spPr>
        <p:txBody>
          <a:bodyPr/>
          <a:lstStyle>
            <a:lvl1pPr marL="0" indent="0" algn="ctr">
              <a:buNone/>
              <a:defRPr sz="1350">
                <a:solidFill>
                  <a:schemeClr val="accent1">
                    <a:lumMod val="50000"/>
                  </a:schemeClr>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IN" dirty="0"/>
          </a:p>
        </p:txBody>
      </p:sp>
    </p:spTree>
    <p:extLst>
      <p:ext uri="{BB962C8B-B14F-4D97-AF65-F5344CB8AC3E}">
        <p14:creationId xmlns:p14="http://schemas.microsoft.com/office/powerpoint/2010/main" val="2540483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1275494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3375"/>
            </a:lvl1pPr>
          </a:lstStyle>
          <a:p>
            <a:r>
              <a:rPr lang="en-US" smtClean="0"/>
              <a:t>Click to edit Master title style</a:t>
            </a:r>
            <a:endParaRPr lang="en-IN"/>
          </a:p>
        </p:txBody>
      </p:sp>
      <p:sp>
        <p:nvSpPr>
          <p:cNvPr id="3" name="Text Placeholder 2"/>
          <p:cNvSpPr>
            <a:spLocks noGrp="1"/>
          </p:cNvSpPr>
          <p:nvPr>
            <p:ph type="body" idx="1"/>
          </p:nvPr>
        </p:nvSpPr>
        <p:spPr>
          <a:xfrm>
            <a:off x="623888" y="3442099"/>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
        <p:nvSpPr>
          <p:cNvPr id="5" name="Footer Placeholder 6"/>
          <p:cNvSpPr>
            <a:spLocks noGrp="1"/>
          </p:cNvSpPr>
          <p:nvPr>
            <p:ph type="ftr" sz="quarter" idx="11"/>
          </p:nvPr>
        </p:nvSpPr>
        <p:spPr>
          <a:xfrm>
            <a:off x="3028950" y="4767264"/>
            <a:ext cx="3086100" cy="273844"/>
          </a:xfrm>
          <a:prstGeom prst="rect">
            <a:avLst/>
          </a:prstGeom>
        </p:spPr>
        <p:txBody>
          <a:bodyPr/>
          <a:lstStyle>
            <a:lvl1pPr>
              <a:defRPr/>
            </a:lvl1pPr>
          </a:lstStyle>
          <a:p>
            <a:pPr defTabSz="685800"/>
            <a:endParaRPr lang="en-US" dirty="0">
              <a:solidFill>
                <a:prstClr val="black"/>
              </a:solidFill>
            </a:endParaRPr>
          </a:p>
        </p:txBody>
      </p:sp>
      <p:sp>
        <p:nvSpPr>
          <p:cNvPr id="6" name="Date Placeholder 7"/>
          <p:cNvSpPr>
            <a:spLocks noGrp="1"/>
          </p:cNvSpPr>
          <p:nvPr>
            <p:ph type="dt" sz="half" idx="12"/>
          </p:nvPr>
        </p:nvSpPr>
        <p:spPr>
          <a:xfrm>
            <a:off x="628650" y="4767264"/>
            <a:ext cx="2057400" cy="273844"/>
          </a:xfrm>
          <a:prstGeom prst="rect">
            <a:avLst/>
          </a:prstGeom>
        </p:spPr>
        <p:txBody>
          <a:bodyPr/>
          <a:lstStyle>
            <a:lvl1pPr>
              <a:defRPr/>
            </a:lvl1pPr>
          </a:lstStyle>
          <a:p>
            <a:pPr defTabSz="685800"/>
            <a:fld id="{9796027F-7875-4030-9381-8BD8C4F21935}" type="datetimeFigureOut">
              <a:rPr lang="en-US" smtClean="0">
                <a:solidFill>
                  <a:prstClr val="black"/>
                </a:solidFill>
              </a:rPr>
              <a:pPr defTabSz="685800"/>
              <a:t>10/23/2016</a:t>
            </a:fld>
            <a:endParaRPr lang="en-US" dirty="0">
              <a:solidFill>
                <a:prstClr val="black"/>
              </a:solidFill>
            </a:endParaRPr>
          </a:p>
        </p:txBody>
      </p:sp>
    </p:spTree>
    <p:extLst>
      <p:ext uri="{BB962C8B-B14F-4D97-AF65-F5344CB8AC3E}">
        <p14:creationId xmlns:p14="http://schemas.microsoft.com/office/powerpoint/2010/main" val="4063415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Slide Number Placeholder 5"/>
          <p:cNvSpPr>
            <a:spLocks noGrp="1"/>
          </p:cNvSpPr>
          <p:nvPr>
            <p:ph type="sldNum" sz="quarter" idx="10"/>
          </p:nvPr>
        </p:nvSpPr>
        <p:spPr/>
        <p:txBody>
          <a:bodyPr/>
          <a:lstStyle>
            <a:lvl1pPr>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
        <p:nvSpPr>
          <p:cNvPr id="6" name="Footer Placeholder 6"/>
          <p:cNvSpPr>
            <a:spLocks noGrp="1"/>
          </p:cNvSpPr>
          <p:nvPr>
            <p:ph type="ftr" sz="quarter" idx="11"/>
          </p:nvPr>
        </p:nvSpPr>
        <p:spPr>
          <a:xfrm>
            <a:off x="3028950" y="4767264"/>
            <a:ext cx="3086100" cy="273844"/>
          </a:xfrm>
          <a:prstGeom prst="rect">
            <a:avLst/>
          </a:prstGeom>
        </p:spPr>
        <p:txBody>
          <a:bodyPr/>
          <a:lstStyle>
            <a:lvl1pPr>
              <a:defRPr/>
            </a:lvl1pPr>
          </a:lstStyle>
          <a:p>
            <a:pPr defTabSz="685800"/>
            <a:endParaRPr lang="en-US" dirty="0">
              <a:solidFill>
                <a:prstClr val="black"/>
              </a:solidFill>
            </a:endParaRPr>
          </a:p>
        </p:txBody>
      </p:sp>
      <p:sp>
        <p:nvSpPr>
          <p:cNvPr id="7" name="Date Placeholder 7"/>
          <p:cNvSpPr>
            <a:spLocks noGrp="1"/>
          </p:cNvSpPr>
          <p:nvPr>
            <p:ph type="dt" sz="half" idx="12"/>
          </p:nvPr>
        </p:nvSpPr>
        <p:spPr>
          <a:xfrm>
            <a:off x="628650" y="4767264"/>
            <a:ext cx="2057400" cy="273844"/>
          </a:xfrm>
          <a:prstGeom prst="rect">
            <a:avLst/>
          </a:prstGeom>
        </p:spPr>
        <p:txBody>
          <a:bodyPr/>
          <a:lstStyle>
            <a:lvl1pPr>
              <a:defRPr/>
            </a:lvl1pPr>
          </a:lstStyle>
          <a:p>
            <a:pPr defTabSz="685800"/>
            <a:fld id="{9796027F-7875-4030-9381-8BD8C4F21935}" type="datetimeFigureOut">
              <a:rPr lang="en-US" smtClean="0">
                <a:solidFill>
                  <a:prstClr val="black"/>
                </a:solidFill>
              </a:rPr>
              <a:pPr defTabSz="685800"/>
              <a:t>10/23/2016</a:t>
            </a:fld>
            <a:endParaRPr lang="en-US" dirty="0">
              <a:solidFill>
                <a:prstClr val="black"/>
              </a:solidFill>
            </a:endParaRPr>
          </a:p>
        </p:txBody>
      </p:sp>
    </p:spTree>
    <p:extLst>
      <p:ext uri="{BB962C8B-B14F-4D97-AF65-F5344CB8AC3E}">
        <p14:creationId xmlns:p14="http://schemas.microsoft.com/office/powerpoint/2010/main" val="1213832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Slide Number Placeholder 5"/>
          <p:cNvSpPr>
            <a:spLocks noGrp="1"/>
          </p:cNvSpPr>
          <p:nvPr>
            <p:ph type="sldNum" sz="quarter" idx="10"/>
          </p:nvPr>
        </p:nvSpPr>
        <p:spPr/>
        <p:txBody>
          <a:bodyPr/>
          <a:lstStyle>
            <a:lvl1pPr>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
        <p:nvSpPr>
          <p:cNvPr id="8" name="Footer Placeholder 6"/>
          <p:cNvSpPr>
            <a:spLocks noGrp="1"/>
          </p:cNvSpPr>
          <p:nvPr>
            <p:ph type="ftr" sz="quarter" idx="11"/>
          </p:nvPr>
        </p:nvSpPr>
        <p:spPr>
          <a:xfrm>
            <a:off x="3028950" y="4767264"/>
            <a:ext cx="3086100" cy="273844"/>
          </a:xfrm>
          <a:prstGeom prst="rect">
            <a:avLst/>
          </a:prstGeom>
        </p:spPr>
        <p:txBody>
          <a:bodyPr/>
          <a:lstStyle>
            <a:lvl1pPr>
              <a:defRPr/>
            </a:lvl1pPr>
          </a:lstStyle>
          <a:p>
            <a:pPr defTabSz="685800"/>
            <a:endParaRPr lang="en-US" dirty="0">
              <a:solidFill>
                <a:prstClr val="black"/>
              </a:solidFill>
            </a:endParaRPr>
          </a:p>
        </p:txBody>
      </p:sp>
      <p:sp>
        <p:nvSpPr>
          <p:cNvPr id="9" name="Date Placeholder 7"/>
          <p:cNvSpPr>
            <a:spLocks noGrp="1"/>
          </p:cNvSpPr>
          <p:nvPr>
            <p:ph type="dt" sz="half" idx="12"/>
          </p:nvPr>
        </p:nvSpPr>
        <p:spPr>
          <a:xfrm>
            <a:off x="628650" y="4767264"/>
            <a:ext cx="2057400" cy="273844"/>
          </a:xfrm>
          <a:prstGeom prst="rect">
            <a:avLst/>
          </a:prstGeom>
        </p:spPr>
        <p:txBody>
          <a:bodyPr/>
          <a:lstStyle>
            <a:lvl1pPr>
              <a:defRPr/>
            </a:lvl1pPr>
          </a:lstStyle>
          <a:p>
            <a:pPr defTabSz="685800"/>
            <a:fld id="{9796027F-7875-4030-9381-8BD8C4F21935}" type="datetimeFigureOut">
              <a:rPr lang="en-US" smtClean="0">
                <a:solidFill>
                  <a:prstClr val="black"/>
                </a:solidFill>
              </a:rPr>
              <a:pPr defTabSz="685800"/>
              <a:t>10/23/2016</a:t>
            </a:fld>
            <a:endParaRPr lang="en-US" dirty="0">
              <a:solidFill>
                <a:prstClr val="black"/>
              </a:solidFill>
            </a:endParaRPr>
          </a:p>
        </p:txBody>
      </p:sp>
    </p:spTree>
    <p:extLst>
      <p:ext uri="{BB962C8B-B14F-4D97-AF65-F5344CB8AC3E}">
        <p14:creationId xmlns:p14="http://schemas.microsoft.com/office/powerpoint/2010/main" val="2944806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Slide Number Placeholder 5"/>
          <p:cNvSpPr>
            <a:spLocks noGrp="1"/>
          </p:cNvSpPr>
          <p:nvPr>
            <p:ph type="sldNum" sz="quarter" idx="10"/>
          </p:nvPr>
        </p:nvSpPr>
        <p:spPr/>
        <p:txBody>
          <a:bodyPr/>
          <a:lstStyle>
            <a:lvl1pPr>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
        <p:nvSpPr>
          <p:cNvPr id="4" name="Footer Placeholder 6"/>
          <p:cNvSpPr>
            <a:spLocks noGrp="1"/>
          </p:cNvSpPr>
          <p:nvPr>
            <p:ph type="ftr" sz="quarter" idx="11"/>
          </p:nvPr>
        </p:nvSpPr>
        <p:spPr>
          <a:xfrm>
            <a:off x="3028950" y="4767264"/>
            <a:ext cx="3086100" cy="273844"/>
          </a:xfrm>
          <a:prstGeom prst="rect">
            <a:avLst/>
          </a:prstGeom>
        </p:spPr>
        <p:txBody>
          <a:bodyPr/>
          <a:lstStyle>
            <a:lvl1pPr>
              <a:defRPr/>
            </a:lvl1pPr>
          </a:lstStyle>
          <a:p>
            <a:pPr defTabSz="685800"/>
            <a:endParaRPr lang="en-US" dirty="0">
              <a:solidFill>
                <a:prstClr val="black"/>
              </a:solidFill>
            </a:endParaRPr>
          </a:p>
        </p:txBody>
      </p:sp>
      <p:sp>
        <p:nvSpPr>
          <p:cNvPr id="5" name="Date Placeholder 7"/>
          <p:cNvSpPr>
            <a:spLocks noGrp="1"/>
          </p:cNvSpPr>
          <p:nvPr>
            <p:ph type="dt" sz="half" idx="12"/>
          </p:nvPr>
        </p:nvSpPr>
        <p:spPr>
          <a:xfrm>
            <a:off x="628650" y="4767264"/>
            <a:ext cx="2057400" cy="273844"/>
          </a:xfrm>
          <a:prstGeom prst="rect">
            <a:avLst/>
          </a:prstGeom>
        </p:spPr>
        <p:txBody>
          <a:bodyPr/>
          <a:lstStyle>
            <a:lvl1pPr>
              <a:defRPr/>
            </a:lvl1pPr>
          </a:lstStyle>
          <a:p>
            <a:pPr defTabSz="685800"/>
            <a:fld id="{4509A250-FF31-4206-8172-F9D3106AACB1}" type="datetimeFigureOut">
              <a:rPr lang="en-US" smtClean="0">
                <a:solidFill>
                  <a:prstClr val="black"/>
                </a:solidFill>
              </a:rPr>
              <a:pPr defTabSz="685800"/>
              <a:t>10/23/2016</a:t>
            </a:fld>
            <a:endParaRPr lang="en-US" dirty="0">
              <a:solidFill>
                <a:prstClr val="black"/>
              </a:solidFill>
            </a:endParaRPr>
          </a:p>
        </p:txBody>
      </p:sp>
    </p:spTree>
    <p:extLst>
      <p:ext uri="{BB962C8B-B14F-4D97-AF65-F5344CB8AC3E}">
        <p14:creationId xmlns:p14="http://schemas.microsoft.com/office/powerpoint/2010/main" val="3585541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
        <p:nvSpPr>
          <p:cNvPr id="3" name="Footer Placeholder 6"/>
          <p:cNvSpPr>
            <a:spLocks noGrp="1"/>
          </p:cNvSpPr>
          <p:nvPr>
            <p:ph type="ftr" sz="quarter" idx="11"/>
          </p:nvPr>
        </p:nvSpPr>
        <p:spPr>
          <a:xfrm>
            <a:off x="3028950" y="4767264"/>
            <a:ext cx="3086100" cy="273844"/>
          </a:xfrm>
          <a:prstGeom prst="rect">
            <a:avLst/>
          </a:prstGeom>
        </p:spPr>
        <p:txBody>
          <a:bodyPr/>
          <a:lstStyle>
            <a:lvl1pPr>
              <a:defRPr/>
            </a:lvl1pPr>
          </a:lstStyle>
          <a:p>
            <a:pPr defTabSz="685800"/>
            <a:endParaRPr lang="en-US" dirty="0">
              <a:solidFill>
                <a:prstClr val="black"/>
              </a:solidFill>
            </a:endParaRPr>
          </a:p>
        </p:txBody>
      </p:sp>
      <p:sp>
        <p:nvSpPr>
          <p:cNvPr id="4" name="Date Placeholder 7"/>
          <p:cNvSpPr>
            <a:spLocks noGrp="1"/>
          </p:cNvSpPr>
          <p:nvPr>
            <p:ph type="dt" sz="half" idx="12"/>
          </p:nvPr>
        </p:nvSpPr>
        <p:spPr>
          <a:xfrm>
            <a:off x="628650" y="4767264"/>
            <a:ext cx="2057400" cy="273844"/>
          </a:xfrm>
          <a:prstGeom prst="rect">
            <a:avLst/>
          </a:prstGeom>
        </p:spPr>
        <p:txBody>
          <a:bodyPr/>
          <a:lstStyle>
            <a:lvl1pPr>
              <a:defRPr/>
            </a:lvl1pPr>
          </a:lstStyle>
          <a:p>
            <a:pPr defTabSz="685800"/>
            <a:fld id="{4509A250-FF31-4206-8172-F9D3106AACB1}" type="datetimeFigureOut">
              <a:rPr lang="en-US" smtClean="0">
                <a:solidFill>
                  <a:prstClr val="black"/>
                </a:solidFill>
              </a:rPr>
              <a:pPr defTabSz="685800"/>
              <a:t>10/23/2016</a:t>
            </a:fld>
            <a:endParaRPr lang="en-US" dirty="0">
              <a:solidFill>
                <a:prstClr val="black"/>
              </a:solidFill>
            </a:endParaRPr>
          </a:p>
        </p:txBody>
      </p:sp>
    </p:spTree>
    <p:extLst>
      <p:ext uri="{BB962C8B-B14F-4D97-AF65-F5344CB8AC3E}">
        <p14:creationId xmlns:p14="http://schemas.microsoft.com/office/powerpoint/2010/main" val="1779253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3952577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IN"/>
          </a:p>
        </p:txBody>
      </p:sp>
      <p:sp>
        <p:nvSpPr>
          <p:cNvPr id="3" name="Content Placeholder 2"/>
          <p:cNvSpPr>
            <a:spLocks noGrp="1"/>
          </p:cNvSpPr>
          <p:nvPr>
            <p:ph idx="1"/>
          </p:nvPr>
        </p:nvSpPr>
        <p:spPr>
          <a:xfrm>
            <a:off x="3887391" y="740570"/>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
        <p:nvSpPr>
          <p:cNvPr id="6" name="Footer Placeholder 6"/>
          <p:cNvSpPr>
            <a:spLocks noGrp="1"/>
          </p:cNvSpPr>
          <p:nvPr>
            <p:ph type="ftr" sz="quarter" idx="11"/>
          </p:nvPr>
        </p:nvSpPr>
        <p:spPr>
          <a:xfrm>
            <a:off x="3028950" y="4767264"/>
            <a:ext cx="3086100" cy="273844"/>
          </a:xfrm>
          <a:prstGeom prst="rect">
            <a:avLst/>
          </a:prstGeom>
        </p:spPr>
        <p:txBody>
          <a:bodyPr/>
          <a:lstStyle>
            <a:lvl1pPr>
              <a:defRPr/>
            </a:lvl1pPr>
          </a:lstStyle>
          <a:p>
            <a:pPr defTabSz="685800"/>
            <a:endParaRPr lang="en-US" dirty="0">
              <a:solidFill>
                <a:prstClr val="black"/>
              </a:solidFill>
            </a:endParaRPr>
          </a:p>
        </p:txBody>
      </p:sp>
      <p:sp>
        <p:nvSpPr>
          <p:cNvPr id="7" name="Date Placeholder 7"/>
          <p:cNvSpPr>
            <a:spLocks noGrp="1"/>
          </p:cNvSpPr>
          <p:nvPr>
            <p:ph type="dt" sz="half" idx="12"/>
          </p:nvPr>
        </p:nvSpPr>
        <p:spPr>
          <a:xfrm>
            <a:off x="628650" y="4767264"/>
            <a:ext cx="2057400" cy="273844"/>
          </a:xfrm>
          <a:prstGeom prst="rect">
            <a:avLst/>
          </a:prstGeom>
        </p:spPr>
        <p:txBody>
          <a:bodyPr/>
          <a:lstStyle>
            <a:lvl1pPr>
              <a:defRPr/>
            </a:lvl1pPr>
          </a:lstStyle>
          <a:p>
            <a:pPr defTabSz="685800"/>
            <a:fld id="{4509A250-FF31-4206-8172-F9D3106AACB1}" type="datetimeFigureOut">
              <a:rPr lang="en-US" smtClean="0">
                <a:solidFill>
                  <a:prstClr val="black"/>
                </a:solidFill>
              </a:rPr>
              <a:pPr defTabSz="685800"/>
              <a:t>10/23/2016</a:t>
            </a:fld>
            <a:endParaRPr lang="en-US" dirty="0">
              <a:solidFill>
                <a:prstClr val="black"/>
              </a:solidFill>
            </a:endParaRPr>
          </a:p>
        </p:txBody>
      </p:sp>
    </p:spTree>
    <p:extLst>
      <p:ext uri="{BB962C8B-B14F-4D97-AF65-F5344CB8AC3E}">
        <p14:creationId xmlns:p14="http://schemas.microsoft.com/office/powerpoint/2010/main" val="2339164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IN"/>
          </a:p>
        </p:txBody>
      </p:sp>
      <p:sp>
        <p:nvSpPr>
          <p:cNvPr id="3" name="Picture Placeholder 2"/>
          <p:cNvSpPr>
            <a:spLocks noGrp="1"/>
          </p:cNvSpPr>
          <p:nvPr>
            <p:ph type="pic" idx="1"/>
          </p:nvPr>
        </p:nvSpPr>
        <p:spPr>
          <a:xfrm>
            <a:off x="3887391" y="740570"/>
            <a:ext cx="4629150" cy="3655219"/>
          </a:xfrm>
        </p:spPr>
        <p:txBody>
          <a:bodyPr rtlCol="0">
            <a:normAutofit/>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
        <p:nvSpPr>
          <p:cNvPr id="6" name="Footer Placeholder 6"/>
          <p:cNvSpPr>
            <a:spLocks noGrp="1"/>
          </p:cNvSpPr>
          <p:nvPr>
            <p:ph type="ftr" sz="quarter" idx="11"/>
          </p:nvPr>
        </p:nvSpPr>
        <p:spPr>
          <a:xfrm>
            <a:off x="3028950" y="4767264"/>
            <a:ext cx="3086100" cy="273844"/>
          </a:xfrm>
          <a:prstGeom prst="rect">
            <a:avLst/>
          </a:prstGeom>
        </p:spPr>
        <p:txBody>
          <a:bodyPr/>
          <a:lstStyle>
            <a:lvl1pPr>
              <a:defRPr/>
            </a:lvl1pPr>
          </a:lstStyle>
          <a:p>
            <a:pPr defTabSz="685800"/>
            <a:endParaRPr lang="en-US" dirty="0">
              <a:solidFill>
                <a:prstClr val="black"/>
              </a:solidFill>
            </a:endParaRPr>
          </a:p>
        </p:txBody>
      </p:sp>
      <p:sp>
        <p:nvSpPr>
          <p:cNvPr id="7" name="Date Placeholder 7"/>
          <p:cNvSpPr>
            <a:spLocks noGrp="1"/>
          </p:cNvSpPr>
          <p:nvPr>
            <p:ph type="dt" sz="half" idx="12"/>
          </p:nvPr>
        </p:nvSpPr>
        <p:spPr>
          <a:xfrm>
            <a:off x="628650" y="4767264"/>
            <a:ext cx="2057400" cy="273844"/>
          </a:xfrm>
          <a:prstGeom prst="rect">
            <a:avLst/>
          </a:prstGeom>
        </p:spPr>
        <p:txBody>
          <a:bodyPr/>
          <a:lstStyle>
            <a:lvl1pPr>
              <a:defRPr/>
            </a:lvl1pPr>
          </a:lstStyle>
          <a:p>
            <a:pPr defTabSz="685800"/>
            <a:fld id="{4509A250-FF31-4206-8172-F9D3106AACB1}" type="datetimeFigureOut">
              <a:rPr lang="en-US" smtClean="0">
                <a:solidFill>
                  <a:prstClr val="black"/>
                </a:solidFill>
              </a:rPr>
              <a:pPr defTabSz="685800"/>
              <a:t>10/23/2016</a:t>
            </a:fld>
            <a:endParaRPr lang="en-US" dirty="0">
              <a:solidFill>
                <a:prstClr val="black"/>
              </a:solidFill>
            </a:endParaRPr>
          </a:p>
        </p:txBody>
      </p:sp>
    </p:spTree>
    <p:extLst>
      <p:ext uri="{BB962C8B-B14F-4D97-AF65-F5344CB8AC3E}">
        <p14:creationId xmlns:p14="http://schemas.microsoft.com/office/powerpoint/2010/main" val="12309792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Slide Number Placeholder 5"/>
          <p:cNvSpPr>
            <a:spLocks noGrp="1"/>
          </p:cNvSpPr>
          <p:nvPr>
            <p:ph type="sldNum" sz="quarter" idx="10"/>
          </p:nvPr>
        </p:nvSpPr>
        <p:spPr/>
        <p:txBody>
          <a:bodyPr/>
          <a:lstStyle>
            <a:lvl1pPr>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
        <p:nvSpPr>
          <p:cNvPr id="5" name="Footer Placeholder 6"/>
          <p:cNvSpPr>
            <a:spLocks noGrp="1"/>
          </p:cNvSpPr>
          <p:nvPr>
            <p:ph type="ftr" sz="quarter" idx="11"/>
          </p:nvPr>
        </p:nvSpPr>
        <p:spPr>
          <a:xfrm>
            <a:off x="3028950" y="4767264"/>
            <a:ext cx="3086100" cy="273844"/>
          </a:xfrm>
          <a:prstGeom prst="rect">
            <a:avLst/>
          </a:prstGeom>
        </p:spPr>
        <p:txBody>
          <a:bodyPr/>
          <a:lstStyle>
            <a:lvl1pPr>
              <a:defRPr/>
            </a:lvl1pPr>
          </a:lstStyle>
          <a:p>
            <a:pPr defTabSz="685800"/>
            <a:endParaRPr lang="en-US" dirty="0">
              <a:solidFill>
                <a:prstClr val="black"/>
              </a:solidFill>
            </a:endParaRPr>
          </a:p>
        </p:txBody>
      </p:sp>
      <p:sp>
        <p:nvSpPr>
          <p:cNvPr id="6" name="Date Placeholder 7"/>
          <p:cNvSpPr>
            <a:spLocks noGrp="1"/>
          </p:cNvSpPr>
          <p:nvPr>
            <p:ph type="dt" sz="half" idx="12"/>
          </p:nvPr>
        </p:nvSpPr>
        <p:spPr>
          <a:xfrm>
            <a:off x="628650" y="4767264"/>
            <a:ext cx="2057400" cy="273844"/>
          </a:xfrm>
          <a:prstGeom prst="rect">
            <a:avLst/>
          </a:prstGeom>
        </p:spPr>
        <p:txBody>
          <a:bodyPr/>
          <a:lstStyle>
            <a:lvl1pPr>
              <a:defRPr/>
            </a:lvl1pPr>
          </a:lstStyle>
          <a:p>
            <a:pPr defTabSz="685800"/>
            <a:fld id="{4509A250-FF31-4206-8172-F9D3106AACB1}" type="datetimeFigureOut">
              <a:rPr lang="en-US" smtClean="0">
                <a:solidFill>
                  <a:prstClr val="black"/>
                </a:solidFill>
              </a:rPr>
              <a:pPr defTabSz="685800"/>
              <a:t>10/23/2016</a:t>
            </a:fld>
            <a:endParaRPr lang="en-US" dirty="0">
              <a:solidFill>
                <a:prstClr val="black"/>
              </a:solidFill>
            </a:endParaRPr>
          </a:p>
        </p:txBody>
      </p:sp>
    </p:spTree>
    <p:extLst>
      <p:ext uri="{BB962C8B-B14F-4D97-AF65-F5344CB8AC3E}">
        <p14:creationId xmlns:p14="http://schemas.microsoft.com/office/powerpoint/2010/main" val="1459196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Slide Number Placeholder 5"/>
          <p:cNvSpPr>
            <a:spLocks noGrp="1"/>
          </p:cNvSpPr>
          <p:nvPr>
            <p:ph type="sldNum" sz="quarter" idx="10"/>
          </p:nvPr>
        </p:nvSpPr>
        <p:spPr/>
        <p:txBody>
          <a:bodyPr/>
          <a:lstStyle>
            <a:lvl1pPr>
              <a:defRPr/>
            </a:lvl1pPr>
          </a:lstStyle>
          <a:p>
            <a:fld id="{D57F1E4F-1CFF-5643-939E-02111984F565}" type="slidenum">
              <a:rPr lang="en-US" smtClean="0">
                <a:solidFill>
                  <a:prstClr val="black">
                    <a:tint val="75000"/>
                  </a:prstClr>
                </a:solidFill>
              </a:rPr>
              <a:pPr/>
              <a:t>‹#›</a:t>
            </a:fld>
            <a:endParaRPr lang="en-US" dirty="0">
              <a:solidFill>
                <a:prstClr val="black">
                  <a:tint val="75000"/>
                </a:prstClr>
              </a:solidFill>
            </a:endParaRPr>
          </a:p>
        </p:txBody>
      </p:sp>
      <p:sp>
        <p:nvSpPr>
          <p:cNvPr id="5" name="Footer Placeholder 6"/>
          <p:cNvSpPr>
            <a:spLocks noGrp="1"/>
          </p:cNvSpPr>
          <p:nvPr>
            <p:ph type="ftr" sz="quarter" idx="11"/>
          </p:nvPr>
        </p:nvSpPr>
        <p:spPr>
          <a:xfrm>
            <a:off x="3028950" y="4767264"/>
            <a:ext cx="3086100" cy="273844"/>
          </a:xfrm>
          <a:prstGeom prst="rect">
            <a:avLst/>
          </a:prstGeom>
        </p:spPr>
        <p:txBody>
          <a:bodyPr/>
          <a:lstStyle>
            <a:lvl1pPr>
              <a:defRPr/>
            </a:lvl1pPr>
          </a:lstStyle>
          <a:p>
            <a:pPr defTabSz="685800"/>
            <a:endParaRPr lang="en-US" dirty="0">
              <a:solidFill>
                <a:prstClr val="black"/>
              </a:solidFill>
            </a:endParaRPr>
          </a:p>
        </p:txBody>
      </p:sp>
      <p:sp>
        <p:nvSpPr>
          <p:cNvPr id="6" name="Date Placeholder 7"/>
          <p:cNvSpPr>
            <a:spLocks noGrp="1"/>
          </p:cNvSpPr>
          <p:nvPr>
            <p:ph type="dt" sz="half" idx="12"/>
          </p:nvPr>
        </p:nvSpPr>
        <p:spPr>
          <a:xfrm>
            <a:off x="628650" y="4767264"/>
            <a:ext cx="2057400" cy="273844"/>
          </a:xfrm>
          <a:prstGeom prst="rect">
            <a:avLst/>
          </a:prstGeom>
        </p:spPr>
        <p:txBody>
          <a:bodyPr/>
          <a:lstStyle>
            <a:lvl1pPr>
              <a:defRPr/>
            </a:lvl1pPr>
          </a:lstStyle>
          <a:p>
            <a:pPr defTabSz="685800"/>
            <a:fld id="{4509A250-FF31-4206-8172-F9D3106AACB1}" type="datetimeFigureOut">
              <a:rPr lang="en-US" smtClean="0">
                <a:solidFill>
                  <a:prstClr val="black"/>
                </a:solidFill>
              </a:rPr>
              <a:pPr defTabSz="685800"/>
              <a:t>10/23/2016</a:t>
            </a:fld>
            <a:endParaRPr lang="en-US" dirty="0">
              <a:solidFill>
                <a:prstClr val="black"/>
              </a:solidFill>
            </a:endParaRPr>
          </a:p>
        </p:txBody>
      </p:sp>
    </p:spTree>
    <p:extLst>
      <p:ext uri="{BB962C8B-B14F-4D97-AF65-F5344CB8AC3E}">
        <p14:creationId xmlns:p14="http://schemas.microsoft.com/office/powerpoint/2010/main" val="206311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5"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solidFill>
                <a:prstClr val="black">
                  <a:tint val="75000"/>
                </a:prstClr>
              </a:solidFill>
              <a:latin typeface="Calibri"/>
            </a:endParaRPr>
          </a:p>
        </p:txBody>
      </p:sp>
      <p:sp>
        <p:nvSpPr>
          <p:cNvPr id="6"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177673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Slide Number Placeholder 5"/>
          <p:cNvSpPr>
            <a:spLocks noGrp="1"/>
          </p:cNvSpPr>
          <p:nvPr>
            <p:ph type="sldNum" sz="quarter" idx="10"/>
          </p:nvPr>
        </p:nvSpPr>
        <p:spPr/>
        <p:txBody>
          <a:bodyPr/>
          <a:lstStyle>
            <a:lvl1pPr>
              <a:defRPr/>
            </a:lvl1p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6"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solidFill>
                <a:prstClr val="black">
                  <a:tint val="75000"/>
                </a:prstClr>
              </a:solidFill>
              <a:latin typeface="Calibri"/>
            </a:endParaRPr>
          </a:p>
        </p:txBody>
      </p:sp>
      <p:sp>
        <p:nvSpPr>
          <p:cNvPr id="7"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447375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Slide Number Placeholder 5"/>
          <p:cNvSpPr>
            <a:spLocks noGrp="1"/>
          </p:cNvSpPr>
          <p:nvPr>
            <p:ph type="sldNum" sz="quarter" idx="10"/>
          </p:nvPr>
        </p:nvSpPr>
        <p:spPr/>
        <p:txBody>
          <a:bodyPr/>
          <a:lstStyle>
            <a:lvl1pPr>
              <a:defRPr/>
            </a:lvl1p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8"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solidFill>
                <a:prstClr val="black">
                  <a:tint val="75000"/>
                </a:prstClr>
              </a:solidFill>
              <a:latin typeface="Calibri"/>
            </a:endParaRPr>
          </a:p>
        </p:txBody>
      </p:sp>
      <p:sp>
        <p:nvSpPr>
          <p:cNvPr id="9"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377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Slide Number Placeholder 5"/>
          <p:cNvSpPr>
            <a:spLocks noGrp="1"/>
          </p:cNvSpPr>
          <p:nvPr>
            <p:ph type="sldNum" sz="quarter" idx="10"/>
          </p:nvPr>
        </p:nvSpPr>
        <p:spPr/>
        <p:txBody>
          <a:bodyPr/>
          <a:lstStyle>
            <a:lvl1pPr>
              <a:defRPr/>
            </a:lvl1p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4"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solidFill>
                <a:prstClr val="black">
                  <a:tint val="75000"/>
                </a:prstClr>
              </a:solidFill>
              <a:latin typeface="Calibri"/>
            </a:endParaRPr>
          </a:p>
        </p:txBody>
      </p:sp>
      <p:sp>
        <p:nvSpPr>
          <p:cNvPr id="5"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774332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3"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solidFill>
                <a:prstClr val="black">
                  <a:tint val="75000"/>
                </a:prstClr>
              </a:solidFill>
              <a:latin typeface="Calibri"/>
            </a:endParaRPr>
          </a:p>
        </p:txBody>
      </p:sp>
      <p:sp>
        <p:nvSpPr>
          <p:cNvPr id="4"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485936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6"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solidFill>
                <a:prstClr val="black">
                  <a:tint val="75000"/>
                </a:prstClr>
              </a:solidFill>
              <a:latin typeface="Calibri"/>
            </a:endParaRPr>
          </a:p>
        </p:txBody>
      </p:sp>
      <p:sp>
        <p:nvSpPr>
          <p:cNvPr id="7"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4266929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1AFBB863-4C58-7A44-8DE4-53503CE263CD}"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6" name="Footer Placeholder 6"/>
          <p:cNvSpPr>
            <a:spLocks noGrp="1"/>
          </p:cNvSpPr>
          <p:nvPr>
            <p:ph type="ftr" sz="quarter" idx="11"/>
          </p:nvPr>
        </p:nvSpPr>
        <p:spPr>
          <a:xfrm>
            <a:off x="3028950" y="4767263"/>
            <a:ext cx="3086100" cy="273844"/>
          </a:xfrm>
          <a:prstGeom prst="rect">
            <a:avLst/>
          </a:prstGeom>
        </p:spPr>
        <p:txBody>
          <a:bodyPr/>
          <a:lstStyle>
            <a:lvl1pPr>
              <a:defRPr/>
            </a:lvl1pPr>
          </a:lstStyle>
          <a:p>
            <a:endParaRPr lang="en-US" dirty="0">
              <a:solidFill>
                <a:prstClr val="black">
                  <a:tint val="75000"/>
                </a:prstClr>
              </a:solidFill>
              <a:latin typeface="Calibri"/>
            </a:endParaRPr>
          </a:p>
        </p:txBody>
      </p:sp>
      <p:sp>
        <p:nvSpPr>
          <p:cNvPr id="7" name="Date Placeholder 7"/>
          <p:cNvSpPr>
            <a:spLocks noGrp="1"/>
          </p:cNvSpPr>
          <p:nvPr>
            <p:ph type="dt" sz="half" idx="12"/>
          </p:nvPr>
        </p:nvSpPr>
        <p:spPr>
          <a:xfrm>
            <a:off x="628650" y="4767263"/>
            <a:ext cx="2057400" cy="273844"/>
          </a:xfrm>
          <a:prstGeom prst="rect">
            <a:avLst/>
          </a:prstGeom>
        </p:spPr>
        <p:txBody>
          <a:bodyPr/>
          <a:lstStyle>
            <a:lvl1pPr>
              <a:defRPr/>
            </a:lvl1pPr>
          </a:lstStyle>
          <a:p>
            <a:fld id="{96778C02-9091-6749-B4DB-CBF09F2C097B}" type="datetimeFigureOut">
              <a:rPr lang="en-US" smtClean="0">
                <a:solidFill>
                  <a:prstClr val="black">
                    <a:tint val="75000"/>
                  </a:prstClr>
                </a:solidFill>
                <a:latin typeface="Calibri"/>
              </a:rPr>
              <a:pPr/>
              <a:t>10/23/2016</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77738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3844"/>
            <a:ext cx="7886700"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027" name="Text Placeholder 2"/>
          <p:cNvSpPr>
            <a:spLocks noGrp="1"/>
          </p:cNvSpPr>
          <p:nvPr>
            <p:ph type="body" idx="1"/>
          </p:nvPr>
        </p:nvSpPr>
        <p:spPr bwMode="auto">
          <a:xfrm>
            <a:off x="628650" y="1369219"/>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defRPr>
            </a:lvl1pPr>
          </a:lstStyle>
          <a:p>
            <a:pPr defTabSz="338265"/>
            <a:fld id="{1AFBB863-4C58-7A44-8DE4-53503CE263CD}" type="slidenum">
              <a:rPr lang="en-US" smtClean="0">
                <a:solidFill>
                  <a:prstClr val="black">
                    <a:tint val="75000"/>
                  </a:prstClr>
                </a:solidFill>
                <a:latin typeface="Calibri"/>
              </a:rPr>
              <a:pPr defTabSz="338265"/>
              <a:t>‹#›</a:t>
            </a:fld>
            <a:endParaRPr lang="en-US" dirty="0">
              <a:solidFill>
                <a:prstClr val="black">
                  <a:tint val="75000"/>
                </a:prstClr>
              </a:solidFill>
              <a:latin typeface="Calibri"/>
            </a:endParaRPr>
          </a:p>
        </p:txBody>
      </p:sp>
      <p:sp>
        <p:nvSpPr>
          <p:cNvPr id="9" name="Rectangle 8"/>
          <p:cNvSpPr/>
          <p:nvPr/>
        </p:nvSpPr>
        <p:spPr>
          <a:xfrm>
            <a:off x="0" y="0"/>
            <a:ext cx="9144000" cy="27384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sz="1350"/>
          </a:p>
        </p:txBody>
      </p:sp>
    </p:spTree>
    <p:extLst>
      <p:ext uri="{BB962C8B-B14F-4D97-AF65-F5344CB8AC3E}">
        <p14:creationId xmlns:p14="http://schemas.microsoft.com/office/powerpoint/2010/main" val="292969064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iming>
    <p:tnLst>
      <p:par>
        <p:cTn id="1" dur="indefinite" restart="never" nodeType="tmRoot"/>
      </p:par>
    </p:tnLst>
  </p:timing>
  <p:txStyles>
    <p:titleStyle>
      <a:lvl1pPr algn="l" rtl="0" eaLnBrk="1" fontAlgn="base" hangingPunct="1">
        <a:lnSpc>
          <a:spcPct val="90000"/>
        </a:lnSpc>
        <a:spcBef>
          <a:spcPct val="0"/>
        </a:spcBef>
        <a:spcAft>
          <a:spcPct val="0"/>
        </a:spcAft>
        <a:defRPr sz="3300" kern="1200">
          <a:solidFill>
            <a:srgbClr val="FF0000"/>
          </a:solidFill>
          <a:latin typeface="+mj-lt"/>
          <a:ea typeface="+mj-ea"/>
          <a:cs typeface="+mj-cs"/>
        </a:defRPr>
      </a:lvl1pPr>
      <a:lvl2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2pPr>
      <a:lvl3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3pPr>
      <a:lvl4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4pPr>
      <a:lvl5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5pPr>
      <a:lvl6pPr marL="342900" algn="l" rtl="0" eaLnBrk="1" fontAlgn="base" hangingPunct="1">
        <a:lnSpc>
          <a:spcPct val="90000"/>
        </a:lnSpc>
        <a:spcBef>
          <a:spcPct val="0"/>
        </a:spcBef>
        <a:spcAft>
          <a:spcPct val="0"/>
        </a:spcAft>
        <a:defRPr sz="3300">
          <a:solidFill>
            <a:schemeClr val="tx1"/>
          </a:solidFill>
          <a:latin typeface="Candara" panose="020E0502030303020204" pitchFamily="34" charset="0"/>
        </a:defRPr>
      </a:lvl6pPr>
      <a:lvl7pPr marL="685800" algn="l" rtl="0" eaLnBrk="1" fontAlgn="base" hangingPunct="1">
        <a:lnSpc>
          <a:spcPct val="90000"/>
        </a:lnSpc>
        <a:spcBef>
          <a:spcPct val="0"/>
        </a:spcBef>
        <a:spcAft>
          <a:spcPct val="0"/>
        </a:spcAft>
        <a:defRPr sz="3300">
          <a:solidFill>
            <a:schemeClr val="tx1"/>
          </a:solidFill>
          <a:latin typeface="Candara" panose="020E0502030303020204" pitchFamily="34" charset="0"/>
        </a:defRPr>
      </a:lvl7pPr>
      <a:lvl8pPr marL="1028700" algn="l" rtl="0" eaLnBrk="1" fontAlgn="base" hangingPunct="1">
        <a:lnSpc>
          <a:spcPct val="90000"/>
        </a:lnSpc>
        <a:spcBef>
          <a:spcPct val="0"/>
        </a:spcBef>
        <a:spcAft>
          <a:spcPct val="0"/>
        </a:spcAft>
        <a:defRPr sz="3300">
          <a:solidFill>
            <a:schemeClr val="tx1"/>
          </a:solidFill>
          <a:latin typeface="Candara" panose="020E0502030303020204" pitchFamily="34" charset="0"/>
        </a:defRPr>
      </a:lvl8pPr>
      <a:lvl9pPr marL="1371600" algn="l" rtl="0" eaLnBrk="1" fontAlgn="base" hangingPunct="1">
        <a:lnSpc>
          <a:spcPct val="90000"/>
        </a:lnSpc>
        <a:spcBef>
          <a:spcPct val="0"/>
        </a:spcBef>
        <a:spcAft>
          <a:spcPct val="0"/>
        </a:spcAft>
        <a:defRPr sz="3300">
          <a:solidFill>
            <a:schemeClr val="tx1"/>
          </a:solidFill>
          <a:latin typeface="Candara" panose="020E0502030303020204" pitchFamily="34" charset="0"/>
        </a:defRPr>
      </a:lvl9pPr>
    </p:titleStyle>
    <p:bodyStyle>
      <a:lvl1pPr marL="171450" indent="-171450" algn="l" rtl="0" eaLnBrk="1" fontAlgn="base" hangingPunct="1">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1" fontAlgn="base" hangingPunct="1">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1" fontAlgn="base" hangingPunct="1">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1" fontAlgn="base" hangingPunct="1">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3845"/>
            <a:ext cx="7886700"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1027" name="Text Placeholder 2"/>
          <p:cNvSpPr>
            <a:spLocks noGrp="1"/>
          </p:cNvSpPr>
          <p:nvPr>
            <p:ph type="body" idx="1"/>
          </p:nvPr>
        </p:nvSpPr>
        <p:spPr bwMode="auto">
          <a:xfrm>
            <a:off x="628650" y="1369219"/>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eaLnBrk="1" fontAlgn="auto" hangingPunct="1">
              <a:spcBef>
                <a:spcPts val="0"/>
              </a:spcBef>
              <a:spcAft>
                <a:spcPts val="0"/>
              </a:spcAft>
              <a:defRPr sz="675">
                <a:solidFill>
                  <a:schemeClr val="tx1">
                    <a:tint val="75000"/>
                  </a:schemeClr>
                </a:solidFill>
                <a:latin typeface="+mn-lt"/>
              </a:defRPr>
            </a:lvl1pPr>
          </a:lstStyle>
          <a:p>
            <a:pPr defTabSz="685800"/>
            <a:fld id="{D57F1E4F-1CFF-5643-939E-02111984F565}" type="slidenum">
              <a:rPr lang="en-US" smtClean="0">
                <a:solidFill>
                  <a:prstClr val="black">
                    <a:tint val="75000"/>
                  </a:prstClr>
                </a:solidFill>
              </a:rPr>
              <a:pPr defTabSz="685800"/>
              <a:t>‹#›</a:t>
            </a:fld>
            <a:endParaRPr lang="en-US" dirty="0">
              <a:solidFill>
                <a:prstClr val="black">
                  <a:tint val="75000"/>
                </a:prstClr>
              </a:solidFill>
            </a:endParaRPr>
          </a:p>
        </p:txBody>
      </p:sp>
      <p:sp>
        <p:nvSpPr>
          <p:cNvPr id="9" name="Rectangle 8"/>
          <p:cNvSpPr/>
          <p:nvPr/>
        </p:nvSpPr>
        <p:spPr>
          <a:xfrm>
            <a:off x="0" y="1"/>
            <a:ext cx="9144000" cy="27384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en-IN" sz="1013">
              <a:solidFill>
                <a:prstClr val="white"/>
              </a:solidFill>
            </a:endParaRPr>
          </a:p>
        </p:txBody>
      </p:sp>
    </p:spTree>
    <p:extLst>
      <p:ext uri="{BB962C8B-B14F-4D97-AF65-F5344CB8AC3E}">
        <p14:creationId xmlns:p14="http://schemas.microsoft.com/office/powerpoint/2010/main" val="97438412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iming>
    <p:tnLst>
      <p:par>
        <p:cTn id="1" dur="indefinite" restart="never" nodeType="tmRoot"/>
      </p:par>
    </p:tnLst>
  </p:timing>
  <p:txStyles>
    <p:titleStyle>
      <a:lvl1pPr algn="l" rtl="0" eaLnBrk="1" fontAlgn="base" hangingPunct="1">
        <a:lnSpc>
          <a:spcPct val="90000"/>
        </a:lnSpc>
        <a:spcBef>
          <a:spcPct val="0"/>
        </a:spcBef>
        <a:spcAft>
          <a:spcPct val="0"/>
        </a:spcAft>
        <a:defRPr sz="2475" kern="1200">
          <a:solidFill>
            <a:srgbClr val="FF0000"/>
          </a:solidFill>
          <a:latin typeface="+mj-lt"/>
          <a:ea typeface="+mj-ea"/>
          <a:cs typeface="+mj-cs"/>
        </a:defRPr>
      </a:lvl1pPr>
      <a:lvl2pPr algn="l" rtl="0" eaLnBrk="1" fontAlgn="base" hangingPunct="1">
        <a:lnSpc>
          <a:spcPct val="90000"/>
        </a:lnSpc>
        <a:spcBef>
          <a:spcPct val="0"/>
        </a:spcBef>
        <a:spcAft>
          <a:spcPct val="0"/>
        </a:spcAft>
        <a:defRPr sz="2475">
          <a:solidFill>
            <a:srgbClr val="FF0000"/>
          </a:solidFill>
          <a:latin typeface="Candara" panose="020E0502030303020204" pitchFamily="34" charset="0"/>
        </a:defRPr>
      </a:lvl2pPr>
      <a:lvl3pPr algn="l" rtl="0" eaLnBrk="1" fontAlgn="base" hangingPunct="1">
        <a:lnSpc>
          <a:spcPct val="90000"/>
        </a:lnSpc>
        <a:spcBef>
          <a:spcPct val="0"/>
        </a:spcBef>
        <a:spcAft>
          <a:spcPct val="0"/>
        </a:spcAft>
        <a:defRPr sz="2475">
          <a:solidFill>
            <a:srgbClr val="FF0000"/>
          </a:solidFill>
          <a:latin typeface="Candara" panose="020E0502030303020204" pitchFamily="34" charset="0"/>
        </a:defRPr>
      </a:lvl3pPr>
      <a:lvl4pPr algn="l" rtl="0" eaLnBrk="1" fontAlgn="base" hangingPunct="1">
        <a:lnSpc>
          <a:spcPct val="90000"/>
        </a:lnSpc>
        <a:spcBef>
          <a:spcPct val="0"/>
        </a:spcBef>
        <a:spcAft>
          <a:spcPct val="0"/>
        </a:spcAft>
        <a:defRPr sz="2475">
          <a:solidFill>
            <a:srgbClr val="FF0000"/>
          </a:solidFill>
          <a:latin typeface="Candara" panose="020E0502030303020204" pitchFamily="34" charset="0"/>
        </a:defRPr>
      </a:lvl4pPr>
      <a:lvl5pPr algn="l" rtl="0" eaLnBrk="1" fontAlgn="base" hangingPunct="1">
        <a:lnSpc>
          <a:spcPct val="90000"/>
        </a:lnSpc>
        <a:spcBef>
          <a:spcPct val="0"/>
        </a:spcBef>
        <a:spcAft>
          <a:spcPct val="0"/>
        </a:spcAft>
        <a:defRPr sz="2475">
          <a:solidFill>
            <a:srgbClr val="FF0000"/>
          </a:solidFill>
          <a:latin typeface="Candara" panose="020E0502030303020204" pitchFamily="34" charset="0"/>
        </a:defRPr>
      </a:lvl5pPr>
      <a:lvl6pPr marL="257175" algn="l" rtl="0" eaLnBrk="1" fontAlgn="base" hangingPunct="1">
        <a:lnSpc>
          <a:spcPct val="90000"/>
        </a:lnSpc>
        <a:spcBef>
          <a:spcPct val="0"/>
        </a:spcBef>
        <a:spcAft>
          <a:spcPct val="0"/>
        </a:spcAft>
        <a:defRPr sz="2475">
          <a:solidFill>
            <a:schemeClr val="tx1"/>
          </a:solidFill>
          <a:latin typeface="Candara" panose="020E0502030303020204" pitchFamily="34" charset="0"/>
        </a:defRPr>
      </a:lvl6pPr>
      <a:lvl7pPr marL="514350" algn="l" rtl="0" eaLnBrk="1" fontAlgn="base" hangingPunct="1">
        <a:lnSpc>
          <a:spcPct val="90000"/>
        </a:lnSpc>
        <a:spcBef>
          <a:spcPct val="0"/>
        </a:spcBef>
        <a:spcAft>
          <a:spcPct val="0"/>
        </a:spcAft>
        <a:defRPr sz="2475">
          <a:solidFill>
            <a:schemeClr val="tx1"/>
          </a:solidFill>
          <a:latin typeface="Candara" panose="020E0502030303020204" pitchFamily="34" charset="0"/>
        </a:defRPr>
      </a:lvl7pPr>
      <a:lvl8pPr marL="771525" algn="l" rtl="0" eaLnBrk="1" fontAlgn="base" hangingPunct="1">
        <a:lnSpc>
          <a:spcPct val="90000"/>
        </a:lnSpc>
        <a:spcBef>
          <a:spcPct val="0"/>
        </a:spcBef>
        <a:spcAft>
          <a:spcPct val="0"/>
        </a:spcAft>
        <a:defRPr sz="2475">
          <a:solidFill>
            <a:schemeClr val="tx1"/>
          </a:solidFill>
          <a:latin typeface="Candara" panose="020E0502030303020204" pitchFamily="34" charset="0"/>
        </a:defRPr>
      </a:lvl8pPr>
      <a:lvl9pPr marL="1028700" algn="l" rtl="0" eaLnBrk="1" fontAlgn="base" hangingPunct="1">
        <a:lnSpc>
          <a:spcPct val="90000"/>
        </a:lnSpc>
        <a:spcBef>
          <a:spcPct val="0"/>
        </a:spcBef>
        <a:spcAft>
          <a:spcPct val="0"/>
        </a:spcAft>
        <a:defRPr sz="2475">
          <a:solidFill>
            <a:schemeClr val="tx1"/>
          </a:solidFill>
          <a:latin typeface="Candara" panose="020E0502030303020204" pitchFamily="34" charset="0"/>
        </a:defRPr>
      </a:lvl9pPr>
    </p:titleStyle>
    <p:bodyStyle>
      <a:lvl1pPr marL="128588" indent="-128588" algn="l" rtl="0" eaLnBrk="1" fontAlgn="base" hangingPunct="1">
        <a:lnSpc>
          <a:spcPct val="90000"/>
        </a:lnSpc>
        <a:spcBef>
          <a:spcPts val="563"/>
        </a:spcBef>
        <a:spcAft>
          <a:spcPct val="0"/>
        </a:spcAft>
        <a:buFont typeface="Arial" panose="020B0604020202020204" pitchFamily="34" charset="0"/>
        <a:buChar char="•"/>
        <a:defRPr sz="1575" kern="1200">
          <a:solidFill>
            <a:schemeClr val="tx1"/>
          </a:solidFill>
          <a:latin typeface="+mn-lt"/>
          <a:ea typeface="+mn-ea"/>
          <a:cs typeface="+mn-cs"/>
        </a:defRPr>
      </a:lvl1pPr>
      <a:lvl2pPr marL="385763" indent="-128588" algn="l" rtl="0" eaLnBrk="1" fontAlgn="base" hangingPunct="1">
        <a:lnSpc>
          <a:spcPct val="90000"/>
        </a:lnSpc>
        <a:spcBef>
          <a:spcPts val="281"/>
        </a:spcBef>
        <a:spcAft>
          <a:spcPct val="0"/>
        </a:spcAft>
        <a:buFont typeface="Arial" panose="020B0604020202020204" pitchFamily="34" charset="0"/>
        <a:buChar char="•"/>
        <a:defRPr sz="1350" kern="1200">
          <a:solidFill>
            <a:schemeClr val="tx1"/>
          </a:solidFill>
          <a:latin typeface="+mn-lt"/>
          <a:ea typeface="+mn-ea"/>
          <a:cs typeface="+mn-cs"/>
        </a:defRPr>
      </a:lvl2pPr>
      <a:lvl3pPr marL="642938" indent="-128588" algn="l" rtl="0" eaLnBrk="1" fontAlgn="base" hangingPunct="1">
        <a:lnSpc>
          <a:spcPct val="90000"/>
        </a:lnSpc>
        <a:spcBef>
          <a:spcPts val="281"/>
        </a:spcBef>
        <a:spcAft>
          <a:spcPct val="0"/>
        </a:spcAft>
        <a:buFont typeface="Arial" panose="020B0604020202020204" pitchFamily="34" charset="0"/>
        <a:buChar char="•"/>
        <a:defRPr sz="1125" kern="1200">
          <a:solidFill>
            <a:schemeClr val="tx1"/>
          </a:solidFill>
          <a:latin typeface="+mn-lt"/>
          <a:ea typeface="+mn-ea"/>
          <a:cs typeface="+mn-cs"/>
        </a:defRPr>
      </a:lvl3pPr>
      <a:lvl4pPr marL="900113" indent="-128588" algn="l" rtl="0" eaLnBrk="1" fontAlgn="base" hangingPunct="1">
        <a:lnSpc>
          <a:spcPct val="90000"/>
        </a:lnSpc>
        <a:spcBef>
          <a:spcPts val="281"/>
        </a:spcBef>
        <a:spcAft>
          <a:spcPct val="0"/>
        </a:spcAft>
        <a:buFont typeface="Arial" panose="020B0604020202020204" pitchFamily="34" charset="0"/>
        <a:buChar char="•"/>
        <a:defRPr kern="1200">
          <a:solidFill>
            <a:schemeClr val="tx1"/>
          </a:solidFill>
          <a:latin typeface="+mn-lt"/>
          <a:ea typeface="+mn-ea"/>
          <a:cs typeface="+mn-cs"/>
        </a:defRPr>
      </a:lvl4pPr>
      <a:lvl5pPr marL="1157288" indent="-128588" algn="l" rtl="0" eaLnBrk="1" fontAlgn="base" hangingPunct="1">
        <a:lnSpc>
          <a:spcPct val="90000"/>
        </a:lnSpc>
        <a:spcBef>
          <a:spcPts val="281"/>
        </a:spcBef>
        <a:spcAft>
          <a:spcPct val="0"/>
        </a:spcAft>
        <a:buFont typeface="Arial" panose="020B0604020202020204" pitchFamily="34" charset="0"/>
        <a:buChar char="•"/>
        <a:defRPr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39.png"/><Relationship Id="rId4" Type="http://schemas.openxmlformats.org/officeDocument/2006/relationships/image" Target="../media/image13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image" Target="../media/image151.png"/><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2.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s>
</file>

<file path=ppt/slides/_rels/slide1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2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jpeg"/><Relationship Id="rId7" Type="http://schemas.openxmlformats.org/officeDocument/2006/relationships/image" Target="../media/image187.gif"/><Relationship Id="rId2" Type="http://schemas.openxmlformats.org/officeDocument/2006/relationships/image" Target="../media/image182.jp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gif"/><Relationship Id="rId4" Type="http://schemas.openxmlformats.org/officeDocument/2006/relationships/image" Target="../media/image184.png"/><Relationship Id="rId9" Type="http://schemas.openxmlformats.org/officeDocument/2006/relationships/image" Target="../media/image189.jp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1" Type="http://schemas.openxmlformats.org/officeDocument/2006/relationships/slideLayout" Target="../slideLayouts/slideLayout6.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s>
</file>

<file path=ppt/slides/_rels/slide14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4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 Id="rId5" Type="http://schemas.openxmlformats.org/officeDocument/2006/relationships/image" Target="../media/image212.png"/><Relationship Id="rId4" Type="http://schemas.openxmlformats.org/officeDocument/2006/relationships/image" Target="../media/image211.png"/></Relationships>
</file>

<file path=ppt/slides/_rels/slide14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4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09.png"/><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4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image" Target="../media/image209.png"/><Relationship Id="rId1" Type="http://schemas.openxmlformats.org/officeDocument/2006/relationships/slideLayout" Target="../slideLayouts/slideLayout7.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0.png"/><Relationship Id="rId12" Type="http://schemas.openxmlformats.org/officeDocument/2006/relationships/image" Target="../media/image236.png"/><Relationship Id="rId2" Type="http://schemas.openxmlformats.org/officeDocument/2006/relationships/image" Target="../media/image209.png"/><Relationship Id="rId1" Type="http://schemas.openxmlformats.org/officeDocument/2006/relationships/slideLayout" Target="../slideLayouts/slideLayout7.xml"/><Relationship Id="rId6" Type="http://schemas.openxmlformats.org/officeDocument/2006/relationships/image" Target="../media/image233.png"/><Relationship Id="rId11" Type="http://schemas.openxmlformats.org/officeDocument/2006/relationships/image" Target="../media/image235.png"/><Relationship Id="rId5" Type="http://schemas.openxmlformats.org/officeDocument/2006/relationships/image" Target="../media/image228.png"/><Relationship Id="rId10" Type="http://schemas.openxmlformats.org/officeDocument/2006/relationships/image" Target="../media/image234.png"/><Relationship Id="rId4" Type="http://schemas.openxmlformats.org/officeDocument/2006/relationships/image" Target="../media/image223.png"/><Relationship Id="rId9" Type="http://schemas.openxmlformats.org/officeDocument/2006/relationships/image" Target="../media/image221.png"/></Relationships>
</file>

<file path=ppt/slides/_rels/slide15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09.png"/><Relationship Id="rId1" Type="http://schemas.openxmlformats.org/officeDocument/2006/relationships/slideLayout" Target="../slideLayouts/slideLayout7.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png"/></Relationships>
</file>

<file path=ppt/slides/_rels/slide15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5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09.png"/><Relationship Id="rId1" Type="http://schemas.openxmlformats.org/officeDocument/2006/relationships/slideLayout" Target="../slideLayouts/slideLayout7.xml"/><Relationship Id="rId5" Type="http://schemas.openxmlformats.org/officeDocument/2006/relationships/image" Target="../media/image253.png"/><Relationship Id="rId4" Type="http://schemas.openxmlformats.org/officeDocument/2006/relationships/image" Target="../media/image252.png"/></Relationships>
</file>

<file path=ppt/slides/_rels/slide16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6.xml"/><Relationship Id="rId4" Type="http://schemas.openxmlformats.org/officeDocument/2006/relationships/image" Target="../media/image257.png"/></Relationships>
</file>

<file path=ppt/slides/_rels/slide16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60.em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62.emf"/><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64.png"/></Relationships>
</file>

<file path=ppt/slides/_rels/slide178.xml.rels><?xml version="1.0" encoding="UTF-8" standalone="yes"?>
<Relationships xmlns="http://schemas.openxmlformats.org/package/2006/relationships"><Relationship Id="rId8" Type="http://schemas.openxmlformats.org/officeDocument/2006/relationships/hyperlink" Target="http://aws.amazon.com/net/" TargetMode="External"/><Relationship Id="rId3" Type="http://schemas.openxmlformats.org/officeDocument/2006/relationships/hyperlink" Target="http://aws.amazon.com/java/" TargetMode="External"/><Relationship Id="rId7" Type="http://schemas.openxmlformats.org/officeDocument/2006/relationships/hyperlink" Target="http://aws.amazon.com/ruby/"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aws.amazon.com/python/" TargetMode="External"/><Relationship Id="rId5" Type="http://schemas.openxmlformats.org/officeDocument/2006/relationships/hyperlink" Target="http://aws.amazon.com/php/" TargetMode="External"/><Relationship Id="rId10" Type="http://schemas.openxmlformats.org/officeDocument/2006/relationships/image" Target="../media/image266.emf"/><Relationship Id="rId4" Type="http://schemas.openxmlformats.org/officeDocument/2006/relationships/hyperlink" Target="http://aws.amazon.com/mobile/" TargetMode="External"/><Relationship Id="rId9" Type="http://schemas.openxmlformats.org/officeDocument/2006/relationships/image" Target="../media/image265.emf"/></Relationships>
</file>

<file path=ppt/slides/_rels/slide179.xml.rels><?xml version="1.0" encoding="UTF-8" standalone="yes"?>
<Relationships xmlns="http://schemas.openxmlformats.org/package/2006/relationships"><Relationship Id="rId3" Type="http://schemas.openxmlformats.org/officeDocument/2006/relationships/image" Target="../media/image267.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71.png"/></Relationships>
</file>

<file path=ppt/slides/_rels/slide18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3.emf"/></Relationships>
</file>

<file path=ppt/slides/_rels/slide1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281.emf"/><Relationship Id="rId7" Type="http://schemas.openxmlformats.org/officeDocument/2006/relationships/image" Target="../media/image99.emf"/><Relationship Id="rId2" Type="http://schemas.openxmlformats.org/officeDocument/2006/relationships/image" Target="../media/image95.emf"/><Relationship Id="rId1" Type="http://schemas.openxmlformats.org/officeDocument/2006/relationships/slideLayout" Target="../slideLayouts/slideLayout7.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5.png"/><Relationship Id="rId7" Type="http://schemas.openxmlformats.org/officeDocument/2006/relationships/image" Target="../media/image289.png"/><Relationship Id="rId2" Type="http://schemas.openxmlformats.org/officeDocument/2006/relationships/image" Target="../media/image284.png"/><Relationship Id="rId1" Type="http://schemas.openxmlformats.org/officeDocument/2006/relationships/slideLayout" Target="../slideLayouts/slideLayout7.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19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295.png"/><Relationship Id="rId2" Type="http://schemas.openxmlformats.org/officeDocument/2006/relationships/image" Target="../media/image291.png"/><Relationship Id="rId1" Type="http://schemas.openxmlformats.org/officeDocument/2006/relationships/slideLayout" Target="../slideLayouts/slideLayout7.xml"/><Relationship Id="rId6" Type="http://schemas.openxmlformats.org/officeDocument/2006/relationships/image" Target="../media/image294.png"/><Relationship Id="rId5" Type="http://schemas.openxmlformats.org/officeDocument/2006/relationships/image" Target="../media/image293.emf"/><Relationship Id="rId4" Type="http://schemas.openxmlformats.org/officeDocument/2006/relationships/image" Target="../media/image292.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98.png"/><Relationship Id="rId4" Type="http://schemas.openxmlformats.org/officeDocument/2006/relationships/image" Target="../media/image297.png"/></Relationships>
</file>

<file path=ppt/slides/_rels/slide202.xml.rels><?xml version="1.0" encoding="UTF-8" standalone="yes"?>
<Relationships xmlns="http://schemas.openxmlformats.org/package/2006/relationships"><Relationship Id="rId8" Type="http://schemas.openxmlformats.org/officeDocument/2006/relationships/image" Target="../media/image304.png"/><Relationship Id="rId13" Type="http://schemas.openxmlformats.org/officeDocument/2006/relationships/image" Target="../media/image309.png"/><Relationship Id="rId3" Type="http://schemas.openxmlformats.org/officeDocument/2006/relationships/image" Target="../media/image299.png"/><Relationship Id="rId7" Type="http://schemas.openxmlformats.org/officeDocument/2006/relationships/image" Target="../media/image303.png"/><Relationship Id="rId12" Type="http://schemas.openxmlformats.org/officeDocument/2006/relationships/image" Target="../media/image308.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302.png"/><Relationship Id="rId11" Type="http://schemas.openxmlformats.org/officeDocument/2006/relationships/image" Target="../media/image307.png"/><Relationship Id="rId5" Type="http://schemas.openxmlformats.org/officeDocument/2006/relationships/image" Target="../media/image301.png"/><Relationship Id="rId15" Type="http://schemas.openxmlformats.org/officeDocument/2006/relationships/image" Target="../media/image311.png"/><Relationship Id="rId10" Type="http://schemas.openxmlformats.org/officeDocument/2006/relationships/image" Target="../media/image306.png"/><Relationship Id="rId4" Type="http://schemas.openxmlformats.org/officeDocument/2006/relationships/image" Target="../media/image300.png"/><Relationship Id="rId9" Type="http://schemas.openxmlformats.org/officeDocument/2006/relationships/image" Target="../media/image305.png"/><Relationship Id="rId14" Type="http://schemas.openxmlformats.org/officeDocument/2006/relationships/image" Target="../media/image31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321.png"/><Relationship Id="rId5" Type="http://schemas.openxmlformats.org/officeDocument/2006/relationships/image" Target="../media/image320.png"/><Relationship Id="rId10" Type="http://schemas.openxmlformats.org/officeDocument/2006/relationships/image" Target="../media/image325.png"/><Relationship Id="rId4" Type="http://schemas.openxmlformats.org/officeDocument/2006/relationships/image" Target="../media/image319.png"/><Relationship Id="rId9" Type="http://schemas.openxmlformats.org/officeDocument/2006/relationships/image" Target="../media/image324.png"/></Relationships>
</file>

<file path=ppt/slides/_rels/slide214.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37.png"/><Relationship Id="rId18" Type="http://schemas.openxmlformats.org/officeDocument/2006/relationships/image" Target="../media/image342.png"/><Relationship Id="rId3" Type="http://schemas.openxmlformats.org/officeDocument/2006/relationships/image" Target="../media/image327.png"/><Relationship Id="rId21" Type="http://schemas.openxmlformats.org/officeDocument/2006/relationships/image" Target="../media/image345.png"/><Relationship Id="rId7" Type="http://schemas.openxmlformats.org/officeDocument/2006/relationships/image" Target="../media/image331.png"/><Relationship Id="rId12" Type="http://schemas.openxmlformats.org/officeDocument/2006/relationships/image" Target="../media/image336.png"/><Relationship Id="rId17" Type="http://schemas.openxmlformats.org/officeDocument/2006/relationships/image" Target="../media/image341.png"/><Relationship Id="rId2" Type="http://schemas.openxmlformats.org/officeDocument/2006/relationships/image" Target="../media/image326.png"/><Relationship Id="rId16" Type="http://schemas.openxmlformats.org/officeDocument/2006/relationships/image" Target="../media/image340.png"/><Relationship Id="rId20" Type="http://schemas.openxmlformats.org/officeDocument/2006/relationships/image" Target="../media/image344.png"/><Relationship Id="rId1" Type="http://schemas.openxmlformats.org/officeDocument/2006/relationships/slideLayout" Target="../slideLayouts/slideLayout6.xml"/><Relationship Id="rId6" Type="http://schemas.openxmlformats.org/officeDocument/2006/relationships/image" Target="../media/image330.png"/><Relationship Id="rId11" Type="http://schemas.openxmlformats.org/officeDocument/2006/relationships/image" Target="../media/image335.png"/><Relationship Id="rId5" Type="http://schemas.openxmlformats.org/officeDocument/2006/relationships/image" Target="../media/image329.png"/><Relationship Id="rId15" Type="http://schemas.openxmlformats.org/officeDocument/2006/relationships/image" Target="../media/image339.png"/><Relationship Id="rId23" Type="http://schemas.openxmlformats.org/officeDocument/2006/relationships/image" Target="../media/image347.png"/><Relationship Id="rId10" Type="http://schemas.openxmlformats.org/officeDocument/2006/relationships/image" Target="../media/image334.png"/><Relationship Id="rId19" Type="http://schemas.openxmlformats.org/officeDocument/2006/relationships/image" Target="../media/image343.png"/><Relationship Id="rId4" Type="http://schemas.openxmlformats.org/officeDocument/2006/relationships/image" Target="../media/image328.png"/><Relationship Id="rId9" Type="http://schemas.openxmlformats.org/officeDocument/2006/relationships/image" Target="../media/image333.png"/><Relationship Id="rId14" Type="http://schemas.openxmlformats.org/officeDocument/2006/relationships/image" Target="../media/image338.png"/><Relationship Id="rId22" Type="http://schemas.openxmlformats.org/officeDocument/2006/relationships/image" Target="../media/image34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image" Target="../media/image358.png"/><Relationship Id="rId18" Type="http://schemas.openxmlformats.org/officeDocument/2006/relationships/image" Target="../media/image363.png"/><Relationship Id="rId26" Type="http://schemas.openxmlformats.org/officeDocument/2006/relationships/image" Target="../media/image371.png"/><Relationship Id="rId3" Type="http://schemas.openxmlformats.org/officeDocument/2006/relationships/image" Target="../media/image348.png"/><Relationship Id="rId21" Type="http://schemas.openxmlformats.org/officeDocument/2006/relationships/image" Target="../media/image366.png"/><Relationship Id="rId7" Type="http://schemas.openxmlformats.org/officeDocument/2006/relationships/image" Target="../media/image352.png"/><Relationship Id="rId12" Type="http://schemas.openxmlformats.org/officeDocument/2006/relationships/image" Target="../media/image357.png"/><Relationship Id="rId17" Type="http://schemas.openxmlformats.org/officeDocument/2006/relationships/image" Target="../media/image362.png"/><Relationship Id="rId25" Type="http://schemas.openxmlformats.org/officeDocument/2006/relationships/image" Target="../media/image370.png"/><Relationship Id="rId2" Type="http://schemas.openxmlformats.org/officeDocument/2006/relationships/notesSlide" Target="../notesSlides/notesSlide47.xml"/><Relationship Id="rId16" Type="http://schemas.openxmlformats.org/officeDocument/2006/relationships/image" Target="../media/image361.png"/><Relationship Id="rId20" Type="http://schemas.openxmlformats.org/officeDocument/2006/relationships/image" Target="../media/image365.png"/><Relationship Id="rId29" Type="http://schemas.openxmlformats.org/officeDocument/2006/relationships/image" Target="../media/image374.png"/><Relationship Id="rId1" Type="http://schemas.openxmlformats.org/officeDocument/2006/relationships/slideLayout" Target="../slideLayouts/slideLayout7.xml"/><Relationship Id="rId6" Type="http://schemas.openxmlformats.org/officeDocument/2006/relationships/image" Target="../media/image351.png"/><Relationship Id="rId11" Type="http://schemas.openxmlformats.org/officeDocument/2006/relationships/image" Target="../media/image356.png"/><Relationship Id="rId24" Type="http://schemas.openxmlformats.org/officeDocument/2006/relationships/image" Target="../media/image369.png"/><Relationship Id="rId5" Type="http://schemas.openxmlformats.org/officeDocument/2006/relationships/image" Target="../media/image350.png"/><Relationship Id="rId15" Type="http://schemas.openxmlformats.org/officeDocument/2006/relationships/image" Target="../media/image360.png"/><Relationship Id="rId23" Type="http://schemas.openxmlformats.org/officeDocument/2006/relationships/image" Target="../media/image368.png"/><Relationship Id="rId28" Type="http://schemas.openxmlformats.org/officeDocument/2006/relationships/image" Target="../media/image373.png"/><Relationship Id="rId10" Type="http://schemas.openxmlformats.org/officeDocument/2006/relationships/image" Target="../media/image355.png"/><Relationship Id="rId19" Type="http://schemas.openxmlformats.org/officeDocument/2006/relationships/image" Target="../media/image364.png"/><Relationship Id="rId4" Type="http://schemas.openxmlformats.org/officeDocument/2006/relationships/image" Target="../media/image349.png"/><Relationship Id="rId9" Type="http://schemas.openxmlformats.org/officeDocument/2006/relationships/image" Target="../media/image354.png"/><Relationship Id="rId14" Type="http://schemas.openxmlformats.org/officeDocument/2006/relationships/image" Target="../media/image359.png"/><Relationship Id="rId22" Type="http://schemas.openxmlformats.org/officeDocument/2006/relationships/image" Target="../media/image367.png"/><Relationship Id="rId27" Type="http://schemas.openxmlformats.org/officeDocument/2006/relationships/image" Target="../media/image372.png"/><Relationship Id="rId30" Type="http://schemas.openxmlformats.org/officeDocument/2006/relationships/image" Target="../media/image375.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0.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84.emf"/><Relationship Id="rId7" Type="http://schemas.openxmlformats.org/officeDocument/2006/relationships/image" Target="../media/image388.emf"/><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387.emf"/><Relationship Id="rId5" Type="http://schemas.openxmlformats.org/officeDocument/2006/relationships/image" Target="../media/image386.emf"/><Relationship Id="rId4" Type="http://schemas.openxmlformats.org/officeDocument/2006/relationships/image" Target="../media/image385.emf"/></Relationships>
</file>

<file path=ppt/slides/_rels/slide234.xml.rels><?xml version="1.0" encoding="UTF-8" standalone="yes"?>
<Relationships xmlns="http://schemas.openxmlformats.org/package/2006/relationships"><Relationship Id="rId3" Type="http://schemas.openxmlformats.org/officeDocument/2006/relationships/hyperlink" Target="http://www.youtube.com/watch?v=oz-7wJJ9HZ0"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389.emf"/><Relationship Id="rId4" Type="http://schemas.openxmlformats.org/officeDocument/2006/relationships/image" Target="../media/image385.emf"/></Relationships>
</file>

<file path=ppt/slides/_rels/slide235.xml.rels><?xml version="1.0" encoding="UTF-8" standalone="yes"?>
<Relationships xmlns="http://schemas.openxmlformats.org/package/2006/relationships"><Relationship Id="rId3" Type="http://schemas.openxmlformats.org/officeDocument/2006/relationships/image" Target="../media/image386.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90.emf"/></Relationships>
</file>

<file path=ppt/slides/_rels/slide236.xml.rels><?xml version="1.0" encoding="UTF-8" standalone="yes"?>
<Relationships xmlns="http://schemas.openxmlformats.org/package/2006/relationships"><Relationship Id="rId3" Type="http://schemas.openxmlformats.org/officeDocument/2006/relationships/image" Target="../media/image387.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91.emf"/></Relationships>
</file>

<file path=ppt/slides/_rels/slide237.xml.rels><?xml version="1.0" encoding="UTF-8" standalone="yes"?>
<Relationships xmlns="http://schemas.openxmlformats.org/package/2006/relationships"><Relationship Id="rId3" Type="http://schemas.openxmlformats.org/officeDocument/2006/relationships/image" Target="../media/image384.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92.emf"/></Relationships>
</file>

<file path=ppt/slides/_rels/slide238.xml.rels><?xml version="1.0" encoding="UTF-8" standalone="yes"?>
<Relationships xmlns="http://schemas.openxmlformats.org/package/2006/relationships"><Relationship Id="rId3" Type="http://schemas.openxmlformats.org/officeDocument/2006/relationships/image" Target="../media/image388.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393.em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94.em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0.xml.rels><?xml version="1.0" encoding="UTF-8" standalone="yes"?>
<Relationships xmlns="http://schemas.openxmlformats.org/package/2006/relationships"><Relationship Id="rId3" Type="http://schemas.openxmlformats.org/officeDocument/2006/relationships/image" Target="../media/image395.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286.png"/><Relationship Id="rId4" Type="http://schemas.openxmlformats.org/officeDocument/2006/relationships/image" Target="../media/image285.png"/></Relationships>
</file>

<file path=ppt/slides/_rels/slide242.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393.emf"/><Relationship Id="rId7" Type="http://schemas.openxmlformats.org/officeDocument/2006/relationships/image" Target="../media/image290.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24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394.emf"/><Relationship Id="rId7" Type="http://schemas.openxmlformats.org/officeDocument/2006/relationships/image" Target="../media/image293.emf"/><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292.png"/><Relationship Id="rId5" Type="http://schemas.openxmlformats.org/officeDocument/2006/relationships/image" Target="../media/image132.png"/><Relationship Id="rId4" Type="http://schemas.openxmlformats.org/officeDocument/2006/relationships/image" Target="../media/image291.png"/></Relationships>
</file>

<file path=ppt/slides/_rels/slide24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46.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image" Target="../media/image23.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8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4.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0.png"/><Relationship Id="rId9" Type="http://schemas.openxmlformats.org/officeDocument/2006/relationships/image" Target="../media/image119.png"/><Relationship Id="rId14" Type="http://schemas.openxmlformats.org/officeDocument/2006/relationships/image" Target="../media/image12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6.emf"/></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Amazon Web </a:t>
            </a:r>
            <a:r>
              <a:rPr lang="en-IN" dirty="0" smtClean="0"/>
              <a:t>Services</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94384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3781" y="719450"/>
            <a:ext cx="8560676" cy="4313687"/>
            <a:chOff x="283781" y="567556"/>
            <a:chExt cx="8560676" cy="4465582"/>
          </a:xfrm>
        </p:grpSpPr>
        <p:sp>
          <p:nvSpPr>
            <p:cNvPr id="10" name="Rectangle 5"/>
            <p:cNvSpPr/>
            <p:nvPr/>
          </p:nvSpPr>
          <p:spPr bwMode="auto">
            <a:xfrm>
              <a:off x="288159" y="928006"/>
              <a:ext cx="8540982" cy="1006392"/>
            </a:xfrm>
            <a:prstGeom prst="rect">
              <a:avLst/>
            </a:prstGeom>
            <a:solidFill>
              <a:srgbClr val="004B91">
                <a:alpha val="4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7" name="Rectangle 6"/>
            <p:cNvSpPr/>
            <p:nvPr/>
          </p:nvSpPr>
          <p:spPr bwMode="auto">
            <a:xfrm>
              <a:off x="288159" y="567556"/>
              <a:ext cx="8540982" cy="303790"/>
            </a:xfrm>
            <a:prstGeom prst="rect">
              <a:avLst/>
            </a:prstGeom>
            <a:solidFill>
              <a:srgbClr val="004B91">
                <a:alpha val="20000"/>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anchor="ctr"/>
            <a:lstStyle/>
            <a:p>
              <a:pPr algn="ctr" defTabSz="914400">
                <a:defRPr/>
              </a:pPr>
              <a:r>
                <a:rPr lang="en-US" sz="1600" b="1" spc="50" dirty="0" smtClean="0">
                  <a:ln w="13500">
                    <a:noFill/>
                    <a:prstDash val="solid"/>
                  </a:ln>
                  <a:solidFill>
                    <a:schemeClr val="tx1">
                      <a:lumMod val="75000"/>
                      <a:lumOff val="25000"/>
                    </a:schemeClr>
                  </a:solidFill>
                  <a:latin typeface="Arial" pitchFamily="34" charset="0"/>
                  <a:cs typeface="Arial" pitchFamily="34" charset="0"/>
                  <a:sym typeface="Times New Roman" pitchFamily="18" charset="0"/>
                </a:rPr>
                <a:t>Your Applications</a:t>
              </a:r>
              <a:endParaRPr lang="en-US" sz="1600" b="1" spc="50" dirty="0">
                <a:ln w="13500">
                  <a:noFill/>
                  <a:prstDash val="solid"/>
                </a:ln>
                <a:solidFill>
                  <a:schemeClr val="tx1">
                    <a:lumMod val="75000"/>
                    <a:lumOff val="25000"/>
                  </a:schemeClr>
                </a:solidFill>
                <a:latin typeface="Arial" pitchFamily="34" charset="0"/>
                <a:cs typeface="Arial" pitchFamily="34" charset="0"/>
                <a:sym typeface="Times New Roman" pitchFamily="18" charset="0"/>
              </a:endParaRPr>
            </a:p>
          </p:txBody>
        </p:sp>
        <p:grpSp>
          <p:nvGrpSpPr>
            <p:cNvPr id="9" name="Group 8"/>
            <p:cNvGrpSpPr/>
            <p:nvPr/>
          </p:nvGrpSpPr>
          <p:grpSpPr>
            <a:xfrm>
              <a:off x="288159" y="3078861"/>
              <a:ext cx="8540982" cy="1081286"/>
              <a:chOff x="371842" y="3987637"/>
              <a:chExt cx="8497837" cy="1446510"/>
            </a:xfrm>
          </p:grpSpPr>
          <p:sp>
            <p:nvSpPr>
              <p:cNvPr id="29" name="Rectangle 5"/>
              <p:cNvSpPr/>
              <p:nvPr/>
            </p:nvSpPr>
            <p:spPr bwMode="auto">
              <a:xfrm>
                <a:off x="371842" y="3996216"/>
                <a:ext cx="8497837" cy="1437931"/>
              </a:xfrm>
              <a:prstGeom prst="rect">
                <a:avLst/>
              </a:prstGeom>
              <a:solidFill>
                <a:srgbClr val="004B91">
                  <a:alpha val="8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30" name="TextBox 29"/>
              <p:cNvSpPr txBox="1"/>
              <p:nvPr/>
            </p:nvSpPr>
            <p:spPr>
              <a:xfrm>
                <a:off x="371842" y="3987637"/>
                <a:ext cx="1674332"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Foundation Services</a:t>
                </a:r>
              </a:p>
            </p:txBody>
          </p:sp>
          <p:sp>
            <p:nvSpPr>
              <p:cNvPr id="31" name="Rectangle 7"/>
              <p:cNvSpPr/>
              <p:nvPr/>
            </p:nvSpPr>
            <p:spPr bwMode="auto">
              <a:xfrm>
                <a:off x="503605" y="4341223"/>
                <a:ext cx="189996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Compute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EC2</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Auto Scale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2" name="Rectangle 7"/>
              <p:cNvSpPr/>
              <p:nvPr/>
            </p:nvSpPr>
            <p:spPr bwMode="auto">
              <a:xfrm>
                <a:off x="2547257" y="4341223"/>
                <a:ext cx="1980253"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Storage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S3</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EBS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StorageGateway</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3" name="Rectangle 7"/>
              <p:cNvSpPr/>
              <p:nvPr/>
            </p:nvSpPr>
            <p:spPr bwMode="auto">
              <a:xfrm>
                <a:off x="4661065" y="4341223"/>
                <a:ext cx="193512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Database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RDS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SimpleDB</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ElastiCache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DynamoDB</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4" name="Rectangle 7"/>
              <p:cNvSpPr/>
              <p:nvPr/>
            </p:nvSpPr>
            <p:spPr bwMode="auto">
              <a:xfrm>
                <a:off x="6727399" y="4341223"/>
                <a:ext cx="1960176"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400" b="1" dirty="0" smtClean="0">
                    <a:solidFill>
                      <a:schemeClr val="tx1">
                        <a:lumMod val="75000"/>
                        <a:lumOff val="25000"/>
                      </a:schemeClr>
                    </a:solidFill>
                    <a:latin typeface="Arial" pitchFamily="34" charset="0"/>
                    <a:cs typeface="Arial" pitchFamily="34" charset="0"/>
                    <a:sym typeface="Times New Roman" pitchFamily="18" charset="0"/>
                  </a:rPr>
                  <a:t>Networking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VPC</a:t>
                </a:r>
                <a:br>
                  <a:rPr lang="en-US" altLang="ja-JP" sz="900" dirty="0">
                    <a:solidFill>
                      <a:schemeClr val="tx1">
                        <a:lumMod val="75000"/>
                        <a:lumOff val="25000"/>
                      </a:schemeClr>
                    </a:solidFill>
                    <a:latin typeface="Arial" pitchFamily="34" charset="0"/>
                    <a:cs typeface="Arial" pitchFamily="34" charset="0"/>
                    <a:sym typeface="Times New Roman" pitchFamily="18" charset="0"/>
                  </a:rPr>
                </a:b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Load Balancing</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Route 53</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Direct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Connect</a:t>
                </a:r>
                <a:endParaRPr lang="en-US" altLang="ja-JP" sz="9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1" name="TextBox 10"/>
            <p:cNvSpPr txBox="1"/>
            <p:nvPr/>
          </p:nvSpPr>
          <p:spPr>
            <a:xfrm>
              <a:off x="283781" y="928218"/>
              <a:ext cx="2502608" cy="307777"/>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Management &amp; Administration</a:t>
              </a:r>
              <a:endParaRPr lang="en-US" sz="1400" dirty="0">
                <a:solidFill>
                  <a:schemeClr val="bg1"/>
                </a:solidFill>
              </a:endParaRPr>
            </a:p>
          </p:txBody>
        </p:sp>
        <p:grpSp>
          <p:nvGrpSpPr>
            <p:cNvPr id="12" name="Group 11"/>
            <p:cNvGrpSpPr/>
            <p:nvPr/>
          </p:nvGrpSpPr>
          <p:grpSpPr>
            <a:xfrm>
              <a:off x="288159" y="1995621"/>
              <a:ext cx="8540982" cy="1031828"/>
              <a:chOff x="371842" y="2633513"/>
              <a:chExt cx="8497837" cy="1380347"/>
            </a:xfrm>
          </p:grpSpPr>
          <p:sp>
            <p:nvSpPr>
              <p:cNvPr id="22" name="Rectangle 5"/>
              <p:cNvSpPr/>
              <p:nvPr/>
            </p:nvSpPr>
            <p:spPr bwMode="auto">
              <a:xfrm>
                <a:off x="371843" y="2633513"/>
                <a:ext cx="8497836" cy="1380347"/>
              </a:xfrm>
              <a:prstGeom prst="rect">
                <a:avLst/>
              </a:prstGeom>
              <a:solidFill>
                <a:srgbClr val="004B91">
                  <a:alpha val="6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3" name="TextBox 22"/>
              <p:cNvSpPr txBox="1"/>
              <p:nvPr/>
            </p:nvSpPr>
            <p:spPr>
              <a:xfrm>
                <a:off x="371842" y="2633799"/>
                <a:ext cx="2361736"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Application Platform Services</a:t>
                </a:r>
                <a:endParaRPr lang="en-US" sz="1400" dirty="0">
                  <a:solidFill>
                    <a:schemeClr val="bg1"/>
                  </a:solidFill>
                </a:endParaRPr>
              </a:p>
            </p:txBody>
          </p:sp>
          <p:sp>
            <p:nvSpPr>
              <p:cNvPr id="24" name="Rectangle 7"/>
              <p:cNvSpPr/>
              <p:nvPr/>
            </p:nvSpPr>
            <p:spPr bwMode="auto">
              <a:xfrm>
                <a:off x="499249" y="2989706"/>
                <a:ext cx="189996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Content Distribution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CloudFront</a:t>
                </a:r>
              </a:p>
            </p:txBody>
          </p:sp>
          <p:sp>
            <p:nvSpPr>
              <p:cNvPr id="25" name="Rectangle 7"/>
              <p:cNvSpPr/>
              <p:nvPr/>
            </p:nvSpPr>
            <p:spPr bwMode="auto">
              <a:xfrm>
                <a:off x="2542901" y="2989706"/>
                <a:ext cx="1980253"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Application Svcs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Simple Workflow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Service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CloudSearch</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SNS, SQS, SES</a:t>
                </a:r>
              </a:p>
            </p:txBody>
          </p:sp>
          <p:sp>
            <p:nvSpPr>
              <p:cNvPr id="26" name="Rectangle 7"/>
              <p:cNvSpPr/>
              <p:nvPr/>
            </p:nvSpPr>
            <p:spPr bwMode="auto">
              <a:xfrm>
                <a:off x="4656709" y="2989706"/>
                <a:ext cx="193512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Parallel Processing</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MapReduc</a:t>
                </a:r>
                <a:r>
                  <a:rPr lang="en-US" altLang="ja-JP" sz="900" dirty="0" smtClean="0">
                    <a:solidFill>
                      <a:schemeClr val="tx1"/>
                    </a:solidFill>
                    <a:latin typeface="Arial" pitchFamily="34" charset="0"/>
                    <a:cs typeface="Arial" pitchFamily="34" charset="0"/>
                    <a:sym typeface="Times New Roman" pitchFamily="18" charset="0"/>
                  </a:rPr>
                  <a:t>e</a:t>
                </a:r>
                <a:endParaRPr lang="en-US" altLang="ja-JP" sz="900" dirty="0">
                  <a:solidFill>
                    <a:schemeClr val="tx1"/>
                  </a:solidFill>
                  <a:latin typeface="Arial" pitchFamily="34" charset="0"/>
                  <a:cs typeface="Arial" pitchFamily="34" charset="0"/>
                  <a:sym typeface="Times New Roman" pitchFamily="18" charset="0"/>
                </a:endParaRPr>
              </a:p>
            </p:txBody>
          </p:sp>
          <p:sp>
            <p:nvSpPr>
              <p:cNvPr id="28" name="Rectangle 7"/>
              <p:cNvSpPr/>
              <p:nvPr/>
            </p:nvSpPr>
            <p:spPr bwMode="auto">
              <a:xfrm>
                <a:off x="6723043" y="2989706"/>
                <a:ext cx="1960138"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Libraries &amp; SDKs</a:t>
                </a:r>
              </a:p>
              <a:p>
                <a:pPr algn="ctr">
                  <a:defRPr/>
                </a:pPr>
                <a:r>
                  <a:rPr lang="en-US" sz="900" dirty="0">
                    <a:solidFill>
                      <a:schemeClr val="tx1">
                        <a:lumMod val="75000"/>
                        <a:lumOff val="25000"/>
                      </a:schemeClr>
                    </a:solidFill>
                    <a:latin typeface="Arial" pitchFamily="34" charset="0"/>
                    <a:cs typeface="Arial" pitchFamily="34" charset="0"/>
                    <a:sym typeface="Times New Roman" pitchFamily="18" charset="0"/>
                  </a:rPr>
                  <a:t>Java, </a:t>
                </a:r>
                <a:r>
                  <a:rPr lang="en-US" sz="900" dirty="0" smtClean="0">
                    <a:solidFill>
                      <a:schemeClr val="tx1">
                        <a:lumMod val="75000"/>
                        <a:lumOff val="25000"/>
                      </a:schemeClr>
                    </a:solidFill>
                    <a:latin typeface="Arial" pitchFamily="34" charset="0"/>
                    <a:cs typeface="Arial" pitchFamily="34" charset="0"/>
                    <a:sym typeface="Times New Roman" pitchFamily="18" charset="0"/>
                  </a:rPr>
                  <a:t>PHP, Python, </a:t>
                </a:r>
              </a:p>
              <a:p>
                <a:pPr algn="ctr">
                  <a:defRPr/>
                </a:pPr>
                <a:r>
                  <a:rPr lang="en-US" sz="900" dirty="0" smtClean="0">
                    <a:solidFill>
                      <a:schemeClr val="tx1">
                        <a:lumMod val="75000"/>
                        <a:lumOff val="25000"/>
                      </a:schemeClr>
                    </a:solidFill>
                    <a:latin typeface="Arial" pitchFamily="34" charset="0"/>
                    <a:cs typeface="Arial" pitchFamily="34" charset="0"/>
                    <a:sym typeface="Times New Roman" pitchFamily="18" charset="0"/>
                  </a:rPr>
                  <a:t>Ruby, .NET</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3" name="Rectangle 7"/>
            <p:cNvSpPr/>
            <p:nvPr/>
          </p:nvSpPr>
          <p:spPr bwMode="auto">
            <a:xfrm>
              <a:off x="411835" y="1195891"/>
              <a:ext cx="1909606"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Identity &amp; Access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IAM</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Identity Federation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Consolidated</a:t>
              </a:r>
              <a:r>
                <a:rPr lang="ja-JP" altLang="en-US" sz="900" dirty="0">
                  <a:solidFill>
                    <a:schemeClr val="tx1">
                      <a:lumMod val="75000"/>
                      <a:lumOff val="25000"/>
                    </a:schemeClr>
                  </a:solidFill>
                  <a:latin typeface="Arial" pitchFamily="34" charset="0"/>
                  <a:cs typeface="Arial" pitchFamily="34" charset="0"/>
                  <a:sym typeface="Times New Roman" pitchFamily="18" charset="0"/>
                </a:rPr>
                <a: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Billing</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4" name="Rectangle 7"/>
            <p:cNvSpPr/>
            <p:nvPr/>
          </p:nvSpPr>
          <p:spPr bwMode="auto">
            <a:xfrm>
              <a:off x="2465863" y="1195891"/>
              <a:ext cx="1990307"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Web </a:t>
              </a: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Interface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Management Console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5" name="Rectangle 7"/>
            <p:cNvSpPr/>
            <p:nvPr/>
          </p:nvSpPr>
          <p:spPr bwMode="auto">
            <a:xfrm>
              <a:off x="4590403" y="1195891"/>
              <a:ext cx="1944945"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Monitoring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CloudWatch </a:t>
              </a:r>
            </a:p>
          </p:txBody>
        </p:sp>
        <p:sp>
          <p:nvSpPr>
            <p:cNvPr id="16" name="Rectangle 7"/>
            <p:cNvSpPr/>
            <p:nvPr/>
          </p:nvSpPr>
          <p:spPr bwMode="auto">
            <a:xfrm>
              <a:off x="6667228" y="1195891"/>
              <a:ext cx="1978884"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100" b="1" dirty="0">
                  <a:solidFill>
                    <a:schemeClr val="tx1">
                      <a:lumMod val="75000"/>
                      <a:lumOff val="25000"/>
                    </a:schemeClr>
                  </a:solidFill>
                  <a:latin typeface="Arial" pitchFamily="34" charset="0"/>
                  <a:cs typeface="Arial" pitchFamily="34" charset="0"/>
                  <a:sym typeface="Times New Roman" pitchFamily="18" charset="0"/>
                </a:rPr>
                <a:t>Deployment &amp; </a:t>
              </a:r>
              <a:r>
                <a:rPr lang="en-US" altLang="ja-JP" sz="1100" b="1" dirty="0" smtClean="0">
                  <a:solidFill>
                    <a:schemeClr val="tx1">
                      <a:lumMod val="75000"/>
                      <a:lumOff val="25000"/>
                    </a:schemeClr>
                  </a:solidFill>
                  <a:latin typeface="Arial" pitchFamily="34" charset="0"/>
                  <a:cs typeface="Arial" pitchFamily="34" charset="0"/>
                  <a:sym typeface="Times New Roman" pitchFamily="18" charset="0"/>
                </a:rPr>
                <a:t>Automation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Elastic Beanstalk</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CloudFormation</a:t>
              </a:r>
            </a:p>
          </p:txBody>
        </p:sp>
        <p:sp>
          <p:nvSpPr>
            <p:cNvPr id="17" name="Rectangle 5"/>
            <p:cNvSpPr/>
            <p:nvPr/>
          </p:nvSpPr>
          <p:spPr bwMode="auto">
            <a:xfrm>
              <a:off x="292536" y="4225840"/>
              <a:ext cx="8551921" cy="807298"/>
            </a:xfrm>
            <a:prstGeom prst="rect">
              <a:avLst/>
            </a:prstGeom>
            <a:solidFill>
              <a:srgbClr val="004B91"/>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sz="1600" b="1" dirty="0">
                <a:solidFill>
                  <a:schemeClr val="tx1"/>
                </a:solidFill>
                <a:latin typeface="Arial" pitchFamily="34" charset="0"/>
                <a:cs typeface="Arial" pitchFamily="34" charset="0"/>
                <a:sym typeface="Times New Roman" pitchFamily="18" charset="0"/>
              </a:endParaRPr>
            </a:p>
          </p:txBody>
        </p:sp>
        <p:sp>
          <p:nvSpPr>
            <p:cNvPr id="18" name="TextBox 17"/>
            <p:cNvSpPr txBox="1"/>
            <p:nvPr/>
          </p:nvSpPr>
          <p:spPr>
            <a:xfrm>
              <a:off x="319227" y="4442374"/>
              <a:ext cx="3073197" cy="276081"/>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dirty="0" smtClean="0">
                  <a:solidFill>
                    <a:schemeClr val="bg1"/>
                  </a:solidFill>
                </a:rPr>
                <a:t>AWS Global Infrastructure</a:t>
              </a:r>
              <a:endParaRPr lang="en-US" dirty="0">
                <a:solidFill>
                  <a:schemeClr val="bg1"/>
                </a:solidFill>
              </a:endParaRPr>
            </a:p>
          </p:txBody>
        </p:sp>
        <p:sp>
          <p:nvSpPr>
            <p:cNvPr id="19" name="Rectangle 7"/>
            <p:cNvSpPr/>
            <p:nvPr/>
          </p:nvSpPr>
          <p:spPr bwMode="auto">
            <a:xfrm>
              <a:off x="3630262" y="4648574"/>
              <a:ext cx="2564291" cy="333965"/>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Regions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0" name="Rectangle 7"/>
            <p:cNvSpPr/>
            <p:nvPr/>
          </p:nvSpPr>
          <p:spPr bwMode="auto">
            <a:xfrm>
              <a:off x="3630262" y="4296856"/>
              <a:ext cx="2564291" cy="33263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Availability Zones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1" name="Rectangle 7"/>
            <p:cNvSpPr/>
            <p:nvPr/>
          </p:nvSpPr>
          <p:spPr bwMode="auto">
            <a:xfrm>
              <a:off x="6326567" y="4296856"/>
              <a:ext cx="2313370" cy="68568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Edge Locations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35" name="Rectangle 34"/>
          <p:cNvSpPr/>
          <p:nvPr/>
        </p:nvSpPr>
        <p:spPr>
          <a:xfrm>
            <a:off x="-159488" y="627322"/>
            <a:ext cx="9558669" cy="2468349"/>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15947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a:spLocks noChangeArrowheads="1"/>
          </p:cNvSpPr>
          <p:nvPr/>
        </p:nvSpPr>
        <p:spPr bwMode="auto">
          <a:xfrm>
            <a:off x="1974267" y="957891"/>
            <a:ext cx="15953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F29826"/>
                </a:solidFill>
                <a:latin typeface="Helvetica Neue"/>
              </a:rPr>
              <a:t>Auto Scaling</a:t>
            </a:r>
          </a:p>
        </p:txBody>
      </p:sp>
      <p:grpSp>
        <p:nvGrpSpPr>
          <p:cNvPr id="13" name="Group 22"/>
          <p:cNvGrpSpPr>
            <a:grpSpLocks/>
          </p:cNvGrpSpPr>
          <p:nvPr/>
        </p:nvGrpSpPr>
        <p:grpSpPr bwMode="auto">
          <a:xfrm>
            <a:off x="655985" y="925513"/>
            <a:ext cx="1084263" cy="1038225"/>
            <a:chOff x="7921626" y="2005807"/>
            <a:chExt cx="609600" cy="584201"/>
          </a:xfrm>
        </p:grpSpPr>
        <p:sp>
          <p:nvSpPr>
            <p:cNvPr id="14" name="Rectangle 181"/>
            <p:cNvSpPr>
              <a:spLocks noChangeArrowheads="1"/>
            </p:cNvSpPr>
            <p:nvPr/>
          </p:nvSpPr>
          <p:spPr bwMode="auto">
            <a:xfrm>
              <a:off x="8143876" y="2135982"/>
              <a:ext cx="160338" cy="331788"/>
            </a:xfrm>
            <a:prstGeom prst="rect">
              <a:avLst/>
            </a:prstGeom>
            <a:solidFill>
              <a:srgbClr val="F798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5" name="Freeform 182"/>
            <p:cNvSpPr>
              <a:spLocks/>
            </p:cNvSpPr>
            <p:nvPr/>
          </p:nvSpPr>
          <p:spPr bwMode="auto">
            <a:xfrm>
              <a:off x="8096251" y="2005807"/>
              <a:ext cx="260350" cy="130175"/>
            </a:xfrm>
            <a:custGeom>
              <a:avLst/>
              <a:gdLst>
                <a:gd name="T0" fmla="*/ 260350 w 164"/>
                <a:gd name="T1" fmla="*/ 130175 h 82"/>
                <a:gd name="T2" fmla="*/ 0 w 164"/>
                <a:gd name="T3" fmla="*/ 130175 h 82"/>
                <a:gd name="T4" fmla="*/ 128588 w 164"/>
                <a:gd name="T5" fmla="*/ 0 h 82"/>
                <a:gd name="T6" fmla="*/ 260350 w 164"/>
                <a:gd name="T7" fmla="*/ 130175 h 82"/>
                <a:gd name="T8" fmla="*/ 0 60000 65536"/>
                <a:gd name="T9" fmla="*/ 0 60000 65536"/>
                <a:gd name="T10" fmla="*/ 0 60000 65536"/>
                <a:gd name="T11" fmla="*/ 0 60000 65536"/>
                <a:gd name="T12" fmla="*/ 0 w 164"/>
                <a:gd name="T13" fmla="*/ 0 h 82"/>
                <a:gd name="T14" fmla="*/ 164 w 164"/>
                <a:gd name="T15" fmla="*/ 82 h 82"/>
              </a:gdLst>
              <a:ahLst/>
              <a:cxnLst>
                <a:cxn ang="T8">
                  <a:pos x="T0" y="T1"/>
                </a:cxn>
                <a:cxn ang="T9">
                  <a:pos x="T2" y="T3"/>
                </a:cxn>
                <a:cxn ang="T10">
                  <a:pos x="T4" y="T5"/>
                </a:cxn>
                <a:cxn ang="T11">
                  <a:pos x="T6" y="T7"/>
                </a:cxn>
              </a:cxnLst>
              <a:rect l="T12" t="T13" r="T14" b="T15"/>
              <a:pathLst>
                <a:path w="164" h="82">
                  <a:moveTo>
                    <a:pt x="164" y="82"/>
                  </a:moveTo>
                  <a:lnTo>
                    <a:pt x="0" y="82"/>
                  </a:lnTo>
                  <a:lnTo>
                    <a:pt x="81" y="0"/>
                  </a:lnTo>
                  <a:lnTo>
                    <a:pt x="164" y="8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6" name="Freeform 183"/>
            <p:cNvSpPr>
              <a:spLocks/>
            </p:cNvSpPr>
            <p:nvPr/>
          </p:nvSpPr>
          <p:spPr bwMode="auto">
            <a:xfrm>
              <a:off x="8104188" y="2458245"/>
              <a:ext cx="258763" cy="131763"/>
            </a:xfrm>
            <a:custGeom>
              <a:avLst/>
              <a:gdLst>
                <a:gd name="T0" fmla="*/ 0 w 163"/>
                <a:gd name="T1" fmla="*/ 0 h 83"/>
                <a:gd name="T2" fmla="*/ 258763 w 163"/>
                <a:gd name="T3" fmla="*/ 0 h 83"/>
                <a:gd name="T4" fmla="*/ 128588 w 163"/>
                <a:gd name="T5" fmla="*/ 131763 h 83"/>
                <a:gd name="T6" fmla="*/ 0 w 163"/>
                <a:gd name="T7" fmla="*/ 0 h 83"/>
                <a:gd name="T8" fmla="*/ 0 60000 65536"/>
                <a:gd name="T9" fmla="*/ 0 60000 65536"/>
                <a:gd name="T10" fmla="*/ 0 60000 65536"/>
                <a:gd name="T11" fmla="*/ 0 60000 65536"/>
                <a:gd name="T12" fmla="*/ 0 w 163"/>
                <a:gd name="T13" fmla="*/ 0 h 83"/>
                <a:gd name="T14" fmla="*/ 163 w 163"/>
                <a:gd name="T15" fmla="*/ 83 h 83"/>
              </a:gdLst>
              <a:ahLst/>
              <a:cxnLst>
                <a:cxn ang="T8">
                  <a:pos x="T0" y="T1"/>
                </a:cxn>
                <a:cxn ang="T9">
                  <a:pos x="T2" y="T3"/>
                </a:cxn>
                <a:cxn ang="T10">
                  <a:pos x="T4" y="T5"/>
                </a:cxn>
                <a:cxn ang="T11">
                  <a:pos x="T6" y="T7"/>
                </a:cxn>
              </a:cxnLst>
              <a:rect l="T12" t="T13" r="T14" b="T15"/>
              <a:pathLst>
                <a:path w="163" h="83">
                  <a:moveTo>
                    <a:pt x="0" y="0"/>
                  </a:moveTo>
                  <a:lnTo>
                    <a:pt x="163" y="0"/>
                  </a:lnTo>
                  <a:lnTo>
                    <a:pt x="81" y="83"/>
                  </a:lnTo>
                  <a:lnTo>
                    <a:pt x="0" y="0"/>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 name="Freeform 184"/>
            <p:cNvSpPr>
              <a:spLocks/>
            </p:cNvSpPr>
            <p:nvPr/>
          </p:nvSpPr>
          <p:spPr bwMode="auto">
            <a:xfrm>
              <a:off x="7931151" y="2140745"/>
              <a:ext cx="266700" cy="304800"/>
            </a:xfrm>
            <a:custGeom>
              <a:avLst/>
              <a:gdLst>
                <a:gd name="T0" fmla="*/ 111125 w 168"/>
                <a:gd name="T1" fmla="*/ 225425 h 192"/>
                <a:gd name="T2" fmla="*/ 0 w 168"/>
                <a:gd name="T3" fmla="*/ 225425 h 192"/>
                <a:gd name="T4" fmla="*/ 0 w 168"/>
                <a:gd name="T5" fmla="*/ 79375 h 192"/>
                <a:gd name="T6" fmla="*/ 111125 w 168"/>
                <a:gd name="T7" fmla="*/ 79375 h 192"/>
                <a:gd name="T8" fmla="*/ 111125 w 168"/>
                <a:gd name="T9" fmla="*/ 0 h 192"/>
                <a:gd name="T10" fmla="*/ 266700 w 168"/>
                <a:gd name="T11" fmla="*/ 152400 h 192"/>
                <a:gd name="T12" fmla="*/ 111125 w 168"/>
                <a:gd name="T13" fmla="*/ 304800 h 192"/>
                <a:gd name="T14" fmla="*/ 111125 w 168"/>
                <a:gd name="T15" fmla="*/ 225425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70" y="142"/>
                  </a:moveTo>
                  <a:lnTo>
                    <a:pt x="0" y="142"/>
                  </a:lnTo>
                  <a:lnTo>
                    <a:pt x="0" y="50"/>
                  </a:lnTo>
                  <a:lnTo>
                    <a:pt x="70" y="50"/>
                  </a:lnTo>
                  <a:lnTo>
                    <a:pt x="70" y="0"/>
                  </a:lnTo>
                  <a:lnTo>
                    <a:pt x="168" y="96"/>
                  </a:lnTo>
                  <a:lnTo>
                    <a:pt x="70" y="192"/>
                  </a:lnTo>
                  <a:lnTo>
                    <a:pt x="70" y="14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8" name="Freeform 185"/>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close/>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9" name="Freeform 186"/>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 name="Freeform 187"/>
            <p:cNvSpPr>
              <a:spLocks/>
            </p:cNvSpPr>
            <p:nvPr/>
          </p:nvSpPr>
          <p:spPr bwMode="auto">
            <a:xfrm>
              <a:off x="8255001" y="2140745"/>
              <a:ext cx="266700" cy="304800"/>
            </a:xfrm>
            <a:custGeom>
              <a:avLst/>
              <a:gdLst>
                <a:gd name="T0" fmla="*/ 0 w 168"/>
                <a:gd name="T1" fmla="*/ 152400 h 192"/>
                <a:gd name="T2" fmla="*/ 153988 w 168"/>
                <a:gd name="T3" fmla="*/ 0 h 192"/>
                <a:gd name="T4" fmla="*/ 153988 w 168"/>
                <a:gd name="T5" fmla="*/ 79375 h 192"/>
                <a:gd name="T6" fmla="*/ 266700 w 168"/>
                <a:gd name="T7" fmla="*/ 79375 h 192"/>
                <a:gd name="T8" fmla="*/ 266700 w 168"/>
                <a:gd name="T9" fmla="*/ 225425 h 192"/>
                <a:gd name="T10" fmla="*/ 153988 w 168"/>
                <a:gd name="T11" fmla="*/ 225425 h 192"/>
                <a:gd name="T12" fmla="*/ 153988 w 168"/>
                <a:gd name="T13" fmla="*/ 304800 h 192"/>
                <a:gd name="T14" fmla="*/ 0 w 168"/>
                <a:gd name="T15" fmla="*/ 152400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0" y="96"/>
                  </a:moveTo>
                  <a:lnTo>
                    <a:pt x="97" y="0"/>
                  </a:lnTo>
                  <a:lnTo>
                    <a:pt x="97" y="50"/>
                  </a:lnTo>
                  <a:lnTo>
                    <a:pt x="168" y="50"/>
                  </a:lnTo>
                  <a:lnTo>
                    <a:pt x="168" y="142"/>
                  </a:lnTo>
                  <a:lnTo>
                    <a:pt x="97" y="142"/>
                  </a:lnTo>
                  <a:lnTo>
                    <a:pt x="97" y="192"/>
                  </a:lnTo>
                  <a:lnTo>
                    <a:pt x="0" y="96"/>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3" name="Freeform 188"/>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close/>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4" name="Freeform 189"/>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grpSp>
        <p:nvGrpSpPr>
          <p:cNvPr id="21" name="Group 20"/>
          <p:cNvGrpSpPr/>
          <p:nvPr/>
        </p:nvGrpSpPr>
        <p:grpSpPr>
          <a:xfrm>
            <a:off x="2222518" y="2816447"/>
            <a:ext cx="890126" cy="1320401"/>
            <a:chOff x="1874299" y="2175275"/>
            <a:chExt cx="890126" cy="1320401"/>
          </a:xfrm>
        </p:grpSpPr>
        <p:pic>
          <p:nvPicPr>
            <p:cNvPr id="25" name="Picture 24"/>
            <p:cNvPicPr>
              <a:picLocks noChangeAspect="1"/>
            </p:cNvPicPr>
            <p:nvPr/>
          </p:nvPicPr>
          <p:blipFill>
            <a:blip r:embed="rId3">
              <a:clrChange>
                <a:clrFrom>
                  <a:srgbClr val="FFFFFF"/>
                </a:clrFrom>
                <a:clrTo>
                  <a:srgbClr val="FFFFFF">
                    <a:alpha val="0"/>
                  </a:srgbClr>
                </a:clrTo>
              </a:clrChange>
            </a:blip>
            <a:stretch>
              <a:fillRect/>
            </a:stretch>
          </p:blipFill>
          <p:spPr>
            <a:xfrm>
              <a:off x="1874299" y="2175275"/>
              <a:ext cx="890126" cy="776594"/>
            </a:xfrm>
            <a:prstGeom prst="rect">
              <a:avLst/>
            </a:prstGeom>
          </p:spPr>
        </p:pic>
        <p:sp>
          <p:nvSpPr>
            <p:cNvPr id="26" name="TextBox 25"/>
            <p:cNvSpPr txBox="1"/>
            <p:nvPr/>
          </p:nvSpPr>
          <p:spPr>
            <a:xfrm>
              <a:off x="2002088" y="3022472"/>
              <a:ext cx="618614" cy="473204"/>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sp>
        <p:nvSpPr>
          <p:cNvPr id="28" name="TextBox 27"/>
          <p:cNvSpPr txBox="1"/>
          <p:nvPr/>
        </p:nvSpPr>
        <p:spPr>
          <a:xfrm>
            <a:off x="2049000" y="1681771"/>
            <a:ext cx="3696145" cy="720195"/>
          </a:xfrm>
          <a:prstGeom prst="rect">
            <a:avLst/>
          </a:prstGeom>
          <a:noFill/>
        </p:spPr>
        <p:txBody>
          <a:bodyPr wrap="square" lIns="68577" tIns="34289" rIns="68577" bIns="34289" rtlCol="0">
            <a:spAutoFit/>
          </a:bodyPr>
          <a:lstStyle/>
          <a:p>
            <a:pPr defTabSz="342884">
              <a:lnSpc>
                <a:spcPct val="130000"/>
              </a:lnSpc>
            </a:pPr>
            <a:r>
              <a:rPr lang="en-US" sz="2100" dirty="0" smtClean="0">
                <a:solidFill>
                  <a:prstClr val="black"/>
                </a:solidFill>
                <a:cs typeface="Helvetica Neue Light"/>
              </a:rPr>
              <a:t>Trigger: CPU </a:t>
            </a:r>
            <a:r>
              <a:rPr lang="en-US" sz="2100" dirty="0">
                <a:solidFill>
                  <a:prstClr val="black"/>
                </a:solidFill>
                <a:cs typeface="Helvetica Neue Light"/>
              </a:rPr>
              <a:t>Utilization &lt; 35%</a:t>
            </a:r>
          </a:p>
          <a:p>
            <a:pPr defTabSz="342884">
              <a:lnSpc>
                <a:spcPct val="130000"/>
              </a:lnSpc>
            </a:pPr>
            <a:r>
              <a:rPr lang="en-US" sz="1200" i="1" dirty="0">
                <a:solidFill>
                  <a:prstClr val="black"/>
                </a:solidFill>
                <a:cs typeface="Helvetica Neue Light"/>
              </a:rPr>
              <a:t>Auto Scale down and load balance</a:t>
            </a:r>
          </a:p>
        </p:txBody>
      </p:sp>
      <p:grpSp>
        <p:nvGrpSpPr>
          <p:cNvPr id="31" name="Group 30"/>
          <p:cNvGrpSpPr/>
          <p:nvPr/>
        </p:nvGrpSpPr>
        <p:grpSpPr>
          <a:xfrm>
            <a:off x="3299578" y="2814737"/>
            <a:ext cx="890126" cy="1318646"/>
            <a:chOff x="2951359" y="2173565"/>
            <a:chExt cx="890126" cy="1318646"/>
          </a:xfrm>
        </p:grpSpPr>
        <p:pic>
          <p:nvPicPr>
            <p:cNvPr id="35" name="Picture 34"/>
            <p:cNvPicPr>
              <a:picLocks noChangeAspect="1"/>
            </p:cNvPicPr>
            <p:nvPr/>
          </p:nvPicPr>
          <p:blipFill>
            <a:blip r:embed="rId3">
              <a:clrChange>
                <a:clrFrom>
                  <a:srgbClr val="FFFFFF"/>
                </a:clrFrom>
                <a:clrTo>
                  <a:srgbClr val="FFFFFF">
                    <a:alpha val="0"/>
                  </a:srgbClr>
                </a:clrTo>
              </a:clrChange>
            </a:blip>
            <a:stretch>
              <a:fillRect/>
            </a:stretch>
          </p:blipFill>
          <p:spPr>
            <a:xfrm>
              <a:off x="2951359" y="2173565"/>
              <a:ext cx="890126" cy="776594"/>
            </a:xfrm>
            <a:prstGeom prst="rect">
              <a:avLst/>
            </a:prstGeom>
          </p:spPr>
        </p:pic>
        <p:sp>
          <p:nvSpPr>
            <p:cNvPr id="39" name="TextBox 38"/>
            <p:cNvSpPr txBox="1"/>
            <p:nvPr/>
          </p:nvSpPr>
          <p:spPr>
            <a:xfrm>
              <a:off x="3079287" y="3019007"/>
              <a:ext cx="618614" cy="473204"/>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grpSp>
        <p:nvGrpSpPr>
          <p:cNvPr id="40" name="Group 39"/>
          <p:cNvGrpSpPr/>
          <p:nvPr/>
        </p:nvGrpSpPr>
        <p:grpSpPr>
          <a:xfrm>
            <a:off x="4376638" y="2813026"/>
            <a:ext cx="890126" cy="1316891"/>
            <a:chOff x="4028419" y="2171855"/>
            <a:chExt cx="890126" cy="1316891"/>
          </a:xfrm>
        </p:grpSpPr>
        <p:pic>
          <p:nvPicPr>
            <p:cNvPr id="41" name="Picture 40"/>
            <p:cNvPicPr>
              <a:picLocks noChangeAspect="1"/>
            </p:cNvPicPr>
            <p:nvPr/>
          </p:nvPicPr>
          <p:blipFill>
            <a:blip r:embed="rId3">
              <a:clrChange>
                <a:clrFrom>
                  <a:srgbClr val="FFFFFF"/>
                </a:clrFrom>
                <a:clrTo>
                  <a:srgbClr val="FFFFFF">
                    <a:alpha val="0"/>
                  </a:srgbClr>
                </a:clrTo>
              </a:clrChange>
            </a:blip>
            <a:stretch>
              <a:fillRect/>
            </a:stretch>
          </p:blipFill>
          <p:spPr>
            <a:xfrm>
              <a:off x="4028419" y="2171855"/>
              <a:ext cx="890126" cy="776594"/>
            </a:xfrm>
            <a:prstGeom prst="rect">
              <a:avLst/>
            </a:prstGeom>
          </p:spPr>
        </p:pic>
        <p:sp>
          <p:nvSpPr>
            <p:cNvPr id="42" name="TextBox 41"/>
            <p:cNvSpPr txBox="1"/>
            <p:nvPr/>
          </p:nvSpPr>
          <p:spPr>
            <a:xfrm>
              <a:off x="4156486" y="3015542"/>
              <a:ext cx="618614" cy="473204"/>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grpSp>
        <p:nvGrpSpPr>
          <p:cNvPr id="43" name="Group 42"/>
          <p:cNvGrpSpPr/>
          <p:nvPr/>
        </p:nvGrpSpPr>
        <p:grpSpPr>
          <a:xfrm>
            <a:off x="5453698" y="2811311"/>
            <a:ext cx="890126" cy="1315136"/>
            <a:chOff x="5105479" y="2170145"/>
            <a:chExt cx="890126" cy="1315136"/>
          </a:xfrm>
        </p:grpSpPr>
        <p:pic>
          <p:nvPicPr>
            <p:cNvPr id="44" name="Picture 43"/>
            <p:cNvPicPr>
              <a:picLocks noChangeAspect="1"/>
            </p:cNvPicPr>
            <p:nvPr/>
          </p:nvPicPr>
          <p:blipFill>
            <a:blip r:embed="rId3">
              <a:clrChange>
                <a:clrFrom>
                  <a:srgbClr val="FFFFFF"/>
                </a:clrFrom>
                <a:clrTo>
                  <a:srgbClr val="FFFFFF">
                    <a:alpha val="0"/>
                  </a:srgbClr>
                </a:clrTo>
              </a:clrChange>
            </a:blip>
            <a:stretch>
              <a:fillRect/>
            </a:stretch>
          </p:blipFill>
          <p:spPr>
            <a:xfrm>
              <a:off x="5105479" y="2170145"/>
              <a:ext cx="890126" cy="776594"/>
            </a:xfrm>
            <a:prstGeom prst="rect">
              <a:avLst/>
            </a:prstGeom>
          </p:spPr>
        </p:pic>
        <p:sp>
          <p:nvSpPr>
            <p:cNvPr id="45" name="TextBox 44"/>
            <p:cNvSpPr txBox="1"/>
            <p:nvPr/>
          </p:nvSpPr>
          <p:spPr>
            <a:xfrm>
              <a:off x="5233685" y="3012077"/>
              <a:ext cx="618614" cy="473204"/>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grpSp>
        <p:nvGrpSpPr>
          <p:cNvPr id="46" name="Group 45"/>
          <p:cNvGrpSpPr/>
          <p:nvPr/>
        </p:nvGrpSpPr>
        <p:grpSpPr>
          <a:xfrm>
            <a:off x="6530758" y="2819997"/>
            <a:ext cx="890126" cy="1302990"/>
            <a:chOff x="6182539" y="2178826"/>
            <a:chExt cx="890126" cy="1302990"/>
          </a:xfrm>
        </p:grpSpPr>
        <p:pic>
          <p:nvPicPr>
            <p:cNvPr id="47" name="Picture 46"/>
            <p:cNvPicPr>
              <a:picLocks noChangeAspect="1"/>
            </p:cNvPicPr>
            <p:nvPr/>
          </p:nvPicPr>
          <p:blipFill>
            <a:blip r:embed="rId3">
              <a:clrChange>
                <a:clrFrom>
                  <a:srgbClr val="FFFFFF"/>
                </a:clrFrom>
                <a:clrTo>
                  <a:srgbClr val="FFFFFF">
                    <a:alpha val="0"/>
                  </a:srgbClr>
                </a:clrTo>
              </a:clrChange>
            </a:blip>
            <a:stretch>
              <a:fillRect/>
            </a:stretch>
          </p:blipFill>
          <p:spPr>
            <a:xfrm>
              <a:off x="6182539" y="2178826"/>
              <a:ext cx="890126" cy="776594"/>
            </a:xfrm>
            <a:prstGeom prst="rect">
              <a:avLst/>
            </a:prstGeom>
          </p:spPr>
        </p:pic>
        <p:sp>
          <p:nvSpPr>
            <p:cNvPr id="48" name="TextBox 47"/>
            <p:cNvSpPr txBox="1"/>
            <p:nvPr/>
          </p:nvSpPr>
          <p:spPr>
            <a:xfrm>
              <a:off x="6310884" y="3008612"/>
              <a:ext cx="618614" cy="473204"/>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spTree>
    <p:extLst>
      <p:ext uri="{BB962C8B-B14F-4D97-AF65-F5344CB8AC3E}">
        <p14:creationId xmlns:p14="http://schemas.microsoft.com/office/powerpoint/2010/main" val="40172561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6"/>
                                        </p:tgtEl>
                                      </p:cBhvr>
                                    </p:animEffect>
                                    <p:set>
                                      <p:cBhvr>
                                        <p:cTn id="12" dur="1" fill="hold">
                                          <p:stCondLst>
                                            <p:cond delay="499"/>
                                          </p:stCondLst>
                                        </p:cTn>
                                        <p:tgtEl>
                                          <p:spTgt spid="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3"/>
                                        </p:tgtEl>
                                      </p:cBhvr>
                                    </p:animEffect>
                                    <p:set>
                                      <p:cBhvr>
                                        <p:cTn id="17" dur="1" fill="hold">
                                          <p:stCondLst>
                                            <p:cond delay="499"/>
                                          </p:stCondLst>
                                        </p:cTn>
                                        <p:tgtEl>
                                          <p:spTgt spid="4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1"/>
                                        </p:tgtEl>
                                      </p:cBhvr>
                                    </p:animEffect>
                                    <p:set>
                                      <p:cBhvr>
                                        <p:cTn id="27"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How </a:t>
            </a:r>
            <a:r>
              <a:rPr lang="en-IN" dirty="0" err="1" smtClean="0"/>
              <a:t>Autoscaling</a:t>
            </a:r>
            <a:r>
              <a:rPr lang="en-IN" dirty="0" smtClean="0"/>
              <a:t> Works?</a:t>
            </a:r>
            <a:endParaRPr lang="en-IN" dirty="0"/>
          </a:p>
        </p:txBody>
      </p:sp>
    </p:spTree>
    <p:extLst>
      <p:ext uri="{BB962C8B-B14F-4D97-AF65-F5344CB8AC3E}">
        <p14:creationId xmlns:p14="http://schemas.microsoft.com/office/powerpoint/2010/main" val="41739852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1"/>
          <p:cNvSpPr txBox="1"/>
          <p:nvPr/>
        </p:nvSpPr>
        <p:spPr>
          <a:xfrm>
            <a:off x="2061057" y="7700"/>
            <a:ext cx="5102166" cy="323165"/>
          </a:xfrm>
          <a:prstGeom prst="rect">
            <a:avLst/>
          </a:prstGeom>
        </p:spPr>
        <p:txBody>
          <a:bodyPr vert="horz" wrap="none" lIns="0" tIns="0" rIns="0" bIns="0" rtlCol="0">
            <a:spAutoFit/>
          </a:bodyPr>
          <a:lstStyle/>
          <a:p>
            <a:pPr defTabSz="685800"/>
            <a:r>
              <a:rPr sz="2100" spc="8" dirty="0">
                <a:solidFill>
                  <a:srgbClr val="FFFFFF"/>
                </a:solidFill>
                <a:latin typeface="Segoe UI Light"/>
                <a:cs typeface="Segoe UI Light"/>
              </a:rPr>
              <a:t>How Does Amazon EC2 Auto Scaling Works?</a:t>
            </a:r>
            <a:endParaRPr sz="2100">
              <a:solidFill>
                <a:prstClr val="black"/>
              </a:solidFill>
              <a:latin typeface="Segoe UI Light"/>
              <a:cs typeface="Segoe UI Light"/>
            </a:endParaRPr>
          </a:p>
        </p:txBody>
      </p:sp>
      <p:sp>
        <p:nvSpPr>
          <p:cNvPr id="2" name="object 2"/>
          <p:cNvSpPr/>
          <p:nvPr/>
        </p:nvSpPr>
        <p:spPr>
          <a:xfrm>
            <a:off x="2807416" y="717141"/>
            <a:ext cx="1390442" cy="1143039"/>
          </a:xfrm>
          <a:custGeom>
            <a:avLst/>
            <a:gdLst/>
            <a:ahLst/>
            <a:cxnLst/>
            <a:rect l="l" t="t" r="r" b="b"/>
            <a:pathLst>
              <a:path w="3001099" h="1823338">
                <a:moveTo>
                  <a:pt x="305320" y="608711"/>
                </a:moveTo>
                <a:cubicBezTo>
                  <a:pt x="271615" y="405638"/>
                  <a:pt x="445185" y="218567"/>
                  <a:pt x="693026" y="190881"/>
                </a:cubicBezTo>
                <a:cubicBezTo>
                  <a:pt x="793458" y="179705"/>
                  <a:pt x="895553" y="196469"/>
                  <a:pt x="983005" y="238506"/>
                </a:cubicBezTo>
                <a:cubicBezTo>
                  <a:pt x="1075652" y="95250"/>
                  <a:pt x="1292187" y="40894"/>
                  <a:pt x="1466685" y="116967"/>
                </a:cubicBezTo>
                <a:cubicBezTo>
                  <a:pt x="1497165" y="130175"/>
                  <a:pt x="1525105" y="147066"/>
                  <a:pt x="1549743" y="167005"/>
                </a:cubicBezTo>
                <a:cubicBezTo>
                  <a:pt x="1621879" y="48260"/>
                  <a:pt x="1797647" y="0"/>
                  <a:pt x="1942300" y="59308"/>
                </a:cubicBezTo>
                <a:cubicBezTo>
                  <a:pt x="1982432" y="75692"/>
                  <a:pt x="2017357" y="99313"/>
                  <a:pt x="2044408" y="128524"/>
                </a:cubicBezTo>
                <a:cubicBezTo>
                  <a:pt x="2160740" y="16256"/>
                  <a:pt x="2366353" y="2413"/>
                  <a:pt x="2503513" y="97536"/>
                </a:cubicBezTo>
                <a:cubicBezTo>
                  <a:pt x="2561171" y="137541"/>
                  <a:pt x="2600160" y="192658"/>
                  <a:pt x="2613495" y="253492"/>
                </a:cubicBezTo>
                <a:cubicBezTo>
                  <a:pt x="2804122" y="296163"/>
                  <a:pt x="2916517" y="457581"/>
                  <a:pt x="2864574" y="614171"/>
                </a:cubicBezTo>
                <a:cubicBezTo>
                  <a:pt x="2860256" y="627380"/>
                  <a:pt x="2854795" y="640207"/>
                  <a:pt x="2848191" y="652780"/>
                </a:cubicBezTo>
                <a:cubicBezTo>
                  <a:pt x="3001099" y="815848"/>
                  <a:pt x="2963634" y="1049655"/>
                  <a:pt x="2764625" y="1175004"/>
                </a:cubicBezTo>
                <a:cubicBezTo>
                  <a:pt x="2702776" y="1213993"/>
                  <a:pt x="2629497" y="1239266"/>
                  <a:pt x="2552281" y="1248283"/>
                </a:cubicBezTo>
                <a:cubicBezTo>
                  <a:pt x="2550503" y="1423796"/>
                  <a:pt x="2375370" y="1564894"/>
                  <a:pt x="2161121" y="1563496"/>
                </a:cubicBezTo>
                <a:cubicBezTo>
                  <a:pt x="2089620" y="1563116"/>
                  <a:pt x="2019516" y="1546351"/>
                  <a:pt x="1958810" y="1515363"/>
                </a:cubicBezTo>
                <a:cubicBezTo>
                  <a:pt x="1886420" y="1712087"/>
                  <a:pt x="1633563" y="1823338"/>
                  <a:pt x="1394295" y="1763649"/>
                </a:cubicBezTo>
                <a:cubicBezTo>
                  <a:pt x="1293965" y="1738757"/>
                  <a:pt x="1207224" y="1685925"/>
                  <a:pt x="1149057" y="1614296"/>
                </a:cubicBezTo>
                <a:cubicBezTo>
                  <a:pt x="903948" y="1735455"/>
                  <a:pt x="585863" y="1670304"/>
                  <a:pt x="438543" y="1468755"/>
                </a:cubicBezTo>
                <a:cubicBezTo>
                  <a:pt x="436689" y="1466214"/>
                  <a:pt x="434860" y="1463675"/>
                  <a:pt x="433070" y="1461008"/>
                </a:cubicBezTo>
                <a:cubicBezTo>
                  <a:pt x="272694" y="1476501"/>
                  <a:pt x="127406" y="1382649"/>
                  <a:pt x="108585" y="1251458"/>
                </a:cubicBezTo>
                <a:cubicBezTo>
                  <a:pt x="98552" y="1181608"/>
                  <a:pt x="126695" y="1111631"/>
                  <a:pt x="185521" y="1060323"/>
                </a:cubicBezTo>
                <a:cubicBezTo>
                  <a:pt x="46647" y="993267"/>
                  <a:pt x="0" y="846201"/>
                  <a:pt x="81318" y="731774"/>
                </a:cubicBezTo>
                <a:cubicBezTo>
                  <a:pt x="128244" y="665733"/>
                  <a:pt x="210528" y="622045"/>
                  <a:pt x="302882" y="614171"/>
                </a:cubicBezTo>
                <a:close/>
              </a:path>
            </a:pathLst>
          </a:custGeom>
          <a:solidFill>
            <a:srgbClr val="009FE2"/>
          </a:solidFill>
        </p:spPr>
        <p:txBody>
          <a:bodyPr wrap="square" lIns="0" tIns="0" rIns="0" bIns="0" rtlCol="0">
            <a:noAutofit/>
          </a:bodyPr>
          <a:lstStyle/>
          <a:p>
            <a:pPr defTabSz="685800"/>
            <a:endParaRPr sz="1350">
              <a:solidFill>
                <a:prstClr val="black"/>
              </a:solidFill>
            </a:endParaRPr>
          </a:p>
        </p:txBody>
      </p:sp>
      <p:sp>
        <p:nvSpPr>
          <p:cNvPr id="9" name="text 1"/>
          <p:cNvSpPr txBox="1"/>
          <p:nvPr/>
        </p:nvSpPr>
        <p:spPr>
          <a:xfrm>
            <a:off x="3162937" y="969966"/>
            <a:ext cx="919748" cy="830997"/>
          </a:xfrm>
          <a:prstGeom prst="rect">
            <a:avLst/>
          </a:prstGeom>
        </p:spPr>
        <p:txBody>
          <a:bodyPr vert="horz" wrap="square" lIns="0" tIns="0" rIns="0" bIns="0" rtlCol="0">
            <a:spAutoFit/>
          </a:bodyPr>
          <a:lstStyle/>
          <a:p>
            <a:pPr marL="4571" defTabSz="685800"/>
            <a:r>
              <a:rPr sz="1350" spc="8" dirty="0">
                <a:solidFill>
                  <a:prstClr val="black"/>
                </a:solidFill>
                <a:latin typeface="Segoe UI Light"/>
                <a:cs typeface="Segoe UI Light"/>
              </a:rPr>
              <a:t>Horizontal  and</a:t>
            </a:r>
            <a:endParaRPr sz="1350" dirty="0">
              <a:solidFill>
                <a:prstClr val="black"/>
              </a:solidFill>
              <a:latin typeface="Segoe UI Light"/>
              <a:cs typeface="Segoe UI Light"/>
            </a:endParaRPr>
          </a:p>
          <a:p>
            <a:pPr defTabSz="685800"/>
            <a:r>
              <a:rPr sz="1350" spc="8" dirty="0">
                <a:solidFill>
                  <a:prstClr val="black"/>
                </a:solidFill>
                <a:latin typeface="Segoe UI Light"/>
                <a:cs typeface="Segoe UI Light"/>
              </a:rPr>
              <a:t>Vertical  Scaling</a:t>
            </a:r>
            <a:endParaRPr sz="1350" dirty="0">
              <a:solidFill>
                <a:prstClr val="black"/>
              </a:solidFill>
              <a:latin typeface="Segoe UI Light"/>
              <a:cs typeface="Segoe UI Light"/>
            </a:endParaRPr>
          </a:p>
        </p:txBody>
      </p:sp>
      <p:sp>
        <p:nvSpPr>
          <p:cNvPr id="3" name="object 3"/>
          <p:cNvSpPr/>
          <p:nvPr/>
        </p:nvSpPr>
        <p:spPr>
          <a:xfrm>
            <a:off x="5649396" y="1317616"/>
            <a:ext cx="1390460" cy="1143039"/>
          </a:xfrm>
          <a:custGeom>
            <a:avLst/>
            <a:gdLst/>
            <a:ahLst/>
            <a:cxnLst/>
            <a:rect l="l" t="t" r="r" b="b"/>
            <a:pathLst>
              <a:path w="3001137" h="1823338">
                <a:moveTo>
                  <a:pt x="305308" y="608711"/>
                </a:moveTo>
                <a:cubicBezTo>
                  <a:pt x="271653" y="405638"/>
                  <a:pt x="445262" y="218567"/>
                  <a:pt x="693039" y="190881"/>
                </a:cubicBezTo>
                <a:cubicBezTo>
                  <a:pt x="793496" y="179705"/>
                  <a:pt x="895604" y="196469"/>
                  <a:pt x="982980" y="238506"/>
                </a:cubicBezTo>
                <a:cubicBezTo>
                  <a:pt x="1075690" y="95250"/>
                  <a:pt x="1292225" y="40894"/>
                  <a:pt x="1466723" y="116967"/>
                </a:cubicBezTo>
                <a:cubicBezTo>
                  <a:pt x="1497203" y="130175"/>
                  <a:pt x="1525143" y="147066"/>
                  <a:pt x="1549781" y="167005"/>
                </a:cubicBezTo>
                <a:cubicBezTo>
                  <a:pt x="1621917" y="48260"/>
                  <a:pt x="1797685" y="0"/>
                  <a:pt x="1942338" y="59309"/>
                </a:cubicBezTo>
                <a:cubicBezTo>
                  <a:pt x="1982469" y="75692"/>
                  <a:pt x="2017394" y="99314"/>
                  <a:pt x="2044445" y="128524"/>
                </a:cubicBezTo>
                <a:cubicBezTo>
                  <a:pt x="2160778" y="16256"/>
                  <a:pt x="2366391" y="2413"/>
                  <a:pt x="2503551" y="97536"/>
                </a:cubicBezTo>
                <a:cubicBezTo>
                  <a:pt x="2561209" y="137541"/>
                  <a:pt x="2600198" y="192659"/>
                  <a:pt x="2613533" y="253492"/>
                </a:cubicBezTo>
                <a:cubicBezTo>
                  <a:pt x="2804160" y="296164"/>
                  <a:pt x="2916555" y="457581"/>
                  <a:pt x="2864612" y="614172"/>
                </a:cubicBezTo>
                <a:cubicBezTo>
                  <a:pt x="2860294" y="627380"/>
                  <a:pt x="2854833" y="640207"/>
                  <a:pt x="2848229" y="652780"/>
                </a:cubicBezTo>
                <a:cubicBezTo>
                  <a:pt x="3001137" y="815848"/>
                  <a:pt x="2963672" y="1049655"/>
                  <a:pt x="2764663" y="1175004"/>
                </a:cubicBezTo>
                <a:cubicBezTo>
                  <a:pt x="2702814" y="1213993"/>
                  <a:pt x="2629535" y="1239266"/>
                  <a:pt x="2552318" y="1248283"/>
                </a:cubicBezTo>
                <a:cubicBezTo>
                  <a:pt x="2550541" y="1423797"/>
                  <a:pt x="2375408" y="1564894"/>
                  <a:pt x="2161159" y="1563497"/>
                </a:cubicBezTo>
                <a:cubicBezTo>
                  <a:pt x="2089658" y="1563116"/>
                  <a:pt x="2019554" y="1546352"/>
                  <a:pt x="1958848" y="1515364"/>
                </a:cubicBezTo>
                <a:cubicBezTo>
                  <a:pt x="1886458" y="1712087"/>
                  <a:pt x="1633601" y="1823338"/>
                  <a:pt x="1394333" y="1763649"/>
                </a:cubicBezTo>
                <a:cubicBezTo>
                  <a:pt x="1294003" y="1738757"/>
                  <a:pt x="1207262" y="1685925"/>
                  <a:pt x="1149095" y="1614297"/>
                </a:cubicBezTo>
                <a:cubicBezTo>
                  <a:pt x="903986" y="1735455"/>
                  <a:pt x="585851" y="1670304"/>
                  <a:pt x="438531" y="1468755"/>
                </a:cubicBezTo>
                <a:cubicBezTo>
                  <a:pt x="436753" y="1466215"/>
                  <a:pt x="434848" y="1463675"/>
                  <a:pt x="433070" y="1461008"/>
                </a:cubicBezTo>
                <a:cubicBezTo>
                  <a:pt x="272669" y="1476502"/>
                  <a:pt x="127508" y="1382649"/>
                  <a:pt x="108585" y="1251458"/>
                </a:cubicBezTo>
                <a:cubicBezTo>
                  <a:pt x="98552" y="1181608"/>
                  <a:pt x="126746" y="1111631"/>
                  <a:pt x="185547" y="1060323"/>
                </a:cubicBezTo>
                <a:cubicBezTo>
                  <a:pt x="46736" y="993267"/>
                  <a:pt x="0" y="846201"/>
                  <a:pt x="81407" y="731774"/>
                </a:cubicBezTo>
                <a:cubicBezTo>
                  <a:pt x="128270" y="665734"/>
                  <a:pt x="210566" y="622046"/>
                  <a:pt x="302895" y="614172"/>
                </a:cubicBezTo>
                <a:close/>
              </a:path>
            </a:pathLst>
          </a:custGeom>
          <a:solidFill>
            <a:srgbClr val="009FE2"/>
          </a:solidFill>
        </p:spPr>
        <p:txBody>
          <a:bodyPr wrap="square" lIns="0" tIns="0" rIns="0" bIns="0" rtlCol="0">
            <a:noAutofit/>
          </a:bodyPr>
          <a:lstStyle/>
          <a:p>
            <a:pPr defTabSz="685800"/>
            <a:endParaRPr sz="1350">
              <a:solidFill>
                <a:prstClr val="black"/>
              </a:solidFill>
            </a:endParaRPr>
          </a:p>
        </p:txBody>
      </p:sp>
      <p:sp>
        <p:nvSpPr>
          <p:cNvPr id="10" name="text 1"/>
          <p:cNvSpPr txBox="1"/>
          <p:nvPr/>
        </p:nvSpPr>
        <p:spPr>
          <a:xfrm>
            <a:off x="5871163" y="1751544"/>
            <a:ext cx="1123806" cy="415498"/>
          </a:xfrm>
          <a:prstGeom prst="rect">
            <a:avLst/>
          </a:prstGeom>
        </p:spPr>
        <p:txBody>
          <a:bodyPr vert="horz" wrap="square" lIns="0" tIns="0" rIns="0" bIns="0" rtlCol="0">
            <a:spAutoFit/>
          </a:bodyPr>
          <a:lstStyle/>
          <a:p>
            <a:pPr defTabSz="685800"/>
            <a:r>
              <a:rPr sz="1350" spc="8" dirty="0">
                <a:solidFill>
                  <a:prstClr val="black"/>
                </a:solidFill>
                <a:latin typeface="Segoe UI Light"/>
                <a:cs typeface="Segoe UI Light"/>
              </a:rPr>
              <a:t>Scaling  Conditions</a:t>
            </a:r>
            <a:endParaRPr sz="1350" dirty="0">
              <a:solidFill>
                <a:prstClr val="black"/>
              </a:solidFill>
              <a:latin typeface="Segoe UI Light"/>
              <a:cs typeface="Segoe UI Light"/>
            </a:endParaRPr>
          </a:p>
        </p:txBody>
      </p:sp>
      <p:sp>
        <p:nvSpPr>
          <p:cNvPr id="4" name="object 4"/>
          <p:cNvSpPr/>
          <p:nvPr/>
        </p:nvSpPr>
        <p:spPr>
          <a:xfrm>
            <a:off x="3088386" y="2101978"/>
            <a:ext cx="1390460" cy="1143040"/>
          </a:xfrm>
          <a:custGeom>
            <a:avLst/>
            <a:gdLst/>
            <a:ahLst/>
            <a:cxnLst/>
            <a:rect l="l" t="t" r="r" b="b"/>
            <a:pathLst>
              <a:path w="3001137" h="1823339">
                <a:moveTo>
                  <a:pt x="305308" y="608711"/>
                </a:moveTo>
                <a:cubicBezTo>
                  <a:pt x="271653" y="405638"/>
                  <a:pt x="445262" y="218567"/>
                  <a:pt x="693039" y="190881"/>
                </a:cubicBezTo>
                <a:cubicBezTo>
                  <a:pt x="793496" y="179705"/>
                  <a:pt x="895604" y="196469"/>
                  <a:pt x="982980" y="238506"/>
                </a:cubicBezTo>
                <a:cubicBezTo>
                  <a:pt x="1075690" y="95250"/>
                  <a:pt x="1292225" y="40894"/>
                  <a:pt x="1466723" y="116967"/>
                </a:cubicBezTo>
                <a:cubicBezTo>
                  <a:pt x="1497202" y="130175"/>
                  <a:pt x="1525143" y="147066"/>
                  <a:pt x="1549781" y="167005"/>
                </a:cubicBezTo>
                <a:cubicBezTo>
                  <a:pt x="1621917" y="48260"/>
                  <a:pt x="1797685" y="0"/>
                  <a:pt x="1942337" y="59309"/>
                </a:cubicBezTo>
                <a:cubicBezTo>
                  <a:pt x="1982470" y="75692"/>
                  <a:pt x="2017395" y="99314"/>
                  <a:pt x="2044446" y="128524"/>
                </a:cubicBezTo>
                <a:cubicBezTo>
                  <a:pt x="2160777" y="16256"/>
                  <a:pt x="2366391" y="2413"/>
                  <a:pt x="2503550" y="97536"/>
                </a:cubicBezTo>
                <a:cubicBezTo>
                  <a:pt x="2561209" y="137541"/>
                  <a:pt x="2600198" y="192659"/>
                  <a:pt x="2613533" y="253492"/>
                </a:cubicBezTo>
                <a:cubicBezTo>
                  <a:pt x="2804160" y="296164"/>
                  <a:pt x="2916555" y="457581"/>
                  <a:pt x="2864612" y="614172"/>
                </a:cubicBezTo>
                <a:cubicBezTo>
                  <a:pt x="2860294" y="627380"/>
                  <a:pt x="2854833" y="640207"/>
                  <a:pt x="2848229" y="652780"/>
                </a:cubicBezTo>
                <a:cubicBezTo>
                  <a:pt x="3001137" y="815848"/>
                  <a:pt x="2963672" y="1049655"/>
                  <a:pt x="2764662" y="1175004"/>
                </a:cubicBezTo>
                <a:cubicBezTo>
                  <a:pt x="2702814" y="1213993"/>
                  <a:pt x="2629535" y="1239266"/>
                  <a:pt x="2552319" y="1248283"/>
                </a:cubicBezTo>
                <a:cubicBezTo>
                  <a:pt x="2550541" y="1423797"/>
                  <a:pt x="2375408" y="1564894"/>
                  <a:pt x="2161159" y="1563497"/>
                </a:cubicBezTo>
                <a:cubicBezTo>
                  <a:pt x="2089658" y="1563116"/>
                  <a:pt x="2019554" y="1546352"/>
                  <a:pt x="1958848" y="1515364"/>
                </a:cubicBezTo>
                <a:cubicBezTo>
                  <a:pt x="1886458" y="1712087"/>
                  <a:pt x="1633601" y="1823339"/>
                  <a:pt x="1394333" y="1763649"/>
                </a:cubicBezTo>
                <a:cubicBezTo>
                  <a:pt x="1294002" y="1738757"/>
                  <a:pt x="1207262" y="1685925"/>
                  <a:pt x="1149096" y="1614297"/>
                </a:cubicBezTo>
                <a:cubicBezTo>
                  <a:pt x="903986" y="1735455"/>
                  <a:pt x="585851" y="1670304"/>
                  <a:pt x="438531" y="1468755"/>
                </a:cubicBezTo>
                <a:cubicBezTo>
                  <a:pt x="436753" y="1466215"/>
                  <a:pt x="434847" y="1463675"/>
                  <a:pt x="433069" y="1461008"/>
                </a:cubicBezTo>
                <a:cubicBezTo>
                  <a:pt x="272668" y="1476502"/>
                  <a:pt x="127508" y="1382649"/>
                  <a:pt x="108584" y="1251458"/>
                </a:cubicBezTo>
                <a:cubicBezTo>
                  <a:pt x="98552" y="1181608"/>
                  <a:pt x="126746" y="1111631"/>
                  <a:pt x="185546" y="1060323"/>
                </a:cubicBezTo>
                <a:cubicBezTo>
                  <a:pt x="46736" y="993267"/>
                  <a:pt x="0" y="846201"/>
                  <a:pt x="81406" y="731774"/>
                </a:cubicBezTo>
                <a:cubicBezTo>
                  <a:pt x="128269" y="665734"/>
                  <a:pt x="210565" y="622046"/>
                  <a:pt x="302894" y="614172"/>
                </a:cubicBezTo>
                <a:close/>
              </a:path>
            </a:pathLst>
          </a:custGeom>
          <a:solidFill>
            <a:srgbClr val="009FE2"/>
          </a:solidFill>
        </p:spPr>
        <p:txBody>
          <a:bodyPr wrap="square" lIns="0" tIns="0" rIns="0" bIns="0" rtlCol="0">
            <a:noAutofit/>
          </a:bodyPr>
          <a:lstStyle/>
          <a:p>
            <a:pPr defTabSz="685800"/>
            <a:endParaRPr sz="1350">
              <a:solidFill>
                <a:prstClr val="black"/>
              </a:solidFill>
            </a:endParaRPr>
          </a:p>
        </p:txBody>
      </p:sp>
      <p:sp>
        <p:nvSpPr>
          <p:cNvPr id="11" name="text 1"/>
          <p:cNvSpPr txBox="1"/>
          <p:nvPr/>
        </p:nvSpPr>
        <p:spPr>
          <a:xfrm>
            <a:off x="3346112" y="2460655"/>
            <a:ext cx="799240" cy="415498"/>
          </a:xfrm>
          <a:prstGeom prst="rect">
            <a:avLst/>
          </a:prstGeom>
        </p:spPr>
        <p:txBody>
          <a:bodyPr vert="horz" wrap="square" lIns="0" tIns="0" rIns="0" bIns="0" rtlCol="0">
            <a:spAutoFit/>
          </a:bodyPr>
          <a:lstStyle/>
          <a:p>
            <a:pPr defTabSz="685800"/>
            <a:r>
              <a:rPr sz="1350" spc="8" dirty="0">
                <a:solidFill>
                  <a:prstClr val="black"/>
                </a:solidFill>
                <a:latin typeface="Segoe UI Light"/>
                <a:cs typeface="Segoe UI Light"/>
              </a:rPr>
              <a:t>Scaling  Plans</a:t>
            </a:r>
            <a:endParaRPr sz="1350" dirty="0">
              <a:solidFill>
                <a:prstClr val="black"/>
              </a:solidFill>
              <a:latin typeface="Segoe UI Light"/>
              <a:cs typeface="Segoe UI Light"/>
            </a:endParaRPr>
          </a:p>
        </p:txBody>
      </p:sp>
      <p:sp>
        <p:nvSpPr>
          <p:cNvPr id="5" name="object 5"/>
          <p:cNvSpPr/>
          <p:nvPr/>
        </p:nvSpPr>
        <p:spPr>
          <a:xfrm>
            <a:off x="5624442" y="3268733"/>
            <a:ext cx="1390460" cy="1143000"/>
          </a:xfrm>
          <a:custGeom>
            <a:avLst/>
            <a:gdLst/>
            <a:ahLst/>
            <a:cxnLst/>
            <a:rect l="l" t="t" r="r" b="b"/>
            <a:pathLst>
              <a:path w="3001137" h="1823275">
                <a:moveTo>
                  <a:pt x="305308" y="608711"/>
                </a:moveTo>
                <a:cubicBezTo>
                  <a:pt x="271653" y="405638"/>
                  <a:pt x="445262" y="218567"/>
                  <a:pt x="693039" y="190881"/>
                </a:cubicBezTo>
                <a:cubicBezTo>
                  <a:pt x="793496" y="179705"/>
                  <a:pt x="895604" y="196469"/>
                  <a:pt x="982980" y="238506"/>
                </a:cubicBezTo>
                <a:cubicBezTo>
                  <a:pt x="1075690" y="95250"/>
                  <a:pt x="1292225" y="40894"/>
                  <a:pt x="1466723" y="116967"/>
                </a:cubicBezTo>
                <a:cubicBezTo>
                  <a:pt x="1497203" y="130175"/>
                  <a:pt x="1525143" y="147066"/>
                  <a:pt x="1549781" y="167005"/>
                </a:cubicBezTo>
                <a:cubicBezTo>
                  <a:pt x="1621917" y="48260"/>
                  <a:pt x="1797685" y="0"/>
                  <a:pt x="1942338" y="59309"/>
                </a:cubicBezTo>
                <a:cubicBezTo>
                  <a:pt x="1982469" y="75692"/>
                  <a:pt x="2017394" y="99314"/>
                  <a:pt x="2044445" y="128524"/>
                </a:cubicBezTo>
                <a:cubicBezTo>
                  <a:pt x="2160778" y="16256"/>
                  <a:pt x="2366391" y="2413"/>
                  <a:pt x="2503551" y="97536"/>
                </a:cubicBezTo>
                <a:cubicBezTo>
                  <a:pt x="2561209" y="137541"/>
                  <a:pt x="2600198" y="192659"/>
                  <a:pt x="2613533" y="253492"/>
                </a:cubicBezTo>
                <a:cubicBezTo>
                  <a:pt x="2804160" y="296164"/>
                  <a:pt x="2916555" y="457581"/>
                  <a:pt x="2864612" y="614172"/>
                </a:cubicBezTo>
                <a:cubicBezTo>
                  <a:pt x="2860294" y="627380"/>
                  <a:pt x="2854833" y="640207"/>
                  <a:pt x="2848229" y="652780"/>
                </a:cubicBezTo>
                <a:cubicBezTo>
                  <a:pt x="3001137" y="815848"/>
                  <a:pt x="2963672" y="1049655"/>
                  <a:pt x="2764663" y="1175004"/>
                </a:cubicBezTo>
                <a:cubicBezTo>
                  <a:pt x="2702814" y="1213993"/>
                  <a:pt x="2629535" y="1239266"/>
                  <a:pt x="2552318" y="1248283"/>
                </a:cubicBezTo>
                <a:cubicBezTo>
                  <a:pt x="2550541" y="1423797"/>
                  <a:pt x="2375408" y="1564932"/>
                  <a:pt x="2161159" y="1563522"/>
                </a:cubicBezTo>
                <a:cubicBezTo>
                  <a:pt x="2089658" y="1563052"/>
                  <a:pt x="2019554" y="1546377"/>
                  <a:pt x="1958848" y="1515326"/>
                </a:cubicBezTo>
                <a:cubicBezTo>
                  <a:pt x="1886458" y="1712074"/>
                  <a:pt x="1633601" y="1823275"/>
                  <a:pt x="1394333" y="1763712"/>
                </a:cubicBezTo>
                <a:cubicBezTo>
                  <a:pt x="1294003" y="1738744"/>
                  <a:pt x="1207262" y="1685950"/>
                  <a:pt x="1149095" y="1614322"/>
                </a:cubicBezTo>
                <a:cubicBezTo>
                  <a:pt x="903986" y="1735493"/>
                  <a:pt x="585851" y="1670317"/>
                  <a:pt x="438531" y="1468755"/>
                </a:cubicBezTo>
                <a:cubicBezTo>
                  <a:pt x="436753" y="1466215"/>
                  <a:pt x="434848" y="1463675"/>
                  <a:pt x="433070" y="1461008"/>
                </a:cubicBezTo>
                <a:cubicBezTo>
                  <a:pt x="272669" y="1476451"/>
                  <a:pt x="127508" y="1382649"/>
                  <a:pt x="108585" y="1251458"/>
                </a:cubicBezTo>
                <a:cubicBezTo>
                  <a:pt x="98552" y="1181608"/>
                  <a:pt x="126746" y="1111631"/>
                  <a:pt x="185547" y="1060323"/>
                </a:cubicBezTo>
                <a:cubicBezTo>
                  <a:pt x="46736" y="993267"/>
                  <a:pt x="0" y="846201"/>
                  <a:pt x="81407" y="731774"/>
                </a:cubicBezTo>
                <a:cubicBezTo>
                  <a:pt x="128270" y="665734"/>
                  <a:pt x="210566" y="622046"/>
                  <a:pt x="302895" y="614172"/>
                </a:cubicBezTo>
                <a:close/>
              </a:path>
            </a:pathLst>
          </a:custGeom>
          <a:solidFill>
            <a:srgbClr val="009FE2"/>
          </a:solidFill>
        </p:spPr>
        <p:txBody>
          <a:bodyPr wrap="square" lIns="0" tIns="0" rIns="0" bIns="0" rtlCol="0">
            <a:noAutofit/>
          </a:bodyPr>
          <a:lstStyle/>
          <a:p>
            <a:pPr defTabSz="685800"/>
            <a:endParaRPr sz="1350">
              <a:solidFill>
                <a:prstClr val="black"/>
              </a:solidFill>
            </a:endParaRPr>
          </a:p>
        </p:txBody>
      </p:sp>
      <p:sp>
        <p:nvSpPr>
          <p:cNvPr id="12" name="text 1"/>
          <p:cNvSpPr txBox="1"/>
          <p:nvPr/>
        </p:nvSpPr>
        <p:spPr>
          <a:xfrm>
            <a:off x="5946074" y="3722679"/>
            <a:ext cx="821151" cy="415498"/>
          </a:xfrm>
          <a:prstGeom prst="rect">
            <a:avLst/>
          </a:prstGeom>
        </p:spPr>
        <p:txBody>
          <a:bodyPr vert="horz" wrap="square" lIns="0" tIns="0" rIns="0" bIns="0" rtlCol="0">
            <a:spAutoFit/>
          </a:bodyPr>
          <a:lstStyle/>
          <a:p>
            <a:pPr defTabSz="685800"/>
            <a:r>
              <a:rPr sz="1350" spc="8" dirty="0">
                <a:solidFill>
                  <a:prstClr val="black"/>
                </a:solidFill>
                <a:latin typeface="Segoe UI Light"/>
                <a:cs typeface="Segoe UI Light"/>
              </a:rPr>
              <a:t>Health  Check</a:t>
            </a:r>
            <a:endParaRPr sz="1350" dirty="0">
              <a:solidFill>
                <a:prstClr val="black"/>
              </a:solidFill>
              <a:latin typeface="Segoe UI Light"/>
              <a:cs typeface="Segoe UI Light"/>
            </a:endParaRPr>
          </a:p>
        </p:txBody>
      </p:sp>
      <p:sp>
        <p:nvSpPr>
          <p:cNvPr id="6" name="object 6"/>
          <p:cNvSpPr/>
          <p:nvPr/>
        </p:nvSpPr>
        <p:spPr>
          <a:xfrm>
            <a:off x="4117626" y="613392"/>
            <a:ext cx="1635893" cy="3651535"/>
          </a:xfrm>
          <a:custGeom>
            <a:avLst/>
            <a:gdLst/>
            <a:ahLst/>
            <a:cxnLst/>
            <a:rect l="l" t="t" r="r" b="b"/>
            <a:pathLst>
              <a:path w="2898393" h="5382768">
                <a:moveTo>
                  <a:pt x="1656207" y="6096"/>
                </a:moveTo>
                <a:cubicBezTo>
                  <a:pt x="831215" y="375285"/>
                  <a:pt x="6096" y="744474"/>
                  <a:pt x="175641" y="1036447"/>
                </a:cubicBezTo>
                <a:cubicBezTo>
                  <a:pt x="345186" y="1328293"/>
                  <a:pt x="2454529" y="1427099"/>
                  <a:pt x="2673477" y="1757680"/>
                </a:cubicBezTo>
                <a:cubicBezTo>
                  <a:pt x="2892298" y="2088261"/>
                  <a:pt x="1506093" y="2543302"/>
                  <a:pt x="1488948" y="3019806"/>
                </a:cubicBezTo>
                <a:cubicBezTo>
                  <a:pt x="1471676" y="3496310"/>
                  <a:pt x="2784983" y="4224020"/>
                  <a:pt x="2570353" y="4616831"/>
                </a:cubicBezTo>
                <a:cubicBezTo>
                  <a:pt x="2355850" y="5009642"/>
                  <a:pt x="1278636" y="5193144"/>
                  <a:pt x="201422" y="5376672"/>
                </a:cubicBezTo>
              </a:path>
            </a:pathLst>
          </a:custGeom>
          <a:ln w="12192">
            <a:solidFill>
              <a:srgbClr val="EC7C30"/>
            </a:solidFill>
          </a:ln>
        </p:spPr>
        <p:txBody>
          <a:bodyPr wrap="square" lIns="0" tIns="0" rIns="0" bIns="0" rtlCol="0">
            <a:noAutofit/>
          </a:bodyPr>
          <a:lstStyle/>
          <a:p>
            <a:pPr defTabSz="685800"/>
            <a:endParaRPr sz="1350">
              <a:solidFill>
                <a:prstClr val="black"/>
              </a:solidFill>
            </a:endParaRPr>
          </a:p>
        </p:txBody>
      </p:sp>
      <p:sp>
        <p:nvSpPr>
          <p:cNvPr id="7" name="object 7"/>
          <p:cNvSpPr/>
          <p:nvPr/>
        </p:nvSpPr>
        <p:spPr>
          <a:xfrm>
            <a:off x="2857500" y="3714751"/>
            <a:ext cx="1390460" cy="1143000"/>
          </a:xfrm>
          <a:custGeom>
            <a:avLst/>
            <a:gdLst/>
            <a:ahLst/>
            <a:cxnLst/>
            <a:rect l="l" t="t" r="r" b="b"/>
            <a:pathLst>
              <a:path w="3001137" h="1823275">
                <a:moveTo>
                  <a:pt x="305308" y="608711"/>
                </a:moveTo>
                <a:cubicBezTo>
                  <a:pt x="271653" y="405638"/>
                  <a:pt x="445262" y="218567"/>
                  <a:pt x="693039" y="190881"/>
                </a:cubicBezTo>
                <a:cubicBezTo>
                  <a:pt x="793495" y="179705"/>
                  <a:pt x="895604" y="196469"/>
                  <a:pt x="982980" y="238506"/>
                </a:cubicBezTo>
                <a:cubicBezTo>
                  <a:pt x="1075690" y="95250"/>
                  <a:pt x="1292225" y="40894"/>
                  <a:pt x="1466723" y="116967"/>
                </a:cubicBezTo>
                <a:cubicBezTo>
                  <a:pt x="1497203" y="130175"/>
                  <a:pt x="1525143" y="147066"/>
                  <a:pt x="1549781" y="167005"/>
                </a:cubicBezTo>
                <a:cubicBezTo>
                  <a:pt x="1621917" y="48260"/>
                  <a:pt x="1797685" y="0"/>
                  <a:pt x="1942337" y="59309"/>
                </a:cubicBezTo>
                <a:cubicBezTo>
                  <a:pt x="1982469" y="75692"/>
                  <a:pt x="2017394" y="99314"/>
                  <a:pt x="2044446" y="128524"/>
                </a:cubicBezTo>
                <a:cubicBezTo>
                  <a:pt x="2160778" y="16256"/>
                  <a:pt x="2366391" y="2413"/>
                  <a:pt x="2503550" y="97536"/>
                </a:cubicBezTo>
                <a:cubicBezTo>
                  <a:pt x="2561209" y="137541"/>
                  <a:pt x="2600198" y="192659"/>
                  <a:pt x="2613533" y="253492"/>
                </a:cubicBezTo>
                <a:cubicBezTo>
                  <a:pt x="2804160" y="296164"/>
                  <a:pt x="2916555" y="457581"/>
                  <a:pt x="2864612" y="614172"/>
                </a:cubicBezTo>
                <a:cubicBezTo>
                  <a:pt x="2860293" y="627380"/>
                  <a:pt x="2854833" y="640207"/>
                  <a:pt x="2848229" y="652780"/>
                </a:cubicBezTo>
                <a:cubicBezTo>
                  <a:pt x="3001137" y="815848"/>
                  <a:pt x="2963672" y="1049706"/>
                  <a:pt x="2764662" y="1175004"/>
                </a:cubicBezTo>
                <a:cubicBezTo>
                  <a:pt x="2702814" y="1214006"/>
                  <a:pt x="2629535" y="1239253"/>
                  <a:pt x="2552318" y="1248308"/>
                </a:cubicBezTo>
                <a:cubicBezTo>
                  <a:pt x="2550541" y="1423810"/>
                  <a:pt x="2375408" y="1564932"/>
                  <a:pt x="2161159" y="1563522"/>
                </a:cubicBezTo>
                <a:cubicBezTo>
                  <a:pt x="2089658" y="1563052"/>
                  <a:pt x="2019554" y="1546377"/>
                  <a:pt x="1958848" y="1515326"/>
                </a:cubicBezTo>
                <a:cubicBezTo>
                  <a:pt x="1886458" y="1712074"/>
                  <a:pt x="1633600" y="1823275"/>
                  <a:pt x="1394333" y="1763712"/>
                </a:cubicBezTo>
                <a:cubicBezTo>
                  <a:pt x="1294003" y="1738744"/>
                  <a:pt x="1207262" y="1685950"/>
                  <a:pt x="1149096" y="1614322"/>
                </a:cubicBezTo>
                <a:cubicBezTo>
                  <a:pt x="903986" y="1735493"/>
                  <a:pt x="585851" y="1670317"/>
                  <a:pt x="438531" y="1468729"/>
                </a:cubicBezTo>
                <a:cubicBezTo>
                  <a:pt x="436753" y="1466189"/>
                  <a:pt x="434848" y="1463637"/>
                  <a:pt x="433070" y="1461059"/>
                </a:cubicBezTo>
                <a:cubicBezTo>
                  <a:pt x="272669" y="1476451"/>
                  <a:pt x="127508" y="1382636"/>
                  <a:pt x="108585" y="1251509"/>
                </a:cubicBezTo>
                <a:cubicBezTo>
                  <a:pt x="98552" y="1181621"/>
                  <a:pt x="126746" y="1111669"/>
                  <a:pt x="185547" y="1060297"/>
                </a:cubicBezTo>
                <a:cubicBezTo>
                  <a:pt x="46736" y="993267"/>
                  <a:pt x="0" y="846201"/>
                  <a:pt x="81407" y="731774"/>
                </a:cubicBezTo>
                <a:cubicBezTo>
                  <a:pt x="128270" y="665734"/>
                  <a:pt x="210566" y="622046"/>
                  <a:pt x="302895" y="614172"/>
                </a:cubicBezTo>
                <a:close/>
              </a:path>
            </a:pathLst>
          </a:custGeom>
          <a:solidFill>
            <a:srgbClr val="009FE2"/>
          </a:solidFill>
        </p:spPr>
        <p:txBody>
          <a:bodyPr wrap="square" lIns="0" tIns="0" rIns="0" bIns="0" rtlCol="0">
            <a:noAutofit/>
          </a:bodyPr>
          <a:lstStyle/>
          <a:p>
            <a:pPr defTabSz="685800"/>
            <a:endParaRPr sz="1350">
              <a:solidFill>
                <a:prstClr val="black"/>
              </a:solidFill>
            </a:endParaRPr>
          </a:p>
        </p:txBody>
      </p:sp>
      <p:sp>
        <p:nvSpPr>
          <p:cNvPr id="13" name="text 1"/>
          <p:cNvSpPr txBox="1"/>
          <p:nvPr/>
        </p:nvSpPr>
        <p:spPr>
          <a:xfrm>
            <a:off x="2961576" y="4110305"/>
            <a:ext cx="1201688" cy="623248"/>
          </a:xfrm>
          <a:prstGeom prst="rect">
            <a:avLst/>
          </a:prstGeom>
        </p:spPr>
        <p:txBody>
          <a:bodyPr vert="horz" wrap="square" lIns="0" tIns="0" rIns="0" bIns="0" rtlCol="0">
            <a:spAutoFit/>
          </a:bodyPr>
          <a:lstStyle/>
          <a:p>
            <a:pPr marL="540638" defTabSz="685800"/>
            <a:r>
              <a:rPr sz="1350" spc="8" dirty="0">
                <a:solidFill>
                  <a:prstClr val="black"/>
                </a:solidFill>
                <a:latin typeface="Segoe UI Light"/>
                <a:cs typeface="Segoe UI Light"/>
              </a:rPr>
              <a:t>Amazon</a:t>
            </a:r>
            <a:endParaRPr sz="1350" dirty="0">
              <a:solidFill>
                <a:prstClr val="black"/>
              </a:solidFill>
              <a:latin typeface="Segoe UI Light"/>
              <a:cs typeface="Segoe UI Light"/>
            </a:endParaRPr>
          </a:p>
          <a:p>
            <a:pPr defTabSz="685800"/>
            <a:r>
              <a:rPr sz="1350" spc="8" dirty="0">
                <a:solidFill>
                  <a:prstClr val="black"/>
                </a:solidFill>
                <a:latin typeface="Segoe UI Light"/>
                <a:cs typeface="Segoe UI Light"/>
              </a:rPr>
              <a:t>CloudWatch  Alarms</a:t>
            </a:r>
            <a:endParaRPr sz="1350" dirty="0">
              <a:solidFill>
                <a:prstClr val="black"/>
              </a:solidFill>
              <a:latin typeface="Segoe UI Light"/>
              <a:cs typeface="Segoe UI Light"/>
            </a:endParaRPr>
          </a:p>
        </p:txBody>
      </p:sp>
    </p:spTree>
    <p:extLst>
      <p:ext uri="{BB962C8B-B14F-4D97-AF65-F5344CB8AC3E}">
        <p14:creationId xmlns:p14="http://schemas.microsoft.com/office/powerpoint/2010/main" val="40441539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Horizontal and Vertical Scaling</a:t>
            </a:r>
            <a:endParaRPr lang="en-IN" dirty="0"/>
          </a:p>
        </p:txBody>
      </p:sp>
      <p:sp>
        <p:nvSpPr>
          <p:cNvPr id="3" name="Content Placeholder 2"/>
          <p:cNvSpPr>
            <a:spLocks noGrp="1"/>
          </p:cNvSpPr>
          <p:nvPr>
            <p:ph idx="1"/>
          </p:nvPr>
        </p:nvSpPr>
        <p:spPr/>
        <p:txBody>
          <a:bodyPr/>
          <a:lstStyle/>
          <a:p>
            <a:r>
              <a:rPr lang="en-IN" sz="1350" dirty="0"/>
              <a:t>Application  runs  on  one  or multiple  EC2 instances,  and  it deals  with  a  certain  amount  of traffic.</a:t>
            </a:r>
          </a:p>
          <a:p>
            <a:endParaRPr lang="en-IN" sz="1350" dirty="0"/>
          </a:p>
          <a:p>
            <a:r>
              <a:rPr lang="en-IN" sz="1350" dirty="0"/>
              <a:t>If the  traffic  goes  beyond  the  compute  capability  of  your present  instance  configurations,  you  either  add  an  instance, or upgrade  the  instance.</a:t>
            </a:r>
          </a:p>
          <a:p>
            <a:endParaRPr lang="en-IN" sz="1350" dirty="0"/>
          </a:p>
          <a:p>
            <a:r>
              <a:rPr lang="en-IN" sz="1350" dirty="0"/>
              <a:t>The  former  method  of changing  compute  capacity  is  called Horizontal Scaling,   in   which   the   number   of  instances   are changed,  and  the  latter  in  which  the  configuration  of  the server  is  modified  is  referred  to as  Vertical Scaling.</a:t>
            </a:r>
          </a:p>
        </p:txBody>
      </p:sp>
    </p:spTree>
    <p:extLst>
      <p:ext uri="{BB962C8B-B14F-4D97-AF65-F5344CB8AC3E}">
        <p14:creationId xmlns:p14="http://schemas.microsoft.com/office/powerpoint/2010/main" val="8279238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Scaling Conditions</a:t>
            </a:r>
            <a:endParaRPr lang="en-IN" dirty="0"/>
          </a:p>
        </p:txBody>
      </p:sp>
      <p:sp>
        <p:nvSpPr>
          <p:cNvPr id="3" name="Content Placeholder 2"/>
          <p:cNvSpPr>
            <a:spLocks noGrp="1"/>
          </p:cNvSpPr>
          <p:nvPr>
            <p:ph idx="1"/>
          </p:nvPr>
        </p:nvSpPr>
        <p:spPr/>
        <p:txBody>
          <a:bodyPr/>
          <a:lstStyle/>
          <a:p>
            <a:r>
              <a:rPr lang="en-IN" sz="1350" dirty="0"/>
              <a:t>The  good  part  of AWS is that they can do this for you automatically</a:t>
            </a:r>
          </a:p>
          <a:p>
            <a:endParaRPr lang="en-IN" sz="1350" dirty="0"/>
          </a:p>
          <a:p>
            <a:r>
              <a:rPr lang="en-IN" sz="1350" dirty="0"/>
              <a:t>In the  case  of erratic  changes  in  traffic,  you  cannot  set  a defined pattern of scaling up or down</a:t>
            </a:r>
          </a:p>
        </p:txBody>
      </p:sp>
    </p:spTree>
    <p:extLst>
      <p:ext uri="{BB962C8B-B14F-4D97-AF65-F5344CB8AC3E}">
        <p14:creationId xmlns:p14="http://schemas.microsoft.com/office/powerpoint/2010/main" val="8466647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1921611" y="1286659"/>
            <a:ext cx="5379165" cy="417807"/>
          </a:xfrm>
          <a:prstGeom prst="rect">
            <a:avLst/>
          </a:prstGeom>
        </p:spPr>
        <p:txBody>
          <a:bodyPr vert="horz" wrap="none" lIns="0" tIns="0" rIns="0" bIns="0" rtlCol="0">
            <a:spAutoFit/>
          </a:bodyPr>
          <a:lstStyle/>
          <a:p>
            <a:pPr defTabSz="685800"/>
            <a:r>
              <a:rPr sz="2715" spc="8" dirty="0">
                <a:solidFill>
                  <a:prstClr val="black"/>
                </a:solidFill>
                <a:latin typeface="Segoe UI Light"/>
                <a:cs typeface="Segoe UI Light"/>
              </a:rPr>
              <a:t>This Is Where Auto Scaling Steps Up!</a:t>
            </a:r>
            <a:endParaRPr sz="2700" dirty="0">
              <a:solidFill>
                <a:prstClr val="black"/>
              </a:solidFill>
              <a:latin typeface="Segoe UI Light"/>
              <a:cs typeface="Segoe UI Light"/>
            </a:endParaRPr>
          </a:p>
        </p:txBody>
      </p:sp>
      <p:pic>
        <p:nvPicPr>
          <p:cNvPr id="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801" y="1588770"/>
            <a:ext cx="3159252" cy="3158109"/>
          </a:xfrm>
          <a:prstGeom prst="rect">
            <a:avLst/>
          </a:prstGeom>
        </p:spPr>
      </p:pic>
    </p:spTree>
    <p:extLst>
      <p:ext uri="{BB962C8B-B14F-4D97-AF65-F5344CB8AC3E}">
        <p14:creationId xmlns:p14="http://schemas.microsoft.com/office/powerpoint/2010/main" val="343375603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IN" dirty="0" smtClean="0"/>
              <a:t>Define  a  scaling  plan,  which  includes  a  set  of conditions  that tells  Auto  Scaling  when  and  how  to scale.</a:t>
            </a:r>
          </a:p>
          <a:p>
            <a:endParaRPr lang="en-IN" dirty="0" smtClean="0"/>
          </a:p>
          <a:p>
            <a:r>
              <a:rPr lang="en-IN" dirty="0" smtClean="0"/>
              <a:t>It  include  image  ID,  instance  type,  key  pairs,  security  groups, and  block  device  mapping.</a:t>
            </a:r>
          </a:p>
          <a:p>
            <a:endParaRPr lang="en-IN" dirty="0" smtClean="0"/>
          </a:p>
          <a:p>
            <a:endParaRPr lang="en-IN" dirty="0" smtClean="0"/>
          </a:p>
          <a:p>
            <a:r>
              <a:rPr lang="en-IN" dirty="0" smtClean="0"/>
              <a:t>Once  Auto  Scaling  begins,  it  will  launch  the  minimum  number of EC2  instances  specified.</a:t>
            </a:r>
          </a:p>
          <a:p>
            <a:endParaRPr lang="en-IN" dirty="0" smtClean="0"/>
          </a:p>
          <a:p>
            <a:r>
              <a:rPr lang="en-IN" dirty="0" smtClean="0"/>
              <a:t>According  to  the  scaling  plan,  it  will  either  launch  or terminate instances  until  the  requirement  is  met.</a:t>
            </a:r>
          </a:p>
          <a:p>
            <a:endParaRPr lang="en-IN" dirty="0"/>
          </a:p>
        </p:txBody>
      </p:sp>
      <p:sp>
        <p:nvSpPr>
          <p:cNvPr id="6" name="Title 1"/>
          <p:cNvSpPr>
            <a:spLocks noGrp="1"/>
          </p:cNvSpPr>
          <p:nvPr>
            <p:ph type="title"/>
          </p:nvPr>
        </p:nvSpPr>
        <p:spPr>
          <a:xfrm>
            <a:off x="1614488" y="273845"/>
            <a:ext cx="5915025" cy="994172"/>
          </a:xfrm>
        </p:spPr>
        <p:txBody>
          <a:bodyPr/>
          <a:lstStyle/>
          <a:p>
            <a:r>
              <a:rPr lang="en-IN" dirty="0" smtClean="0"/>
              <a:t>Scaling Plans</a:t>
            </a:r>
            <a:endParaRPr lang="en-IN" dirty="0"/>
          </a:p>
        </p:txBody>
      </p:sp>
    </p:spTree>
    <p:extLst>
      <p:ext uri="{BB962C8B-B14F-4D97-AF65-F5344CB8AC3E}">
        <p14:creationId xmlns:p14="http://schemas.microsoft.com/office/powerpoint/2010/main" val="28104143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1795196" y="683919"/>
            <a:ext cx="3298467" cy="507831"/>
          </a:xfrm>
          <a:prstGeom prst="rect">
            <a:avLst/>
          </a:prstGeom>
        </p:spPr>
        <p:txBody>
          <a:bodyPr vert="horz" wrap="none" lIns="0" tIns="0" rIns="0" bIns="0" rtlCol="0">
            <a:spAutoFit/>
          </a:bodyPr>
          <a:lstStyle/>
          <a:p>
            <a:pPr defTabSz="685800"/>
            <a:r>
              <a:rPr sz="1200" spc="8" dirty="0">
                <a:solidFill>
                  <a:prstClr val="black"/>
                </a:solidFill>
                <a:latin typeface="Segoe UI Light"/>
                <a:cs typeface="Segoe UI Light"/>
              </a:rPr>
              <a:t>There are two broad kinds of scaling plans you can</a:t>
            </a:r>
            <a:endParaRPr sz="1200" dirty="0">
              <a:solidFill>
                <a:prstClr val="black"/>
              </a:solidFill>
              <a:latin typeface="Segoe UI Light"/>
              <a:cs typeface="Segoe UI Light"/>
            </a:endParaRPr>
          </a:p>
          <a:p>
            <a:pPr marL="2477338" defTabSz="685800"/>
            <a:r>
              <a:rPr sz="2100" spc="8" dirty="0">
                <a:solidFill>
                  <a:prstClr val="black"/>
                </a:solidFill>
                <a:latin typeface="Segoe UI Light"/>
                <a:cs typeface="Segoe UI Light"/>
              </a:rPr>
              <a:t>go for</a:t>
            </a:r>
            <a:endParaRPr sz="2100" dirty="0">
              <a:solidFill>
                <a:prstClr val="black"/>
              </a:solidFill>
              <a:latin typeface="Segoe UI Light"/>
              <a:cs typeface="Segoe UI Light"/>
            </a:endParaRPr>
          </a:p>
        </p:txBody>
      </p:sp>
      <p:sp>
        <p:nvSpPr>
          <p:cNvPr id="3" name="object 10"/>
          <p:cNvSpPr/>
          <p:nvPr/>
        </p:nvSpPr>
        <p:spPr>
          <a:xfrm>
            <a:off x="1558204" y="2408777"/>
            <a:ext cx="2251986" cy="1367504"/>
          </a:xfrm>
          <a:custGeom>
            <a:avLst/>
            <a:gdLst/>
            <a:ahLst/>
            <a:cxnLst/>
            <a:rect l="l" t="t" r="r" b="b"/>
            <a:pathLst>
              <a:path w="3002648" h="1823338">
                <a:moveTo>
                  <a:pt x="305486" y="608711"/>
                </a:moveTo>
                <a:cubicBezTo>
                  <a:pt x="271755" y="405638"/>
                  <a:pt x="445427" y="218567"/>
                  <a:pt x="693395" y="190881"/>
                </a:cubicBezTo>
                <a:cubicBezTo>
                  <a:pt x="793865" y="179705"/>
                  <a:pt x="895973" y="196469"/>
                  <a:pt x="983476" y="238506"/>
                </a:cubicBezTo>
                <a:cubicBezTo>
                  <a:pt x="1076186" y="95250"/>
                  <a:pt x="1292848" y="40894"/>
                  <a:pt x="1467346" y="116967"/>
                </a:cubicBezTo>
                <a:cubicBezTo>
                  <a:pt x="1497952" y="130175"/>
                  <a:pt x="1525892" y="147066"/>
                  <a:pt x="1550531" y="167005"/>
                </a:cubicBezTo>
                <a:cubicBezTo>
                  <a:pt x="1622794" y="48260"/>
                  <a:pt x="1798689" y="0"/>
                  <a:pt x="1943341" y="59309"/>
                </a:cubicBezTo>
                <a:cubicBezTo>
                  <a:pt x="1983473" y="75692"/>
                  <a:pt x="2018398" y="99314"/>
                  <a:pt x="2045577" y="128524"/>
                </a:cubicBezTo>
                <a:cubicBezTo>
                  <a:pt x="2161909" y="16256"/>
                  <a:pt x="2367522" y="2413"/>
                  <a:pt x="2504809" y="97536"/>
                </a:cubicBezTo>
                <a:cubicBezTo>
                  <a:pt x="2562594" y="137541"/>
                  <a:pt x="2601456" y="192659"/>
                  <a:pt x="2614918" y="253492"/>
                </a:cubicBezTo>
                <a:cubicBezTo>
                  <a:pt x="2805545" y="296164"/>
                  <a:pt x="2918066" y="457581"/>
                  <a:pt x="2866123" y="614172"/>
                </a:cubicBezTo>
                <a:cubicBezTo>
                  <a:pt x="2861806" y="627380"/>
                  <a:pt x="2856345" y="640207"/>
                  <a:pt x="2849741" y="652780"/>
                </a:cubicBezTo>
                <a:cubicBezTo>
                  <a:pt x="3002648" y="815848"/>
                  <a:pt x="2965184" y="1049655"/>
                  <a:pt x="2766175" y="1175004"/>
                </a:cubicBezTo>
                <a:cubicBezTo>
                  <a:pt x="2704198" y="1213993"/>
                  <a:pt x="2630920" y="1239266"/>
                  <a:pt x="2553577" y="1248283"/>
                </a:cubicBezTo>
                <a:cubicBezTo>
                  <a:pt x="2551798" y="1423797"/>
                  <a:pt x="2376666" y="1564894"/>
                  <a:pt x="2162290" y="1563497"/>
                </a:cubicBezTo>
                <a:cubicBezTo>
                  <a:pt x="2090662" y="1563116"/>
                  <a:pt x="2020558" y="1546352"/>
                  <a:pt x="1959852" y="1515364"/>
                </a:cubicBezTo>
                <a:cubicBezTo>
                  <a:pt x="1887335" y="1712087"/>
                  <a:pt x="1634478" y="1823339"/>
                  <a:pt x="1394955" y="1763649"/>
                </a:cubicBezTo>
                <a:cubicBezTo>
                  <a:pt x="1294626" y="1738757"/>
                  <a:pt x="1207885" y="1685925"/>
                  <a:pt x="1149591" y="1614297"/>
                </a:cubicBezTo>
                <a:cubicBezTo>
                  <a:pt x="904482" y="1735455"/>
                  <a:pt x="586169" y="1670304"/>
                  <a:pt x="438785" y="1468755"/>
                </a:cubicBezTo>
                <a:cubicBezTo>
                  <a:pt x="436918" y="1466215"/>
                  <a:pt x="435102" y="1463675"/>
                  <a:pt x="433299" y="1461008"/>
                </a:cubicBezTo>
                <a:cubicBezTo>
                  <a:pt x="272834" y="1476502"/>
                  <a:pt x="127483" y="1382649"/>
                  <a:pt x="108649" y="1251458"/>
                </a:cubicBezTo>
                <a:cubicBezTo>
                  <a:pt x="98603" y="1181608"/>
                  <a:pt x="126772" y="1111631"/>
                  <a:pt x="185623" y="1060323"/>
                </a:cubicBezTo>
                <a:cubicBezTo>
                  <a:pt x="46673" y="993267"/>
                  <a:pt x="0" y="846201"/>
                  <a:pt x="81369" y="731774"/>
                </a:cubicBezTo>
                <a:cubicBezTo>
                  <a:pt x="128308" y="665734"/>
                  <a:pt x="210642" y="622046"/>
                  <a:pt x="303048" y="614172"/>
                </a:cubicBezTo>
                <a:close/>
              </a:path>
            </a:pathLst>
          </a:custGeom>
          <a:solidFill>
            <a:srgbClr val="FFFFFF"/>
          </a:solidFill>
          <a:ln>
            <a:solidFill>
              <a:srgbClr val="002060"/>
            </a:solidFill>
          </a:ln>
        </p:spPr>
        <p:txBody>
          <a:bodyPr wrap="square" lIns="0" tIns="0" rIns="0" bIns="0" rtlCol="0">
            <a:noAutofit/>
          </a:bodyPr>
          <a:lstStyle/>
          <a:p>
            <a:pPr defTabSz="685800"/>
            <a:endParaRPr sz="1350">
              <a:solidFill>
                <a:prstClr val="black"/>
              </a:solidFill>
            </a:endParaRPr>
          </a:p>
        </p:txBody>
      </p:sp>
      <p:sp>
        <p:nvSpPr>
          <p:cNvPr id="4" name="text 1"/>
          <p:cNvSpPr txBox="1"/>
          <p:nvPr/>
        </p:nvSpPr>
        <p:spPr>
          <a:xfrm>
            <a:off x="1946072" y="2866849"/>
            <a:ext cx="1616212" cy="270074"/>
          </a:xfrm>
          <a:prstGeom prst="rect">
            <a:avLst/>
          </a:prstGeom>
        </p:spPr>
        <p:txBody>
          <a:bodyPr vert="horz" wrap="none" lIns="0" tIns="0" rIns="0" bIns="0" rtlCol="0">
            <a:spAutoFit/>
          </a:bodyPr>
          <a:lstStyle/>
          <a:p>
            <a:pPr defTabSz="685800"/>
            <a:r>
              <a:rPr sz="1755" spc="8" dirty="0">
                <a:solidFill>
                  <a:prstClr val="black"/>
                </a:solidFill>
                <a:latin typeface="Segoe UI Light"/>
                <a:cs typeface="Segoe UI Light"/>
              </a:rPr>
              <a:t>Dynamic  Scaling</a:t>
            </a:r>
            <a:endParaRPr sz="1725">
              <a:solidFill>
                <a:prstClr val="black"/>
              </a:solidFill>
              <a:latin typeface="Segoe UI Light"/>
              <a:cs typeface="Segoe UI Light"/>
            </a:endParaRPr>
          </a:p>
        </p:txBody>
      </p:sp>
      <p:sp>
        <p:nvSpPr>
          <p:cNvPr id="5" name="object 11"/>
          <p:cNvSpPr/>
          <p:nvPr/>
        </p:nvSpPr>
        <p:spPr>
          <a:xfrm>
            <a:off x="5234082" y="2408777"/>
            <a:ext cx="2250853" cy="1367504"/>
          </a:xfrm>
          <a:custGeom>
            <a:avLst/>
            <a:gdLst/>
            <a:ahLst/>
            <a:cxnLst/>
            <a:rect l="l" t="t" r="r" b="b"/>
            <a:pathLst>
              <a:path w="3001137" h="1823338">
                <a:moveTo>
                  <a:pt x="305309" y="608711"/>
                </a:moveTo>
                <a:cubicBezTo>
                  <a:pt x="271654" y="405638"/>
                  <a:pt x="445262" y="218567"/>
                  <a:pt x="693040" y="190881"/>
                </a:cubicBezTo>
                <a:cubicBezTo>
                  <a:pt x="793497" y="179705"/>
                  <a:pt x="895605" y="196469"/>
                  <a:pt x="982980" y="238506"/>
                </a:cubicBezTo>
                <a:cubicBezTo>
                  <a:pt x="1075690" y="95250"/>
                  <a:pt x="1292226" y="40894"/>
                  <a:pt x="1466724" y="116967"/>
                </a:cubicBezTo>
                <a:cubicBezTo>
                  <a:pt x="1497203" y="130175"/>
                  <a:pt x="1525143" y="147066"/>
                  <a:pt x="1549781" y="167005"/>
                </a:cubicBezTo>
                <a:cubicBezTo>
                  <a:pt x="1621917" y="48260"/>
                  <a:pt x="1797686" y="0"/>
                  <a:pt x="1942338" y="59309"/>
                </a:cubicBezTo>
                <a:cubicBezTo>
                  <a:pt x="1982471" y="75692"/>
                  <a:pt x="2017396" y="99314"/>
                  <a:pt x="2044447" y="128524"/>
                </a:cubicBezTo>
                <a:cubicBezTo>
                  <a:pt x="2160779" y="16256"/>
                  <a:pt x="2366391" y="2413"/>
                  <a:pt x="2503552" y="97536"/>
                </a:cubicBezTo>
                <a:cubicBezTo>
                  <a:pt x="2561210" y="137541"/>
                  <a:pt x="2600199" y="192659"/>
                  <a:pt x="2613534" y="253492"/>
                </a:cubicBezTo>
                <a:cubicBezTo>
                  <a:pt x="2804161" y="296164"/>
                  <a:pt x="2916555" y="457581"/>
                  <a:pt x="2864613" y="614172"/>
                </a:cubicBezTo>
                <a:cubicBezTo>
                  <a:pt x="2860295" y="627380"/>
                  <a:pt x="2854834" y="640207"/>
                  <a:pt x="2848229" y="652780"/>
                </a:cubicBezTo>
                <a:cubicBezTo>
                  <a:pt x="3001138" y="815848"/>
                  <a:pt x="2963673" y="1049655"/>
                  <a:pt x="2764663" y="1175004"/>
                </a:cubicBezTo>
                <a:cubicBezTo>
                  <a:pt x="2702814" y="1213993"/>
                  <a:pt x="2629536" y="1239266"/>
                  <a:pt x="2552320" y="1248283"/>
                </a:cubicBezTo>
                <a:cubicBezTo>
                  <a:pt x="2550541" y="1423797"/>
                  <a:pt x="2375409" y="1564894"/>
                  <a:pt x="2161160" y="1563497"/>
                </a:cubicBezTo>
                <a:cubicBezTo>
                  <a:pt x="2089659" y="1563116"/>
                  <a:pt x="2019554" y="1546352"/>
                  <a:pt x="1958849" y="1515364"/>
                </a:cubicBezTo>
                <a:cubicBezTo>
                  <a:pt x="1886459" y="1712087"/>
                  <a:pt x="1633602" y="1823339"/>
                  <a:pt x="1394206" y="1763649"/>
                </a:cubicBezTo>
                <a:cubicBezTo>
                  <a:pt x="1294003" y="1738757"/>
                  <a:pt x="1207263" y="1685925"/>
                  <a:pt x="1149097" y="1614297"/>
                </a:cubicBezTo>
                <a:cubicBezTo>
                  <a:pt x="903987" y="1735455"/>
                  <a:pt x="585852" y="1670304"/>
                  <a:pt x="438531" y="1468755"/>
                </a:cubicBezTo>
                <a:cubicBezTo>
                  <a:pt x="436754" y="1466215"/>
                  <a:pt x="434849" y="1463675"/>
                  <a:pt x="433071" y="1461008"/>
                </a:cubicBezTo>
                <a:cubicBezTo>
                  <a:pt x="272670" y="1476502"/>
                  <a:pt x="127509" y="1382649"/>
                  <a:pt x="108586" y="1251458"/>
                </a:cubicBezTo>
                <a:cubicBezTo>
                  <a:pt x="98553" y="1181608"/>
                  <a:pt x="126747" y="1111631"/>
                  <a:pt x="185548" y="1060323"/>
                </a:cubicBezTo>
                <a:cubicBezTo>
                  <a:pt x="46737" y="993267"/>
                  <a:pt x="0" y="846201"/>
                  <a:pt x="81408" y="731774"/>
                </a:cubicBezTo>
                <a:cubicBezTo>
                  <a:pt x="128271" y="665734"/>
                  <a:pt x="210567" y="622046"/>
                  <a:pt x="302896" y="614172"/>
                </a:cubicBezTo>
                <a:close/>
              </a:path>
            </a:pathLst>
          </a:custGeom>
          <a:solidFill>
            <a:srgbClr val="FFFFFF"/>
          </a:solidFill>
          <a:ln>
            <a:solidFill>
              <a:srgbClr val="002060"/>
            </a:solidFill>
          </a:ln>
        </p:spPr>
        <p:txBody>
          <a:bodyPr wrap="square" lIns="0" tIns="0" rIns="0" bIns="0" rtlCol="0">
            <a:noAutofit/>
          </a:bodyPr>
          <a:lstStyle/>
          <a:p>
            <a:pPr defTabSz="685800"/>
            <a:endParaRPr sz="1350">
              <a:solidFill>
                <a:prstClr val="black"/>
              </a:solidFill>
            </a:endParaRPr>
          </a:p>
        </p:txBody>
      </p:sp>
      <p:sp>
        <p:nvSpPr>
          <p:cNvPr id="6" name="text 1"/>
          <p:cNvSpPr txBox="1"/>
          <p:nvPr/>
        </p:nvSpPr>
        <p:spPr>
          <a:xfrm>
            <a:off x="5586032" y="2781314"/>
            <a:ext cx="1466171" cy="495200"/>
          </a:xfrm>
          <a:prstGeom prst="rect">
            <a:avLst/>
          </a:prstGeom>
        </p:spPr>
        <p:txBody>
          <a:bodyPr vert="horz" wrap="none" lIns="0" tIns="0" rIns="0" bIns="0" rtlCol="0">
            <a:spAutoFit/>
          </a:bodyPr>
          <a:lstStyle/>
          <a:p>
            <a:pPr defTabSz="685800"/>
            <a:r>
              <a:rPr sz="1418" spc="8" dirty="0">
                <a:solidFill>
                  <a:prstClr val="black"/>
                </a:solidFill>
                <a:latin typeface="Segoe UI Light"/>
                <a:cs typeface="Segoe UI Light"/>
              </a:rPr>
              <a:t>Scaling  Based  On</a:t>
            </a:r>
            <a:endParaRPr sz="1350" dirty="0">
              <a:solidFill>
                <a:prstClr val="black"/>
              </a:solidFill>
              <a:latin typeface="Segoe UI Light"/>
              <a:cs typeface="Segoe UI Light"/>
            </a:endParaRPr>
          </a:p>
          <a:p>
            <a:pPr marL="304038" defTabSz="685800"/>
            <a:r>
              <a:rPr spc="8" dirty="0">
                <a:solidFill>
                  <a:prstClr val="black"/>
                </a:solidFill>
                <a:latin typeface="Segoe UI Light"/>
                <a:cs typeface="Segoe UI Light"/>
              </a:rPr>
              <a:t>A  Schedule</a:t>
            </a:r>
            <a:endParaRPr dirty="0">
              <a:solidFill>
                <a:prstClr val="black"/>
              </a:solidFill>
              <a:latin typeface="Segoe UI Light"/>
              <a:cs typeface="Segoe UI Light"/>
            </a:endParaRPr>
          </a:p>
        </p:txBody>
      </p:sp>
      <p:sp>
        <p:nvSpPr>
          <p:cNvPr id="7" name="object 12"/>
          <p:cNvSpPr/>
          <p:nvPr/>
        </p:nvSpPr>
        <p:spPr>
          <a:xfrm>
            <a:off x="2456307" y="1931670"/>
            <a:ext cx="366903" cy="540639"/>
          </a:xfrm>
          <a:custGeom>
            <a:avLst/>
            <a:gdLst/>
            <a:ahLst/>
            <a:cxnLst/>
            <a:rect l="l" t="t" r="r" b="b"/>
            <a:pathLst>
              <a:path w="489204" h="720852">
                <a:moveTo>
                  <a:pt x="0" y="476249"/>
                </a:moveTo>
                <a:lnTo>
                  <a:pt x="122301" y="476249"/>
                </a:lnTo>
                <a:lnTo>
                  <a:pt x="122301" y="0"/>
                </a:lnTo>
                <a:lnTo>
                  <a:pt x="366903" y="0"/>
                </a:lnTo>
                <a:lnTo>
                  <a:pt x="366903" y="476249"/>
                </a:lnTo>
                <a:lnTo>
                  <a:pt x="489204" y="476249"/>
                </a:lnTo>
                <a:lnTo>
                  <a:pt x="244602" y="720852"/>
                </a:lnTo>
                <a:close/>
              </a:path>
            </a:pathLst>
          </a:custGeom>
          <a:solidFill>
            <a:srgbClr val="000000"/>
          </a:solidFill>
        </p:spPr>
        <p:txBody>
          <a:bodyPr wrap="square" lIns="0" tIns="0" rIns="0" bIns="0" rtlCol="0">
            <a:noAutofit/>
          </a:bodyPr>
          <a:lstStyle/>
          <a:p>
            <a:pPr defTabSz="685800"/>
            <a:endParaRPr sz="1350">
              <a:solidFill>
                <a:prstClr val="black"/>
              </a:solidFill>
            </a:endParaRPr>
          </a:p>
        </p:txBody>
      </p:sp>
      <p:sp>
        <p:nvSpPr>
          <p:cNvPr id="8" name="object 13"/>
          <p:cNvSpPr/>
          <p:nvPr/>
        </p:nvSpPr>
        <p:spPr>
          <a:xfrm>
            <a:off x="2451736" y="1927097"/>
            <a:ext cx="376046" cy="549783"/>
          </a:xfrm>
          <a:custGeom>
            <a:avLst/>
            <a:gdLst/>
            <a:ahLst/>
            <a:cxnLst/>
            <a:rect l="l" t="t" r="r" b="b"/>
            <a:pathLst>
              <a:path w="501395" h="733044">
                <a:moveTo>
                  <a:pt x="6096" y="482346"/>
                </a:moveTo>
                <a:lnTo>
                  <a:pt x="128397" y="482346"/>
                </a:lnTo>
                <a:lnTo>
                  <a:pt x="128397" y="6097"/>
                </a:lnTo>
                <a:lnTo>
                  <a:pt x="372999" y="6097"/>
                </a:lnTo>
                <a:lnTo>
                  <a:pt x="372999" y="482346"/>
                </a:lnTo>
                <a:lnTo>
                  <a:pt x="495300" y="482346"/>
                </a:lnTo>
                <a:lnTo>
                  <a:pt x="250698" y="726949"/>
                </a:lnTo>
                <a:close/>
              </a:path>
            </a:pathLst>
          </a:custGeom>
          <a:ln w="12192">
            <a:solidFill>
              <a:srgbClr val="41709C"/>
            </a:solidFill>
          </a:ln>
        </p:spPr>
        <p:txBody>
          <a:bodyPr wrap="square" lIns="0" tIns="0" rIns="0" bIns="0" rtlCol="0">
            <a:noAutofit/>
          </a:bodyPr>
          <a:lstStyle/>
          <a:p>
            <a:pPr defTabSz="685800"/>
            <a:endParaRPr sz="1350">
              <a:solidFill>
                <a:prstClr val="black"/>
              </a:solidFill>
            </a:endParaRPr>
          </a:p>
        </p:txBody>
      </p:sp>
      <p:sp>
        <p:nvSpPr>
          <p:cNvPr id="9" name="object 14"/>
          <p:cNvSpPr/>
          <p:nvPr/>
        </p:nvSpPr>
        <p:spPr>
          <a:xfrm>
            <a:off x="6275070" y="1931670"/>
            <a:ext cx="366903" cy="540639"/>
          </a:xfrm>
          <a:custGeom>
            <a:avLst/>
            <a:gdLst/>
            <a:ahLst/>
            <a:cxnLst/>
            <a:rect l="l" t="t" r="r" b="b"/>
            <a:pathLst>
              <a:path w="489204" h="720852">
                <a:moveTo>
                  <a:pt x="0" y="476249"/>
                </a:moveTo>
                <a:lnTo>
                  <a:pt x="122301" y="476249"/>
                </a:lnTo>
                <a:lnTo>
                  <a:pt x="122301" y="0"/>
                </a:lnTo>
                <a:lnTo>
                  <a:pt x="366903" y="0"/>
                </a:lnTo>
                <a:lnTo>
                  <a:pt x="366903" y="476249"/>
                </a:lnTo>
                <a:lnTo>
                  <a:pt x="489204" y="476249"/>
                </a:lnTo>
                <a:lnTo>
                  <a:pt x="244602" y="720852"/>
                </a:lnTo>
                <a:close/>
              </a:path>
            </a:pathLst>
          </a:custGeom>
          <a:solidFill>
            <a:srgbClr val="000000"/>
          </a:solidFill>
        </p:spPr>
        <p:txBody>
          <a:bodyPr wrap="square" lIns="0" tIns="0" rIns="0" bIns="0" rtlCol="0">
            <a:noAutofit/>
          </a:bodyPr>
          <a:lstStyle/>
          <a:p>
            <a:pPr defTabSz="685800"/>
            <a:endParaRPr sz="1350">
              <a:solidFill>
                <a:prstClr val="black"/>
              </a:solidFill>
            </a:endParaRPr>
          </a:p>
        </p:txBody>
      </p:sp>
      <p:sp>
        <p:nvSpPr>
          <p:cNvPr id="10" name="object 15"/>
          <p:cNvSpPr/>
          <p:nvPr/>
        </p:nvSpPr>
        <p:spPr>
          <a:xfrm>
            <a:off x="6270498" y="1927097"/>
            <a:ext cx="376047" cy="549783"/>
          </a:xfrm>
          <a:custGeom>
            <a:avLst/>
            <a:gdLst/>
            <a:ahLst/>
            <a:cxnLst/>
            <a:rect l="l" t="t" r="r" b="b"/>
            <a:pathLst>
              <a:path w="501396" h="733044">
                <a:moveTo>
                  <a:pt x="6096" y="482346"/>
                </a:moveTo>
                <a:lnTo>
                  <a:pt x="128397" y="482346"/>
                </a:lnTo>
                <a:lnTo>
                  <a:pt x="128397" y="6097"/>
                </a:lnTo>
                <a:lnTo>
                  <a:pt x="372999" y="6097"/>
                </a:lnTo>
                <a:lnTo>
                  <a:pt x="372999" y="482346"/>
                </a:lnTo>
                <a:lnTo>
                  <a:pt x="495300" y="482346"/>
                </a:lnTo>
                <a:lnTo>
                  <a:pt x="250698" y="726949"/>
                </a:lnTo>
                <a:close/>
              </a:path>
            </a:pathLst>
          </a:custGeom>
          <a:ln w="12192">
            <a:solidFill>
              <a:srgbClr val="41709C"/>
            </a:solidFill>
          </a:ln>
        </p:spPr>
        <p:txBody>
          <a:bodyPr wrap="square" lIns="0" tIns="0" rIns="0" bIns="0" rtlCol="0">
            <a:noAutofit/>
          </a:bodyPr>
          <a:lstStyle/>
          <a:p>
            <a:pPr defTabSz="685800"/>
            <a:endParaRPr sz="1350">
              <a:solidFill>
                <a:prstClr val="black"/>
              </a:solidFill>
            </a:endParaRPr>
          </a:p>
        </p:txBody>
      </p:sp>
      <p:sp>
        <p:nvSpPr>
          <p:cNvPr id="11" name="object 16"/>
          <p:cNvSpPr/>
          <p:nvPr/>
        </p:nvSpPr>
        <p:spPr>
          <a:xfrm>
            <a:off x="2524887" y="1931670"/>
            <a:ext cx="4046411" cy="57150"/>
          </a:xfrm>
          <a:custGeom>
            <a:avLst/>
            <a:gdLst/>
            <a:ahLst/>
            <a:cxnLst/>
            <a:rect l="l" t="t" r="r" b="b"/>
            <a:pathLst>
              <a:path w="5395214" h="76200">
                <a:moveTo>
                  <a:pt x="38100" y="38100"/>
                </a:moveTo>
                <a:lnTo>
                  <a:pt x="5357114" y="38100"/>
                </a:lnTo>
              </a:path>
            </a:pathLst>
          </a:custGeom>
          <a:ln w="76200">
            <a:solidFill>
              <a:srgbClr val="000000"/>
            </a:solidFill>
          </a:ln>
        </p:spPr>
        <p:txBody>
          <a:bodyPr wrap="square" lIns="0" tIns="0" rIns="0" bIns="0" rtlCol="0">
            <a:noAutofit/>
          </a:bodyPr>
          <a:lstStyle/>
          <a:p>
            <a:pPr defTabSz="685800"/>
            <a:endParaRPr sz="1350">
              <a:solidFill>
                <a:prstClr val="black"/>
              </a:solidFill>
            </a:endParaRPr>
          </a:p>
        </p:txBody>
      </p:sp>
      <p:sp>
        <p:nvSpPr>
          <p:cNvPr id="12" name="object 17"/>
          <p:cNvSpPr/>
          <p:nvPr/>
        </p:nvSpPr>
        <p:spPr>
          <a:xfrm>
            <a:off x="4469130" y="1392174"/>
            <a:ext cx="366903" cy="540639"/>
          </a:xfrm>
          <a:custGeom>
            <a:avLst/>
            <a:gdLst/>
            <a:ahLst/>
            <a:cxnLst/>
            <a:rect l="l" t="t" r="r" b="b"/>
            <a:pathLst>
              <a:path w="489204" h="720852">
                <a:moveTo>
                  <a:pt x="0" y="476250"/>
                </a:moveTo>
                <a:lnTo>
                  <a:pt x="122301" y="476250"/>
                </a:lnTo>
                <a:lnTo>
                  <a:pt x="122301" y="0"/>
                </a:lnTo>
                <a:lnTo>
                  <a:pt x="366903" y="0"/>
                </a:lnTo>
                <a:lnTo>
                  <a:pt x="366903" y="476250"/>
                </a:lnTo>
                <a:lnTo>
                  <a:pt x="489204" y="476250"/>
                </a:lnTo>
                <a:lnTo>
                  <a:pt x="244602" y="720852"/>
                </a:lnTo>
                <a:close/>
              </a:path>
            </a:pathLst>
          </a:custGeom>
          <a:solidFill>
            <a:srgbClr val="000000"/>
          </a:solidFill>
        </p:spPr>
        <p:txBody>
          <a:bodyPr wrap="square" lIns="0" tIns="0" rIns="0" bIns="0" rtlCol="0">
            <a:noAutofit/>
          </a:bodyPr>
          <a:lstStyle/>
          <a:p>
            <a:pPr defTabSz="685800"/>
            <a:endParaRPr sz="1350">
              <a:solidFill>
                <a:prstClr val="black"/>
              </a:solidFill>
            </a:endParaRPr>
          </a:p>
        </p:txBody>
      </p:sp>
      <p:sp>
        <p:nvSpPr>
          <p:cNvPr id="13" name="object 18"/>
          <p:cNvSpPr/>
          <p:nvPr/>
        </p:nvSpPr>
        <p:spPr>
          <a:xfrm>
            <a:off x="4464558" y="1387602"/>
            <a:ext cx="376047" cy="549783"/>
          </a:xfrm>
          <a:custGeom>
            <a:avLst/>
            <a:gdLst/>
            <a:ahLst/>
            <a:cxnLst/>
            <a:rect l="l" t="t" r="r" b="b"/>
            <a:pathLst>
              <a:path w="501396" h="733044">
                <a:moveTo>
                  <a:pt x="6096" y="482346"/>
                </a:moveTo>
                <a:lnTo>
                  <a:pt x="128397" y="482346"/>
                </a:lnTo>
                <a:lnTo>
                  <a:pt x="128397" y="6096"/>
                </a:lnTo>
                <a:lnTo>
                  <a:pt x="372999" y="6096"/>
                </a:lnTo>
                <a:lnTo>
                  <a:pt x="372999" y="482346"/>
                </a:lnTo>
                <a:lnTo>
                  <a:pt x="495300" y="482346"/>
                </a:lnTo>
                <a:lnTo>
                  <a:pt x="250698" y="726948"/>
                </a:lnTo>
                <a:close/>
              </a:path>
            </a:pathLst>
          </a:custGeom>
          <a:ln w="12192">
            <a:solidFill>
              <a:srgbClr val="41709C"/>
            </a:solidFill>
          </a:ln>
        </p:spPr>
        <p:txBody>
          <a:bodyPr wrap="square" lIns="0" tIns="0" rIns="0" bIns="0" rtlCol="0">
            <a:noAutofit/>
          </a:bodyPr>
          <a:lstStyle/>
          <a:p>
            <a:pPr defTabSz="685800"/>
            <a:endParaRPr sz="1350">
              <a:solidFill>
                <a:prstClr val="black"/>
              </a:solidFill>
            </a:endParaRPr>
          </a:p>
        </p:txBody>
      </p:sp>
      <p:pic>
        <p:nvPicPr>
          <p:cNvPr id="1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731" y="3799332"/>
            <a:ext cx="1293876" cy="1293875"/>
          </a:xfrm>
          <a:prstGeom prst="rect">
            <a:avLst/>
          </a:prstGeom>
        </p:spPr>
      </p:pic>
      <p:pic>
        <p:nvPicPr>
          <p:cNvPr id="1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961" y="3799332"/>
            <a:ext cx="1332738" cy="1332737"/>
          </a:xfrm>
          <a:prstGeom prst="rect">
            <a:avLst/>
          </a:prstGeom>
        </p:spPr>
      </p:pic>
    </p:spTree>
    <p:extLst>
      <p:ext uri="{BB962C8B-B14F-4D97-AF65-F5344CB8AC3E}">
        <p14:creationId xmlns:p14="http://schemas.microsoft.com/office/powerpoint/2010/main" val="37084772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Dynamic Scaling</a:t>
            </a:r>
            <a:endParaRPr lang="en-IN" dirty="0"/>
          </a:p>
        </p:txBody>
      </p:sp>
      <p:sp>
        <p:nvSpPr>
          <p:cNvPr id="3" name="Content Placeholder 2"/>
          <p:cNvSpPr>
            <a:spLocks noGrp="1"/>
          </p:cNvSpPr>
          <p:nvPr>
            <p:ph idx="1"/>
          </p:nvPr>
        </p:nvSpPr>
        <p:spPr/>
        <p:txBody>
          <a:bodyPr/>
          <a:lstStyle/>
          <a:p>
            <a:r>
              <a:rPr lang="en-IN" dirty="0" smtClean="0"/>
              <a:t>In  case  of  dynamic  Scaling you  have  designed  dynamic  conditions  of  traffic  monitoring  such as  CPU  usage,  and  when  these  conditions  are  met,  Auto  Scaling launches  or  terminates  instances  in  response.</a:t>
            </a:r>
          </a:p>
          <a:p>
            <a:endParaRPr lang="en-IN" dirty="0"/>
          </a:p>
        </p:txBody>
      </p:sp>
    </p:spTree>
    <p:extLst>
      <p:ext uri="{BB962C8B-B14F-4D97-AF65-F5344CB8AC3E}">
        <p14:creationId xmlns:p14="http://schemas.microsoft.com/office/powerpoint/2010/main" val="36870852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IN" spc="8" dirty="0">
                <a:cs typeface="Segoe UI Light"/>
              </a:rPr>
              <a:t>Scaling Based On A Schedule</a:t>
            </a:r>
            <a:endParaRPr lang="en-IN" dirty="0">
              <a:cs typeface="Segoe UI Light"/>
            </a:endParaRPr>
          </a:p>
        </p:txBody>
      </p:sp>
      <p:sp>
        <p:nvSpPr>
          <p:cNvPr id="3" name="Content Placeholder 2"/>
          <p:cNvSpPr>
            <a:spLocks noGrp="1"/>
          </p:cNvSpPr>
          <p:nvPr>
            <p:ph idx="1"/>
          </p:nvPr>
        </p:nvSpPr>
        <p:spPr/>
        <p:txBody>
          <a:bodyPr/>
          <a:lstStyle/>
          <a:p>
            <a:r>
              <a:rPr lang="en-IN" sz="1350" dirty="0"/>
              <a:t>In  case  of  scheduled  scaling,  this  is  done  dependent  on  the timing  specified  in  the  plan.</a:t>
            </a:r>
          </a:p>
          <a:p>
            <a:r>
              <a:rPr lang="en-IN" sz="1350" dirty="0"/>
              <a:t>Additionally,  you  can  choose  to  maintain  the  current  number of  instances  at  all  times.</a:t>
            </a:r>
          </a:p>
          <a:p>
            <a:endParaRPr lang="en-IN" sz="1350" dirty="0"/>
          </a:p>
          <a:p>
            <a:r>
              <a:rPr lang="en-IN" sz="1350" dirty="0"/>
              <a:t>You  can  also  opt  for  manual  scaling  in  which  you  only  need to  define  the  change  in  the  maximum,  minimum,  or  desired capacity  of  the  group.</a:t>
            </a:r>
          </a:p>
          <a:p>
            <a:endParaRPr lang="en-IN" sz="1350" dirty="0"/>
          </a:p>
          <a:p>
            <a:r>
              <a:rPr lang="en-IN" sz="1350" dirty="0"/>
              <a:t>Auto  Scaling  automatically  manages  the  process  of  meeting these  changes.</a:t>
            </a:r>
          </a:p>
        </p:txBody>
      </p:sp>
    </p:spTree>
    <p:extLst>
      <p:ext uri="{BB962C8B-B14F-4D97-AF65-F5344CB8AC3E}">
        <p14:creationId xmlns:p14="http://schemas.microsoft.com/office/powerpoint/2010/main" val="23357822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411" y="2731867"/>
            <a:ext cx="925512" cy="939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22" name="Group 22"/>
          <p:cNvGrpSpPr>
            <a:grpSpLocks/>
          </p:cNvGrpSpPr>
          <p:nvPr/>
        </p:nvGrpSpPr>
        <p:grpSpPr bwMode="auto">
          <a:xfrm>
            <a:off x="835145" y="3902751"/>
            <a:ext cx="1084263" cy="1038225"/>
            <a:chOff x="7921626" y="2005807"/>
            <a:chExt cx="609600" cy="584201"/>
          </a:xfrm>
        </p:grpSpPr>
        <p:sp>
          <p:nvSpPr>
            <p:cNvPr id="23" name="Rectangle 181"/>
            <p:cNvSpPr>
              <a:spLocks noChangeArrowheads="1"/>
            </p:cNvSpPr>
            <p:nvPr/>
          </p:nvSpPr>
          <p:spPr bwMode="auto">
            <a:xfrm>
              <a:off x="8143876" y="2135982"/>
              <a:ext cx="160338" cy="331788"/>
            </a:xfrm>
            <a:prstGeom prst="rect">
              <a:avLst/>
            </a:prstGeom>
            <a:solidFill>
              <a:srgbClr val="F798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4" name="Freeform 182"/>
            <p:cNvSpPr>
              <a:spLocks/>
            </p:cNvSpPr>
            <p:nvPr/>
          </p:nvSpPr>
          <p:spPr bwMode="auto">
            <a:xfrm>
              <a:off x="8096251" y="2005807"/>
              <a:ext cx="260350" cy="130175"/>
            </a:xfrm>
            <a:custGeom>
              <a:avLst/>
              <a:gdLst>
                <a:gd name="T0" fmla="*/ 260350 w 164"/>
                <a:gd name="T1" fmla="*/ 130175 h 82"/>
                <a:gd name="T2" fmla="*/ 0 w 164"/>
                <a:gd name="T3" fmla="*/ 130175 h 82"/>
                <a:gd name="T4" fmla="*/ 128588 w 164"/>
                <a:gd name="T5" fmla="*/ 0 h 82"/>
                <a:gd name="T6" fmla="*/ 260350 w 164"/>
                <a:gd name="T7" fmla="*/ 130175 h 82"/>
                <a:gd name="T8" fmla="*/ 0 60000 65536"/>
                <a:gd name="T9" fmla="*/ 0 60000 65536"/>
                <a:gd name="T10" fmla="*/ 0 60000 65536"/>
                <a:gd name="T11" fmla="*/ 0 60000 65536"/>
                <a:gd name="T12" fmla="*/ 0 w 164"/>
                <a:gd name="T13" fmla="*/ 0 h 82"/>
                <a:gd name="T14" fmla="*/ 164 w 164"/>
                <a:gd name="T15" fmla="*/ 82 h 82"/>
              </a:gdLst>
              <a:ahLst/>
              <a:cxnLst>
                <a:cxn ang="T8">
                  <a:pos x="T0" y="T1"/>
                </a:cxn>
                <a:cxn ang="T9">
                  <a:pos x="T2" y="T3"/>
                </a:cxn>
                <a:cxn ang="T10">
                  <a:pos x="T4" y="T5"/>
                </a:cxn>
                <a:cxn ang="T11">
                  <a:pos x="T6" y="T7"/>
                </a:cxn>
              </a:cxnLst>
              <a:rect l="T12" t="T13" r="T14" b="T15"/>
              <a:pathLst>
                <a:path w="164" h="82">
                  <a:moveTo>
                    <a:pt x="164" y="82"/>
                  </a:moveTo>
                  <a:lnTo>
                    <a:pt x="0" y="82"/>
                  </a:lnTo>
                  <a:lnTo>
                    <a:pt x="81" y="0"/>
                  </a:lnTo>
                  <a:lnTo>
                    <a:pt x="164" y="8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5" name="Freeform 183"/>
            <p:cNvSpPr>
              <a:spLocks/>
            </p:cNvSpPr>
            <p:nvPr/>
          </p:nvSpPr>
          <p:spPr bwMode="auto">
            <a:xfrm>
              <a:off x="8104188" y="2458245"/>
              <a:ext cx="258763" cy="131763"/>
            </a:xfrm>
            <a:custGeom>
              <a:avLst/>
              <a:gdLst>
                <a:gd name="T0" fmla="*/ 0 w 163"/>
                <a:gd name="T1" fmla="*/ 0 h 83"/>
                <a:gd name="T2" fmla="*/ 258763 w 163"/>
                <a:gd name="T3" fmla="*/ 0 h 83"/>
                <a:gd name="T4" fmla="*/ 128588 w 163"/>
                <a:gd name="T5" fmla="*/ 131763 h 83"/>
                <a:gd name="T6" fmla="*/ 0 w 163"/>
                <a:gd name="T7" fmla="*/ 0 h 83"/>
                <a:gd name="T8" fmla="*/ 0 60000 65536"/>
                <a:gd name="T9" fmla="*/ 0 60000 65536"/>
                <a:gd name="T10" fmla="*/ 0 60000 65536"/>
                <a:gd name="T11" fmla="*/ 0 60000 65536"/>
                <a:gd name="T12" fmla="*/ 0 w 163"/>
                <a:gd name="T13" fmla="*/ 0 h 83"/>
                <a:gd name="T14" fmla="*/ 163 w 163"/>
                <a:gd name="T15" fmla="*/ 83 h 83"/>
              </a:gdLst>
              <a:ahLst/>
              <a:cxnLst>
                <a:cxn ang="T8">
                  <a:pos x="T0" y="T1"/>
                </a:cxn>
                <a:cxn ang="T9">
                  <a:pos x="T2" y="T3"/>
                </a:cxn>
                <a:cxn ang="T10">
                  <a:pos x="T4" y="T5"/>
                </a:cxn>
                <a:cxn ang="T11">
                  <a:pos x="T6" y="T7"/>
                </a:cxn>
              </a:cxnLst>
              <a:rect l="T12" t="T13" r="T14" b="T15"/>
              <a:pathLst>
                <a:path w="163" h="83">
                  <a:moveTo>
                    <a:pt x="0" y="0"/>
                  </a:moveTo>
                  <a:lnTo>
                    <a:pt x="163" y="0"/>
                  </a:lnTo>
                  <a:lnTo>
                    <a:pt x="81" y="83"/>
                  </a:lnTo>
                  <a:lnTo>
                    <a:pt x="0" y="0"/>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6" name="Freeform 184"/>
            <p:cNvSpPr>
              <a:spLocks/>
            </p:cNvSpPr>
            <p:nvPr/>
          </p:nvSpPr>
          <p:spPr bwMode="auto">
            <a:xfrm>
              <a:off x="7931151" y="2140745"/>
              <a:ext cx="266700" cy="304800"/>
            </a:xfrm>
            <a:custGeom>
              <a:avLst/>
              <a:gdLst>
                <a:gd name="T0" fmla="*/ 111125 w 168"/>
                <a:gd name="T1" fmla="*/ 225425 h 192"/>
                <a:gd name="T2" fmla="*/ 0 w 168"/>
                <a:gd name="T3" fmla="*/ 225425 h 192"/>
                <a:gd name="T4" fmla="*/ 0 w 168"/>
                <a:gd name="T5" fmla="*/ 79375 h 192"/>
                <a:gd name="T6" fmla="*/ 111125 w 168"/>
                <a:gd name="T7" fmla="*/ 79375 h 192"/>
                <a:gd name="T8" fmla="*/ 111125 w 168"/>
                <a:gd name="T9" fmla="*/ 0 h 192"/>
                <a:gd name="T10" fmla="*/ 266700 w 168"/>
                <a:gd name="T11" fmla="*/ 152400 h 192"/>
                <a:gd name="T12" fmla="*/ 111125 w 168"/>
                <a:gd name="T13" fmla="*/ 304800 h 192"/>
                <a:gd name="T14" fmla="*/ 111125 w 168"/>
                <a:gd name="T15" fmla="*/ 225425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70" y="142"/>
                  </a:moveTo>
                  <a:lnTo>
                    <a:pt x="0" y="142"/>
                  </a:lnTo>
                  <a:lnTo>
                    <a:pt x="0" y="50"/>
                  </a:lnTo>
                  <a:lnTo>
                    <a:pt x="70" y="50"/>
                  </a:lnTo>
                  <a:lnTo>
                    <a:pt x="70" y="0"/>
                  </a:lnTo>
                  <a:lnTo>
                    <a:pt x="168" y="96"/>
                  </a:lnTo>
                  <a:lnTo>
                    <a:pt x="70" y="192"/>
                  </a:lnTo>
                  <a:lnTo>
                    <a:pt x="70" y="14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8" name="Freeform 185"/>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close/>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9" name="Freeform 186"/>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0" name="Freeform 187"/>
            <p:cNvSpPr>
              <a:spLocks/>
            </p:cNvSpPr>
            <p:nvPr/>
          </p:nvSpPr>
          <p:spPr bwMode="auto">
            <a:xfrm>
              <a:off x="8255001" y="2140745"/>
              <a:ext cx="266700" cy="304800"/>
            </a:xfrm>
            <a:custGeom>
              <a:avLst/>
              <a:gdLst>
                <a:gd name="T0" fmla="*/ 0 w 168"/>
                <a:gd name="T1" fmla="*/ 152400 h 192"/>
                <a:gd name="T2" fmla="*/ 153988 w 168"/>
                <a:gd name="T3" fmla="*/ 0 h 192"/>
                <a:gd name="T4" fmla="*/ 153988 w 168"/>
                <a:gd name="T5" fmla="*/ 79375 h 192"/>
                <a:gd name="T6" fmla="*/ 266700 w 168"/>
                <a:gd name="T7" fmla="*/ 79375 h 192"/>
                <a:gd name="T8" fmla="*/ 266700 w 168"/>
                <a:gd name="T9" fmla="*/ 225425 h 192"/>
                <a:gd name="T10" fmla="*/ 153988 w 168"/>
                <a:gd name="T11" fmla="*/ 225425 h 192"/>
                <a:gd name="T12" fmla="*/ 153988 w 168"/>
                <a:gd name="T13" fmla="*/ 304800 h 192"/>
                <a:gd name="T14" fmla="*/ 0 w 168"/>
                <a:gd name="T15" fmla="*/ 152400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0" y="96"/>
                  </a:moveTo>
                  <a:lnTo>
                    <a:pt x="97" y="0"/>
                  </a:lnTo>
                  <a:lnTo>
                    <a:pt x="97" y="50"/>
                  </a:lnTo>
                  <a:lnTo>
                    <a:pt x="168" y="50"/>
                  </a:lnTo>
                  <a:lnTo>
                    <a:pt x="168" y="142"/>
                  </a:lnTo>
                  <a:lnTo>
                    <a:pt x="97" y="142"/>
                  </a:lnTo>
                  <a:lnTo>
                    <a:pt x="97" y="192"/>
                  </a:lnTo>
                  <a:lnTo>
                    <a:pt x="0" y="96"/>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 name="Freeform 188"/>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close/>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2" name="Freeform 189"/>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grpSp>
        <p:nvGrpSpPr>
          <p:cNvPr id="10" name="Group 5"/>
          <p:cNvGrpSpPr>
            <a:grpSpLocks/>
          </p:cNvGrpSpPr>
          <p:nvPr/>
        </p:nvGrpSpPr>
        <p:grpSpPr bwMode="auto">
          <a:xfrm>
            <a:off x="820411" y="1513563"/>
            <a:ext cx="925512" cy="942975"/>
            <a:chOff x="658812" y="817563"/>
            <a:chExt cx="520700" cy="530225"/>
          </a:xfrm>
        </p:grpSpPr>
        <p:sp>
          <p:nvSpPr>
            <p:cNvPr id="11" name="Freeform 12"/>
            <p:cNvSpPr>
              <a:spLocks/>
            </p:cNvSpPr>
            <p:nvPr/>
          </p:nvSpPr>
          <p:spPr bwMode="auto">
            <a:xfrm>
              <a:off x="658812" y="817563"/>
              <a:ext cx="520700" cy="530225"/>
            </a:xfrm>
            <a:custGeom>
              <a:avLst/>
              <a:gdLst>
                <a:gd name="T0" fmla="*/ 0 w 223"/>
                <a:gd name="T1" fmla="*/ 446136 h 227"/>
                <a:gd name="T2" fmla="*/ 84059 w 223"/>
                <a:gd name="T3" fmla="*/ 530225 h 227"/>
                <a:gd name="T4" fmla="*/ 436641 w 223"/>
                <a:gd name="T5" fmla="*/ 530225 h 227"/>
                <a:gd name="T6" fmla="*/ 520700 w 223"/>
                <a:gd name="T7" fmla="*/ 446136 h 227"/>
                <a:gd name="T8" fmla="*/ 520700 w 223"/>
                <a:gd name="T9" fmla="*/ 84089 h 227"/>
                <a:gd name="T10" fmla="*/ 436641 w 223"/>
                <a:gd name="T11" fmla="*/ 0 h 227"/>
                <a:gd name="T12" fmla="*/ 84059 w 223"/>
                <a:gd name="T13" fmla="*/ 0 h 227"/>
                <a:gd name="T14" fmla="*/ 0 w 223"/>
                <a:gd name="T15" fmla="*/ 84089 h 227"/>
                <a:gd name="T16" fmla="*/ 0 w 223"/>
                <a:gd name="T17" fmla="*/ 44613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227"/>
                <a:gd name="T29" fmla="*/ 223 w 223"/>
                <a:gd name="T30" fmla="*/ 227 h 2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227">
                  <a:moveTo>
                    <a:pt x="0" y="191"/>
                  </a:moveTo>
                  <a:cubicBezTo>
                    <a:pt x="0" y="211"/>
                    <a:pt x="16" y="227"/>
                    <a:pt x="36" y="227"/>
                  </a:cubicBezTo>
                  <a:cubicBezTo>
                    <a:pt x="187" y="227"/>
                    <a:pt x="187" y="227"/>
                    <a:pt x="187" y="227"/>
                  </a:cubicBezTo>
                  <a:cubicBezTo>
                    <a:pt x="207" y="227"/>
                    <a:pt x="223" y="211"/>
                    <a:pt x="223" y="191"/>
                  </a:cubicBezTo>
                  <a:cubicBezTo>
                    <a:pt x="223" y="36"/>
                    <a:pt x="223" y="36"/>
                    <a:pt x="223" y="36"/>
                  </a:cubicBezTo>
                  <a:cubicBezTo>
                    <a:pt x="223" y="16"/>
                    <a:pt x="207" y="0"/>
                    <a:pt x="187" y="0"/>
                  </a:cubicBezTo>
                  <a:cubicBezTo>
                    <a:pt x="36" y="0"/>
                    <a:pt x="36" y="0"/>
                    <a:pt x="36" y="0"/>
                  </a:cubicBezTo>
                  <a:cubicBezTo>
                    <a:pt x="16" y="0"/>
                    <a:pt x="0" y="16"/>
                    <a:pt x="0" y="36"/>
                  </a:cubicBezTo>
                  <a:lnTo>
                    <a:pt x="0" y="191"/>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 name="Freeform 13"/>
            <p:cNvSpPr>
              <a:spLocks/>
            </p:cNvSpPr>
            <p:nvPr/>
          </p:nvSpPr>
          <p:spPr bwMode="auto">
            <a:xfrm>
              <a:off x="741362" y="998538"/>
              <a:ext cx="101600" cy="185738"/>
            </a:xfrm>
            <a:custGeom>
              <a:avLst/>
              <a:gdLst>
                <a:gd name="T0" fmla="*/ 0 w 64"/>
                <a:gd name="T1" fmla="*/ 0 h 117"/>
                <a:gd name="T2" fmla="*/ 100013 w 64"/>
                <a:gd name="T3" fmla="*/ 0 h 117"/>
                <a:gd name="T4" fmla="*/ 100013 w 64"/>
                <a:gd name="T5" fmla="*/ 25400 h 117"/>
                <a:gd name="T6" fmla="*/ 30163 w 64"/>
                <a:gd name="T7" fmla="*/ 25400 h 117"/>
                <a:gd name="T8" fmla="*/ 30163 w 64"/>
                <a:gd name="T9" fmla="*/ 76200 h 117"/>
                <a:gd name="T10" fmla="*/ 96838 w 64"/>
                <a:gd name="T11" fmla="*/ 76200 h 117"/>
                <a:gd name="T12" fmla="*/ 96838 w 64"/>
                <a:gd name="T13" fmla="*/ 101600 h 117"/>
                <a:gd name="T14" fmla="*/ 30163 w 64"/>
                <a:gd name="T15" fmla="*/ 101600 h 117"/>
                <a:gd name="T16" fmla="*/ 30163 w 64"/>
                <a:gd name="T17" fmla="*/ 160338 h 117"/>
                <a:gd name="T18" fmla="*/ 101600 w 64"/>
                <a:gd name="T19" fmla="*/ 160338 h 117"/>
                <a:gd name="T20" fmla="*/ 101600 w 64"/>
                <a:gd name="T21" fmla="*/ 185738 h 117"/>
                <a:gd name="T22" fmla="*/ 0 w 64"/>
                <a:gd name="T23" fmla="*/ 185738 h 117"/>
                <a:gd name="T24" fmla="*/ 0 w 64"/>
                <a:gd name="T25" fmla="*/ 0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117"/>
                <a:gd name="T41" fmla="*/ 64 w 64"/>
                <a:gd name="T42" fmla="*/ 117 h 1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117">
                  <a:moveTo>
                    <a:pt x="0" y="0"/>
                  </a:moveTo>
                  <a:lnTo>
                    <a:pt x="63" y="0"/>
                  </a:lnTo>
                  <a:lnTo>
                    <a:pt x="63" y="16"/>
                  </a:lnTo>
                  <a:lnTo>
                    <a:pt x="19" y="16"/>
                  </a:lnTo>
                  <a:lnTo>
                    <a:pt x="19" y="48"/>
                  </a:lnTo>
                  <a:lnTo>
                    <a:pt x="61" y="48"/>
                  </a:lnTo>
                  <a:lnTo>
                    <a:pt x="61" y="64"/>
                  </a:lnTo>
                  <a:lnTo>
                    <a:pt x="19" y="64"/>
                  </a:lnTo>
                  <a:lnTo>
                    <a:pt x="19" y="101"/>
                  </a:lnTo>
                  <a:lnTo>
                    <a:pt x="64" y="101"/>
                  </a:lnTo>
                  <a:lnTo>
                    <a:pt x="64" y="117"/>
                  </a:lnTo>
                  <a:lnTo>
                    <a:pt x="0" y="11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0" name="Freeform 14"/>
            <p:cNvSpPr>
              <a:spLocks/>
            </p:cNvSpPr>
            <p:nvPr/>
          </p:nvSpPr>
          <p:spPr bwMode="auto">
            <a:xfrm>
              <a:off x="862012" y="993775"/>
              <a:ext cx="119063" cy="193675"/>
            </a:xfrm>
            <a:custGeom>
              <a:avLst/>
              <a:gdLst>
                <a:gd name="T0" fmla="*/ 119063 w 51"/>
                <a:gd name="T1" fmla="*/ 123672 h 83"/>
                <a:gd name="T2" fmla="*/ 119063 w 51"/>
                <a:gd name="T3" fmla="*/ 128339 h 83"/>
                <a:gd name="T4" fmla="*/ 63033 w 51"/>
                <a:gd name="T5" fmla="*/ 193675 h 83"/>
                <a:gd name="T6" fmla="*/ 0 w 51"/>
                <a:gd name="T7" fmla="*/ 98004 h 83"/>
                <a:gd name="T8" fmla="*/ 63033 w 51"/>
                <a:gd name="T9" fmla="*/ 0 h 83"/>
                <a:gd name="T10" fmla="*/ 119063 w 51"/>
                <a:gd name="T11" fmla="*/ 58336 h 83"/>
                <a:gd name="T12" fmla="*/ 119063 w 51"/>
                <a:gd name="T13" fmla="*/ 63003 h 83"/>
                <a:gd name="T14" fmla="*/ 88714 w 51"/>
                <a:gd name="T15" fmla="*/ 63003 h 83"/>
                <a:gd name="T16" fmla="*/ 88714 w 51"/>
                <a:gd name="T17" fmla="*/ 60669 h 83"/>
                <a:gd name="T18" fmla="*/ 63033 w 51"/>
                <a:gd name="T19" fmla="*/ 23334 h 83"/>
                <a:gd name="T20" fmla="*/ 30349 w 51"/>
                <a:gd name="T21" fmla="*/ 98004 h 83"/>
                <a:gd name="T22" fmla="*/ 63033 w 51"/>
                <a:gd name="T23" fmla="*/ 172674 h 83"/>
                <a:gd name="T24" fmla="*/ 91048 w 51"/>
                <a:gd name="T25" fmla="*/ 128339 h 83"/>
                <a:gd name="T26" fmla="*/ 91048 w 51"/>
                <a:gd name="T27" fmla="*/ 123672 h 83"/>
                <a:gd name="T28" fmla="*/ 119063 w 51"/>
                <a:gd name="T29" fmla="*/ 123672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
                <a:gd name="T46" fmla="*/ 0 h 83"/>
                <a:gd name="T47" fmla="*/ 51 w 51"/>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 h="83">
                  <a:moveTo>
                    <a:pt x="51" y="53"/>
                  </a:moveTo>
                  <a:cubicBezTo>
                    <a:pt x="51" y="55"/>
                    <a:pt x="51" y="55"/>
                    <a:pt x="51" y="55"/>
                  </a:cubicBezTo>
                  <a:cubicBezTo>
                    <a:pt x="51" y="69"/>
                    <a:pt x="45" y="83"/>
                    <a:pt x="27" y="83"/>
                  </a:cubicBezTo>
                  <a:cubicBezTo>
                    <a:pt x="6" y="83"/>
                    <a:pt x="0" y="70"/>
                    <a:pt x="0" y="42"/>
                  </a:cubicBezTo>
                  <a:cubicBezTo>
                    <a:pt x="0" y="13"/>
                    <a:pt x="6" y="0"/>
                    <a:pt x="27" y="0"/>
                  </a:cubicBezTo>
                  <a:cubicBezTo>
                    <a:pt x="49" y="0"/>
                    <a:pt x="51" y="17"/>
                    <a:pt x="51" y="25"/>
                  </a:cubicBezTo>
                  <a:cubicBezTo>
                    <a:pt x="51" y="27"/>
                    <a:pt x="51" y="27"/>
                    <a:pt x="51" y="27"/>
                  </a:cubicBezTo>
                  <a:cubicBezTo>
                    <a:pt x="38" y="27"/>
                    <a:pt x="38" y="27"/>
                    <a:pt x="38" y="27"/>
                  </a:cubicBezTo>
                  <a:cubicBezTo>
                    <a:pt x="38" y="26"/>
                    <a:pt x="38" y="26"/>
                    <a:pt x="38" y="26"/>
                  </a:cubicBezTo>
                  <a:cubicBezTo>
                    <a:pt x="38" y="18"/>
                    <a:pt x="36" y="10"/>
                    <a:pt x="27" y="10"/>
                  </a:cubicBezTo>
                  <a:cubicBezTo>
                    <a:pt x="17" y="10"/>
                    <a:pt x="13" y="16"/>
                    <a:pt x="13" y="42"/>
                  </a:cubicBezTo>
                  <a:cubicBezTo>
                    <a:pt x="13" y="67"/>
                    <a:pt x="17" y="74"/>
                    <a:pt x="27" y="74"/>
                  </a:cubicBezTo>
                  <a:cubicBezTo>
                    <a:pt x="37" y="74"/>
                    <a:pt x="39" y="62"/>
                    <a:pt x="39" y="55"/>
                  </a:cubicBezTo>
                  <a:cubicBezTo>
                    <a:pt x="39" y="53"/>
                    <a:pt x="39" y="53"/>
                    <a:pt x="39" y="53"/>
                  </a:cubicBezTo>
                  <a:lnTo>
                    <a:pt x="51" y="5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 name="Freeform 15"/>
            <p:cNvSpPr>
              <a:spLocks/>
            </p:cNvSpPr>
            <p:nvPr/>
          </p:nvSpPr>
          <p:spPr bwMode="auto">
            <a:xfrm>
              <a:off x="995362" y="1000125"/>
              <a:ext cx="109538" cy="184150"/>
            </a:xfrm>
            <a:custGeom>
              <a:avLst/>
              <a:gdLst>
                <a:gd name="T0" fmla="*/ 109538 w 47"/>
                <a:gd name="T1" fmla="*/ 184150 h 79"/>
                <a:gd name="T2" fmla="*/ 0 w 47"/>
                <a:gd name="T3" fmla="*/ 184150 h 79"/>
                <a:gd name="T4" fmla="*/ 79240 w 47"/>
                <a:gd name="T5" fmla="*/ 48951 h 79"/>
                <a:gd name="T6" fmla="*/ 55934 w 47"/>
                <a:gd name="T7" fmla="*/ 20979 h 79"/>
                <a:gd name="T8" fmla="*/ 30298 w 47"/>
                <a:gd name="T9" fmla="*/ 58275 h 79"/>
                <a:gd name="T10" fmla="*/ 2331 w 47"/>
                <a:gd name="T11" fmla="*/ 58275 h 79"/>
                <a:gd name="T12" fmla="*/ 55934 w 47"/>
                <a:gd name="T13" fmla="*/ 0 h 79"/>
                <a:gd name="T14" fmla="*/ 107207 w 47"/>
                <a:gd name="T15" fmla="*/ 48951 h 79"/>
                <a:gd name="T16" fmla="*/ 34959 w 47"/>
                <a:gd name="T17" fmla="*/ 158509 h 79"/>
                <a:gd name="T18" fmla="*/ 109538 w 47"/>
                <a:gd name="T19" fmla="*/ 158509 h 79"/>
                <a:gd name="T20" fmla="*/ 109538 w 47"/>
                <a:gd name="T21" fmla="*/ 184150 h 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79"/>
                <a:gd name="T35" fmla="*/ 47 w 47"/>
                <a:gd name="T36" fmla="*/ 79 h 7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79">
                  <a:moveTo>
                    <a:pt x="47" y="79"/>
                  </a:moveTo>
                  <a:cubicBezTo>
                    <a:pt x="0" y="79"/>
                    <a:pt x="0" y="79"/>
                    <a:pt x="0" y="79"/>
                  </a:cubicBezTo>
                  <a:cubicBezTo>
                    <a:pt x="0" y="44"/>
                    <a:pt x="34" y="45"/>
                    <a:pt x="34" y="21"/>
                  </a:cubicBezTo>
                  <a:cubicBezTo>
                    <a:pt x="34" y="14"/>
                    <a:pt x="31" y="9"/>
                    <a:pt x="24" y="9"/>
                  </a:cubicBezTo>
                  <a:cubicBezTo>
                    <a:pt x="14" y="9"/>
                    <a:pt x="13" y="17"/>
                    <a:pt x="13" y="25"/>
                  </a:cubicBezTo>
                  <a:cubicBezTo>
                    <a:pt x="1" y="25"/>
                    <a:pt x="1" y="25"/>
                    <a:pt x="1" y="25"/>
                  </a:cubicBezTo>
                  <a:cubicBezTo>
                    <a:pt x="1" y="9"/>
                    <a:pt x="7" y="0"/>
                    <a:pt x="24" y="0"/>
                  </a:cubicBezTo>
                  <a:cubicBezTo>
                    <a:pt x="40" y="0"/>
                    <a:pt x="46" y="9"/>
                    <a:pt x="46" y="21"/>
                  </a:cubicBezTo>
                  <a:cubicBezTo>
                    <a:pt x="46" y="47"/>
                    <a:pt x="21" y="49"/>
                    <a:pt x="15" y="68"/>
                  </a:cubicBezTo>
                  <a:cubicBezTo>
                    <a:pt x="47" y="68"/>
                    <a:pt x="47" y="68"/>
                    <a:pt x="47" y="68"/>
                  </a:cubicBezTo>
                  <a:lnTo>
                    <a:pt x="47"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40" name="TextBox 39"/>
          <p:cNvSpPr txBox="1"/>
          <p:nvPr/>
        </p:nvSpPr>
        <p:spPr>
          <a:xfrm>
            <a:off x="2263447" y="2996288"/>
            <a:ext cx="4126720" cy="400110"/>
          </a:xfrm>
          <a:prstGeom prst="rect">
            <a:avLst/>
          </a:prstGeom>
          <a:noFill/>
        </p:spPr>
        <p:txBody>
          <a:bodyPr wrap="square" rtlCol="0">
            <a:spAutoFit/>
          </a:bodyPr>
          <a:lstStyle/>
          <a:p>
            <a:r>
              <a:rPr lang="en-US" sz="2000" b="1" dirty="0" smtClean="0">
                <a:solidFill>
                  <a:schemeClr val="tx1">
                    <a:lumMod val="75000"/>
                    <a:lumOff val="25000"/>
                  </a:schemeClr>
                </a:solidFill>
                <a:latin typeface="Helvetica Neue"/>
              </a:rPr>
              <a:t>Amazon Machine Image (AMI) </a:t>
            </a:r>
            <a:endParaRPr lang="en-US" sz="2000" b="1" dirty="0">
              <a:solidFill>
                <a:schemeClr val="tx1">
                  <a:lumMod val="75000"/>
                  <a:lumOff val="25000"/>
                </a:schemeClr>
              </a:solidFill>
              <a:latin typeface="Helvetica Neue"/>
            </a:endParaRPr>
          </a:p>
        </p:txBody>
      </p:sp>
      <p:sp>
        <p:nvSpPr>
          <p:cNvPr id="3" name="Title 2"/>
          <p:cNvSpPr>
            <a:spLocks noGrp="1"/>
          </p:cNvSpPr>
          <p:nvPr>
            <p:ph type="title"/>
          </p:nvPr>
        </p:nvSpPr>
        <p:spPr/>
        <p:txBody>
          <a:bodyPr/>
          <a:lstStyle/>
          <a:p>
            <a:r>
              <a:rPr lang="en-IN" dirty="0" smtClean="0"/>
              <a:t>Compute</a:t>
            </a:r>
            <a:endParaRPr lang="en-IN" dirty="0"/>
          </a:p>
        </p:txBody>
      </p:sp>
      <p:sp>
        <p:nvSpPr>
          <p:cNvPr id="27" name="TextBox 26"/>
          <p:cNvSpPr txBox="1"/>
          <p:nvPr/>
        </p:nvSpPr>
        <p:spPr>
          <a:xfrm>
            <a:off x="2263447" y="4154642"/>
            <a:ext cx="3355184" cy="400110"/>
          </a:xfrm>
          <a:prstGeom prst="rect">
            <a:avLst/>
          </a:prstGeom>
          <a:noFill/>
        </p:spPr>
        <p:txBody>
          <a:bodyPr wrap="square" rtlCol="0">
            <a:spAutoFit/>
          </a:bodyPr>
          <a:lstStyle/>
          <a:p>
            <a:r>
              <a:rPr lang="en-US" sz="2000" b="1" dirty="0" err="1" smtClean="0">
                <a:solidFill>
                  <a:schemeClr val="tx1">
                    <a:lumMod val="75000"/>
                    <a:lumOff val="25000"/>
                  </a:schemeClr>
                </a:solidFill>
                <a:latin typeface="Helvetica Neue"/>
              </a:rPr>
              <a:t>Autoscaling</a:t>
            </a:r>
            <a:endParaRPr lang="en-US" sz="2000" b="1" dirty="0">
              <a:solidFill>
                <a:schemeClr val="tx1">
                  <a:lumMod val="75000"/>
                  <a:lumOff val="25000"/>
                </a:schemeClr>
              </a:solidFill>
              <a:latin typeface="Helvetica Neue"/>
            </a:endParaRPr>
          </a:p>
        </p:txBody>
      </p:sp>
      <p:sp>
        <p:nvSpPr>
          <p:cNvPr id="35" name="TextBox 34"/>
          <p:cNvSpPr txBox="1"/>
          <p:nvPr/>
        </p:nvSpPr>
        <p:spPr>
          <a:xfrm>
            <a:off x="2263447" y="1732042"/>
            <a:ext cx="4126720" cy="400110"/>
          </a:xfrm>
          <a:prstGeom prst="rect">
            <a:avLst/>
          </a:prstGeom>
          <a:noFill/>
        </p:spPr>
        <p:txBody>
          <a:bodyPr wrap="square" rtlCol="0">
            <a:spAutoFit/>
          </a:bodyPr>
          <a:lstStyle/>
          <a:p>
            <a:r>
              <a:rPr lang="en-US" sz="2000" b="1" dirty="0" smtClean="0">
                <a:solidFill>
                  <a:schemeClr val="tx1">
                    <a:lumMod val="75000"/>
                    <a:lumOff val="25000"/>
                  </a:schemeClr>
                </a:solidFill>
                <a:latin typeface="Helvetica Neue"/>
              </a:rPr>
              <a:t>Elastic Compute Cloud (EC2)</a:t>
            </a:r>
            <a:endParaRPr lang="en-US" sz="2000" b="1" dirty="0">
              <a:solidFill>
                <a:schemeClr val="tx1">
                  <a:lumMod val="75000"/>
                  <a:lumOff val="25000"/>
                </a:schemeClr>
              </a:solidFill>
              <a:latin typeface="Helvetica Neue"/>
            </a:endParaRPr>
          </a:p>
        </p:txBody>
      </p:sp>
    </p:spTree>
    <p:extLst>
      <p:ext uri="{BB962C8B-B14F-4D97-AF65-F5344CB8AC3E}">
        <p14:creationId xmlns:p14="http://schemas.microsoft.com/office/powerpoint/2010/main" val="145832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Health Check</a:t>
            </a:r>
            <a:endParaRPr lang="en-IN" dirty="0"/>
          </a:p>
        </p:txBody>
      </p:sp>
      <p:sp>
        <p:nvSpPr>
          <p:cNvPr id="3" name="Content Placeholder 2"/>
          <p:cNvSpPr>
            <a:spLocks noGrp="1"/>
          </p:cNvSpPr>
          <p:nvPr>
            <p:ph idx="1"/>
          </p:nvPr>
        </p:nvSpPr>
        <p:spPr/>
        <p:txBody>
          <a:bodyPr/>
          <a:lstStyle/>
          <a:p>
            <a:r>
              <a:rPr lang="en-IN" sz="1350" dirty="0"/>
              <a:t>Periodically,  a  health  check  is  run  on the  currently  running instances   within  a   group,   and   if   an   unhealthy   instance   is encountered,   Auto   Scaling   terminates   that   instance   and launches  a  new one.</a:t>
            </a:r>
          </a:p>
          <a:p>
            <a:endParaRPr lang="en-IN" sz="1350" dirty="0"/>
          </a:p>
          <a:p>
            <a:r>
              <a:rPr lang="en-IN" sz="1350" dirty="0"/>
              <a:t>This   helps   in   maintaining   a   healthy   number   of  running instances  at  the  minimum  or desired  number</a:t>
            </a:r>
          </a:p>
          <a:p>
            <a:r>
              <a:rPr lang="en-IN" sz="1350" dirty="0"/>
              <a:t>It  also   maintains   reliability   in   case   one   Availability   Zone becomes  unhealthy  or unavailable.</a:t>
            </a:r>
          </a:p>
          <a:p>
            <a:endParaRPr lang="en-IN" sz="1350" dirty="0"/>
          </a:p>
          <a:p>
            <a:r>
              <a:rPr lang="en-IN" sz="1350" dirty="0"/>
              <a:t>It terminates  the  instance  and  launches  a  new  one  in  an unaffected   Availability   Zone   until   the   original   becomes available again</a:t>
            </a:r>
          </a:p>
        </p:txBody>
      </p:sp>
    </p:spTree>
    <p:extLst>
      <p:ext uri="{BB962C8B-B14F-4D97-AF65-F5344CB8AC3E}">
        <p14:creationId xmlns:p14="http://schemas.microsoft.com/office/powerpoint/2010/main" val="332307169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Amazon </a:t>
            </a:r>
            <a:r>
              <a:rPr lang="en-IN" dirty="0" err="1" smtClean="0"/>
              <a:t>CloudWatch</a:t>
            </a:r>
            <a:r>
              <a:rPr lang="en-IN" dirty="0" smtClean="0"/>
              <a:t> Alarms</a:t>
            </a:r>
            <a:endParaRPr lang="en-IN" dirty="0"/>
          </a:p>
        </p:txBody>
      </p:sp>
      <p:sp>
        <p:nvSpPr>
          <p:cNvPr id="3" name="Content Placeholder 2"/>
          <p:cNvSpPr>
            <a:spLocks noGrp="1"/>
          </p:cNvSpPr>
          <p:nvPr>
            <p:ph idx="1"/>
          </p:nvPr>
        </p:nvSpPr>
        <p:spPr/>
        <p:txBody>
          <a:bodyPr/>
          <a:lstStyle/>
          <a:p>
            <a:r>
              <a:rPr lang="en-IN" sz="1350" dirty="0"/>
              <a:t>This  is  a  single  metric  that  you  have  chosen  to observe,  like average   CPU   use   or  the   incoming   traffic   faced   by   any instance</a:t>
            </a:r>
          </a:p>
          <a:p>
            <a:endParaRPr lang="en-IN" sz="1350" dirty="0"/>
          </a:p>
          <a:p>
            <a:r>
              <a:rPr lang="en-IN" sz="1350" dirty="0"/>
              <a:t>The   alarm   is   in   ‘OK’   state   when   the   metric   is   within   a specified  range,  and  changes  its  state  to ‘ALARM’  when  the range  is  breached.</a:t>
            </a:r>
          </a:p>
          <a:p>
            <a:endParaRPr lang="en-IN" sz="1350" dirty="0"/>
          </a:p>
          <a:p>
            <a:r>
              <a:rPr lang="en-IN" sz="1350" dirty="0"/>
              <a:t>When  the  alarm  stays  in  the  breached  state  for  a  number  of cycles,  it  can  be  programmed  to invoke  certain  actions.</a:t>
            </a:r>
          </a:p>
          <a:p>
            <a:endParaRPr lang="en-IN" sz="1350" dirty="0"/>
          </a:p>
          <a:p>
            <a:r>
              <a:rPr lang="en-IN" sz="1350" dirty="0"/>
              <a:t>In this  case,  we can  use  it  to send  a  message  to Auto  Scaling to scale  up or down  instances  according  to the  traffic  or the memory  usage  of the  instance.</a:t>
            </a:r>
          </a:p>
          <a:p>
            <a:endParaRPr lang="en-IN" sz="1350" dirty="0"/>
          </a:p>
        </p:txBody>
      </p:sp>
    </p:spTree>
    <p:extLst>
      <p:ext uri="{BB962C8B-B14F-4D97-AF65-F5344CB8AC3E}">
        <p14:creationId xmlns:p14="http://schemas.microsoft.com/office/powerpoint/2010/main" val="174592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457201"/>
            <a:ext cx="2441448" cy="1911095"/>
          </a:xfrm>
          <a:prstGeom prst="rect">
            <a:avLst/>
          </a:prstGeom>
        </p:spPr>
      </p:pic>
      <p:sp>
        <p:nvSpPr>
          <p:cNvPr id="5" name="Content Placeholder 2"/>
          <p:cNvSpPr>
            <a:spLocks noGrp="1"/>
          </p:cNvSpPr>
          <p:nvPr>
            <p:ph idx="1"/>
          </p:nvPr>
        </p:nvSpPr>
        <p:spPr>
          <a:xfrm>
            <a:off x="1614488" y="2571750"/>
            <a:ext cx="5915025" cy="2060972"/>
          </a:xfrm>
        </p:spPr>
        <p:txBody>
          <a:bodyPr/>
          <a:lstStyle/>
          <a:p>
            <a:r>
              <a:rPr lang="en-IN" sz="1350" dirty="0"/>
              <a:t>In  conclusion,  you  can  set  scaling  conditions  such  as  CPU usage  or  traffic  volume  and  Auto  Scaling  will  monitor  these and  scale  up  or  down  the  size  or  configuration  of  your  servers to  meet  the  demands  specified  in  the  Scaling  Plan.</a:t>
            </a:r>
          </a:p>
          <a:p>
            <a:r>
              <a:rPr lang="en-IN" sz="1350" dirty="0"/>
              <a:t>This  can  be  done  in  a  scheduled  manner  if  you  know spikes  in  the  metric,  or  dynamically  by  using  Amazon </a:t>
            </a:r>
            <a:r>
              <a:rPr lang="en-IN" sz="1350" dirty="0" err="1"/>
              <a:t>CloudWatch</a:t>
            </a:r>
            <a:r>
              <a:rPr lang="en-IN" sz="1350" dirty="0"/>
              <a:t>  Alarms.  Auto  Scaling  also  maintains reliability  with  periodic  health  checks  and  replacing any  faulty  instances.</a:t>
            </a:r>
          </a:p>
        </p:txBody>
      </p:sp>
    </p:spTree>
    <p:extLst>
      <p:ext uri="{BB962C8B-B14F-4D97-AF65-F5344CB8AC3E}">
        <p14:creationId xmlns:p14="http://schemas.microsoft.com/office/powerpoint/2010/main" val="39898393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5"/>
          <p:cNvGrpSpPr>
            <a:grpSpLocks/>
          </p:cNvGrpSpPr>
          <p:nvPr/>
        </p:nvGrpSpPr>
        <p:grpSpPr bwMode="auto">
          <a:xfrm>
            <a:off x="1502157" y="2855081"/>
            <a:ext cx="936625" cy="920750"/>
            <a:chOff x="547687" y="2009776"/>
            <a:chExt cx="527050" cy="517525"/>
          </a:xfrm>
        </p:grpSpPr>
        <p:sp>
          <p:nvSpPr>
            <p:cNvPr id="21" name="Freeform 37"/>
            <p:cNvSpPr>
              <a:spLocks/>
            </p:cNvSpPr>
            <p:nvPr/>
          </p:nvSpPr>
          <p:spPr bwMode="auto">
            <a:xfrm>
              <a:off x="558799" y="2085976"/>
              <a:ext cx="504825" cy="441325"/>
            </a:xfrm>
            <a:custGeom>
              <a:avLst/>
              <a:gdLst>
                <a:gd name="T0" fmla="*/ 504825 w 216"/>
                <a:gd name="T1" fmla="*/ 0 h 189"/>
                <a:gd name="T2" fmla="*/ 252413 w 216"/>
                <a:gd name="T3" fmla="*/ 63046 h 189"/>
                <a:gd name="T4" fmla="*/ 0 w 216"/>
                <a:gd name="T5" fmla="*/ 0 h 189"/>
                <a:gd name="T6" fmla="*/ 84138 w 216"/>
                <a:gd name="T7" fmla="*/ 399294 h 189"/>
                <a:gd name="T8" fmla="*/ 252413 w 216"/>
                <a:gd name="T9" fmla="*/ 441325 h 189"/>
                <a:gd name="T10" fmla="*/ 420688 w 216"/>
                <a:gd name="T11" fmla="*/ 399294 h 189"/>
                <a:gd name="T12" fmla="*/ 420688 w 216"/>
                <a:gd name="T13" fmla="*/ 399294 h 189"/>
                <a:gd name="T14" fmla="*/ 504825 w 216"/>
                <a:gd name="T15" fmla="*/ 0 h 189"/>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189"/>
                <a:gd name="T26" fmla="*/ 216 w 216"/>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189">
                  <a:moveTo>
                    <a:pt x="216" y="0"/>
                  </a:moveTo>
                  <a:cubicBezTo>
                    <a:pt x="216" y="14"/>
                    <a:pt x="168" y="27"/>
                    <a:pt x="108" y="27"/>
                  </a:cubicBezTo>
                  <a:cubicBezTo>
                    <a:pt x="48" y="27"/>
                    <a:pt x="0" y="14"/>
                    <a:pt x="0" y="0"/>
                  </a:cubicBezTo>
                  <a:cubicBezTo>
                    <a:pt x="36" y="171"/>
                    <a:pt x="36" y="171"/>
                    <a:pt x="36" y="171"/>
                  </a:cubicBezTo>
                  <a:cubicBezTo>
                    <a:pt x="36" y="181"/>
                    <a:pt x="68" y="189"/>
                    <a:pt x="108" y="189"/>
                  </a:cubicBezTo>
                  <a:cubicBezTo>
                    <a:pt x="148" y="189"/>
                    <a:pt x="180" y="181"/>
                    <a:pt x="180" y="171"/>
                  </a:cubicBezTo>
                  <a:cubicBezTo>
                    <a:pt x="180" y="171"/>
                    <a:pt x="180" y="171"/>
                    <a:pt x="180" y="171"/>
                  </a:cubicBezTo>
                  <a:lnTo>
                    <a:pt x="216" y="0"/>
                  </a:lnTo>
                  <a:close/>
                </a:path>
              </a:pathLst>
            </a:cu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5" name="Oval 38"/>
            <p:cNvSpPr>
              <a:spLocks noChangeArrowheads="1"/>
            </p:cNvSpPr>
            <p:nvPr/>
          </p:nvSpPr>
          <p:spPr bwMode="auto">
            <a:xfrm>
              <a:off x="558799" y="2020888"/>
              <a:ext cx="504825" cy="128588"/>
            </a:xfrm>
            <a:prstGeom prst="ellipse">
              <a:avLst/>
            </a:pr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6" name="Freeform 39"/>
            <p:cNvSpPr>
              <a:spLocks noEditPoints="1"/>
            </p:cNvSpPr>
            <p:nvPr/>
          </p:nvSpPr>
          <p:spPr bwMode="auto">
            <a:xfrm>
              <a:off x="547687" y="2009776"/>
              <a:ext cx="527050" cy="150813"/>
            </a:xfrm>
            <a:custGeom>
              <a:avLst/>
              <a:gdLst>
                <a:gd name="T0" fmla="*/ 263525 w 226"/>
                <a:gd name="T1" fmla="*/ 150813 h 65"/>
                <a:gd name="T2" fmla="*/ 0 w 226"/>
                <a:gd name="T3" fmla="*/ 76567 h 65"/>
                <a:gd name="T4" fmla="*/ 263525 w 226"/>
                <a:gd name="T5" fmla="*/ 0 h 65"/>
                <a:gd name="T6" fmla="*/ 527050 w 226"/>
                <a:gd name="T7" fmla="*/ 76567 h 65"/>
                <a:gd name="T8" fmla="*/ 263525 w 226"/>
                <a:gd name="T9" fmla="*/ 150813 h 65"/>
                <a:gd name="T10" fmla="*/ 263525 w 226"/>
                <a:gd name="T11" fmla="*/ 23202 h 65"/>
                <a:gd name="T12" fmla="*/ 23321 w 226"/>
                <a:gd name="T13" fmla="*/ 76567 h 65"/>
                <a:gd name="T14" fmla="*/ 263525 w 226"/>
                <a:gd name="T15" fmla="*/ 127611 h 65"/>
                <a:gd name="T16" fmla="*/ 503729 w 226"/>
                <a:gd name="T17" fmla="*/ 76567 h 65"/>
                <a:gd name="T18" fmla="*/ 263525 w 226"/>
                <a:gd name="T19" fmla="*/ 2320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65"/>
                <a:gd name="T32" fmla="*/ 226 w 226"/>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65">
                  <a:moveTo>
                    <a:pt x="113" y="65"/>
                  </a:moveTo>
                  <a:cubicBezTo>
                    <a:pt x="57" y="65"/>
                    <a:pt x="0" y="54"/>
                    <a:pt x="0" y="33"/>
                  </a:cubicBezTo>
                  <a:cubicBezTo>
                    <a:pt x="0" y="11"/>
                    <a:pt x="57" y="0"/>
                    <a:pt x="113" y="0"/>
                  </a:cubicBezTo>
                  <a:cubicBezTo>
                    <a:pt x="169" y="0"/>
                    <a:pt x="226" y="11"/>
                    <a:pt x="226" y="33"/>
                  </a:cubicBezTo>
                  <a:cubicBezTo>
                    <a:pt x="226" y="54"/>
                    <a:pt x="169" y="65"/>
                    <a:pt x="113" y="65"/>
                  </a:cubicBezTo>
                  <a:close/>
                  <a:moveTo>
                    <a:pt x="113" y="10"/>
                  </a:moveTo>
                  <a:cubicBezTo>
                    <a:pt x="45" y="10"/>
                    <a:pt x="10" y="25"/>
                    <a:pt x="10" y="33"/>
                  </a:cubicBezTo>
                  <a:cubicBezTo>
                    <a:pt x="10" y="40"/>
                    <a:pt x="45" y="55"/>
                    <a:pt x="113" y="55"/>
                  </a:cubicBezTo>
                  <a:cubicBezTo>
                    <a:pt x="181" y="55"/>
                    <a:pt x="216" y="40"/>
                    <a:pt x="216" y="33"/>
                  </a:cubicBezTo>
                  <a:cubicBezTo>
                    <a:pt x="216" y="25"/>
                    <a:pt x="181" y="10"/>
                    <a:pt x="113"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8" name="Freeform 40"/>
            <p:cNvSpPr>
              <a:spLocks/>
            </p:cNvSpPr>
            <p:nvPr/>
          </p:nvSpPr>
          <p:spPr bwMode="auto">
            <a:xfrm>
              <a:off x="687387" y="2230438"/>
              <a:ext cx="115888" cy="195263"/>
            </a:xfrm>
            <a:custGeom>
              <a:avLst/>
              <a:gdLst>
                <a:gd name="T0" fmla="*/ 27813 w 50"/>
                <a:gd name="T1" fmla="*/ 134096 h 83"/>
                <a:gd name="T2" fmla="*/ 27813 w 50"/>
                <a:gd name="T3" fmla="*/ 138801 h 83"/>
                <a:gd name="T4" fmla="*/ 57944 w 50"/>
                <a:gd name="T5" fmla="*/ 174090 h 83"/>
                <a:gd name="T6" fmla="*/ 88075 w 50"/>
                <a:gd name="T7" fmla="*/ 145859 h 83"/>
                <a:gd name="T8" fmla="*/ 60262 w 50"/>
                <a:gd name="T9" fmla="*/ 112923 h 83"/>
                <a:gd name="T10" fmla="*/ 39402 w 50"/>
                <a:gd name="T11" fmla="*/ 105865 h 83"/>
                <a:gd name="T12" fmla="*/ 2318 w 50"/>
                <a:gd name="T13" fmla="*/ 54109 h 83"/>
                <a:gd name="T14" fmla="*/ 60262 w 50"/>
                <a:gd name="T15" fmla="*/ 0 h 83"/>
                <a:gd name="T16" fmla="*/ 111252 w 50"/>
                <a:gd name="T17" fmla="*/ 49404 h 83"/>
                <a:gd name="T18" fmla="*/ 111252 w 50"/>
                <a:gd name="T19" fmla="*/ 54109 h 83"/>
                <a:gd name="T20" fmla="*/ 81122 w 50"/>
                <a:gd name="T21" fmla="*/ 54109 h 83"/>
                <a:gd name="T22" fmla="*/ 81122 w 50"/>
                <a:gd name="T23" fmla="*/ 51756 h 83"/>
                <a:gd name="T24" fmla="*/ 55626 w 50"/>
                <a:gd name="T25" fmla="*/ 23526 h 83"/>
                <a:gd name="T26" fmla="*/ 32449 w 50"/>
                <a:gd name="T27" fmla="*/ 51756 h 83"/>
                <a:gd name="T28" fmla="*/ 57944 w 50"/>
                <a:gd name="T29" fmla="*/ 82340 h 83"/>
                <a:gd name="T30" fmla="*/ 78804 w 50"/>
                <a:gd name="T31" fmla="*/ 89398 h 83"/>
                <a:gd name="T32" fmla="*/ 115888 w 50"/>
                <a:gd name="T33" fmla="*/ 138801 h 83"/>
                <a:gd name="T34" fmla="*/ 55626 w 50"/>
                <a:gd name="T35" fmla="*/ 195263 h 83"/>
                <a:gd name="T36" fmla="*/ 0 w 50"/>
                <a:gd name="T37" fmla="*/ 138801 h 83"/>
                <a:gd name="T38" fmla="*/ 0 w 50"/>
                <a:gd name="T39" fmla="*/ 134096 h 83"/>
                <a:gd name="T40" fmla="*/ 27813 w 50"/>
                <a:gd name="T41" fmla="*/ 13409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83"/>
                <a:gd name="T65" fmla="*/ 50 w 50"/>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83">
                  <a:moveTo>
                    <a:pt x="12" y="57"/>
                  </a:moveTo>
                  <a:cubicBezTo>
                    <a:pt x="12" y="59"/>
                    <a:pt x="12" y="59"/>
                    <a:pt x="12" y="59"/>
                  </a:cubicBezTo>
                  <a:cubicBezTo>
                    <a:pt x="12" y="69"/>
                    <a:pt x="17" y="74"/>
                    <a:pt x="25" y="74"/>
                  </a:cubicBezTo>
                  <a:cubicBezTo>
                    <a:pt x="34" y="74"/>
                    <a:pt x="38" y="68"/>
                    <a:pt x="38" y="62"/>
                  </a:cubicBezTo>
                  <a:cubicBezTo>
                    <a:pt x="38" y="54"/>
                    <a:pt x="33" y="50"/>
                    <a:pt x="26" y="48"/>
                  </a:cubicBezTo>
                  <a:cubicBezTo>
                    <a:pt x="17" y="45"/>
                    <a:pt x="17" y="45"/>
                    <a:pt x="17" y="45"/>
                  </a:cubicBezTo>
                  <a:cubicBezTo>
                    <a:pt x="6" y="41"/>
                    <a:pt x="1" y="34"/>
                    <a:pt x="1" y="23"/>
                  </a:cubicBezTo>
                  <a:cubicBezTo>
                    <a:pt x="1" y="9"/>
                    <a:pt x="11" y="0"/>
                    <a:pt x="26" y="0"/>
                  </a:cubicBezTo>
                  <a:cubicBezTo>
                    <a:pt x="46" y="0"/>
                    <a:pt x="48" y="13"/>
                    <a:pt x="48" y="21"/>
                  </a:cubicBezTo>
                  <a:cubicBezTo>
                    <a:pt x="48" y="23"/>
                    <a:pt x="48" y="23"/>
                    <a:pt x="48" y="23"/>
                  </a:cubicBezTo>
                  <a:cubicBezTo>
                    <a:pt x="35" y="23"/>
                    <a:pt x="35" y="23"/>
                    <a:pt x="35" y="23"/>
                  </a:cubicBezTo>
                  <a:cubicBezTo>
                    <a:pt x="35" y="22"/>
                    <a:pt x="35" y="22"/>
                    <a:pt x="35" y="22"/>
                  </a:cubicBezTo>
                  <a:cubicBezTo>
                    <a:pt x="35" y="14"/>
                    <a:pt x="32" y="10"/>
                    <a:pt x="24" y="10"/>
                  </a:cubicBezTo>
                  <a:cubicBezTo>
                    <a:pt x="19" y="10"/>
                    <a:pt x="14" y="13"/>
                    <a:pt x="14" y="22"/>
                  </a:cubicBezTo>
                  <a:cubicBezTo>
                    <a:pt x="14" y="28"/>
                    <a:pt x="17" y="32"/>
                    <a:pt x="25" y="35"/>
                  </a:cubicBezTo>
                  <a:cubicBezTo>
                    <a:pt x="34" y="38"/>
                    <a:pt x="34" y="38"/>
                    <a:pt x="34" y="38"/>
                  </a:cubicBezTo>
                  <a:cubicBezTo>
                    <a:pt x="45" y="42"/>
                    <a:pt x="50" y="48"/>
                    <a:pt x="50" y="59"/>
                  </a:cubicBezTo>
                  <a:cubicBezTo>
                    <a:pt x="50" y="76"/>
                    <a:pt x="40" y="83"/>
                    <a:pt x="24" y="83"/>
                  </a:cubicBezTo>
                  <a:cubicBezTo>
                    <a:pt x="4" y="83"/>
                    <a:pt x="0" y="70"/>
                    <a:pt x="0" y="59"/>
                  </a:cubicBezTo>
                  <a:cubicBezTo>
                    <a:pt x="0" y="57"/>
                    <a:pt x="0" y="57"/>
                    <a:pt x="0" y="57"/>
                  </a:cubicBezTo>
                  <a:lnTo>
                    <a:pt x="12"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9" name="Freeform 41"/>
            <p:cNvSpPr>
              <a:spLocks/>
            </p:cNvSpPr>
            <p:nvPr/>
          </p:nvSpPr>
          <p:spPr bwMode="auto">
            <a:xfrm>
              <a:off x="820737" y="2238376"/>
              <a:ext cx="109538" cy="187325"/>
            </a:xfrm>
            <a:custGeom>
              <a:avLst/>
              <a:gdLst>
                <a:gd name="T0" fmla="*/ 30298 w 47"/>
                <a:gd name="T1" fmla="*/ 133469 h 80"/>
                <a:gd name="T2" fmla="*/ 53604 w 47"/>
                <a:gd name="T3" fmla="*/ 168593 h 80"/>
                <a:gd name="T4" fmla="*/ 79240 w 47"/>
                <a:gd name="T5" fmla="*/ 133469 h 80"/>
                <a:gd name="T6" fmla="*/ 51273 w 47"/>
                <a:gd name="T7" fmla="*/ 100687 h 80"/>
                <a:gd name="T8" fmla="*/ 39620 w 47"/>
                <a:gd name="T9" fmla="*/ 100687 h 80"/>
                <a:gd name="T10" fmla="*/ 39620 w 47"/>
                <a:gd name="T11" fmla="*/ 79613 h 80"/>
                <a:gd name="T12" fmla="*/ 48943 w 47"/>
                <a:gd name="T13" fmla="*/ 79613 h 80"/>
                <a:gd name="T14" fmla="*/ 76910 w 47"/>
                <a:gd name="T15" fmla="*/ 46831 h 80"/>
                <a:gd name="T16" fmla="*/ 55934 w 47"/>
                <a:gd name="T17" fmla="*/ 21074 h 80"/>
                <a:gd name="T18" fmla="*/ 30298 w 47"/>
                <a:gd name="T19" fmla="*/ 53856 h 80"/>
                <a:gd name="T20" fmla="*/ 2331 w 47"/>
                <a:gd name="T21" fmla="*/ 53856 h 80"/>
                <a:gd name="T22" fmla="*/ 55934 w 47"/>
                <a:gd name="T23" fmla="*/ 0 h 80"/>
                <a:gd name="T24" fmla="*/ 104877 w 47"/>
                <a:gd name="T25" fmla="*/ 46831 h 80"/>
                <a:gd name="T26" fmla="*/ 76910 w 47"/>
                <a:gd name="T27" fmla="*/ 86638 h 80"/>
                <a:gd name="T28" fmla="*/ 76910 w 47"/>
                <a:gd name="T29" fmla="*/ 88979 h 80"/>
                <a:gd name="T30" fmla="*/ 109538 w 47"/>
                <a:gd name="T31" fmla="*/ 131128 h 80"/>
                <a:gd name="T32" fmla="*/ 53604 w 47"/>
                <a:gd name="T33" fmla="*/ 187325 h 80"/>
                <a:gd name="T34" fmla="*/ 0 w 47"/>
                <a:gd name="T35" fmla="*/ 133469 h 80"/>
                <a:gd name="T36" fmla="*/ 30298 w 47"/>
                <a:gd name="T37" fmla="*/ 133469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80"/>
                <a:gd name="T59" fmla="*/ 47 w 47"/>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80">
                  <a:moveTo>
                    <a:pt x="13" y="57"/>
                  </a:moveTo>
                  <a:cubicBezTo>
                    <a:pt x="13" y="64"/>
                    <a:pt x="15" y="72"/>
                    <a:pt x="23" y="72"/>
                  </a:cubicBezTo>
                  <a:cubicBezTo>
                    <a:pt x="31" y="72"/>
                    <a:pt x="34" y="65"/>
                    <a:pt x="34" y="57"/>
                  </a:cubicBezTo>
                  <a:cubicBezTo>
                    <a:pt x="34" y="48"/>
                    <a:pt x="31" y="43"/>
                    <a:pt x="22" y="43"/>
                  </a:cubicBezTo>
                  <a:cubicBezTo>
                    <a:pt x="17" y="43"/>
                    <a:pt x="17" y="43"/>
                    <a:pt x="17" y="43"/>
                  </a:cubicBezTo>
                  <a:cubicBezTo>
                    <a:pt x="17" y="34"/>
                    <a:pt x="17" y="34"/>
                    <a:pt x="17" y="34"/>
                  </a:cubicBezTo>
                  <a:cubicBezTo>
                    <a:pt x="21" y="34"/>
                    <a:pt x="21" y="34"/>
                    <a:pt x="21" y="34"/>
                  </a:cubicBezTo>
                  <a:cubicBezTo>
                    <a:pt x="30" y="34"/>
                    <a:pt x="33" y="28"/>
                    <a:pt x="33" y="20"/>
                  </a:cubicBezTo>
                  <a:cubicBezTo>
                    <a:pt x="33" y="14"/>
                    <a:pt x="30" y="9"/>
                    <a:pt x="24" y="9"/>
                  </a:cubicBezTo>
                  <a:cubicBezTo>
                    <a:pt x="16" y="9"/>
                    <a:pt x="13" y="15"/>
                    <a:pt x="13" y="23"/>
                  </a:cubicBezTo>
                  <a:cubicBezTo>
                    <a:pt x="1" y="23"/>
                    <a:pt x="1" y="23"/>
                    <a:pt x="1" y="23"/>
                  </a:cubicBezTo>
                  <a:cubicBezTo>
                    <a:pt x="1" y="8"/>
                    <a:pt x="9" y="0"/>
                    <a:pt x="24" y="0"/>
                  </a:cubicBezTo>
                  <a:cubicBezTo>
                    <a:pt x="34" y="0"/>
                    <a:pt x="45" y="4"/>
                    <a:pt x="45" y="20"/>
                  </a:cubicBezTo>
                  <a:cubicBezTo>
                    <a:pt x="45" y="28"/>
                    <a:pt x="41" y="36"/>
                    <a:pt x="33" y="37"/>
                  </a:cubicBezTo>
                  <a:cubicBezTo>
                    <a:pt x="33" y="38"/>
                    <a:pt x="33" y="38"/>
                    <a:pt x="33" y="38"/>
                  </a:cubicBezTo>
                  <a:cubicBezTo>
                    <a:pt x="41" y="38"/>
                    <a:pt x="47" y="45"/>
                    <a:pt x="47" y="56"/>
                  </a:cubicBezTo>
                  <a:cubicBezTo>
                    <a:pt x="47" y="72"/>
                    <a:pt x="39" y="80"/>
                    <a:pt x="23" y="80"/>
                  </a:cubicBezTo>
                  <a:cubicBezTo>
                    <a:pt x="9" y="80"/>
                    <a:pt x="0" y="73"/>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grpSp>
        <p:nvGrpSpPr>
          <p:cNvPr id="30" name="Group 11"/>
          <p:cNvGrpSpPr>
            <a:grpSpLocks/>
          </p:cNvGrpSpPr>
          <p:nvPr/>
        </p:nvGrpSpPr>
        <p:grpSpPr bwMode="auto">
          <a:xfrm>
            <a:off x="1538016" y="1334873"/>
            <a:ext cx="954087" cy="1000125"/>
            <a:chOff x="1816101" y="791368"/>
            <a:chExt cx="536575" cy="561975"/>
          </a:xfrm>
        </p:grpSpPr>
        <p:sp>
          <p:nvSpPr>
            <p:cNvPr id="31" name="Rectangle 8"/>
            <p:cNvSpPr>
              <a:spLocks noChangeArrowheads="1"/>
            </p:cNvSpPr>
            <p:nvPr/>
          </p:nvSpPr>
          <p:spPr bwMode="auto">
            <a:xfrm>
              <a:off x="1841501" y="896143"/>
              <a:ext cx="482600" cy="457200"/>
            </a:xfrm>
            <a:prstGeom prst="rect">
              <a:avLst/>
            </a:prstGeom>
            <a:solidFill>
              <a:srgbClr val="166FB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2" name="Freeform 9"/>
            <p:cNvSpPr>
              <a:spLocks/>
            </p:cNvSpPr>
            <p:nvPr/>
          </p:nvSpPr>
          <p:spPr bwMode="auto">
            <a:xfrm>
              <a:off x="1841501" y="802481"/>
              <a:ext cx="482600" cy="93663"/>
            </a:xfrm>
            <a:custGeom>
              <a:avLst/>
              <a:gdLst>
                <a:gd name="T0" fmla="*/ 482600 w 304"/>
                <a:gd name="T1" fmla="*/ 93663 h 59"/>
                <a:gd name="T2" fmla="*/ 0 w 304"/>
                <a:gd name="T3" fmla="*/ 93663 h 59"/>
                <a:gd name="T4" fmla="*/ 88900 w 304"/>
                <a:gd name="T5" fmla="*/ 0 h 59"/>
                <a:gd name="T6" fmla="*/ 396875 w 304"/>
                <a:gd name="T7" fmla="*/ 0 h 59"/>
                <a:gd name="T8" fmla="*/ 482600 w 304"/>
                <a:gd name="T9" fmla="*/ 93663 h 59"/>
                <a:gd name="T10" fmla="*/ 0 60000 65536"/>
                <a:gd name="T11" fmla="*/ 0 60000 65536"/>
                <a:gd name="T12" fmla="*/ 0 60000 65536"/>
                <a:gd name="T13" fmla="*/ 0 60000 65536"/>
                <a:gd name="T14" fmla="*/ 0 60000 65536"/>
                <a:gd name="T15" fmla="*/ 0 w 304"/>
                <a:gd name="T16" fmla="*/ 0 h 59"/>
                <a:gd name="T17" fmla="*/ 304 w 304"/>
                <a:gd name="T18" fmla="*/ 59 h 59"/>
              </a:gdLst>
              <a:ahLst/>
              <a:cxnLst>
                <a:cxn ang="T10">
                  <a:pos x="T0" y="T1"/>
                </a:cxn>
                <a:cxn ang="T11">
                  <a:pos x="T2" y="T3"/>
                </a:cxn>
                <a:cxn ang="T12">
                  <a:pos x="T4" y="T5"/>
                </a:cxn>
                <a:cxn ang="T13">
                  <a:pos x="T6" y="T7"/>
                </a:cxn>
                <a:cxn ang="T14">
                  <a:pos x="T8" y="T9"/>
                </a:cxn>
              </a:cxnLst>
              <a:rect l="T15" t="T16" r="T17" b="T18"/>
              <a:pathLst>
                <a:path w="304" h="59">
                  <a:moveTo>
                    <a:pt x="304" y="59"/>
                  </a:moveTo>
                  <a:lnTo>
                    <a:pt x="0" y="59"/>
                  </a:lnTo>
                  <a:lnTo>
                    <a:pt x="56" y="0"/>
                  </a:lnTo>
                  <a:lnTo>
                    <a:pt x="250" y="0"/>
                  </a:lnTo>
                  <a:lnTo>
                    <a:pt x="304" y="59"/>
                  </a:lnTo>
                  <a:close/>
                </a:path>
              </a:pathLst>
            </a:cu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 name="Freeform 10"/>
            <p:cNvSpPr>
              <a:spLocks noEditPoints="1"/>
            </p:cNvSpPr>
            <p:nvPr/>
          </p:nvSpPr>
          <p:spPr bwMode="auto">
            <a:xfrm>
              <a:off x="1816101" y="791368"/>
              <a:ext cx="536575" cy="115888"/>
            </a:xfrm>
            <a:custGeom>
              <a:avLst/>
              <a:gdLst>
                <a:gd name="T0" fmla="*/ 536575 w 338"/>
                <a:gd name="T1" fmla="*/ 115888 h 73"/>
                <a:gd name="T2" fmla="*/ 0 w 338"/>
                <a:gd name="T3" fmla="*/ 115888 h 73"/>
                <a:gd name="T4" fmla="*/ 106363 w 338"/>
                <a:gd name="T5" fmla="*/ 0 h 73"/>
                <a:gd name="T6" fmla="*/ 427038 w 338"/>
                <a:gd name="T7" fmla="*/ 0 h 73"/>
                <a:gd name="T8" fmla="*/ 536575 w 338"/>
                <a:gd name="T9" fmla="*/ 115888 h 73"/>
                <a:gd name="T10" fmla="*/ 52388 w 338"/>
                <a:gd name="T11" fmla="*/ 93663 h 73"/>
                <a:gd name="T12" fmla="*/ 482600 w 338"/>
                <a:gd name="T13" fmla="*/ 93663 h 73"/>
                <a:gd name="T14" fmla="*/ 417513 w 338"/>
                <a:gd name="T15" fmla="*/ 22225 h 73"/>
                <a:gd name="T16" fmla="*/ 119063 w 338"/>
                <a:gd name="T17" fmla="*/ 22225 h 73"/>
                <a:gd name="T18" fmla="*/ 52388 w 338"/>
                <a:gd name="T19" fmla="*/ 93663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8"/>
                <a:gd name="T31" fmla="*/ 0 h 73"/>
                <a:gd name="T32" fmla="*/ 338 w 338"/>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8" h="73">
                  <a:moveTo>
                    <a:pt x="338" y="73"/>
                  </a:moveTo>
                  <a:lnTo>
                    <a:pt x="0" y="73"/>
                  </a:lnTo>
                  <a:lnTo>
                    <a:pt x="67" y="0"/>
                  </a:lnTo>
                  <a:lnTo>
                    <a:pt x="269" y="0"/>
                  </a:lnTo>
                  <a:lnTo>
                    <a:pt x="338" y="73"/>
                  </a:lnTo>
                  <a:close/>
                  <a:moveTo>
                    <a:pt x="33" y="59"/>
                  </a:moveTo>
                  <a:lnTo>
                    <a:pt x="304" y="59"/>
                  </a:lnTo>
                  <a:lnTo>
                    <a:pt x="263" y="14"/>
                  </a:lnTo>
                  <a:lnTo>
                    <a:pt x="75" y="14"/>
                  </a:lnTo>
                  <a:lnTo>
                    <a:pt x="33" y="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4" name="Freeform 48"/>
            <p:cNvSpPr>
              <a:spLocks/>
            </p:cNvSpPr>
            <p:nvPr/>
          </p:nvSpPr>
          <p:spPr bwMode="auto">
            <a:xfrm>
              <a:off x="1911351" y="1050131"/>
              <a:ext cx="95250" cy="173038"/>
            </a:xfrm>
            <a:custGeom>
              <a:avLst/>
              <a:gdLst>
                <a:gd name="T0" fmla="*/ 0 w 60"/>
                <a:gd name="T1" fmla="*/ 0 h 109"/>
                <a:gd name="T2" fmla="*/ 93663 w 60"/>
                <a:gd name="T3" fmla="*/ 0 h 109"/>
                <a:gd name="T4" fmla="*/ 93663 w 60"/>
                <a:gd name="T5" fmla="*/ 23813 h 109"/>
                <a:gd name="T6" fmla="*/ 26988 w 60"/>
                <a:gd name="T7" fmla="*/ 23813 h 109"/>
                <a:gd name="T8" fmla="*/ 26988 w 60"/>
                <a:gd name="T9" fmla="*/ 73025 h 109"/>
                <a:gd name="T10" fmla="*/ 90488 w 60"/>
                <a:gd name="T11" fmla="*/ 73025 h 109"/>
                <a:gd name="T12" fmla="*/ 90488 w 60"/>
                <a:gd name="T13" fmla="*/ 95250 h 109"/>
                <a:gd name="T14" fmla="*/ 26988 w 60"/>
                <a:gd name="T15" fmla="*/ 95250 h 109"/>
                <a:gd name="T16" fmla="*/ 26988 w 60"/>
                <a:gd name="T17" fmla="*/ 149225 h 109"/>
                <a:gd name="T18" fmla="*/ 95250 w 60"/>
                <a:gd name="T19" fmla="*/ 149225 h 109"/>
                <a:gd name="T20" fmla="*/ 95250 w 60"/>
                <a:gd name="T21" fmla="*/ 173038 h 109"/>
                <a:gd name="T22" fmla="*/ 0 w 60"/>
                <a:gd name="T23" fmla="*/ 173038 h 109"/>
                <a:gd name="T24" fmla="*/ 0 w 60"/>
                <a:gd name="T25" fmla="*/ 0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109"/>
                <a:gd name="T41" fmla="*/ 60 w 60"/>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109">
                  <a:moveTo>
                    <a:pt x="0" y="0"/>
                  </a:moveTo>
                  <a:lnTo>
                    <a:pt x="59" y="0"/>
                  </a:lnTo>
                  <a:lnTo>
                    <a:pt x="59" y="15"/>
                  </a:lnTo>
                  <a:lnTo>
                    <a:pt x="17" y="15"/>
                  </a:lnTo>
                  <a:lnTo>
                    <a:pt x="17" y="46"/>
                  </a:lnTo>
                  <a:lnTo>
                    <a:pt x="57" y="46"/>
                  </a:lnTo>
                  <a:lnTo>
                    <a:pt x="57" y="60"/>
                  </a:lnTo>
                  <a:lnTo>
                    <a:pt x="17" y="60"/>
                  </a:lnTo>
                  <a:lnTo>
                    <a:pt x="17" y="94"/>
                  </a:lnTo>
                  <a:lnTo>
                    <a:pt x="60" y="94"/>
                  </a:lnTo>
                  <a:lnTo>
                    <a:pt x="60" y="109"/>
                  </a:lnTo>
                  <a:lnTo>
                    <a:pt x="0" y="109"/>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7" name="Freeform 49"/>
            <p:cNvSpPr>
              <a:spLocks noEditPoints="1"/>
            </p:cNvSpPr>
            <p:nvPr/>
          </p:nvSpPr>
          <p:spPr bwMode="auto">
            <a:xfrm>
              <a:off x="2027239" y="1050131"/>
              <a:ext cx="111125" cy="173038"/>
            </a:xfrm>
            <a:custGeom>
              <a:avLst/>
              <a:gdLst>
                <a:gd name="T0" fmla="*/ 0 w 47"/>
                <a:gd name="T1" fmla="*/ 0 h 74"/>
                <a:gd name="T2" fmla="*/ 56745 w 47"/>
                <a:gd name="T3" fmla="*/ 0 h 74"/>
                <a:gd name="T4" fmla="*/ 104032 w 47"/>
                <a:gd name="T5" fmla="*/ 42090 h 74"/>
                <a:gd name="T6" fmla="*/ 78024 w 47"/>
                <a:gd name="T7" fmla="*/ 81842 h 74"/>
                <a:gd name="T8" fmla="*/ 78024 w 47"/>
                <a:gd name="T9" fmla="*/ 81842 h 74"/>
                <a:gd name="T10" fmla="*/ 111125 w 47"/>
                <a:gd name="T11" fmla="*/ 126271 h 74"/>
                <a:gd name="T12" fmla="*/ 56745 w 47"/>
                <a:gd name="T13" fmla="*/ 173038 h 74"/>
                <a:gd name="T14" fmla="*/ 0 w 47"/>
                <a:gd name="T15" fmla="*/ 173038 h 74"/>
                <a:gd name="T16" fmla="*/ 0 w 47"/>
                <a:gd name="T17" fmla="*/ 0 h 74"/>
                <a:gd name="T18" fmla="*/ 49652 w 47"/>
                <a:gd name="T19" fmla="*/ 74827 h 74"/>
                <a:gd name="T20" fmla="*/ 75660 w 47"/>
                <a:gd name="T21" fmla="*/ 46767 h 74"/>
                <a:gd name="T22" fmla="*/ 47287 w 47"/>
                <a:gd name="T23" fmla="*/ 21045 h 74"/>
                <a:gd name="T24" fmla="*/ 28372 w 47"/>
                <a:gd name="T25" fmla="*/ 21045 h 74"/>
                <a:gd name="T26" fmla="*/ 28372 w 47"/>
                <a:gd name="T27" fmla="*/ 74827 h 74"/>
                <a:gd name="T28" fmla="*/ 49652 w 47"/>
                <a:gd name="T29" fmla="*/ 74827 h 74"/>
                <a:gd name="T30" fmla="*/ 56745 w 47"/>
                <a:gd name="T31" fmla="*/ 154331 h 74"/>
                <a:gd name="T32" fmla="*/ 82753 w 47"/>
                <a:gd name="T33" fmla="*/ 121594 h 74"/>
                <a:gd name="T34" fmla="*/ 54380 w 47"/>
                <a:gd name="T35" fmla="*/ 93534 h 74"/>
                <a:gd name="T36" fmla="*/ 28372 w 47"/>
                <a:gd name="T37" fmla="*/ 93534 h 74"/>
                <a:gd name="T38" fmla="*/ 28372 w 47"/>
                <a:gd name="T39" fmla="*/ 154331 h 74"/>
                <a:gd name="T40" fmla="*/ 56745 w 47"/>
                <a:gd name="T41" fmla="*/ 154331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74"/>
                <a:gd name="T65" fmla="*/ 47 w 47"/>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74">
                  <a:moveTo>
                    <a:pt x="0" y="0"/>
                  </a:moveTo>
                  <a:cubicBezTo>
                    <a:pt x="24" y="0"/>
                    <a:pt x="24" y="0"/>
                    <a:pt x="24" y="0"/>
                  </a:cubicBezTo>
                  <a:cubicBezTo>
                    <a:pt x="35" y="0"/>
                    <a:pt x="44" y="5"/>
                    <a:pt x="44" y="18"/>
                  </a:cubicBezTo>
                  <a:cubicBezTo>
                    <a:pt x="44" y="27"/>
                    <a:pt x="41" y="33"/>
                    <a:pt x="33" y="35"/>
                  </a:cubicBezTo>
                  <a:cubicBezTo>
                    <a:pt x="33" y="35"/>
                    <a:pt x="33" y="35"/>
                    <a:pt x="33" y="35"/>
                  </a:cubicBezTo>
                  <a:cubicBezTo>
                    <a:pt x="41" y="37"/>
                    <a:pt x="47" y="42"/>
                    <a:pt x="47" y="54"/>
                  </a:cubicBezTo>
                  <a:cubicBezTo>
                    <a:pt x="47" y="67"/>
                    <a:pt x="38" y="74"/>
                    <a:pt x="24" y="74"/>
                  </a:cubicBezTo>
                  <a:cubicBezTo>
                    <a:pt x="0" y="74"/>
                    <a:pt x="0" y="74"/>
                    <a:pt x="0" y="74"/>
                  </a:cubicBezTo>
                  <a:lnTo>
                    <a:pt x="0" y="0"/>
                  </a:lnTo>
                  <a:close/>
                  <a:moveTo>
                    <a:pt x="21" y="32"/>
                  </a:moveTo>
                  <a:cubicBezTo>
                    <a:pt x="29" y="32"/>
                    <a:pt x="32" y="27"/>
                    <a:pt x="32" y="20"/>
                  </a:cubicBezTo>
                  <a:cubicBezTo>
                    <a:pt x="32" y="11"/>
                    <a:pt x="27" y="9"/>
                    <a:pt x="20" y="9"/>
                  </a:cubicBezTo>
                  <a:cubicBezTo>
                    <a:pt x="12" y="9"/>
                    <a:pt x="12" y="9"/>
                    <a:pt x="12" y="9"/>
                  </a:cubicBezTo>
                  <a:cubicBezTo>
                    <a:pt x="12" y="32"/>
                    <a:pt x="12" y="32"/>
                    <a:pt x="12" y="32"/>
                  </a:cubicBezTo>
                  <a:lnTo>
                    <a:pt x="21" y="32"/>
                  </a:lnTo>
                  <a:close/>
                  <a:moveTo>
                    <a:pt x="24" y="66"/>
                  </a:moveTo>
                  <a:cubicBezTo>
                    <a:pt x="31" y="66"/>
                    <a:pt x="35" y="61"/>
                    <a:pt x="35" y="52"/>
                  </a:cubicBezTo>
                  <a:cubicBezTo>
                    <a:pt x="35" y="44"/>
                    <a:pt x="30" y="40"/>
                    <a:pt x="23" y="40"/>
                  </a:cubicBezTo>
                  <a:cubicBezTo>
                    <a:pt x="12" y="40"/>
                    <a:pt x="12" y="40"/>
                    <a:pt x="12" y="40"/>
                  </a:cubicBezTo>
                  <a:cubicBezTo>
                    <a:pt x="12" y="66"/>
                    <a:pt x="12" y="66"/>
                    <a:pt x="12" y="66"/>
                  </a:cubicBezTo>
                  <a:lnTo>
                    <a:pt x="24"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8" name="Freeform 50"/>
            <p:cNvSpPr>
              <a:spLocks/>
            </p:cNvSpPr>
            <p:nvPr/>
          </p:nvSpPr>
          <p:spPr bwMode="auto">
            <a:xfrm>
              <a:off x="2151064" y="1048543"/>
              <a:ext cx="111125" cy="179388"/>
            </a:xfrm>
            <a:custGeom>
              <a:avLst/>
              <a:gdLst>
                <a:gd name="T0" fmla="*/ 28372 w 47"/>
                <a:gd name="T1" fmla="*/ 121145 h 77"/>
                <a:gd name="T2" fmla="*/ 28372 w 47"/>
                <a:gd name="T3" fmla="*/ 125805 h 77"/>
                <a:gd name="T4" fmla="*/ 56745 w 47"/>
                <a:gd name="T5" fmla="*/ 158421 h 77"/>
                <a:gd name="T6" fmla="*/ 85117 w 47"/>
                <a:gd name="T7" fmla="*/ 132794 h 77"/>
                <a:gd name="T8" fmla="*/ 59109 w 47"/>
                <a:gd name="T9" fmla="*/ 102507 h 77"/>
                <a:gd name="T10" fmla="*/ 40194 w 47"/>
                <a:gd name="T11" fmla="*/ 95518 h 77"/>
                <a:gd name="T12" fmla="*/ 2364 w 47"/>
                <a:gd name="T13" fmla="*/ 48924 h 77"/>
                <a:gd name="T14" fmla="*/ 56745 w 47"/>
                <a:gd name="T15" fmla="*/ 0 h 77"/>
                <a:gd name="T16" fmla="*/ 106396 w 47"/>
                <a:gd name="T17" fmla="*/ 44265 h 77"/>
                <a:gd name="T18" fmla="*/ 106396 w 47"/>
                <a:gd name="T19" fmla="*/ 48924 h 77"/>
                <a:gd name="T20" fmla="*/ 80388 w 47"/>
                <a:gd name="T21" fmla="*/ 48924 h 77"/>
                <a:gd name="T22" fmla="*/ 80388 w 47"/>
                <a:gd name="T23" fmla="*/ 44265 h 77"/>
                <a:gd name="T24" fmla="*/ 54380 w 47"/>
                <a:gd name="T25" fmla="*/ 20967 h 77"/>
                <a:gd name="T26" fmla="*/ 30737 w 47"/>
                <a:gd name="T27" fmla="*/ 44265 h 77"/>
                <a:gd name="T28" fmla="*/ 56745 w 47"/>
                <a:gd name="T29" fmla="*/ 74551 h 77"/>
                <a:gd name="T30" fmla="*/ 75660 w 47"/>
                <a:gd name="T31" fmla="*/ 81540 h 77"/>
                <a:gd name="T32" fmla="*/ 111125 w 47"/>
                <a:gd name="T33" fmla="*/ 128134 h 77"/>
                <a:gd name="T34" fmla="*/ 54380 w 47"/>
                <a:gd name="T35" fmla="*/ 179388 h 77"/>
                <a:gd name="T36" fmla="*/ 0 w 47"/>
                <a:gd name="T37" fmla="*/ 125805 h 77"/>
                <a:gd name="T38" fmla="*/ 0 w 47"/>
                <a:gd name="T39" fmla="*/ 121145 h 77"/>
                <a:gd name="T40" fmla="*/ 28372 w 47"/>
                <a:gd name="T41" fmla="*/ 121145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77"/>
                <a:gd name="T65" fmla="*/ 47 w 4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77">
                  <a:moveTo>
                    <a:pt x="12" y="52"/>
                  </a:moveTo>
                  <a:cubicBezTo>
                    <a:pt x="12" y="54"/>
                    <a:pt x="12" y="54"/>
                    <a:pt x="12" y="54"/>
                  </a:cubicBezTo>
                  <a:cubicBezTo>
                    <a:pt x="12" y="63"/>
                    <a:pt x="16" y="68"/>
                    <a:pt x="24" y="68"/>
                  </a:cubicBezTo>
                  <a:cubicBezTo>
                    <a:pt x="32" y="68"/>
                    <a:pt x="36" y="63"/>
                    <a:pt x="36" y="57"/>
                  </a:cubicBezTo>
                  <a:cubicBezTo>
                    <a:pt x="36" y="49"/>
                    <a:pt x="32" y="46"/>
                    <a:pt x="25" y="44"/>
                  </a:cubicBezTo>
                  <a:cubicBezTo>
                    <a:pt x="17" y="41"/>
                    <a:pt x="17" y="41"/>
                    <a:pt x="17" y="41"/>
                  </a:cubicBezTo>
                  <a:cubicBezTo>
                    <a:pt x="6" y="37"/>
                    <a:pt x="1" y="31"/>
                    <a:pt x="1" y="21"/>
                  </a:cubicBezTo>
                  <a:cubicBezTo>
                    <a:pt x="1" y="7"/>
                    <a:pt x="10" y="0"/>
                    <a:pt x="24" y="0"/>
                  </a:cubicBezTo>
                  <a:cubicBezTo>
                    <a:pt x="43" y="0"/>
                    <a:pt x="45" y="12"/>
                    <a:pt x="45" y="19"/>
                  </a:cubicBezTo>
                  <a:cubicBezTo>
                    <a:pt x="45" y="21"/>
                    <a:pt x="45" y="21"/>
                    <a:pt x="45" y="21"/>
                  </a:cubicBezTo>
                  <a:cubicBezTo>
                    <a:pt x="34" y="21"/>
                    <a:pt x="34" y="21"/>
                    <a:pt x="34" y="21"/>
                  </a:cubicBezTo>
                  <a:cubicBezTo>
                    <a:pt x="34" y="19"/>
                    <a:pt x="34" y="19"/>
                    <a:pt x="34" y="19"/>
                  </a:cubicBezTo>
                  <a:cubicBezTo>
                    <a:pt x="34" y="13"/>
                    <a:pt x="31" y="9"/>
                    <a:pt x="23" y="9"/>
                  </a:cubicBezTo>
                  <a:cubicBezTo>
                    <a:pt x="18" y="9"/>
                    <a:pt x="13" y="12"/>
                    <a:pt x="13" y="19"/>
                  </a:cubicBezTo>
                  <a:cubicBezTo>
                    <a:pt x="13" y="26"/>
                    <a:pt x="16" y="29"/>
                    <a:pt x="24" y="32"/>
                  </a:cubicBezTo>
                  <a:cubicBezTo>
                    <a:pt x="32" y="35"/>
                    <a:pt x="32" y="35"/>
                    <a:pt x="32" y="35"/>
                  </a:cubicBezTo>
                  <a:cubicBezTo>
                    <a:pt x="43" y="39"/>
                    <a:pt x="47" y="44"/>
                    <a:pt x="47" y="55"/>
                  </a:cubicBezTo>
                  <a:cubicBezTo>
                    <a:pt x="47" y="70"/>
                    <a:pt x="38" y="77"/>
                    <a:pt x="23" y="77"/>
                  </a:cubicBezTo>
                  <a:cubicBezTo>
                    <a:pt x="4" y="77"/>
                    <a:pt x="0" y="65"/>
                    <a:pt x="0" y="54"/>
                  </a:cubicBezTo>
                  <a:cubicBezTo>
                    <a:pt x="0" y="52"/>
                    <a:pt x="0" y="52"/>
                    <a:pt x="0" y="52"/>
                  </a:cubicBezTo>
                  <a:lnTo>
                    <a:pt x="1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51" name="TextBox 50"/>
          <p:cNvSpPr txBox="1"/>
          <p:nvPr/>
        </p:nvSpPr>
        <p:spPr>
          <a:xfrm>
            <a:off x="2556383" y="3126778"/>
            <a:ext cx="940394" cy="461665"/>
          </a:xfrm>
          <a:prstGeom prst="rect">
            <a:avLst/>
          </a:prstGeom>
          <a:noFill/>
        </p:spPr>
        <p:txBody>
          <a:bodyPr wrap="square" rtlCol="0">
            <a:spAutoFit/>
          </a:bodyPr>
          <a:lstStyle/>
          <a:p>
            <a:r>
              <a:rPr lang="en-US" sz="2400" b="1" dirty="0" smtClean="0">
                <a:solidFill>
                  <a:schemeClr val="tx1">
                    <a:lumMod val="75000"/>
                    <a:lumOff val="25000"/>
                  </a:schemeClr>
                </a:solidFill>
                <a:latin typeface="Helvetica Neue"/>
              </a:rPr>
              <a:t>S3</a:t>
            </a:r>
            <a:endParaRPr lang="en-US" sz="2400" b="1" dirty="0">
              <a:solidFill>
                <a:schemeClr val="tx1">
                  <a:lumMod val="75000"/>
                  <a:lumOff val="25000"/>
                </a:schemeClr>
              </a:solidFill>
              <a:latin typeface="Helvetica Neue"/>
            </a:endParaRPr>
          </a:p>
        </p:txBody>
      </p:sp>
      <p:sp>
        <p:nvSpPr>
          <p:cNvPr id="52" name="TextBox 51"/>
          <p:cNvSpPr txBox="1"/>
          <p:nvPr/>
        </p:nvSpPr>
        <p:spPr>
          <a:xfrm>
            <a:off x="2615078" y="1697334"/>
            <a:ext cx="2222510" cy="461665"/>
          </a:xfrm>
          <a:prstGeom prst="rect">
            <a:avLst/>
          </a:prstGeom>
          <a:noFill/>
        </p:spPr>
        <p:txBody>
          <a:bodyPr wrap="square" rtlCol="0">
            <a:spAutoFit/>
          </a:bodyPr>
          <a:lstStyle/>
          <a:p>
            <a:r>
              <a:rPr lang="en-US" sz="2400" b="1" dirty="0" smtClean="0">
                <a:solidFill>
                  <a:schemeClr val="tx1">
                    <a:lumMod val="75000"/>
                    <a:lumOff val="25000"/>
                  </a:schemeClr>
                </a:solidFill>
                <a:latin typeface="Helvetica Neue"/>
              </a:rPr>
              <a:t>EBS</a:t>
            </a:r>
            <a:endParaRPr lang="en-US" sz="2400" b="1" dirty="0">
              <a:solidFill>
                <a:schemeClr val="tx1">
                  <a:lumMod val="75000"/>
                  <a:lumOff val="25000"/>
                </a:schemeClr>
              </a:solidFill>
              <a:latin typeface="Helvetica Neue"/>
            </a:endParaRPr>
          </a:p>
        </p:txBody>
      </p:sp>
      <p:sp>
        <p:nvSpPr>
          <p:cNvPr id="54" name="TextBox 53"/>
          <p:cNvSpPr txBox="1"/>
          <p:nvPr/>
        </p:nvSpPr>
        <p:spPr>
          <a:xfrm>
            <a:off x="2588417" y="4389830"/>
            <a:ext cx="2536034" cy="461665"/>
          </a:xfrm>
          <a:prstGeom prst="rect">
            <a:avLst/>
          </a:prstGeom>
          <a:noFill/>
        </p:spPr>
        <p:txBody>
          <a:bodyPr wrap="square" rtlCol="0">
            <a:spAutoFit/>
          </a:bodyPr>
          <a:lstStyle/>
          <a:p>
            <a:r>
              <a:rPr lang="en-US" sz="2400" b="1" dirty="0" smtClean="0">
                <a:solidFill>
                  <a:schemeClr val="tx1">
                    <a:lumMod val="75000"/>
                    <a:lumOff val="25000"/>
                  </a:schemeClr>
                </a:solidFill>
                <a:latin typeface="Helvetica Neue"/>
              </a:rPr>
              <a:t>Glacier</a:t>
            </a:r>
            <a:endParaRPr lang="en-US" sz="2400" b="1" dirty="0">
              <a:solidFill>
                <a:schemeClr val="tx1">
                  <a:lumMod val="75000"/>
                  <a:lumOff val="25000"/>
                </a:schemeClr>
              </a:solidFill>
              <a:latin typeface="Helvetica Neue"/>
            </a:endParaRPr>
          </a:p>
        </p:txBody>
      </p:sp>
      <p:sp>
        <p:nvSpPr>
          <p:cNvPr id="2" name="Oval 1"/>
          <p:cNvSpPr/>
          <p:nvPr/>
        </p:nvSpPr>
        <p:spPr>
          <a:xfrm>
            <a:off x="1538016" y="4170279"/>
            <a:ext cx="900766" cy="900766"/>
          </a:xfrm>
          <a:prstGeom prst="ellipse">
            <a:avLst/>
          </a:prstGeom>
          <a:solidFill>
            <a:srgbClr val="166F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latin typeface="Helvetica Neue"/>
              </a:rPr>
              <a:t>G</a:t>
            </a:r>
            <a:endParaRPr lang="en-US" sz="4400" b="1" dirty="0">
              <a:latin typeface="Helvetica Neue"/>
            </a:endParaRPr>
          </a:p>
        </p:txBody>
      </p:sp>
      <p:sp>
        <p:nvSpPr>
          <p:cNvPr id="3" name="Title 2"/>
          <p:cNvSpPr>
            <a:spLocks noGrp="1"/>
          </p:cNvSpPr>
          <p:nvPr>
            <p:ph type="title"/>
          </p:nvPr>
        </p:nvSpPr>
        <p:spPr/>
        <p:txBody>
          <a:bodyPr/>
          <a:lstStyle/>
          <a:p>
            <a:r>
              <a:rPr lang="en-IN" dirty="0" smtClean="0"/>
              <a:t>Storage</a:t>
            </a:r>
            <a:endParaRPr lang="en-IN" dirty="0"/>
          </a:p>
        </p:txBody>
      </p:sp>
    </p:spTree>
    <p:extLst>
      <p:ext uri="{BB962C8B-B14F-4D97-AF65-F5344CB8AC3E}">
        <p14:creationId xmlns:p14="http://schemas.microsoft.com/office/powerpoint/2010/main" val="2105335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4000" dirty="0" smtClean="0"/>
              <a:t>Amazon S3</a:t>
            </a:r>
            <a:endParaRPr lang="en-IN" sz="4000" dirty="0"/>
          </a:p>
        </p:txBody>
      </p:sp>
      <p:sp>
        <p:nvSpPr>
          <p:cNvPr id="4" name="Text Placeholder 3"/>
          <p:cNvSpPr>
            <a:spLocks noGrp="1"/>
          </p:cNvSpPr>
          <p:nvPr>
            <p:ph type="body" idx="1"/>
          </p:nvPr>
        </p:nvSpPr>
        <p:spPr/>
        <p:txBody>
          <a:bodyPr/>
          <a:lstStyle/>
          <a:p>
            <a:r>
              <a:rPr lang="en-IN" dirty="0" smtClean="0">
                <a:solidFill>
                  <a:srgbClr val="002060"/>
                </a:solidFill>
              </a:rPr>
              <a:t>Simple Storage Service</a:t>
            </a:r>
            <a:endParaRPr lang="en-IN" dirty="0">
              <a:solidFill>
                <a:srgbClr val="002060"/>
              </a:solidFill>
            </a:endParaRPr>
          </a:p>
        </p:txBody>
      </p:sp>
    </p:spTree>
    <p:extLst>
      <p:ext uri="{BB962C8B-B14F-4D97-AF65-F5344CB8AC3E}">
        <p14:creationId xmlns:p14="http://schemas.microsoft.com/office/powerpoint/2010/main" val="131682885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a:spLocks noChangeArrowheads="1"/>
          </p:cNvSpPr>
          <p:nvPr/>
        </p:nvSpPr>
        <p:spPr bwMode="auto">
          <a:xfrm>
            <a:off x="1974267" y="1550595"/>
            <a:ext cx="6492638" cy="265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105000"/>
              </a:lnSpc>
              <a:spcBef>
                <a:spcPts val="600"/>
              </a:spcBef>
            </a:pPr>
            <a:r>
              <a:rPr lang="en-US" sz="1400" b="1" dirty="0">
                <a:solidFill>
                  <a:schemeClr val="tx1">
                    <a:lumMod val="75000"/>
                    <a:lumOff val="25000"/>
                  </a:schemeClr>
                </a:solidFill>
                <a:latin typeface="Helvetica Neue"/>
              </a:rPr>
              <a:t>Web-scale Internet Storage</a:t>
            </a:r>
          </a:p>
          <a:p>
            <a:pPr marL="177800" indent="-177800" eaLnBrk="1" hangingPunct="1">
              <a:lnSpc>
                <a:spcPct val="105000"/>
              </a:lnSpc>
              <a:spcBef>
                <a:spcPts val="600"/>
              </a:spcBef>
              <a:buFont typeface="Arial" charset="0"/>
              <a:buChar char="•"/>
            </a:pPr>
            <a:r>
              <a:rPr lang="en-US" sz="1400" dirty="0" smtClean="0">
                <a:solidFill>
                  <a:schemeClr val="tx1">
                    <a:lumMod val="75000"/>
                    <a:lumOff val="25000"/>
                  </a:schemeClr>
                </a:solidFill>
                <a:latin typeface="Helvetica Neue"/>
              </a:rPr>
              <a:t>A </a:t>
            </a:r>
            <a:r>
              <a:rPr lang="en-US" sz="1400" dirty="0">
                <a:solidFill>
                  <a:schemeClr val="tx1">
                    <a:lumMod val="75000"/>
                    <a:lumOff val="25000"/>
                  </a:schemeClr>
                </a:solidFill>
                <a:latin typeface="Helvetica Neue"/>
              </a:rPr>
              <a:t>“Bucket” is equivalent to a “folder”</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Able to store unlimited number of Objects in a Bucket</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Objects from 1B-5 TB; no bucket size limit</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Highly available storage for the Internet (object store)</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HTTP/S endpoint to store and retrieve any amount of data, at any time, from anywhere on the web</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Highly scalable, reliable, fast, and inexpensive</a:t>
            </a:r>
          </a:p>
          <a:p>
            <a:pPr marL="177800" indent="-177800" eaLnBrk="1" hangingPunct="1">
              <a:lnSpc>
                <a:spcPct val="105000"/>
              </a:lnSpc>
              <a:spcBef>
                <a:spcPts val="600"/>
              </a:spcBef>
              <a:buFont typeface="Arial" charset="0"/>
              <a:buChar char="•"/>
            </a:pPr>
            <a:endParaRPr lang="en-US" sz="1400" dirty="0">
              <a:solidFill>
                <a:schemeClr val="tx1">
                  <a:lumMod val="75000"/>
                  <a:lumOff val="25000"/>
                </a:schemeClr>
              </a:solidFill>
              <a:latin typeface="Helvetica Neue"/>
            </a:endParaRPr>
          </a:p>
        </p:txBody>
      </p:sp>
      <p:grpSp>
        <p:nvGrpSpPr>
          <p:cNvPr id="20" name="Group 5"/>
          <p:cNvGrpSpPr>
            <a:grpSpLocks/>
          </p:cNvGrpSpPr>
          <p:nvPr/>
        </p:nvGrpSpPr>
        <p:grpSpPr bwMode="auto">
          <a:xfrm>
            <a:off x="655985" y="1530825"/>
            <a:ext cx="936625" cy="920750"/>
            <a:chOff x="547687" y="2009776"/>
            <a:chExt cx="527050" cy="517525"/>
          </a:xfrm>
        </p:grpSpPr>
        <p:sp>
          <p:nvSpPr>
            <p:cNvPr id="21" name="Freeform 37"/>
            <p:cNvSpPr>
              <a:spLocks/>
            </p:cNvSpPr>
            <p:nvPr/>
          </p:nvSpPr>
          <p:spPr bwMode="auto">
            <a:xfrm>
              <a:off x="558799" y="2085976"/>
              <a:ext cx="504825" cy="441325"/>
            </a:xfrm>
            <a:custGeom>
              <a:avLst/>
              <a:gdLst>
                <a:gd name="T0" fmla="*/ 504825 w 216"/>
                <a:gd name="T1" fmla="*/ 0 h 189"/>
                <a:gd name="T2" fmla="*/ 252413 w 216"/>
                <a:gd name="T3" fmla="*/ 63046 h 189"/>
                <a:gd name="T4" fmla="*/ 0 w 216"/>
                <a:gd name="T5" fmla="*/ 0 h 189"/>
                <a:gd name="T6" fmla="*/ 84138 w 216"/>
                <a:gd name="T7" fmla="*/ 399294 h 189"/>
                <a:gd name="T8" fmla="*/ 252413 w 216"/>
                <a:gd name="T9" fmla="*/ 441325 h 189"/>
                <a:gd name="T10" fmla="*/ 420688 w 216"/>
                <a:gd name="T11" fmla="*/ 399294 h 189"/>
                <a:gd name="T12" fmla="*/ 420688 w 216"/>
                <a:gd name="T13" fmla="*/ 399294 h 189"/>
                <a:gd name="T14" fmla="*/ 504825 w 216"/>
                <a:gd name="T15" fmla="*/ 0 h 189"/>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189"/>
                <a:gd name="T26" fmla="*/ 216 w 216"/>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189">
                  <a:moveTo>
                    <a:pt x="216" y="0"/>
                  </a:moveTo>
                  <a:cubicBezTo>
                    <a:pt x="216" y="14"/>
                    <a:pt x="168" y="27"/>
                    <a:pt x="108" y="27"/>
                  </a:cubicBezTo>
                  <a:cubicBezTo>
                    <a:pt x="48" y="27"/>
                    <a:pt x="0" y="14"/>
                    <a:pt x="0" y="0"/>
                  </a:cubicBezTo>
                  <a:cubicBezTo>
                    <a:pt x="36" y="171"/>
                    <a:pt x="36" y="171"/>
                    <a:pt x="36" y="171"/>
                  </a:cubicBezTo>
                  <a:cubicBezTo>
                    <a:pt x="36" y="181"/>
                    <a:pt x="68" y="189"/>
                    <a:pt x="108" y="189"/>
                  </a:cubicBezTo>
                  <a:cubicBezTo>
                    <a:pt x="148" y="189"/>
                    <a:pt x="180" y="181"/>
                    <a:pt x="180" y="171"/>
                  </a:cubicBezTo>
                  <a:cubicBezTo>
                    <a:pt x="180" y="171"/>
                    <a:pt x="180" y="171"/>
                    <a:pt x="180" y="171"/>
                  </a:cubicBezTo>
                  <a:lnTo>
                    <a:pt x="216" y="0"/>
                  </a:lnTo>
                  <a:close/>
                </a:path>
              </a:pathLst>
            </a:cu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5" name="Oval 38"/>
            <p:cNvSpPr>
              <a:spLocks noChangeArrowheads="1"/>
            </p:cNvSpPr>
            <p:nvPr/>
          </p:nvSpPr>
          <p:spPr bwMode="auto">
            <a:xfrm>
              <a:off x="558799" y="2020888"/>
              <a:ext cx="504825" cy="128588"/>
            </a:xfrm>
            <a:prstGeom prst="ellipse">
              <a:avLst/>
            </a:pr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6" name="Freeform 39"/>
            <p:cNvSpPr>
              <a:spLocks noEditPoints="1"/>
            </p:cNvSpPr>
            <p:nvPr/>
          </p:nvSpPr>
          <p:spPr bwMode="auto">
            <a:xfrm>
              <a:off x="547687" y="2009776"/>
              <a:ext cx="527050" cy="150813"/>
            </a:xfrm>
            <a:custGeom>
              <a:avLst/>
              <a:gdLst>
                <a:gd name="T0" fmla="*/ 263525 w 226"/>
                <a:gd name="T1" fmla="*/ 150813 h 65"/>
                <a:gd name="T2" fmla="*/ 0 w 226"/>
                <a:gd name="T3" fmla="*/ 76567 h 65"/>
                <a:gd name="T4" fmla="*/ 263525 w 226"/>
                <a:gd name="T5" fmla="*/ 0 h 65"/>
                <a:gd name="T6" fmla="*/ 527050 w 226"/>
                <a:gd name="T7" fmla="*/ 76567 h 65"/>
                <a:gd name="T8" fmla="*/ 263525 w 226"/>
                <a:gd name="T9" fmla="*/ 150813 h 65"/>
                <a:gd name="T10" fmla="*/ 263525 w 226"/>
                <a:gd name="T11" fmla="*/ 23202 h 65"/>
                <a:gd name="T12" fmla="*/ 23321 w 226"/>
                <a:gd name="T13" fmla="*/ 76567 h 65"/>
                <a:gd name="T14" fmla="*/ 263525 w 226"/>
                <a:gd name="T15" fmla="*/ 127611 h 65"/>
                <a:gd name="T16" fmla="*/ 503729 w 226"/>
                <a:gd name="T17" fmla="*/ 76567 h 65"/>
                <a:gd name="T18" fmla="*/ 263525 w 226"/>
                <a:gd name="T19" fmla="*/ 2320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65"/>
                <a:gd name="T32" fmla="*/ 226 w 226"/>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65">
                  <a:moveTo>
                    <a:pt x="113" y="65"/>
                  </a:moveTo>
                  <a:cubicBezTo>
                    <a:pt x="57" y="65"/>
                    <a:pt x="0" y="54"/>
                    <a:pt x="0" y="33"/>
                  </a:cubicBezTo>
                  <a:cubicBezTo>
                    <a:pt x="0" y="11"/>
                    <a:pt x="57" y="0"/>
                    <a:pt x="113" y="0"/>
                  </a:cubicBezTo>
                  <a:cubicBezTo>
                    <a:pt x="169" y="0"/>
                    <a:pt x="226" y="11"/>
                    <a:pt x="226" y="33"/>
                  </a:cubicBezTo>
                  <a:cubicBezTo>
                    <a:pt x="226" y="54"/>
                    <a:pt x="169" y="65"/>
                    <a:pt x="113" y="65"/>
                  </a:cubicBezTo>
                  <a:close/>
                  <a:moveTo>
                    <a:pt x="113" y="10"/>
                  </a:moveTo>
                  <a:cubicBezTo>
                    <a:pt x="45" y="10"/>
                    <a:pt x="10" y="25"/>
                    <a:pt x="10" y="33"/>
                  </a:cubicBezTo>
                  <a:cubicBezTo>
                    <a:pt x="10" y="40"/>
                    <a:pt x="45" y="55"/>
                    <a:pt x="113" y="55"/>
                  </a:cubicBezTo>
                  <a:cubicBezTo>
                    <a:pt x="181" y="55"/>
                    <a:pt x="216" y="40"/>
                    <a:pt x="216" y="33"/>
                  </a:cubicBezTo>
                  <a:cubicBezTo>
                    <a:pt x="216" y="25"/>
                    <a:pt x="181" y="10"/>
                    <a:pt x="113"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8" name="Freeform 40"/>
            <p:cNvSpPr>
              <a:spLocks/>
            </p:cNvSpPr>
            <p:nvPr/>
          </p:nvSpPr>
          <p:spPr bwMode="auto">
            <a:xfrm>
              <a:off x="687387" y="2230438"/>
              <a:ext cx="115888" cy="195263"/>
            </a:xfrm>
            <a:custGeom>
              <a:avLst/>
              <a:gdLst>
                <a:gd name="T0" fmla="*/ 27813 w 50"/>
                <a:gd name="T1" fmla="*/ 134096 h 83"/>
                <a:gd name="T2" fmla="*/ 27813 w 50"/>
                <a:gd name="T3" fmla="*/ 138801 h 83"/>
                <a:gd name="T4" fmla="*/ 57944 w 50"/>
                <a:gd name="T5" fmla="*/ 174090 h 83"/>
                <a:gd name="T6" fmla="*/ 88075 w 50"/>
                <a:gd name="T7" fmla="*/ 145859 h 83"/>
                <a:gd name="T8" fmla="*/ 60262 w 50"/>
                <a:gd name="T9" fmla="*/ 112923 h 83"/>
                <a:gd name="T10" fmla="*/ 39402 w 50"/>
                <a:gd name="T11" fmla="*/ 105865 h 83"/>
                <a:gd name="T12" fmla="*/ 2318 w 50"/>
                <a:gd name="T13" fmla="*/ 54109 h 83"/>
                <a:gd name="T14" fmla="*/ 60262 w 50"/>
                <a:gd name="T15" fmla="*/ 0 h 83"/>
                <a:gd name="T16" fmla="*/ 111252 w 50"/>
                <a:gd name="T17" fmla="*/ 49404 h 83"/>
                <a:gd name="T18" fmla="*/ 111252 w 50"/>
                <a:gd name="T19" fmla="*/ 54109 h 83"/>
                <a:gd name="T20" fmla="*/ 81122 w 50"/>
                <a:gd name="T21" fmla="*/ 54109 h 83"/>
                <a:gd name="T22" fmla="*/ 81122 w 50"/>
                <a:gd name="T23" fmla="*/ 51756 h 83"/>
                <a:gd name="T24" fmla="*/ 55626 w 50"/>
                <a:gd name="T25" fmla="*/ 23526 h 83"/>
                <a:gd name="T26" fmla="*/ 32449 w 50"/>
                <a:gd name="T27" fmla="*/ 51756 h 83"/>
                <a:gd name="T28" fmla="*/ 57944 w 50"/>
                <a:gd name="T29" fmla="*/ 82340 h 83"/>
                <a:gd name="T30" fmla="*/ 78804 w 50"/>
                <a:gd name="T31" fmla="*/ 89398 h 83"/>
                <a:gd name="T32" fmla="*/ 115888 w 50"/>
                <a:gd name="T33" fmla="*/ 138801 h 83"/>
                <a:gd name="T34" fmla="*/ 55626 w 50"/>
                <a:gd name="T35" fmla="*/ 195263 h 83"/>
                <a:gd name="T36" fmla="*/ 0 w 50"/>
                <a:gd name="T37" fmla="*/ 138801 h 83"/>
                <a:gd name="T38" fmla="*/ 0 w 50"/>
                <a:gd name="T39" fmla="*/ 134096 h 83"/>
                <a:gd name="T40" fmla="*/ 27813 w 50"/>
                <a:gd name="T41" fmla="*/ 13409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83"/>
                <a:gd name="T65" fmla="*/ 50 w 50"/>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83">
                  <a:moveTo>
                    <a:pt x="12" y="57"/>
                  </a:moveTo>
                  <a:cubicBezTo>
                    <a:pt x="12" y="59"/>
                    <a:pt x="12" y="59"/>
                    <a:pt x="12" y="59"/>
                  </a:cubicBezTo>
                  <a:cubicBezTo>
                    <a:pt x="12" y="69"/>
                    <a:pt x="17" y="74"/>
                    <a:pt x="25" y="74"/>
                  </a:cubicBezTo>
                  <a:cubicBezTo>
                    <a:pt x="34" y="74"/>
                    <a:pt x="38" y="68"/>
                    <a:pt x="38" y="62"/>
                  </a:cubicBezTo>
                  <a:cubicBezTo>
                    <a:pt x="38" y="54"/>
                    <a:pt x="33" y="50"/>
                    <a:pt x="26" y="48"/>
                  </a:cubicBezTo>
                  <a:cubicBezTo>
                    <a:pt x="17" y="45"/>
                    <a:pt x="17" y="45"/>
                    <a:pt x="17" y="45"/>
                  </a:cubicBezTo>
                  <a:cubicBezTo>
                    <a:pt x="6" y="41"/>
                    <a:pt x="1" y="34"/>
                    <a:pt x="1" y="23"/>
                  </a:cubicBezTo>
                  <a:cubicBezTo>
                    <a:pt x="1" y="9"/>
                    <a:pt x="11" y="0"/>
                    <a:pt x="26" y="0"/>
                  </a:cubicBezTo>
                  <a:cubicBezTo>
                    <a:pt x="46" y="0"/>
                    <a:pt x="48" y="13"/>
                    <a:pt x="48" y="21"/>
                  </a:cubicBezTo>
                  <a:cubicBezTo>
                    <a:pt x="48" y="23"/>
                    <a:pt x="48" y="23"/>
                    <a:pt x="48" y="23"/>
                  </a:cubicBezTo>
                  <a:cubicBezTo>
                    <a:pt x="35" y="23"/>
                    <a:pt x="35" y="23"/>
                    <a:pt x="35" y="23"/>
                  </a:cubicBezTo>
                  <a:cubicBezTo>
                    <a:pt x="35" y="22"/>
                    <a:pt x="35" y="22"/>
                    <a:pt x="35" y="22"/>
                  </a:cubicBezTo>
                  <a:cubicBezTo>
                    <a:pt x="35" y="14"/>
                    <a:pt x="32" y="10"/>
                    <a:pt x="24" y="10"/>
                  </a:cubicBezTo>
                  <a:cubicBezTo>
                    <a:pt x="19" y="10"/>
                    <a:pt x="14" y="13"/>
                    <a:pt x="14" y="22"/>
                  </a:cubicBezTo>
                  <a:cubicBezTo>
                    <a:pt x="14" y="28"/>
                    <a:pt x="17" y="32"/>
                    <a:pt x="25" y="35"/>
                  </a:cubicBezTo>
                  <a:cubicBezTo>
                    <a:pt x="34" y="38"/>
                    <a:pt x="34" y="38"/>
                    <a:pt x="34" y="38"/>
                  </a:cubicBezTo>
                  <a:cubicBezTo>
                    <a:pt x="45" y="42"/>
                    <a:pt x="50" y="48"/>
                    <a:pt x="50" y="59"/>
                  </a:cubicBezTo>
                  <a:cubicBezTo>
                    <a:pt x="50" y="76"/>
                    <a:pt x="40" y="83"/>
                    <a:pt x="24" y="83"/>
                  </a:cubicBezTo>
                  <a:cubicBezTo>
                    <a:pt x="4" y="83"/>
                    <a:pt x="0" y="70"/>
                    <a:pt x="0" y="59"/>
                  </a:cubicBezTo>
                  <a:cubicBezTo>
                    <a:pt x="0" y="57"/>
                    <a:pt x="0" y="57"/>
                    <a:pt x="0" y="57"/>
                  </a:cubicBezTo>
                  <a:lnTo>
                    <a:pt x="12"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9" name="Freeform 41"/>
            <p:cNvSpPr>
              <a:spLocks/>
            </p:cNvSpPr>
            <p:nvPr/>
          </p:nvSpPr>
          <p:spPr bwMode="auto">
            <a:xfrm>
              <a:off x="820737" y="2238376"/>
              <a:ext cx="109538" cy="187325"/>
            </a:xfrm>
            <a:custGeom>
              <a:avLst/>
              <a:gdLst>
                <a:gd name="T0" fmla="*/ 30298 w 47"/>
                <a:gd name="T1" fmla="*/ 133469 h 80"/>
                <a:gd name="T2" fmla="*/ 53604 w 47"/>
                <a:gd name="T3" fmla="*/ 168593 h 80"/>
                <a:gd name="T4" fmla="*/ 79240 w 47"/>
                <a:gd name="T5" fmla="*/ 133469 h 80"/>
                <a:gd name="T6" fmla="*/ 51273 w 47"/>
                <a:gd name="T7" fmla="*/ 100687 h 80"/>
                <a:gd name="T8" fmla="*/ 39620 w 47"/>
                <a:gd name="T9" fmla="*/ 100687 h 80"/>
                <a:gd name="T10" fmla="*/ 39620 w 47"/>
                <a:gd name="T11" fmla="*/ 79613 h 80"/>
                <a:gd name="T12" fmla="*/ 48943 w 47"/>
                <a:gd name="T13" fmla="*/ 79613 h 80"/>
                <a:gd name="T14" fmla="*/ 76910 w 47"/>
                <a:gd name="T15" fmla="*/ 46831 h 80"/>
                <a:gd name="T16" fmla="*/ 55934 w 47"/>
                <a:gd name="T17" fmla="*/ 21074 h 80"/>
                <a:gd name="T18" fmla="*/ 30298 w 47"/>
                <a:gd name="T19" fmla="*/ 53856 h 80"/>
                <a:gd name="T20" fmla="*/ 2331 w 47"/>
                <a:gd name="T21" fmla="*/ 53856 h 80"/>
                <a:gd name="T22" fmla="*/ 55934 w 47"/>
                <a:gd name="T23" fmla="*/ 0 h 80"/>
                <a:gd name="T24" fmla="*/ 104877 w 47"/>
                <a:gd name="T25" fmla="*/ 46831 h 80"/>
                <a:gd name="T26" fmla="*/ 76910 w 47"/>
                <a:gd name="T27" fmla="*/ 86638 h 80"/>
                <a:gd name="T28" fmla="*/ 76910 w 47"/>
                <a:gd name="T29" fmla="*/ 88979 h 80"/>
                <a:gd name="T30" fmla="*/ 109538 w 47"/>
                <a:gd name="T31" fmla="*/ 131128 h 80"/>
                <a:gd name="T32" fmla="*/ 53604 w 47"/>
                <a:gd name="T33" fmla="*/ 187325 h 80"/>
                <a:gd name="T34" fmla="*/ 0 w 47"/>
                <a:gd name="T35" fmla="*/ 133469 h 80"/>
                <a:gd name="T36" fmla="*/ 30298 w 47"/>
                <a:gd name="T37" fmla="*/ 133469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80"/>
                <a:gd name="T59" fmla="*/ 47 w 47"/>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80">
                  <a:moveTo>
                    <a:pt x="13" y="57"/>
                  </a:moveTo>
                  <a:cubicBezTo>
                    <a:pt x="13" y="64"/>
                    <a:pt x="15" y="72"/>
                    <a:pt x="23" y="72"/>
                  </a:cubicBezTo>
                  <a:cubicBezTo>
                    <a:pt x="31" y="72"/>
                    <a:pt x="34" y="65"/>
                    <a:pt x="34" y="57"/>
                  </a:cubicBezTo>
                  <a:cubicBezTo>
                    <a:pt x="34" y="48"/>
                    <a:pt x="31" y="43"/>
                    <a:pt x="22" y="43"/>
                  </a:cubicBezTo>
                  <a:cubicBezTo>
                    <a:pt x="17" y="43"/>
                    <a:pt x="17" y="43"/>
                    <a:pt x="17" y="43"/>
                  </a:cubicBezTo>
                  <a:cubicBezTo>
                    <a:pt x="17" y="34"/>
                    <a:pt x="17" y="34"/>
                    <a:pt x="17" y="34"/>
                  </a:cubicBezTo>
                  <a:cubicBezTo>
                    <a:pt x="21" y="34"/>
                    <a:pt x="21" y="34"/>
                    <a:pt x="21" y="34"/>
                  </a:cubicBezTo>
                  <a:cubicBezTo>
                    <a:pt x="30" y="34"/>
                    <a:pt x="33" y="28"/>
                    <a:pt x="33" y="20"/>
                  </a:cubicBezTo>
                  <a:cubicBezTo>
                    <a:pt x="33" y="14"/>
                    <a:pt x="30" y="9"/>
                    <a:pt x="24" y="9"/>
                  </a:cubicBezTo>
                  <a:cubicBezTo>
                    <a:pt x="16" y="9"/>
                    <a:pt x="13" y="15"/>
                    <a:pt x="13" y="23"/>
                  </a:cubicBezTo>
                  <a:cubicBezTo>
                    <a:pt x="1" y="23"/>
                    <a:pt x="1" y="23"/>
                    <a:pt x="1" y="23"/>
                  </a:cubicBezTo>
                  <a:cubicBezTo>
                    <a:pt x="1" y="8"/>
                    <a:pt x="9" y="0"/>
                    <a:pt x="24" y="0"/>
                  </a:cubicBezTo>
                  <a:cubicBezTo>
                    <a:pt x="34" y="0"/>
                    <a:pt x="45" y="4"/>
                    <a:pt x="45" y="20"/>
                  </a:cubicBezTo>
                  <a:cubicBezTo>
                    <a:pt x="45" y="28"/>
                    <a:pt x="41" y="36"/>
                    <a:pt x="33" y="37"/>
                  </a:cubicBezTo>
                  <a:cubicBezTo>
                    <a:pt x="33" y="38"/>
                    <a:pt x="33" y="38"/>
                    <a:pt x="33" y="38"/>
                  </a:cubicBezTo>
                  <a:cubicBezTo>
                    <a:pt x="41" y="38"/>
                    <a:pt x="47" y="45"/>
                    <a:pt x="47" y="56"/>
                  </a:cubicBezTo>
                  <a:cubicBezTo>
                    <a:pt x="47" y="72"/>
                    <a:pt x="39" y="80"/>
                    <a:pt x="23" y="80"/>
                  </a:cubicBezTo>
                  <a:cubicBezTo>
                    <a:pt x="9" y="80"/>
                    <a:pt x="0" y="73"/>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2" name="Title 1"/>
          <p:cNvSpPr>
            <a:spLocks noGrp="1"/>
          </p:cNvSpPr>
          <p:nvPr>
            <p:ph type="title"/>
          </p:nvPr>
        </p:nvSpPr>
        <p:spPr/>
        <p:txBody>
          <a:bodyPr/>
          <a:lstStyle/>
          <a:p>
            <a:r>
              <a:rPr lang="en-IN" dirty="0" smtClean="0"/>
              <a:t>Simple Storage Service – S3</a:t>
            </a:r>
            <a:endParaRPr lang="en-IN" dirty="0"/>
          </a:p>
        </p:txBody>
      </p:sp>
    </p:spTree>
    <p:extLst>
      <p:ext uri="{BB962C8B-B14F-4D97-AF65-F5344CB8AC3E}">
        <p14:creationId xmlns:p14="http://schemas.microsoft.com/office/powerpoint/2010/main" val="13341629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359664" y="1130173"/>
            <a:ext cx="252202" cy="1779015"/>
          </a:xfrm>
          <a:prstGeom prst="rect">
            <a:avLst/>
          </a:prstGeom>
        </p:spPr>
        <p:txBody>
          <a:bodyPr vert="horz" wrap="none" lIns="0" tIns="0" rIns="0" bIns="0" rtlCol="0">
            <a:spAutoFit/>
          </a:bodyPr>
          <a:lstStyle/>
          <a:p>
            <a:pPr marL="0">
              <a:lnSpc>
                <a:spcPct val="100000"/>
              </a:lnSpc>
            </a:pPr>
            <a:r>
              <a:rPr sz="2000" spc="10" dirty="0">
                <a:latin typeface="Calibri"/>
                <a:cs typeface="Calibri"/>
              </a:rPr>
              <a:t>1.</a:t>
            </a:r>
            <a:endParaRPr sz="2000">
              <a:latin typeface="Calibri"/>
              <a:cs typeface="Calibri"/>
            </a:endParaRPr>
          </a:p>
          <a:p>
            <a:pPr marL="0">
              <a:lnSpc>
                <a:spcPct val="100000"/>
              </a:lnSpc>
            </a:pPr>
            <a:r>
              <a:rPr sz="2000" spc="10" dirty="0">
                <a:latin typeface="Calibri"/>
                <a:cs typeface="Calibri"/>
              </a:rPr>
              <a:t>2.</a:t>
            </a:r>
            <a:endParaRPr sz="2000">
              <a:latin typeface="Calibri"/>
              <a:cs typeface="Calibri"/>
            </a:endParaRPr>
          </a:p>
          <a:p>
            <a:pPr marL="0">
              <a:lnSpc>
                <a:spcPct val="100000"/>
              </a:lnSpc>
            </a:pPr>
            <a:r>
              <a:rPr sz="2000" spc="10" dirty="0">
                <a:latin typeface="Calibri"/>
                <a:cs typeface="Calibri"/>
              </a:rPr>
              <a:t>3.</a:t>
            </a:r>
            <a:endParaRPr sz="2000">
              <a:latin typeface="Calibri"/>
              <a:cs typeface="Calibri"/>
            </a:endParaRPr>
          </a:p>
          <a:p>
            <a:pPr marL="0">
              <a:lnSpc>
                <a:spcPct val="100000"/>
              </a:lnSpc>
            </a:pPr>
            <a:r>
              <a:rPr sz="2000" spc="10" dirty="0">
                <a:latin typeface="Calibri"/>
                <a:cs typeface="Calibri"/>
              </a:rPr>
              <a:t>4.</a:t>
            </a:r>
            <a:endParaRPr sz="2000">
              <a:latin typeface="Calibri"/>
              <a:cs typeface="Calibri"/>
            </a:endParaRPr>
          </a:p>
          <a:p>
            <a:pPr marL="0">
              <a:lnSpc>
                <a:spcPct val="100000"/>
              </a:lnSpc>
            </a:pPr>
            <a:r>
              <a:rPr sz="2000" spc="10" dirty="0">
                <a:latin typeface="Calibri"/>
                <a:cs typeface="Calibri"/>
              </a:rPr>
              <a:t>5.</a:t>
            </a:r>
            <a:endParaRPr sz="2000">
              <a:latin typeface="Calibri"/>
              <a:cs typeface="Calibri"/>
            </a:endParaRPr>
          </a:p>
          <a:p>
            <a:pPr marL="0">
              <a:lnSpc>
                <a:spcPct val="100000"/>
              </a:lnSpc>
            </a:pPr>
            <a:r>
              <a:rPr sz="2000" spc="10" dirty="0">
                <a:latin typeface="Calibri"/>
                <a:cs typeface="Calibri"/>
              </a:rPr>
              <a:t>6.</a:t>
            </a:r>
            <a:endParaRPr sz="2000">
              <a:latin typeface="Calibri"/>
              <a:cs typeface="Calibri"/>
            </a:endParaRPr>
          </a:p>
        </p:txBody>
      </p:sp>
      <p:sp>
        <p:nvSpPr>
          <p:cNvPr id="3" name="text 1"/>
          <p:cNvSpPr txBox="1"/>
          <p:nvPr/>
        </p:nvSpPr>
        <p:spPr>
          <a:xfrm>
            <a:off x="816864" y="1130173"/>
            <a:ext cx="3002432" cy="1779015"/>
          </a:xfrm>
          <a:prstGeom prst="rect">
            <a:avLst/>
          </a:prstGeom>
        </p:spPr>
        <p:txBody>
          <a:bodyPr vert="horz" wrap="none" lIns="0" tIns="0" rIns="0" bIns="0" rtlCol="0">
            <a:spAutoFit/>
          </a:bodyPr>
          <a:lstStyle/>
          <a:p>
            <a:pPr marL="0">
              <a:lnSpc>
                <a:spcPct val="100000"/>
              </a:lnSpc>
            </a:pPr>
            <a:r>
              <a:rPr sz="2000" spc="10" dirty="0">
                <a:latin typeface="Calibri"/>
                <a:cs typeface="Calibri"/>
              </a:rPr>
              <a:t>High  Durability</a:t>
            </a:r>
            <a:endParaRPr sz="2000" dirty="0">
              <a:latin typeface="Calibri"/>
              <a:cs typeface="Calibri"/>
            </a:endParaRPr>
          </a:p>
          <a:p>
            <a:pPr marL="0">
              <a:lnSpc>
                <a:spcPct val="100000"/>
              </a:lnSpc>
            </a:pPr>
            <a:r>
              <a:rPr sz="2000" spc="10" dirty="0">
                <a:latin typeface="Calibri"/>
                <a:cs typeface="Calibri"/>
              </a:rPr>
              <a:t>Unlimited  Capacity</a:t>
            </a:r>
            <a:endParaRPr sz="2000" dirty="0">
              <a:latin typeface="Calibri"/>
              <a:cs typeface="Calibri"/>
            </a:endParaRPr>
          </a:p>
          <a:p>
            <a:pPr marL="0">
              <a:lnSpc>
                <a:spcPct val="100000"/>
              </a:lnSpc>
            </a:pPr>
            <a:r>
              <a:rPr sz="2000" spc="10" dirty="0">
                <a:latin typeface="Calibri"/>
                <a:cs typeface="Calibri"/>
              </a:rPr>
              <a:t>Low  latency</a:t>
            </a:r>
            <a:endParaRPr sz="2000" dirty="0">
              <a:latin typeface="Calibri"/>
              <a:cs typeface="Calibri"/>
            </a:endParaRPr>
          </a:p>
          <a:p>
            <a:pPr marL="0">
              <a:lnSpc>
                <a:spcPct val="100000"/>
              </a:lnSpc>
            </a:pPr>
            <a:r>
              <a:rPr sz="1910" spc="10" dirty="0">
                <a:latin typeface="Calibri"/>
                <a:cs typeface="Calibri"/>
              </a:rPr>
              <a:t>High  Volume  Static  Websites</a:t>
            </a:r>
            <a:endParaRPr sz="1900" dirty="0">
              <a:latin typeface="Calibri"/>
              <a:cs typeface="Calibri"/>
            </a:endParaRPr>
          </a:p>
          <a:p>
            <a:pPr marL="0">
              <a:lnSpc>
                <a:spcPct val="100000"/>
              </a:lnSpc>
            </a:pPr>
            <a:r>
              <a:rPr sz="2000" spc="10" dirty="0">
                <a:latin typeface="Calibri"/>
                <a:cs typeface="Calibri"/>
              </a:rPr>
              <a:t>Security  &amp;  Compliance</a:t>
            </a:r>
            <a:endParaRPr sz="2000" dirty="0">
              <a:latin typeface="Calibri"/>
              <a:cs typeface="Calibri"/>
            </a:endParaRPr>
          </a:p>
          <a:p>
            <a:pPr marL="0">
              <a:lnSpc>
                <a:spcPct val="100000"/>
              </a:lnSpc>
            </a:pPr>
            <a:r>
              <a:rPr sz="2000" spc="10" dirty="0">
                <a:latin typeface="Calibri"/>
                <a:cs typeface="Calibri"/>
              </a:rPr>
              <a:t>Delivery  via  CDN</a:t>
            </a:r>
            <a:endParaRPr sz="2000" dirty="0">
              <a:latin typeface="Calibri"/>
              <a:cs typeface="Calibri"/>
            </a:endParaRPr>
          </a:p>
        </p:txBody>
      </p:sp>
      <p:sp>
        <p:nvSpPr>
          <p:cNvPr id="4" name="text 1"/>
          <p:cNvSpPr txBox="1"/>
          <p:nvPr/>
        </p:nvSpPr>
        <p:spPr>
          <a:xfrm>
            <a:off x="359664" y="537972"/>
            <a:ext cx="2364181" cy="457199"/>
          </a:xfrm>
          <a:prstGeom prst="rect">
            <a:avLst/>
          </a:prstGeom>
        </p:spPr>
        <p:txBody>
          <a:bodyPr vert="horz" wrap="none" lIns="0" tIns="0" rIns="0" bIns="0" rtlCol="0">
            <a:spAutoFit/>
          </a:bodyPr>
          <a:lstStyle/>
          <a:p>
            <a:pPr marL="0">
              <a:lnSpc>
                <a:spcPct val="100000"/>
              </a:lnSpc>
            </a:pPr>
            <a:r>
              <a:rPr sz="3600" spc="10" dirty="0">
                <a:latin typeface="Calibri"/>
                <a:cs typeface="Calibri"/>
              </a:rPr>
              <a:t>S3 gives you</a:t>
            </a:r>
            <a:endParaRPr sz="3600">
              <a:latin typeface="Calibri"/>
              <a:cs typeface="Calibri"/>
            </a:endParaRPr>
          </a:p>
        </p:txBody>
      </p:sp>
      <p:sp>
        <p:nvSpPr>
          <p:cNvPr id="5" name="text 1"/>
          <p:cNvSpPr txBox="1"/>
          <p:nvPr/>
        </p:nvSpPr>
        <p:spPr>
          <a:xfrm>
            <a:off x="5140452" y="537972"/>
            <a:ext cx="3127580" cy="457199"/>
          </a:xfrm>
          <a:prstGeom prst="rect">
            <a:avLst/>
          </a:prstGeom>
        </p:spPr>
        <p:txBody>
          <a:bodyPr vert="horz" wrap="none" lIns="0" tIns="0" rIns="0" bIns="0" rtlCol="0">
            <a:spAutoFit/>
          </a:bodyPr>
          <a:lstStyle/>
          <a:p>
            <a:pPr marL="0">
              <a:lnSpc>
                <a:spcPct val="100000"/>
              </a:lnSpc>
            </a:pPr>
            <a:r>
              <a:rPr sz="3600" spc="10" dirty="0">
                <a:latin typeface="Calibri"/>
                <a:cs typeface="Calibri"/>
              </a:rPr>
              <a:t>So you can build</a:t>
            </a:r>
            <a:endParaRPr sz="3600" dirty="0">
              <a:latin typeface="Calibri"/>
              <a:cs typeface="Calibri"/>
            </a:endParaRPr>
          </a:p>
        </p:txBody>
      </p:sp>
      <p:sp>
        <p:nvSpPr>
          <p:cNvPr id="6" name="text 1"/>
          <p:cNvSpPr txBox="1"/>
          <p:nvPr/>
        </p:nvSpPr>
        <p:spPr>
          <a:xfrm>
            <a:off x="5226050" y="1097787"/>
            <a:ext cx="1504417" cy="1051560"/>
          </a:xfrm>
          <a:prstGeom prst="rect">
            <a:avLst/>
          </a:prstGeom>
        </p:spPr>
        <p:txBody>
          <a:bodyPr vert="horz" wrap="none" lIns="0" tIns="0" rIns="0" bIns="0" rtlCol="0">
            <a:spAutoFit/>
          </a:bodyPr>
          <a:lstStyle/>
          <a:p>
            <a:pPr marL="0">
              <a:lnSpc>
                <a:spcPct val="100000"/>
              </a:lnSpc>
            </a:pPr>
            <a:r>
              <a:rPr sz="1800" spc="10" dirty="0">
                <a:latin typeface="Calibri"/>
                <a:cs typeface="Calibri"/>
              </a:rPr>
              <a:t>Mobile Apps</a:t>
            </a:r>
            <a:endParaRPr sz="1800" dirty="0">
              <a:latin typeface="Calibri"/>
              <a:cs typeface="Calibri"/>
            </a:endParaRPr>
          </a:p>
          <a:p>
            <a:pPr marL="0">
              <a:lnSpc>
                <a:spcPct val="100000"/>
              </a:lnSpc>
            </a:pPr>
            <a:r>
              <a:rPr sz="1800" spc="10" dirty="0">
                <a:latin typeface="Calibri"/>
                <a:cs typeface="Calibri"/>
              </a:rPr>
              <a:t>Music Apps</a:t>
            </a:r>
            <a:endParaRPr sz="1800" dirty="0">
              <a:latin typeface="Calibri"/>
              <a:cs typeface="Calibri"/>
            </a:endParaRPr>
          </a:p>
          <a:p>
            <a:pPr marL="0">
              <a:lnSpc>
                <a:spcPct val="100000"/>
              </a:lnSpc>
            </a:pPr>
            <a:r>
              <a:rPr sz="1800" spc="10" dirty="0">
                <a:latin typeface="Calibri"/>
                <a:cs typeface="Calibri"/>
              </a:rPr>
              <a:t>Video networks</a:t>
            </a:r>
            <a:endParaRPr sz="1800" dirty="0">
              <a:latin typeface="Calibri"/>
              <a:cs typeface="Calibri"/>
            </a:endParaRPr>
          </a:p>
          <a:p>
            <a:pPr marL="0">
              <a:lnSpc>
                <a:spcPct val="100000"/>
              </a:lnSpc>
            </a:pPr>
            <a:r>
              <a:rPr sz="1800" spc="10" dirty="0">
                <a:latin typeface="Calibri"/>
                <a:cs typeface="Calibri"/>
              </a:rPr>
              <a:t>Video Apps</a:t>
            </a:r>
            <a:endParaRPr sz="1800" dirty="0">
              <a:latin typeface="Calibri"/>
              <a:cs typeface="Calibri"/>
            </a:endParaRPr>
          </a:p>
        </p:txBody>
      </p:sp>
      <p:sp>
        <p:nvSpPr>
          <p:cNvPr id="7" name="text 1"/>
          <p:cNvSpPr txBox="1"/>
          <p:nvPr/>
        </p:nvSpPr>
        <p:spPr>
          <a:xfrm>
            <a:off x="5226050" y="2195321"/>
            <a:ext cx="1463268" cy="1051560"/>
          </a:xfrm>
          <a:prstGeom prst="rect">
            <a:avLst/>
          </a:prstGeom>
        </p:spPr>
        <p:txBody>
          <a:bodyPr vert="horz" wrap="none" lIns="0" tIns="0" rIns="0" bIns="0" rtlCol="0">
            <a:spAutoFit/>
          </a:bodyPr>
          <a:lstStyle/>
          <a:p>
            <a:pPr marL="0">
              <a:lnSpc>
                <a:spcPct val="100000"/>
              </a:lnSpc>
            </a:pPr>
            <a:r>
              <a:rPr sz="1800" spc="10" dirty="0">
                <a:latin typeface="Calibri"/>
                <a:cs typeface="Calibri"/>
              </a:rPr>
              <a:t>Backup Apps</a:t>
            </a:r>
            <a:endParaRPr sz="1800">
              <a:latin typeface="Calibri"/>
              <a:cs typeface="Calibri"/>
            </a:endParaRPr>
          </a:p>
          <a:p>
            <a:pPr marL="0">
              <a:lnSpc>
                <a:spcPct val="100000"/>
              </a:lnSpc>
            </a:pPr>
            <a:r>
              <a:rPr sz="1800" spc="10" dirty="0">
                <a:latin typeface="Calibri"/>
                <a:cs typeface="Calibri"/>
              </a:rPr>
              <a:t>Photo Apps</a:t>
            </a:r>
            <a:endParaRPr sz="1800">
              <a:latin typeface="Calibri"/>
              <a:cs typeface="Calibri"/>
            </a:endParaRPr>
          </a:p>
          <a:p>
            <a:pPr marL="0">
              <a:lnSpc>
                <a:spcPct val="100000"/>
              </a:lnSpc>
            </a:pPr>
            <a:r>
              <a:rPr sz="1800" spc="10" dirty="0">
                <a:latin typeface="Calibri"/>
                <a:cs typeface="Calibri"/>
              </a:rPr>
              <a:t>Static Websites</a:t>
            </a:r>
            <a:endParaRPr sz="1800">
              <a:latin typeface="Calibri"/>
              <a:cs typeface="Calibri"/>
            </a:endParaRPr>
          </a:p>
          <a:p>
            <a:pPr marL="0">
              <a:lnSpc>
                <a:spcPct val="100000"/>
              </a:lnSpc>
            </a:pPr>
            <a:r>
              <a:rPr sz="1800" spc="10" dirty="0">
                <a:latin typeface="Calibri"/>
                <a:cs typeface="Calibri"/>
              </a:rPr>
              <a:t>Ad networks</a:t>
            </a:r>
            <a:endParaRPr sz="1800">
              <a:latin typeface="Calibri"/>
              <a:cs typeface="Calibri"/>
            </a:endParaRPr>
          </a:p>
        </p:txBody>
      </p:sp>
      <p:sp>
        <p:nvSpPr>
          <p:cNvPr id="8" name="text 1"/>
          <p:cNvSpPr txBox="1"/>
          <p:nvPr/>
        </p:nvSpPr>
        <p:spPr>
          <a:xfrm>
            <a:off x="5226050" y="3292856"/>
            <a:ext cx="2301723" cy="228600"/>
          </a:xfrm>
          <a:prstGeom prst="rect">
            <a:avLst/>
          </a:prstGeom>
        </p:spPr>
        <p:txBody>
          <a:bodyPr vert="horz" wrap="none" lIns="0" tIns="0" rIns="0" bIns="0" rtlCol="0">
            <a:spAutoFit/>
          </a:bodyPr>
          <a:lstStyle/>
          <a:p>
            <a:pPr marL="0">
              <a:lnSpc>
                <a:spcPct val="100000"/>
              </a:lnSpc>
            </a:pPr>
            <a:r>
              <a:rPr sz="1800" spc="10" dirty="0">
                <a:latin typeface="Calibri"/>
                <a:cs typeface="Calibri"/>
              </a:rPr>
              <a:t>Anything else you’d like!</a:t>
            </a:r>
            <a:endParaRPr sz="1800">
              <a:latin typeface="Calibri"/>
              <a:cs typeface="Calibri"/>
            </a:endParaRPr>
          </a:p>
        </p:txBody>
      </p:sp>
      <p:pic>
        <p:nvPicPr>
          <p:cNvPr id="1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728" y="382524"/>
            <a:ext cx="408432" cy="3505200"/>
          </a:xfrm>
          <a:prstGeom prst="rect">
            <a:avLst/>
          </a:prstGeom>
        </p:spPr>
      </p:pic>
      <p:pic>
        <p:nvPicPr>
          <p:cNvPr id="1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099" y="406781"/>
            <a:ext cx="314325" cy="3409950"/>
          </a:xfrm>
          <a:prstGeom prst="rect">
            <a:avLst/>
          </a:prstGeom>
        </p:spPr>
      </p:pic>
      <p:pic>
        <p:nvPicPr>
          <p:cNvPr id="1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336" y="402018"/>
            <a:ext cx="323850" cy="3419475"/>
          </a:xfrm>
          <a:prstGeom prst="rect">
            <a:avLst/>
          </a:prstGeom>
        </p:spPr>
      </p:pic>
    </p:spTree>
    <p:extLst>
      <p:ext uri="{BB962C8B-B14F-4D97-AF65-F5344CB8AC3E}">
        <p14:creationId xmlns:p14="http://schemas.microsoft.com/office/powerpoint/2010/main" val="161410651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Features</a:t>
            </a:r>
            <a:endParaRPr lang="en-IN" dirty="0"/>
          </a:p>
        </p:txBody>
      </p:sp>
      <p:sp>
        <p:nvSpPr>
          <p:cNvPr id="3" name="Content Placeholder 2"/>
          <p:cNvSpPr>
            <a:spLocks noGrp="1"/>
          </p:cNvSpPr>
          <p:nvPr>
            <p:ph idx="1"/>
          </p:nvPr>
        </p:nvSpPr>
        <p:spPr/>
        <p:txBody>
          <a:bodyPr/>
          <a:lstStyle/>
          <a:p>
            <a:r>
              <a:rPr lang="en-IN" sz="1800" dirty="0" smtClean="0"/>
              <a:t>Data store</a:t>
            </a:r>
          </a:p>
          <a:p>
            <a:endParaRPr lang="en-IN" sz="1800" dirty="0" smtClean="0"/>
          </a:p>
          <a:p>
            <a:r>
              <a:rPr lang="en-IN" sz="1800" dirty="0" smtClean="0"/>
              <a:t>Versioning </a:t>
            </a:r>
          </a:p>
          <a:p>
            <a:endParaRPr lang="en-IN" sz="1800" dirty="0" smtClean="0"/>
          </a:p>
          <a:p>
            <a:r>
              <a:rPr lang="en-IN" sz="1800" dirty="0" smtClean="0"/>
              <a:t>Static websites</a:t>
            </a:r>
          </a:p>
          <a:p>
            <a:endParaRPr lang="en-IN" sz="1800" dirty="0" smtClean="0"/>
          </a:p>
          <a:p>
            <a:r>
              <a:rPr lang="en-IN" sz="1800" dirty="0" smtClean="0"/>
              <a:t>Archive policies</a:t>
            </a:r>
            <a:endParaRPr lang="en-IN" sz="1800" dirty="0"/>
          </a:p>
        </p:txBody>
      </p:sp>
    </p:spTree>
    <p:extLst>
      <p:ext uri="{BB962C8B-B14F-4D97-AF65-F5344CB8AC3E}">
        <p14:creationId xmlns:p14="http://schemas.microsoft.com/office/powerpoint/2010/main" val="34564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518283" y="1398419"/>
            <a:ext cx="4228504" cy="1295730"/>
          </a:xfrm>
          <a:prstGeom prst="rect">
            <a:avLst/>
          </a:prstGeom>
        </p:spPr>
        <p:txBody>
          <a:bodyPr vert="horz" wrap="none" lIns="0" tIns="0" rIns="0" bIns="0" rtlCol="0">
            <a:spAutoFit/>
          </a:bodyPr>
          <a:lstStyle/>
          <a:p>
            <a:pPr marL="0">
              <a:lnSpc>
                <a:spcPct val="100000"/>
              </a:lnSpc>
            </a:pPr>
            <a:r>
              <a:rPr sz="3710" b="1" spc="10" dirty="0">
                <a:latin typeface="Arial"/>
                <a:cs typeface="Arial"/>
              </a:rPr>
              <a:t>99.999999999%</a:t>
            </a:r>
            <a:endParaRPr sz="3700" dirty="0">
              <a:latin typeface="Arial"/>
              <a:cs typeface="Arial"/>
            </a:endParaRPr>
          </a:p>
          <a:p>
            <a:pPr marL="747013">
              <a:lnSpc>
                <a:spcPct val="100000"/>
              </a:lnSpc>
            </a:pPr>
            <a:r>
              <a:rPr sz="4400" b="1" spc="10" dirty="0">
                <a:solidFill>
                  <a:srgbClr val="F59200"/>
                </a:solidFill>
                <a:latin typeface="Arial"/>
                <a:cs typeface="Arial"/>
              </a:rPr>
              <a:t>Durability</a:t>
            </a:r>
            <a:endParaRPr sz="4400" dirty="0">
              <a:latin typeface="Arial"/>
              <a:cs typeface="Arial"/>
            </a:endParaRPr>
          </a:p>
        </p:txBody>
      </p:sp>
    </p:spTree>
    <p:extLst>
      <p:ext uri="{BB962C8B-B14F-4D97-AF65-F5344CB8AC3E}">
        <p14:creationId xmlns:p14="http://schemas.microsoft.com/office/powerpoint/2010/main" val="300853459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smtClean="0"/>
              <a:t>Amazon Glacier</a:t>
            </a:r>
            <a:endParaRPr lang="en-IN" sz="4000" dirty="0"/>
          </a:p>
        </p:txBody>
      </p:sp>
      <p:sp>
        <p:nvSpPr>
          <p:cNvPr id="3" name="Text Placeholder 2"/>
          <p:cNvSpPr>
            <a:spLocks noGrp="1"/>
          </p:cNvSpPr>
          <p:nvPr>
            <p:ph type="body" idx="1"/>
          </p:nvPr>
        </p:nvSpPr>
        <p:spPr/>
        <p:txBody>
          <a:bodyPr/>
          <a:lstStyle/>
          <a:p>
            <a:r>
              <a:rPr lang="en-IN" dirty="0">
                <a:solidFill>
                  <a:srgbClr val="002060"/>
                </a:solidFill>
              </a:rPr>
              <a:t>Low-Cost  Archiving  </a:t>
            </a:r>
            <a:r>
              <a:rPr lang="en-IN" dirty="0" smtClean="0">
                <a:solidFill>
                  <a:srgbClr val="002060"/>
                </a:solidFill>
              </a:rPr>
              <a:t>Service</a:t>
            </a:r>
            <a:endParaRPr lang="en-IN" dirty="0">
              <a:solidFill>
                <a:srgbClr val="002060"/>
              </a:solidFill>
            </a:endParaRPr>
          </a:p>
        </p:txBody>
      </p:sp>
    </p:spTree>
    <p:extLst>
      <p:ext uri="{BB962C8B-B14F-4D97-AF65-F5344CB8AC3E}">
        <p14:creationId xmlns:p14="http://schemas.microsoft.com/office/powerpoint/2010/main" val="2237543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Amazon EC2</a:t>
            </a:r>
            <a:endParaRPr lang="en-IN" dirty="0"/>
          </a:p>
        </p:txBody>
      </p:sp>
      <p:sp>
        <p:nvSpPr>
          <p:cNvPr id="3" name="Text Placeholder 2"/>
          <p:cNvSpPr>
            <a:spLocks noGrp="1"/>
          </p:cNvSpPr>
          <p:nvPr>
            <p:ph type="body" idx="1"/>
          </p:nvPr>
        </p:nvSpPr>
        <p:spPr/>
        <p:txBody>
          <a:bodyPr/>
          <a:lstStyle/>
          <a:p>
            <a:r>
              <a:rPr lang="en-IN" dirty="0" smtClean="0"/>
              <a:t>Elastic Compute Cloud</a:t>
            </a:r>
            <a:endParaRPr lang="en-IN" dirty="0"/>
          </a:p>
        </p:txBody>
      </p:sp>
    </p:spTree>
    <p:extLst>
      <p:ext uri="{BB962C8B-B14F-4D97-AF65-F5344CB8AC3E}">
        <p14:creationId xmlns:p14="http://schemas.microsoft.com/office/powerpoint/2010/main" val="222841716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a:spLocks noChangeArrowheads="1"/>
          </p:cNvSpPr>
          <p:nvPr/>
        </p:nvSpPr>
        <p:spPr bwMode="auto">
          <a:xfrm>
            <a:off x="1974267" y="1986130"/>
            <a:ext cx="6492638" cy="1911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A low-cost </a:t>
            </a:r>
            <a:r>
              <a:rPr lang="en-US" sz="1200" dirty="0">
                <a:solidFill>
                  <a:schemeClr val="tx1">
                    <a:lumMod val="75000"/>
                    <a:lumOff val="25000"/>
                  </a:schemeClr>
                </a:solidFill>
                <a:latin typeface="Helvetica Neue"/>
              </a:rPr>
              <a:t>storage service for data archiving and </a:t>
            </a:r>
            <a:r>
              <a:rPr lang="en-US" sz="1200" dirty="0" smtClean="0">
                <a:solidFill>
                  <a:schemeClr val="tx1">
                    <a:lumMod val="75000"/>
                    <a:lumOff val="25000"/>
                  </a:schemeClr>
                </a:solidFill>
                <a:latin typeface="Helvetica Neue"/>
              </a:rPr>
              <a:t>backup</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$0.01 per GB / Month</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Optimized </a:t>
            </a:r>
            <a:r>
              <a:rPr lang="en-US" sz="1200" dirty="0">
                <a:solidFill>
                  <a:schemeClr val="tx1">
                    <a:lumMod val="75000"/>
                    <a:lumOff val="25000"/>
                  </a:schemeClr>
                </a:solidFill>
                <a:latin typeface="Helvetica Neue"/>
              </a:rPr>
              <a:t>for data that is infrequently </a:t>
            </a:r>
            <a:r>
              <a:rPr lang="en-US" sz="1200" dirty="0" smtClean="0">
                <a:solidFill>
                  <a:schemeClr val="tx1">
                    <a:lumMod val="75000"/>
                    <a:lumOff val="25000"/>
                  </a:schemeClr>
                </a:solidFill>
                <a:latin typeface="Helvetica Neue"/>
              </a:rPr>
              <a:t>accessed</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Retrieval times measured in hours not days or weeks</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Annual </a:t>
            </a:r>
            <a:r>
              <a:rPr lang="en-US" sz="1200" dirty="0">
                <a:solidFill>
                  <a:schemeClr val="tx1">
                    <a:lumMod val="75000"/>
                    <a:lumOff val="25000"/>
                  </a:schemeClr>
                </a:solidFill>
                <a:latin typeface="Helvetica Neue"/>
              </a:rPr>
              <a:t>durability of 99.999999999% for an </a:t>
            </a:r>
            <a:r>
              <a:rPr lang="en-US" sz="1200" dirty="0" smtClean="0">
                <a:solidFill>
                  <a:schemeClr val="tx1">
                    <a:lumMod val="75000"/>
                    <a:lumOff val="25000"/>
                  </a:schemeClr>
                </a:solidFill>
                <a:latin typeface="Helvetica Neue"/>
              </a:rPr>
              <a:t>archive</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AES 256 data at rest encryption</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Data stored as archives within a vault. Vaults are located within a specific AWS region </a:t>
            </a:r>
          </a:p>
        </p:txBody>
      </p:sp>
      <p:sp>
        <p:nvSpPr>
          <p:cNvPr id="11" name="Oval 10"/>
          <p:cNvSpPr/>
          <p:nvPr/>
        </p:nvSpPr>
        <p:spPr>
          <a:xfrm>
            <a:off x="711369" y="1588380"/>
            <a:ext cx="900766" cy="900766"/>
          </a:xfrm>
          <a:prstGeom prst="ellipse">
            <a:avLst/>
          </a:prstGeom>
          <a:solidFill>
            <a:srgbClr val="166F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latin typeface="Helvetica Neue"/>
              </a:rPr>
              <a:t>G</a:t>
            </a:r>
            <a:endParaRPr lang="en-US" sz="4400" b="1" dirty="0">
              <a:latin typeface="Helvetica Neue"/>
            </a:endParaRPr>
          </a:p>
        </p:txBody>
      </p:sp>
      <p:sp>
        <p:nvSpPr>
          <p:cNvPr id="2" name="Title 1"/>
          <p:cNvSpPr>
            <a:spLocks noGrp="1"/>
          </p:cNvSpPr>
          <p:nvPr>
            <p:ph type="title"/>
          </p:nvPr>
        </p:nvSpPr>
        <p:spPr/>
        <p:txBody>
          <a:bodyPr/>
          <a:lstStyle/>
          <a:p>
            <a:r>
              <a:rPr lang="en-IN" dirty="0" smtClean="0"/>
              <a:t>Glacier</a:t>
            </a:r>
            <a:endParaRPr lang="en-IN" dirty="0"/>
          </a:p>
        </p:txBody>
      </p:sp>
    </p:spTree>
    <p:extLst>
      <p:ext uri="{BB962C8B-B14F-4D97-AF65-F5344CB8AC3E}">
        <p14:creationId xmlns:p14="http://schemas.microsoft.com/office/powerpoint/2010/main" val="1959051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359664" y="2224876"/>
            <a:ext cx="252202" cy="864361"/>
          </a:xfrm>
          <a:prstGeom prst="rect">
            <a:avLst/>
          </a:prstGeom>
        </p:spPr>
        <p:txBody>
          <a:bodyPr vert="horz" wrap="none" lIns="0" tIns="0" rIns="0" bIns="0" rtlCol="0">
            <a:spAutoFit/>
          </a:bodyPr>
          <a:lstStyle/>
          <a:p>
            <a:pPr marL="0">
              <a:lnSpc>
                <a:spcPct val="100000"/>
              </a:lnSpc>
            </a:pPr>
            <a:r>
              <a:rPr sz="2000" spc="10" dirty="0">
                <a:latin typeface="Calibri"/>
                <a:cs typeface="Calibri"/>
              </a:rPr>
              <a:t>1.</a:t>
            </a:r>
            <a:endParaRPr sz="2000">
              <a:latin typeface="Calibri"/>
              <a:cs typeface="Calibri"/>
            </a:endParaRPr>
          </a:p>
          <a:p>
            <a:pPr marL="0">
              <a:lnSpc>
                <a:spcPct val="100000"/>
              </a:lnSpc>
            </a:pPr>
            <a:r>
              <a:rPr sz="2000" spc="10" dirty="0">
                <a:latin typeface="Calibri"/>
                <a:cs typeface="Calibri"/>
              </a:rPr>
              <a:t>2.</a:t>
            </a:r>
            <a:endParaRPr sz="2000">
              <a:latin typeface="Calibri"/>
              <a:cs typeface="Calibri"/>
            </a:endParaRPr>
          </a:p>
          <a:p>
            <a:pPr marL="0">
              <a:lnSpc>
                <a:spcPct val="100000"/>
              </a:lnSpc>
            </a:pPr>
            <a:r>
              <a:rPr sz="2000" spc="10" dirty="0">
                <a:latin typeface="Calibri"/>
                <a:cs typeface="Calibri"/>
              </a:rPr>
              <a:t>3.</a:t>
            </a:r>
            <a:endParaRPr sz="2000">
              <a:latin typeface="Calibri"/>
              <a:cs typeface="Calibri"/>
            </a:endParaRPr>
          </a:p>
        </p:txBody>
      </p:sp>
      <p:sp>
        <p:nvSpPr>
          <p:cNvPr id="3" name="text 1"/>
          <p:cNvSpPr txBox="1"/>
          <p:nvPr/>
        </p:nvSpPr>
        <p:spPr>
          <a:xfrm>
            <a:off x="816864" y="2224876"/>
            <a:ext cx="1739148" cy="864361"/>
          </a:xfrm>
          <a:prstGeom prst="rect">
            <a:avLst/>
          </a:prstGeom>
        </p:spPr>
        <p:txBody>
          <a:bodyPr vert="horz" wrap="none" lIns="0" tIns="0" rIns="0" bIns="0" rtlCol="0">
            <a:spAutoFit/>
          </a:bodyPr>
          <a:lstStyle/>
          <a:p>
            <a:pPr marL="0">
              <a:lnSpc>
                <a:spcPct val="100000"/>
              </a:lnSpc>
            </a:pPr>
            <a:r>
              <a:rPr sz="2000" spc="10" dirty="0">
                <a:latin typeface="Calibri"/>
                <a:cs typeface="Calibri"/>
              </a:rPr>
              <a:t>High  Durability</a:t>
            </a:r>
            <a:endParaRPr sz="2000">
              <a:latin typeface="Calibri"/>
              <a:cs typeface="Calibri"/>
            </a:endParaRPr>
          </a:p>
          <a:p>
            <a:pPr marL="0">
              <a:lnSpc>
                <a:spcPct val="100000"/>
              </a:lnSpc>
            </a:pPr>
            <a:r>
              <a:rPr sz="2000" spc="10" dirty="0">
                <a:latin typeface="Calibri"/>
                <a:cs typeface="Calibri"/>
              </a:rPr>
              <a:t>Low  cost</a:t>
            </a:r>
            <a:endParaRPr sz="2000">
              <a:latin typeface="Calibri"/>
              <a:cs typeface="Calibri"/>
            </a:endParaRPr>
          </a:p>
          <a:p>
            <a:pPr marL="0">
              <a:lnSpc>
                <a:spcPct val="100000"/>
              </a:lnSpc>
            </a:pPr>
            <a:r>
              <a:rPr sz="1910" spc="10" dirty="0">
                <a:latin typeface="Calibri"/>
                <a:cs typeface="Calibri"/>
              </a:rPr>
              <a:t>3-5  hour  latency</a:t>
            </a:r>
            <a:endParaRPr sz="1900">
              <a:latin typeface="Calibri"/>
              <a:cs typeface="Calibri"/>
            </a:endParaRPr>
          </a:p>
        </p:txBody>
      </p:sp>
      <p:pic>
        <p:nvPicPr>
          <p:cNvPr id="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0728" y="1477227"/>
            <a:ext cx="408432" cy="3505200"/>
          </a:xfrm>
          <a:prstGeom prst="rect">
            <a:avLst/>
          </a:prstGeom>
        </p:spPr>
      </p:pic>
      <p:pic>
        <p:nvPicPr>
          <p:cNvPr id="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099" y="1501484"/>
            <a:ext cx="314325" cy="3409950"/>
          </a:xfrm>
          <a:prstGeom prst="rect">
            <a:avLst/>
          </a:prstGeom>
        </p:spPr>
      </p:pic>
      <p:pic>
        <p:nvPicPr>
          <p:cNvPr id="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336" y="1496721"/>
            <a:ext cx="323850" cy="3419475"/>
          </a:xfrm>
          <a:prstGeom prst="rect">
            <a:avLst/>
          </a:prstGeom>
        </p:spPr>
      </p:pic>
      <p:sp>
        <p:nvSpPr>
          <p:cNvPr id="7" name="text 1"/>
          <p:cNvSpPr txBox="1"/>
          <p:nvPr/>
        </p:nvSpPr>
        <p:spPr>
          <a:xfrm>
            <a:off x="359664" y="1632675"/>
            <a:ext cx="3219145" cy="457199"/>
          </a:xfrm>
          <a:prstGeom prst="rect">
            <a:avLst/>
          </a:prstGeom>
        </p:spPr>
        <p:txBody>
          <a:bodyPr vert="horz" wrap="none" lIns="0" tIns="0" rIns="0" bIns="0" rtlCol="0">
            <a:spAutoFit/>
          </a:bodyPr>
          <a:lstStyle/>
          <a:p>
            <a:pPr marL="0">
              <a:lnSpc>
                <a:spcPct val="100000"/>
              </a:lnSpc>
            </a:pPr>
            <a:r>
              <a:rPr sz="3600" spc="10" dirty="0">
                <a:latin typeface="Calibri"/>
                <a:cs typeface="Calibri"/>
              </a:rPr>
              <a:t>Glacier gives you</a:t>
            </a:r>
            <a:endParaRPr sz="3600" dirty="0">
              <a:latin typeface="Calibri"/>
              <a:cs typeface="Calibri"/>
            </a:endParaRPr>
          </a:p>
        </p:txBody>
      </p:sp>
      <p:sp>
        <p:nvSpPr>
          <p:cNvPr id="8" name="text 1"/>
          <p:cNvSpPr txBox="1"/>
          <p:nvPr/>
        </p:nvSpPr>
        <p:spPr>
          <a:xfrm>
            <a:off x="5140452" y="1632675"/>
            <a:ext cx="2093926" cy="457199"/>
          </a:xfrm>
          <a:prstGeom prst="rect">
            <a:avLst/>
          </a:prstGeom>
        </p:spPr>
        <p:txBody>
          <a:bodyPr vert="horz" wrap="none" lIns="0" tIns="0" rIns="0" bIns="0" rtlCol="0">
            <a:spAutoFit/>
          </a:bodyPr>
          <a:lstStyle/>
          <a:p>
            <a:pPr marL="0">
              <a:lnSpc>
                <a:spcPct val="100000"/>
              </a:lnSpc>
            </a:pPr>
            <a:r>
              <a:rPr sz="3600" spc="10" dirty="0">
                <a:latin typeface="Calibri"/>
                <a:cs typeface="Calibri"/>
              </a:rPr>
              <a:t>So you can</a:t>
            </a:r>
            <a:endParaRPr sz="3600">
              <a:latin typeface="Calibri"/>
              <a:cs typeface="Calibri"/>
            </a:endParaRPr>
          </a:p>
        </p:txBody>
      </p:sp>
      <p:sp>
        <p:nvSpPr>
          <p:cNvPr id="9" name="text 1"/>
          <p:cNvSpPr txBox="1"/>
          <p:nvPr/>
        </p:nvSpPr>
        <p:spPr>
          <a:xfrm>
            <a:off x="5226050" y="2157995"/>
            <a:ext cx="159831" cy="588576"/>
          </a:xfrm>
          <a:prstGeom prst="rect">
            <a:avLst/>
          </a:prstGeom>
        </p:spPr>
        <p:txBody>
          <a:bodyPr vert="horz" wrap="none" lIns="0" tIns="0" rIns="0" bIns="0" rtlCol="0">
            <a:spAutoFit/>
          </a:bodyPr>
          <a:lstStyle/>
          <a:p>
            <a:pPr marL="0">
              <a:lnSpc>
                <a:spcPct val="100000"/>
              </a:lnSpc>
            </a:pPr>
            <a:r>
              <a:rPr sz="2000" spc="10" dirty="0">
                <a:latin typeface="Arial"/>
                <a:cs typeface="Arial"/>
              </a:rPr>
              <a:t>•</a:t>
            </a:r>
            <a:endParaRPr sz="2000">
              <a:latin typeface="Arial"/>
              <a:cs typeface="Arial"/>
            </a:endParaRPr>
          </a:p>
          <a:p>
            <a:pPr marL="0">
              <a:lnSpc>
                <a:spcPct val="100000"/>
              </a:lnSpc>
            </a:pPr>
            <a:r>
              <a:rPr sz="2000" spc="10" dirty="0">
                <a:latin typeface="Arial"/>
                <a:cs typeface="Arial"/>
              </a:rPr>
              <a:t>•</a:t>
            </a:r>
            <a:endParaRPr sz="2000">
              <a:latin typeface="Arial"/>
              <a:cs typeface="Arial"/>
            </a:endParaRPr>
          </a:p>
        </p:txBody>
      </p:sp>
      <p:sp>
        <p:nvSpPr>
          <p:cNvPr id="10" name="text 1"/>
          <p:cNvSpPr txBox="1"/>
          <p:nvPr/>
        </p:nvSpPr>
        <p:spPr>
          <a:xfrm>
            <a:off x="5512943" y="2197443"/>
            <a:ext cx="2723744" cy="864108"/>
          </a:xfrm>
          <a:prstGeom prst="rect">
            <a:avLst/>
          </a:prstGeom>
        </p:spPr>
        <p:txBody>
          <a:bodyPr vert="horz" wrap="none" lIns="0" tIns="0" rIns="0" bIns="0" rtlCol="0">
            <a:spAutoFit/>
          </a:bodyPr>
          <a:lstStyle/>
          <a:p>
            <a:pPr marL="0">
              <a:lnSpc>
                <a:spcPct val="100000"/>
              </a:lnSpc>
            </a:pPr>
            <a:r>
              <a:rPr sz="2000" spc="10" dirty="0">
                <a:latin typeface="Calibri"/>
                <a:cs typeface="Calibri"/>
              </a:rPr>
              <a:t>Archive  files</a:t>
            </a:r>
            <a:endParaRPr sz="2000">
              <a:latin typeface="Calibri"/>
              <a:cs typeface="Calibri"/>
            </a:endParaRPr>
          </a:p>
          <a:p>
            <a:pPr marL="0">
              <a:lnSpc>
                <a:spcPct val="100000"/>
              </a:lnSpc>
            </a:pPr>
            <a:r>
              <a:rPr sz="2000" spc="10" dirty="0">
                <a:latin typeface="Calibri"/>
                <a:cs typeface="Calibri"/>
              </a:rPr>
              <a:t>Build  Hierarchal  Storage</a:t>
            </a:r>
            <a:endParaRPr sz="2000">
              <a:latin typeface="Calibri"/>
              <a:cs typeface="Calibri"/>
            </a:endParaRPr>
          </a:p>
          <a:p>
            <a:pPr marL="0">
              <a:lnSpc>
                <a:spcPct val="100000"/>
              </a:lnSpc>
            </a:pPr>
            <a:r>
              <a:rPr sz="1910" spc="10" dirty="0">
                <a:latin typeface="Calibri"/>
                <a:cs typeface="Calibri"/>
              </a:rPr>
              <a:t>Management  in  the  cloud</a:t>
            </a:r>
            <a:endParaRPr sz="1900">
              <a:latin typeface="Calibri"/>
              <a:cs typeface="Calibri"/>
            </a:endParaRPr>
          </a:p>
        </p:txBody>
      </p:sp>
      <p:sp>
        <p:nvSpPr>
          <p:cNvPr id="12" name="Title 11"/>
          <p:cNvSpPr>
            <a:spLocks noGrp="1"/>
          </p:cNvSpPr>
          <p:nvPr>
            <p:ph type="title"/>
          </p:nvPr>
        </p:nvSpPr>
        <p:spPr/>
        <p:txBody>
          <a:bodyPr/>
          <a:lstStyle/>
          <a:p>
            <a:r>
              <a:rPr lang="en-IN" dirty="0" smtClean="0"/>
              <a:t>Glacier</a:t>
            </a:r>
            <a:endParaRPr lang="en-IN" dirty="0"/>
          </a:p>
        </p:txBody>
      </p:sp>
    </p:spTree>
    <p:extLst>
      <p:ext uri="{BB962C8B-B14F-4D97-AF65-F5344CB8AC3E}">
        <p14:creationId xmlns:p14="http://schemas.microsoft.com/office/powerpoint/2010/main" val="252240574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Glacier</a:t>
            </a:r>
            <a:endParaRPr lang="en-IN" dirty="0"/>
          </a:p>
        </p:txBody>
      </p:sp>
      <p:sp>
        <p:nvSpPr>
          <p:cNvPr id="3" name="Content Placeholder 2"/>
          <p:cNvSpPr>
            <a:spLocks noGrp="1"/>
          </p:cNvSpPr>
          <p:nvPr>
            <p:ph idx="1"/>
          </p:nvPr>
        </p:nvSpPr>
        <p:spPr/>
        <p:txBody>
          <a:bodyPr/>
          <a:lstStyle/>
          <a:p>
            <a:r>
              <a:rPr lang="en-IN" dirty="0" smtClean="0"/>
              <a:t>1¢	Per  GB  /  Month</a:t>
            </a:r>
          </a:p>
          <a:p>
            <a:endParaRPr lang="en-IN" dirty="0"/>
          </a:p>
          <a:p>
            <a:r>
              <a:rPr lang="en-IN" dirty="0" smtClean="0"/>
              <a:t>$120 Per  TB  /  Year</a:t>
            </a:r>
          </a:p>
          <a:p>
            <a:endParaRPr lang="en-IN" dirty="0"/>
          </a:p>
          <a:p>
            <a:r>
              <a:rPr lang="en-IN" dirty="0" smtClean="0"/>
              <a:t>99.999999999%	Durability</a:t>
            </a:r>
          </a:p>
          <a:p>
            <a:endParaRPr lang="en-IN" dirty="0" smtClean="0"/>
          </a:p>
          <a:p>
            <a:r>
              <a:rPr lang="en-IN" dirty="0" smtClean="0"/>
              <a:t>3−5  Hours	Data  Retrieval</a:t>
            </a:r>
          </a:p>
          <a:p>
            <a:endParaRPr lang="en-IN" dirty="0"/>
          </a:p>
          <a:p>
            <a:endParaRPr lang="en-IN" dirty="0" smtClean="0"/>
          </a:p>
          <a:p>
            <a:endParaRPr lang="en-IN" dirty="0" smtClean="0"/>
          </a:p>
          <a:p>
            <a:endParaRPr lang="en-IN" dirty="0"/>
          </a:p>
          <a:p>
            <a:endParaRPr lang="en-IN" dirty="0" smtClean="0"/>
          </a:p>
          <a:p>
            <a:endParaRPr lang="en-IN" dirty="0" smtClean="0"/>
          </a:p>
          <a:p>
            <a:endParaRPr lang="en-IN" dirty="0" smtClean="0"/>
          </a:p>
          <a:p>
            <a:endParaRPr lang="en-IN" dirty="0"/>
          </a:p>
        </p:txBody>
      </p:sp>
    </p:spTree>
    <p:extLst>
      <p:ext uri="{BB962C8B-B14F-4D97-AF65-F5344CB8AC3E}">
        <p14:creationId xmlns:p14="http://schemas.microsoft.com/office/powerpoint/2010/main" val="402016420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3007487" y="1488722"/>
            <a:ext cx="708487" cy="254836"/>
          </a:xfrm>
          <a:prstGeom prst="rect">
            <a:avLst/>
          </a:prstGeom>
        </p:spPr>
        <p:txBody>
          <a:bodyPr vert="horz" wrap="none" lIns="0" tIns="0" rIns="0" bIns="0" rtlCol="0">
            <a:spAutoFit/>
          </a:bodyPr>
          <a:lstStyle/>
          <a:p>
            <a:pPr marL="0">
              <a:lnSpc>
                <a:spcPct val="100000"/>
              </a:lnSpc>
            </a:pPr>
            <a:r>
              <a:rPr sz="1600" spc="10" dirty="0">
                <a:latin typeface="Calibri"/>
                <a:cs typeface="Calibri"/>
              </a:rPr>
              <a:t>Gaming</a:t>
            </a:r>
            <a:endParaRPr sz="1600">
              <a:latin typeface="Verdana"/>
              <a:cs typeface="Verdana"/>
            </a:endParaRPr>
          </a:p>
        </p:txBody>
      </p:sp>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451" y="1717600"/>
            <a:ext cx="996670" cy="996670"/>
          </a:xfrm>
          <a:prstGeom prst="rect">
            <a:avLst/>
          </a:prstGeom>
        </p:spPr>
      </p:pic>
      <p:pic>
        <p:nvPicPr>
          <p:cNvPr id="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777" y="2068234"/>
            <a:ext cx="756272" cy="756272"/>
          </a:xfrm>
          <a:prstGeom prst="rect">
            <a:avLst/>
          </a:prstGeom>
        </p:spPr>
      </p:pic>
      <p:sp>
        <p:nvSpPr>
          <p:cNvPr id="6" name="text 1"/>
          <p:cNvSpPr txBox="1"/>
          <p:nvPr/>
        </p:nvSpPr>
        <p:spPr>
          <a:xfrm>
            <a:off x="801014" y="1610920"/>
            <a:ext cx="937391" cy="202997"/>
          </a:xfrm>
          <a:prstGeom prst="rect">
            <a:avLst/>
          </a:prstGeom>
        </p:spPr>
        <p:txBody>
          <a:bodyPr vert="horz" wrap="none" lIns="0" tIns="0" rIns="0" bIns="0" rtlCol="0">
            <a:spAutoFit/>
          </a:bodyPr>
          <a:lstStyle/>
          <a:p>
            <a:pPr marL="0">
              <a:lnSpc>
                <a:spcPct val="100000"/>
              </a:lnSpc>
            </a:pPr>
            <a:r>
              <a:rPr sz="1600" spc="10" dirty="0">
                <a:latin typeface="Calibri"/>
                <a:cs typeface="Calibri"/>
              </a:rPr>
              <a:t>Commerce</a:t>
            </a:r>
            <a:endParaRPr sz="1600">
              <a:latin typeface="Calibri"/>
              <a:cs typeface="Calibri"/>
            </a:endParaRPr>
          </a:p>
        </p:txBody>
      </p:sp>
      <p:pic>
        <p:nvPicPr>
          <p:cNvPr id="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468" y="1818870"/>
            <a:ext cx="933754" cy="933754"/>
          </a:xfrm>
          <a:prstGeom prst="rect">
            <a:avLst/>
          </a:prstGeom>
        </p:spPr>
      </p:pic>
      <p:pic>
        <p:nvPicPr>
          <p:cNvPr id="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2602" y="3600400"/>
            <a:ext cx="1109447" cy="809244"/>
          </a:xfrm>
          <a:prstGeom prst="rect">
            <a:avLst/>
          </a:prstGeom>
        </p:spPr>
      </p:pic>
      <p:sp>
        <p:nvSpPr>
          <p:cNvPr id="9" name="text 1"/>
          <p:cNvSpPr txBox="1"/>
          <p:nvPr/>
        </p:nvSpPr>
        <p:spPr>
          <a:xfrm>
            <a:off x="7111873" y="3108733"/>
            <a:ext cx="1137303" cy="202692"/>
          </a:xfrm>
          <a:prstGeom prst="rect">
            <a:avLst/>
          </a:prstGeom>
        </p:spPr>
        <p:txBody>
          <a:bodyPr vert="horz" wrap="none" lIns="0" tIns="0" rIns="0" bIns="0" rtlCol="0">
            <a:spAutoFit/>
          </a:bodyPr>
          <a:lstStyle/>
          <a:p>
            <a:pPr marL="0">
              <a:lnSpc>
                <a:spcPct val="100000"/>
              </a:lnSpc>
            </a:pPr>
            <a:r>
              <a:rPr sz="1600" spc="10" dirty="0">
                <a:latin typeface="Calibri"/>
                <a:cs typeface="Calibri"/>
              </a:rPr>
              <a:t>Digital Media</a:t>
            </a:r>
            <a:endParaRPr sz="1600">
              <a:latin typeface="Calibri"/>
              <a:cs typeface="Calibri"/>
            </a:endParaRPr>
          </a:p>
        </p:txBody>
      </p:sp>
      <p:sp>
        <p:nvSpPr>
          <p:cNvPr id="10" name="text 1"/>
          <p:cNvSpPr txBox="1"/>
          <p:nvPr/>
        </p:nvSpPr>
        <p:spPr>
          <a:xfrm>
            <a:off x="7168261" y="3352598"/>
            <a:ext cx="1024284" cy="202996"/>
          </a:xfrm>
          <a:prstGeom prst="rect">
            <a:avLst/>
          </a:prstGeom>
        </p:spPr>
        <p:txBody>
          <a:bodyPr vert="horz" wrap="none" lIns="0" tIns="0" rIns="0" bIns="0" rtlCol="0">
            <a:spAutoFit/>
          </a:bodyPr>
          <a:lstStyle/>
          <a:p>
            <a:pPr marL="0">
              <a:lnSpc>
                <a:spcPct val="100000"/>
              </a:lnSpc>
            </a:pPr>
            <a:r>
              <a:rPr sz="1600" spc="10" dirty="0">
                <a:latin typeface="Calibri"/>
                <a:cs typeface="Calibri"/>
              </a:rPr>
              <a:t>Distribution</a:t>
            </a:r>
            <a:endParaRPr sz="1600">
              <a:latin typeface="Calibri"/>
              <a:cs typeface="Calibri"/>
            </a:endParaRPr>
          </a:p>
        </p:txBody>
      </p:sp>
      <p:sp>
        <p:nvSpPr>
          <p:cNvPr id="11" name="text 1"/>
          <p:cNvSpPr txBox="1"/>
          <p:nvPr/>
        </p:nvSpPr>
        <p:spPr>
          <a:xfrm>
            <a:off x="5035296" y="1478307"/>
            <a:ext cx="797394" cy="202692"/>
          </a:xfrm>
          <a:prstGeom prst="rect">
            <a:avLst/>
          </a:prstGeom>
        </p:spPr>
        <p:txBody>
          <a:bodyPr vert="horz" wrap="none" lIns="0" tIns="0" rIns="0" bIns="0" rtlCol="0">
            <a:spAutoFit/>
          </a:bodyPr>
          <a:lstStyle/>
          <a:p>
            <a:pPr marL="0">
              <a:lnSpc>
                <a:spcPct val="100000"/>
              </a:lnSpc>
            </a:pPr>
            <a:r>
              <a:rPr sz="1600" spc="10" dirty="0">
                <a:latin typeface="Calibri"/>
                <a:cs typeface="Calibri"/>
              </a:rPr>
              <a:t>Websites</a:t>
            </a:r>
            <a:endParaRPr sz="1600">
              <a:latin typeface="Calibri"/>
              <a:cs typeface="Calibri"/>
            </a:endParaRPr>
          </a:p>
        </p:txBody>
      </p:sp>
      <p:pic>
        <p:nvPicPr>
          <p:cNvPr id="12"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0186" y="1797534"/>
            <a:ext cx="1350264" cy="1087932"/>
          </a:xfrm>
          <a:prstGeom prst="rect">
            <a:avLst/>
          </a:prstGeom>
        </p:spPr>
      </p:pic>
      <p:pic>
        <p:nvPicPr>
          <p:cNvPr id="1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0925" y="1972616"/>
            <a:ext cx="1209002" cy="799947"/>
          </a:xfrm>
          <a:prstGeom prst="rect">
            <a:avLst/>
          </a:prstGeom>
        </p:spPr>
      </p:pic>
      <p:pic>
        <p:nvPicPr>
          <p:cNvPr id="14"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9227" y="1743737"/>
            <a:ext cx="1707896" cy="1051052"/>
          </a:xfrm>
          <a:prstGeom prst="rect">
            <a:avLst/>
          </a:prstGeom>
        </p:spPr>
      </p:pic>
      <p:sp>
        <p:nvSpPr>
          <p:cNvPr id="15" name="text 1"/>
          <p:cNvSpPr txBox="1"/>
          <p:nvPr/>
        </p:nvSpPr>
        <p:spPr>
          <a:xfrm>
            <a:off x="7057643" y="1568858"/>
            <a:ext cx="1094575" cy="202692"/>
          </a:xfrm>
          <a:prstGeom prst="rect">
            <a:avLst/>
          </a:prstGeom>
        </p:spPr>
        <p:txBody>
          <a:bodyPr vert="horz" wrap="none" lIns="0" tIns="0" rIns="0" bIns="0" rtlCol="0">
            <a:spAutoFit/>
          </a:bodyPr>
          <a:lstStyle/>
          <a:p>
            <a:pPr marL="0">
              <a:lnSpc>
                <a:spcPct val="100000"/>
              </a:lnSpc>
            </a:pPr>
            <a:r>
              <a:rPr sz="1600" spc="10" dirty="0">
                <a:latin typeface="Calibri"/>
                <a:cs typeface="Calibri"/>
              </a:rPr>
              <a:t>Social Media</a:t>
            </a:r>
            <a:endParaRPr sz="1600">
              <a:latin typeface="Calibri"/>
              <a:cs typeface="Calibri"/>
            </a:endParaRPr>
          </a:p>
        </p:txBody>
      </p:sp>
      <p:pic>
        <p:nvPicPr>
          <p:cNvPr id="16"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0712" y="3613481"/>
            <a:ext cx="1634998" cy="863269"/>
          </a:xfrm>
          <a:prstGeom prst="rect">
            <a:avLst/>
          </a:prstGeom>
        </p:spPr>
      </p:pic>
      <p:sp>
        <p:nvSpPr>
          <p:cNvPr id="17" name="object 3"/>
          <p:cNvSpPr/>
          <p:nvPr/>
        </p:nvSpPr>
        <p:spPr>
          <a:xfrm>
            <a:off x="5313934" y="3497607"/>
            <a:ext cx="368490" cy="380746"/>
          </a:xfrm>
          <a:custGeom>
            <a:avLst/>
            <a:gdLst/>
            <a:ahLst/>
            <a:cxnLst/>
            <a:rect l="l" t="t" r="r" b="b"/>
            <a:pathLst>
              <a:path w="368490" h="380746">
                <a:moveTo>
                  <a:pt x="0" y="0"/>
                </a:moveTo>
                <a:lnTo>
                  <a:pt x="0" y="380746"/>
                </a:lnTo>
                <a:lnTo>
                  <a:pt x="368490" y="380746"/>
                </a:lnTo>
                <a:lnTo>
                  <a:pt x="368490" y="0"/>
                </a:lnTo>
                <a:lnTo>
                  <a:pt x="0" y="0"/>
                </a:lnTo>
                <a:close/>
              </a:path>
            </a:pathLst>
          </a:custGeom>
          <a:solidFill>
            <a:srgbClr val="FFFFFF"/>
          </a:solidFill>
        </p:spPr>
        <p:txBody>
          <a:bodyPr wrap="square" lIns="0" tIns="0" rIns="0" bIns="0" rtlCol="0">
            <a:noAutofit/>
          </a:bodyPr>
          <a:lstStyle/>
          <a:p>
            <a:endParaRPr/>
          </a:p>
        </p:txBody>
      </p:sp>
      <p:sp>
        <p:nvSpPr>
          <p:cNvPr id="18" name="object 4"/>
          <p:cNvSpPr/>
          <p:nvPr/>
        </p:nvSpPr>
        <p:spPr>
          <a:xfrm>
            <a:off x="5301234" y="3484907"/>
            <a:ext cx="393890" cy="406146"/>
          </a:xfrm>
          <a:custGeom>
            <a:avLst/>
            <a:gdLst/>
            <a:ahLst/>
            <a:cxnLst/>
            <a:rect l="l" t="t" r="r" b="b"/>
            <a:pathLst>
              <a:path w="393890" h="406146">
                <a:moveTo>
                  <a:pt x="12700" y="12700"/>
                </a:moveTo>
                <a:lnTo>
                  <a:pt x="12700" y="393446"/>
                </a:lnTo>
                <a:lnTo>
                  <a:pt x="381190" y="393446"/>
                </a:lnTo>
                <a:lnTo>
                  <a:pt x="381190" y="12700"/>
                </a:lnTo>
                <a:lnTo>
                  <a:pt x="12700" y="12700"/>
                </a:lnTo>
                <a:close/>
              </a:path>
            </a:pathLst>
          </a:custGeom>
          <a:ln w="25400">
            <a:solidFill>
              <a:srgbClr val="FFFFFF"/>
            </a:solidFill>
          </a:ln>
        </p:spPr>
        <p:txBody>
          <a:bodyPr wrap="square" lIns="0" tIns="0" rIns="0" bIns="0" rtlCol="0">
            <a:noAutofit/>
          </a:bodyPr>
          <a:lstStyle/>
          <a:p>
            <a:endParaRPr/>
          </a:p>
        </p:txBody>
      </p:sp>
      <p:sp>
        <p:nvSpPr>
          <p:cNvPr id="19" name="object 5"/>
          <p:cNvSpPr/>
          <p:nvPr/>
        </p:nvSpPr>
        <p:spPr>
          <a:xfrm>
            <a:off x="4765548" y="3023846"/>
            <a:ext cx="1572259" cy="448106"/>
          </a:xfrm>
          <a:custGeom>
            <a:avLst/>
            <a:gdLst/>
            <a:ahLst/>
            <a:cxnLst/>
            <a:rect l="l" t="t" r="r" b="b"/>
            <a:pathLst>
              <a:path w="1572259" h="448106">
                <a:moveTo>
                  <a:pt x="0" y="0"/>
                </a:moveTo>
                <a:lnTo>
                  <a:pt x="0" y="448107"/>
                </a:lnTo>
                <a:lnTo>
                  <a:pt x="1572259" y="448107"/>
                </a:lnTo>
                <a:lnTo>
                  <a:pt x="1572259" y="0"/>
                </a:lnTo>
                <a:lnTo>
                  <a:pt x="0" y="0"/>
                </a:lnTo>
                <a:close/>
              </a:path>
            </a:pathLst>
          </a:custGeom>
          <a:solidFill>
            <a:srgbClr val="FFFFFF"/>
          </a:solidFill>
        </p:spPr>
        <p:txBody>
          <a:bodyPr wrap="square" lIns="0" tIns="0" rIns="0" bIns="0" rtlCol="0">
            <a:noAutofit/>
          </a:bodyPr>
          <a:lstStyle/>
          <a:p>
            <a:endParaRPr/>
          </a:p>
        </p:txBody>
      </p:sp>
      <p:sp>
        <p:nvSpPr>
          <p:cNvPr id="20" name="text 1"/>
          <p:cNvSpPr txBox="1"/>
          <p:nvPr/>
        </p:nvSpPr>
        <p:spPr>
          <a:xfrm>
            <a:off x="5030089" y="3108733"/>
            <a:ext cx="1091091" cy="202692"/>
          </a:xfrm>
          <a:prstGeom prst="rect">
            <a:avLst/>
          </a:prstGeom>
        </p:spPr>
        <p:txBody>
          <a:bodyPr vert="horz" wrap="none" lIns="0" tIns="0" rIns="0" bIns="0" rtlCol="0">
            <a:spAutoFit/>
          </a:bodyPr>
          <a:lstStyle/>
          <a:p>
            <a:pPr marL="0">
              <a:lnSpc>
                <a:spcPct val="100000"/>
              </a:lnSpc>
            </a:pPr>
            <a:r>
              <a:rPr sz="1600" spc="10" dirty="0">
                <a:latin typeface="Calibri"/>
                <a:cs typeface="Calibri"/>
              </a:rPr>
              <a:t>Photo/Video</a:t>
            </a:r>
            <a:endParaRPr sz="1600">
              <a:latin typeface="Calibri"/>
              <a:cs typeface="Calibri"/>
            </a:endParaRPr>
          </a:p>
        </p:txBody>
      </p:sp>
      <p:sp>
        <p:nvSpPr>
          <p:cNvPr id="21" name="text 1"/>
          <p:cNvSpPr txBox="1"/>
          <p:nvPr/>
        </p:nvSpPr>
        <p:spPr>
          <a:xfrm>
            <a:off x="5066665" y="3352598"/>
            <a:ext cx="1017624" cy="202996"/>
          </a:xfrm>
          <a:prstGeom prst="rect">
            <a:avLst/>
          </a:prstGeom>
        </p:spPr>
        <p:txBody>
          <a:bodyPr vert="horz" wrap="none" lIns="0" tIns="0" rIns="0" bIns="0" rtlCol="0">
            <a:spAutoFit/>
          </a:bodyPr>
          <a:lstStyle/>
          <a:p>
            <a:pPr marL="0">
              <a:lnSpc>
                <a:spcPct val="100000"/>
              </a:lnSpc>
            </a:pPr>
            <a:r>
              <a:rPr sz="1600" spc="10" dirty="0">
                <a:latin typeface="Calibri"/>
                <a:cs typeface="Calibri"/>
              </a:rPr>
              <a:t>Sharing and</a:t>
            </a:r>
            <a:endParaRPr sz="1600">
              <a:latin typeface="Calibri"/>
              <a:cs typeface="Calibri"/>
            </a:endParaRPr>
          </a:p>
        </p:txBody>
      </p:sp>
      <p:sp>
        <p:nvSpPr>
          <p:cNvPr id="22" name="text 1"/>
          <p:cNvSpPr txBox="1"/>
          <p:nvPr/>
        </p:nvSpPr>
        <p:spPr>
          <a:xfrm>
            <a:off x="5255641" y="3596667"/>
            <a:ext cx="640168" cy="202692"/>
          </a:xfrm>
          <a:prstGeom prst="rect">
            <a:avLst/>
          </a:prstGeom>
        </p:spPr>
        <p:txBody>
          <a:bodyPr vert="horz" wrap="none" lIns="0" tIns="0" rIns="0" bIns="0" rtlCol="0">
            <a:spAutoFit/>
          </a:bodyPr>
          <a:lstStyle/>
          <a:p>
            <a:pPr marL="0">
              <a:lnSpc>
                <a:spcPct val="100000"/>
              </a:lnSpc>
            </a:pPr>
            <a:r>
              <a:rPr sz="1600" spc="10" dirty="0">
                <a:latin typeface="Calibri"/>
                <a:cs typeface="Calibri"/>
              </a:rPr>
              <a:t>Backup</a:t>
            </a:r>
            <a:endParaRPr sz="1600">
              <a:latin typeface="Calibri"/>
              <a:cs typeface="Calibri"/>
            </a:endParaRPr>
          </a:p>
        </p:txBody>
      </p:sp>
      <p:sp>
        <p:nvSpPr>
          <p:cNvPr id="23" name="text 1"/>
          <p:cNvSpPr txBox="1"/>
          <p:nvPr/>
        </p:nvSpPr>
        <p:spPr>
          <a:xfrm>
            <a:off x="2984627" y="3141680"/>
            <a:ext cx="754099" cy="254453"/>
          </a:xfrm>
          <a:prstGeom prst="rect">
            <a:avLst/>
          </a:prstGeom>
        </p:spPr>
        <p:txBody>
          <a:bodyPr vert="horz" wrap="none" lIns="0" tIns="0" rIns="0" bIns="0" rtlCol="0">
            <a:spAutoFit/>
          </a:bodyPr>
          <a:lstStyle/>
          <a:p>
            <a:pPr marL="0">
              <a:lnSpc>
                <a:spcPct val="100000"/>
              </a:lnSpc>
            </a:pPr>
            <a:r>
              <a:rPr sz="1600" spc="10" dirty="0">
                <a:latin typeface="Calibri"/>
                <a:cs typeface="Calibri"/>
              </a:rPr>
              <a:t>Big Data</a:t>
            </a:r>
            <a:endParaRPr sz="1600">
              <a:latin typeface="Verdana"/>
              <a:cs typeface="Verdana"/>
            </a:endParaRPr>
          </a:p>
        </p:txBody>
      </p:sp>
      <p:pic>
        <p:nvPicPr>
          <p:cNvPr id="2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74010" y="3541371"/>
            <a:ext cx="904748" cy="904747"/>
          </a:xfrm>
          <a:prstGeom prst="rect">
            <a:avLst/>
          </a:prstGeom>
        </p:spPr>
      </p:pic>
      <p:sp>
        <p:nvSpPr>
          <p:cNvPr id="25" name="Title 24"/>
          <p:cNvSpPr>
            <a:spLocks noGrp="1"/>
          </p:cNvSpPr>
          <p:nvPr>
            <p:ph type="title"/>
          </p:nvPr>
        </p:nvSpPr>
        <p:spPr/>
        <p:txBody>
          <a:bodyPr/>
          <a:lstStyle/>
          <a:p>
            <a:r>
              <a:rPr lang="en-IN" sz="2000" b="1" spc="10" dirty="0" smtClean="0">
                <a:latin typeface="Arial"/>
                <a:cs typeface="Arial"/>
              </a:rPr>
              <a:t>Amazon  S3  and  Glacier  can  help  you  build…</a:t>
            </a:r>
            <a:endParaRPr lang="en-IN" sz="2000" dirty="0"/>
          </a:p>
        </p:txBody>
      </p:sp>
    </p:spTree>
    <p:extLst>
      <p:ext uri="{BB962C8B-B14F-4D97-AF65-F5344CB8AC3E}">
        <p14:creationId xmlns:p14="http://schemas.microsoft.com/office/powerpoint/2010/main" val="354124759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359664" y="296842"/>
            <a:ext cx="8525918" cy="340519"/>
          </a:xfrm>
          <a:prstGeom prst="rect">
            <a:avLst/>
          </a:prstGeom>
        </p:spPr>
        <p:txBody>
          <a:bodyPr vert="horz" wrap="none" lIns="0" tIns="0" rIns="0" bIns="0" rtlCol="0">
            <a:spAutoFit/>
          </a:bodyPr>
          <a:lstStyle/>
          <a:p>
            <a:pPr marL="0">
              <a:lnSpc>
                <a:spcPct val="100000"/>
              </a:lnSpc>
            </a:pPr>
            <a:r>
              <a:rPr sz="2250" b="1" spc="10" dirty="0">
                <a:solidFill>
                  <a:srgbClr val="333334"/>
                </a:solidFill>
                <a:latin typeface="Arial"/>
                <a:cs typeface="Arial"/>
              </a:rPr>
              <a:t>Store  unlimited  objects  in  Amazon  S3  and  Amazon  Glacier</a:t>
            </a:r>
            <a:endParaRPr sz="2200" dirty="0">
              <a:latin typeface="Arial"/>
              <a:cs typeface="Arial"/>
            </a:endParaRPr>
          </a:p>
        </p:txBody>
      </p:sp>
      <p:sp>
        <p:nvSpPr>
          <p:cNvPr id="3" name="object 6"/>
          <p:cNvSpPr/>
          <p:nvPr/>
        </p:nvSpPr>
        <p:spPr>
          <a:xfrm>
            <a:off x="3148076" y="1788540"/>
            <a:ext cx="2847848" cy="1083945"/>
          </a:xfrm>
          <a:custGeom>
            <a:avLst/>
            <a:gdLst/>
            <a:ahLst/>
            <a:cxnLst/>
            <a:rect l="l" t="t" r="r" b="b"/>
            <a:pathLst>
              <a:path w="2847848" h="1083945">
                <a:moveTo>
                  <a:pt x="3175" y="108967"/>
                </a:moveTo>
                <a:cubicBezTo>
                  <a:pt x="3175" y="50419"/>
                  <a:pt x="50546" y="3175"/>
                  <a:pt x="108966" y="3175"/>
                </a:cubicBezTo>
                <a:lnTo>
                  <a:pt x="2738882" y="3175"/>
                </a:lnTo>
                <a:cubicBezTo>
                  <a:pt x="2797302" y="3175"/>
                  <a:pt x="2844673" y="50419"/>
                  <a:pt x="2844673" y="108967"/>
                </a:cubicBezTo>
                <a:lnTo>
                  <a:pt x="2844673" y="974980"/>
                </a:lnTo>
                <a:cubicBezTo>
                  <a:pt x="2844673" y="1033400"/>
                  <a:pt x="2797302" y="1080771"/>
                  <a:pt x="2738882" y="1080771"/>
                </a:cubicBezTo>
                <a:lnTo>
                  <a:pt x="108966" y="1080771"/>
                </a:lnTo>
                <a:cubicBezTo>
                  <a:pt x="50546" y="1080771"/>
                  <a:pt x="3175" y="1033400"/>
                  <a:pt x="3175" y="974980"/>
                </a:cubicBezTo>
                <a:close/>
              </a:path>
            </a:pathLst>
          </a:custGeom>
          <a:ln w="6350">
            <a:solidFill>
              <a:srgbClr val="000000"/>
            </a:solidFill>
          </a:ln>
        </p:spPr>
        <p:txBody>
          <a:bodyPr wrap="square" lIns="0" tIns="0" rIns="0" bIns="0" rtlCol="0">
            <a:noAutofit/>
          </a:bodyPr>
          <a:lstStyle/>
          <a:p>
            <a:endParaRPr/>
          </a:p>
        </p:txBody>
      </p:sp>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571" y="1846760"/>
            <a:ext cx="596762" cy="728130"/>
          </a:xfrm>
          <a:prstGeom prst="rect">
            <a:avLst/>
          </a:prstGeom>
        </p:spPr>
      </p:pic>
      <p:sp>
        <p:nvSpPr>
          <p:cNvPr id="5" name="text 1"/>
          <p:cNvSpPr txBox="1"/>
          <p:nvPr/>
        </p:nvSpPr>
        <p:spPr>
          <a:xfrm>
            <a:off x="3773170" y="2642362"/>
            <a:ext cx="214033" cy="171517"/>
          </a:xfrm>
          <a:prstGeom prst="rect">
            <a:avLst/>
          </a:prstGeom>
        </p:spPr>
        <p:txBody>
          <a:bodyPr vert="horz" wrap="none" lIns="0" tIns="0" rIns="0" bIns="0" rtlCol="0">
            <a:spAutoFit/>
          </a:bodyPr>
          <a:lstStyle/>
          <a:p>
            <a:pPr marL="0">
              <a:lnSpc>
                <a:spcPct val="100000"/>
              </a:lnSpc>
            </a:pPr>
            <a:r>
              <a:rPr sz="1340" b="1" spc="10" dirty="0">
                <a:latin typeface="Arial"/>
                <a:cs typeface="Arial"/>
              </a:rPr>
              <a:t>S3</a:t>
            </a:r>
            <a:endParaRPr sz="1300">
              <a:latin typeface="Arial"/>
              <a:cs typeface="Arial"/>
            </a:endParaRPr>
          </a:p>
        </p:txBody>
      </p:sp>
      <p:sp>
        <p:nvSpPr>
          <p:cNvPr id="6" name="text 1"/>
          <p:cNvSpPr txBox="1"/>
          <p:nvPr/>
        </p:nvSpPr>
        <p:spPr>
          <a:xfrm>
            <a:off x="5047234" y="2642362"/>
            <a:ext cx="559981" cy="171517"/>
          </a:xfrm>
          <a:prstGeom prst="rect">
            <a:avLst/>
          </a:prstGeom>
        </p:spPr>
        <p:txBody>
          <a:bodyPr vert="horz" wrap="none" lIns="0" tIns="0" rIns="0" bIns="0" rtlCol="0">
            <a:spAutoFit/>
          </a:bodyPr>
          <a:lstStyle/>
          <a:p>
            <a:pPr marL="0">
              <a:lnSpc>
                <a:spcPct val="100000"/>
              </a:lnSpc>
            </a:pPr>
            <a:r>
              <a:rPr sz="1310" b="1" spc="10" dirty="0">
                <a:latin typeface="Arial"/>
                <a:cs typeface="Arial"/>
              </a:rPr>
              <a:t>Glacier</a:t>
            </a:r>
            <a:endParaRPr sz="1300">
              <a:latin typeface="Arial"/>
              <a:cs typeface="Arial"/>
            </a:endParaRPr>
          </a:p>
        </p:txBody>
      </p:sp>
      <p:pic>
        <p:nvPicPr>
          <p:cNvPr id="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595" y="1833344"/>
            <a:ext cx="583643" cy="704629"/>
          </a:xfrm>
          <a:prstGeom prst="rect">
            <a:avLst/>
          </a:prstGeom>
        </p:spPr>
      </p:pic>
    </p:spTree>
    <p:extLst>
      <p:ext uri="{BB962C8B-B14F-4D97-AF65-F5344CB8AC3E}">
        <p14:creationId xmlns:p14="http://schemas.microsoft.com/office/powerpoint/2010/main" val="45496568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359664" y="296842"/>
            <a:ext cx="7388631" cy="340519"/>
          </a:xfrm>
          <a:prstGeom prst="rect">
            <a:avLst/>
          </a:prstGeom>
        </p:spPr>
        <p:txBody>
          <a:bodyPr vert="horz" wrap="none" lIns="0" tIns="0" rIns="0" bIns="0" rtlCol="0">
            <a:spAutoFit/>
          </a:bodyPr>
          <a:lstStyle/>
          <a:p>
            <a:pPr marL="0">
              <a:lnSpc>
                <a:spcPct val="100000"/>
              </a:lnSpc>
            </a:pPr>
            <a:r>
              <a:rPr sz="2220" b="1" spc="10" dirty="0">
                <a:solidFill>
                  <a:srgbClr val="333334"/>
                </a:solidFill>
                <a:latin typeface="Arial"/>
                <a:cs typeface="Arial"/>
              </a:rPr>
              <a:t>Access  both  via  SDKs  and  via  third-party  software</a:t>
            </a:r>
            <a:endParaRPr sz="2200">
              <a:latin typeface="Arial"/>
              <a:cs typeface="Arial"/>
            </a:endParaRPr>
          </a:p>
        </p:txBody>
      </p:sp>
      <p:sp>
        <p:nvSpPr>
          <p:cNvPr id="3" name="object 7"/>
          <p:cNvSpPr/>
          <p:nvPr/>
        </p:nvSpPr>
        <p:spPr>
          <a:xfrm>
            <a:off x="3148076" y="2921254"/>
            <a:ext cx="2847848" cy="1083932"/>
          </a:xfrm>
          <a:custGeom>
            <a:avLst/>
            <a:gdLst/>
            <a:ahLst/>
            <a:cxnLst/>
            <a:rect l="l" t="t" r="r" b="b"/>
            <a:pathLst>
              <a:path w="2847848" h="1083932">
                <a:moveTo>
                  <a:pt x="3175" y="108966"/>
                </a:moveTo>
                <a:cubicBezTo>
                  <a:pt x="3175" y="50546"/>
                  <a:pt x="50546" y="3175"/>
                  <a:pt x="108966" y="3175"/>
                </a:cubicBezTo>
                <a:lnTo>
                  <a:pt x="2738882" y="3175"/>
                </a:lnTo>
                <a:cubicBezTo>
                  <a:pt x="2797302" y="3175"/>
                  <a:pt x="2844673" y="50546"/>
                  <a:pt x="2844673" y="108966"/>
                </a:cubicBezTo>
                <a:lnTo>
                  <a:pt x="2844673" y="974966"/>
                </a:lnTo>
                <a:cubicBezTo>
                  <a:pt x="2844673" y="1033399"/>
                  <a:pt x="2797302" y="1080757"/>
                  <a:pt x="2738882" y="1080757"/>
                </a:cubicBezTo>
                <a:lnTo>
                  <a:pt x="108966" y="1080757"/>
                </a:lnTo>
                <a:cubicBezTo>
                  <a:pt x="50546" y="1080757"/>
                  <a:pt x="3175" y="1033399"/>
                  <a:pt x="3175" y="974966"/>
                </a:cubicBezTo>
                <a:close/>
              </a:path>
            </a:pathLst>
          </a:custGeom>
          <a:ln w="6350">
            <a:solidFill>
              <a:srgbClr val="000000"/>
            </a:solidFill>
          </a:ln>
        </p:spPr>
        <p:txBody>
          <a:bodyPr wrap="square" lIns="0" tIns="0" rIns="0" bIns="0" rtlCol="0">
            <a:noAutofit/>
          </a:bodyPr>
          <a:lstStyle/>
          <a:p>
            <a:endParaRPr/>
          </a:p>
        </p:txBody>
      </p:sp>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571" y="2979473"/>
            <a:ext cx="596762" cy="728131"/>
          </a:xfrm>
          <a:prstGeom prst="rect">
            <a:avLst/>
          </a:prstGeom>
        </p:spPr>
      </p:pic>
      <p:sp>
        <p:nvSpPr>
          <p:cNvPr id="5" name="text 1"/>
          <p:cNvSpPr txBox="1"/>
          <p:nvPr/>
        </p:nvSpPr>
        <p:spPr>
          <a:xfrm>
            <a:off x="3773170" y="3775329"/>
            <a:ext cx="214033" cy="171517"/>
          </a:xfrm>
          <a:prstGeom prst="rect">
            <a:avLst/>
          </a:prstGeom>
        </p:spPr>
        <p:txBody>
          <a:bodyPr vert="horz" wrap="none" lIns="0" tIns="0" rIns="0" bIns="0" rtlCol="0">
            <a:spAutoFit/>
          </a:bodyPr>
          <a:lstStyle/>
          <a:p>
            <a:pPr marL="0">
              <a:lnSpc>
                <a:spcPct val="100000"/>
              </a:lnSpc>
            </a:pPr>
            <a:r>
              <a:rPr sz="1340" b="1" spc="10" dirty="0">
                <a:latin typeface="Arial"/>
                <a:cs typeface="Arial"/>
              </a:rPr>
              <a:t>S3</a:t>
            </a:r>
            <a:endParaRPr sz="1300">
              <a:latin typeface="Arial"/>
              <a:cs typeface="Arial"/>
            </a:endParaRPr>
          </a:p>
        </p:txBody>
      </p:sp>
      <p:sp>
        <p:nvSpPr>
          <p:cNvPr id="6" name="text 1"/>
          <p:cNvSpPr txBox="1"/>
          <p:nvPr/>
        </p:nvSpPr>
        <p:spPr>
          <a:xfrm>
            <a:off x="5047234" y="3775329"/>
            <a:ext cx="559981" cy="171517"/>
          </a:xfrm>
          <a:prstGeom prst="rect">
            <a:avLst/>
          </a:prstGeom>
        </p:spPr>
        <p:txBody>
          <a:bodyPr vert="horz" wrap="none" lIns="0" tIns="0" rIns="0" bIns="0" rtlCol="0">
            <a:spAutoFit/>
          </a:bodyPr>
          <a:lstStyle/>
          <a:p>
            <a:pPr marL="0">
              <a:lnSpc>
                <a:spcPct val="100000"/>
              </a:lnSpc>
            </a:pPr>
            <a:r>
              <a:rPr sz="1310" b="1" spc="10" dirty="0">
                <a:latin typeface="Arial"/>
                <a:cs typeface="Arial"/>
              </a:rPr>
              <a:t>Glacier</a:t>
            </a:r>
            <a:endParaRPr sz="1300">
              <a:latin typeface="Arial"/>
              <a:cs typeface="Arial"/>
            </a:endParaRPr>
          </a:p>
        </p:txBody>
      </p:sp>
      <p:pic>
        <p:nvPicPr>
          <p:cNvPr id="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595" y="2966057"/>
            <a:ext cx="583643" cy="704629"/>
          </a:xfrm>
          <a:prstGeom prst="rect">
            <a:avLst/>
          </a:prstGeom>
        </p:spPr>
      </p:pic>
      <p:sp>
        <p:nvSpPr>
          <p:cNvPr id="8" name="text 1"/>
          <p:cNvSpPr txBox="1"/>
          <p:nvPr/>
        </p:nvSpPr>
        <p:spPr>
          <a:xfrm>
            <a:off x="4218686" y="1775025"/>
            <a:ext cx="840267" cy="491918"/>
          </a:xfrm>
          <a:prstGeom prst="rect">
            <a:avLst/>
          </a:prstGeom>
        </p:spPr>
        <p:txBody>
          <a:bodyPr vert="horz" wrap="none" lIns="0" tIns="0" rIns="0" bIns="0" rtlCol="0">
            <a:spAutoFit/>
          </a:bodyPr>
          <a:lstStyle/>
          <a:p>
            <a:pPr marL="0">
              <a:lnSpc>
                <a:spcPct val="100000"/>
              </a:lnSpc>
            </a:pPr>
            <a:r>
              <a:rPr sz="1070" spc="10" dirty="0">
                <a:latin typeface="Arial"/>
                <a:cs typeface="Arial"/>
              </a:rPr>
              <a:t>Internet  Web</a:t>
            </a:r>
            <a:endParaRPr sz="1000">
              <a:latin typeface="Arial"/>
              <a:cs typeface="Arial"/>
            </a:endParaRPr>
          </a:p>
          <a:p>
            <a:pPr marL="0">
              <a:lnSpc>
                <a:spcPct val="100000"/>
              </a:lnSpc>
            </a:pPr>
            <a:r>
              <a:rPr sz="1070" spc="10" dirty="0">
                <a:latin typeface="Arial"/>
                <a:cs typeface="Arial"/>
              </a:rPr>
              <a:t>Services  API</a:t>
            </a:r>
            <a:endParaRPr sz="1000">
              <a:latin typeface="Arial"/>
              <a:cs typeface="Arial"/>
            </a:endParaRPr>
          </a:p>
          <a:p>
            <a:pPr marL="123444">
              <a:lnSpc>
                <a:spcPct val="100000"/>
              </a:lnSpc>
            </a:pPr>
            <a:r>
              <a:rPr sz="1100" spc="10" dirty="0">
                <a:latin typeface="Arial"/>
                <a:cs typeface="Arial"/>
              </a:rPr>
              <a:t>HTTP(S)</a:t>
            </a:r>
            <a:endParaRPr sz="1100">
              <a:latin typeface="Arial"/>
              <a:cs typeface="Arial"/>
            </a:endParaRPr>
          </a:p>
        </p:txBody>
      </p:sp>
      <p:sp>
        <p:nvSpPr>
          <p:cNvPr id="9" name="object 8"/>
          <p:cNvSpPr/>
          <p:nvPr/>
        </p:nvSpPr>
        <p:spPr>
          <a:xfrm>
            <a:off x="4577842" y="2320036"/>
            <a:ext cx="99695" cy="491363"/>
          </a:xfrm>
          <a:custGeom>
            <a:avLst/>
            <a:gdLst/>
            <a:ahLst/>
            <a:cxnLst/>
            <a:rect l="l" t="t" r="r" b="b"/>
            <a:pathLst>
              <a:path w="99695" h="491363">
                <a:moveTo>
                  <a:pt x="45974" y="0"/>
                </a:moveTo>
                <a:lnTo>
                  <a:pt x="56261" y="481838"/>
                </a:lnTo>
                <a:lnTo>
                  <a:pt x="46736" y="482092"/>
                </a:lnTo>
                <a:lnTo>
                  <a:pt x="36449" y="254"/>
                </a:lnTo>
                <a:close/>
                <a:moveTo>
                  <a:pt x="98425" y="407162"/>
                </a:moveTo>
                <a:lnTo>
                  <a:pt x="51689" y="491363"/>
                </a:lnTo>
                <a:lnTo>
                  <a:pt x="1397" y="409194"/>
                </a:lnTo>
                <a:cubicBezTo>
                  <a:pt x="0" y="407035"/>
                  <a:pt x="635" y="403987"/>
                  <a:pt x="2921" y="402717"/>
                </a:cubicBezTo>
                <a:cubicBezTo>
                  <a:pt x="5207" y="401320"/>
                  <a:pt x="8128" y="401955"/>
                  <a:pt x="9525" y="404241"/>
                </a:cubicBezTo>
                <a:lnTo>
                  <a:pt x="55499" y="479425"/>
                </a:lnTo>
                <a:lnTo>
                  <a:pt x="47371" y="479679"/>
                </a:lnTo>
                <a:lnTo>
                  <a:pt x="90170" y="402590"/>
                </a:lnTo>
                <a:cubicBezTo>
                  <a:pt x="91440" y="400177"/>
                  <a:pt x="94361" y="399415"/>
                  <a:pt x="96647" y="400685"/>
                </a:cubicBezTo>
                <a:cubicBezTo>
                  <a:pt x="98933" y="401955"/>
                  <a:pt x="99695" y="404876"/>
                  <a:pt x="98425" y="407162"/>
                </a:cubicBezTo>
                <a:close/>
              </a:path>
            </a:pathLst>
          </a:custGeom>
          <a:solidFill>
            <a:srgbClr val="000000"/>
          </a:solidFill>
        </p:spPr>
        <p:txBody>
          <a:bodyPr wrap="square" lIns="0" tIns="0" rIns="0" bIns="0" rtlCol="0">
            <a:noAutofit/>
          </a:bodyPr>
          <a:lstStyle/>
          <a:p>
            <a:endParaRPr/>
          </a:p>
        </p:txBody>
      </p:sp>
      <p:sp>
        <p:nvSpPr>
          <p:cNvPr id="10" name="object 9"/>
          <p:cNvSpPr/>
          <p:nvPr/>
        </p:nvSpPr>
        <p:spPr>
          <a:xfrm>
            <a:off x="3149219" y="1378584"/>
            <a:ext cx="1167511" cy="238887"/>
          </a:xfrm>
          <a:custGeom>
            <a:avLst/>
            <a:gdLst/>
            <a:ahLst/>
            <a:cxnLst/>
            <a:rect l="l" t="t" r="r" b="b"/>
            <a:pathLst>
              <a:path w="1167511" h="238887">
                <a:moveTo>
                  <a:pt x="1140587" y="205106"/>
                </a:moveTo>
                <a:lnTo>
                  <a:pt x="1065403" y="193168"/>
                </a:lnTo>
                <a:lnTo>
                  <a:pt x="1069340" y="168149"/>
                </a:lnTo>
                <a:lnTo>
                  <a:pt x="1144524" y="179960"/>
                </a:lnTo>
                <a:close/>
                <a:moveTo>
                  <a:pt x="1040257" y="189231"/>
                </a:moveTo>
                <a:lnTo>
                  <a:pt x="964946" y="177419"/>
                </a:lnTo>
                <a:lnTo>
                  <a:pt x="969009" y="152274"/>
                </a:lnTo>
                <a:lnTo>
                  <a:pt x="1044194" y="164212"/>
                </a:lnTo>
                <a:close/>
                <a:moveTo>
                  <a:pt x="939927" y="173356"/>
                </a:moveTo>
                <a:lnTo>
                  <a:pt x="864615" y="161544"/>
                </a:lnTo>
                <a:lnTo>
                  <a:pt x="868552" y="136399"/>
                </a:lnTo>
                <a:lnTo>
                  <a:pt x="943864" y="148337"/>
                </a:lnTo>
                <a:close/>
                <a:moveTo>
                  <a:pt x="839596" y="157608"/>
                </a:moveTo>
                <a:lnTo>
                  <a:pt x="764286" y="145669"/>
                </a:lnTo>
                <a:lnTo>
                  <a:pt x="768223" y="120650"/>
                </a:lnTo>
                <a:lnTo>
                  <a:pt x="843534" y="132462"/>
                </a:lnTo>
                <a:close/>
                <a:moveTo>
                  <a:pt x="739140" y="141733"/>
                </a:moveTo>
                <a:lnTo>
                  <a:pt x="663956" y="129922"/>
                </a:lnTo>
                <a:lnTo>
                  <a:pt x="667893" y="104775"/>
                </a:lnTo>
                <a:lnTo>
                  <a:pt x="743204" y="116714"/>
                </a:lnTo>
                <a:close/>
                <a:moveTo>
                  <a:pt x="638809" y="125858"/>
                </a:moveTo>
                <a:lnTo>
                  <a:pt x="563499" y="114047"/>
                </a:lnTo>
                <a:lnTo>
                  <a:pt x="567563" y="88900"/>
                </a:lnTo>
                <a:lnTo>
                  <a:pt x="642746" y="100839"/>
                </a:lnTo>
                <a:close/>
                <a:moveTo>
                  <a:pt x="538480" y="110110"/>
                </a:moveTo>
                <a:lnTo>
                  <a:pt x="463169" y="98172"/>
                </a:lnTo>
                <a:lnTo>
                  <a:pt x="467106" y="73153"/>
                </a:lnTo>
                <a:lnTo>
                  <a:pt x="542417" y="84964"/>
                </a:lnTo>
                <a:close/>
                <a:moveTo>
                  <a:pt x="438150" y="94235"/>
                </a:moveTo>
                <a:lnTo>
                  <a:pt x="362839" y="82424"/>
                </a:lnTo>
                <a:lnTo>
                  <a:pt x="366776" y="57278"/>
                </a:lnTo>
                <a:lnTo>
                  <a:pt x="442087" y="69089"/>
                </a:lnTo>
                <a:close/>
                <a:moveTo>
                  <a:pt x="337693" y="78360"/>
                </a:moveTo>
                <a:lnTo>
                  <a:pt x="262509" y="66549"/>
                </a:lnTo>
                <a:lnTo>
                  <a:pt x="266446" y="41403"/>
                </a:lnTo>
                <a:lnTo>
                  <a:pt x="341757" y="53341"/>
                </a:lnTo>
                <a:close/>
                <a:moveTo>
                  <a:pt x="237363" y="62612"/>
                </a:moveTo>
                <a:lnTo>
                  <a:pt x="162179" y="50674"/>
                </a:lnTo>
                <a:lnTo>
                  <a:pt x="166115" y="25655"/>
                </a:lnTo>
                <a:lnTo>
                  <a:pt x="241300" y="37466"/>
                </a:lnTo>
                <a:close/>
                <a:moveTo>
                  <a:pt x="137033" y="46737"/>
                </a:moveTo>
                <a:lnTo>
                  <a:pt x="61722" y="34799"/>
                </a:lnTo>
                <a:lnTo>
                  <a:pt x="65786" y="9780"/>
                </a:lnTo>
                <a:lnTo>
                  <a:pt x="140970" y="21591"/>
                </a:lnTo>
                <a:close/>
                <a:moveTo>
                  <a:pt x="36703" y="30862"/>
                </a:moveTo>
                <a:lnTo>
                  <a:pt x="0" y="25147"/>
                </a:lnTo>
                <a:lnTo>
                  <a:pt x="4064" y="0"/>
                </a:lnTo>
                <a:lnTo>
                  <a:pt x="40640" y="5843"/>
                </a:lnTo>
                <a:close/>
                <a:moveTo>
                  <a:pt x="1082294" y="126874"/>
                </a:moveTo>
                <a:lnTo>
                  <a:pt x="1167511" y="196469"/>
                </a:lnTo>
                <a:lnTo>
                  <a:pt x="1065022" y="236348"/>
                </a:lnTo>
                <a:cubicBezTo>
                  <a:pt x="1058418" y="238887"/>
                  <a:pt x="1051179" y="235712"/>
                  <a:pt x="1048512" y="229236"/>
                </a:cubicBezTo>
                <a:cubicBezTo>
                  <a:pt x="1045972" y="222631"/>
                  <a:pt x="1049274" y="215266"/>
                  <a:pt x="1055751" y="212725"/>
                </a:cubicBezTo>
                <a:lnTo>
                  <a:pt x="1055751" y="212725"/>
                </a:lnTo>
                <a:lnTo>
                  <a:pt x="1138047" y="180722"/>
                </a:lnTo>
                <a:lnTo>
                  <a:pt x="1134618" y="202312"/>
                </a:lnTo>
                <a:lnTo>
                  <a:pt x="1066165" y="146559"/>
                </a:lnTo>
                <a:cubicBezTo>
                  <a:pt x="1060831" y="142114"/>
                  <a:pt x="1059942" y="134112"/>
                  <a:pt x="1064387" y="128779"/>
                </a:cubicBezTo>
                <a:cubicBezTo>
                  <a:pt x="1068832" y="123318"/>
                  <a:pt x="1076833" y="122429"/>
                  <a:pt x="1082294" y="126874"/>
                </a:cubicBezTo>
                <a:close/>
              </a:path>
            </a:pathLst>
          </a:custGeom>
          <a:solidFill>
            <a:srgbClr val="000000"/>
          </a:solidFill>
        </p:spPr>
        <p:txBody>
          <a:bodyPr wrap="square" lIns="0" tIns="0" rIns="0" bIns="0" rtlCol="0">
            <a:noAutofit/>
          </a:bodyPr>
          <a:lstStyle/>
          <a:p>
            <a:endParaRPr/>
          </a:p>
        </p:txBody>
      </p:sp>
      <p:pic>
        <p:nvPicPr>
          <p:cNvPr id="1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4764" y="1385579"/>
            <a:ext cx="588567" cy="388618"/>
          </a:xfrm>
          <a:prstGeom prst="rect">
            <a:avLst/>
          </a:prstGeom>
        </p:spPr>
      </p:pic>
      <p:sp>
        <p:nvSpPr>
          <p:cNvPr id="12" name="object 10"/>
          <p:cNvSpPr/>
          <p:nvPr/>
        </p:nvSpPr>
        <p:spPr>
          <a:xfrm>
            <a:off x="4946269" y="1394206"/>
            <a:ext cx="1197229" cy="243586"/>
          </a:xfrm>
          <a:custGeom>
            <a:avLst/>
            <a:gdLst/>
            <a:ahLst/>
            <a:cxnLst/>
            <a:rect l="l" t="t" r="r" b="b"/>
            <a:pathLst>
              <a:path w="1197229" h="243586">
                <a:moveTo>
                  <a:pt x="26924" y="209677"/>
                </a:moveTo>
                <a:lnTo>
                  <a:pt x="102235" y="197865"/>
                </a:lnTo>
                <a:lnTo>
                  <a:pt x="98298" y="172720"/>
                </a:lnTo>
                <a:lnTo>
                  <a:pt x="22987" y="184658"/>
                </a:lnTo>
                <a:close/>
                <a:moveTo>
                  <a:pt x="127254" y="193802"/>
                </a:moveTo>
                <a:lnTo>
                  <a:pt x="202565" y="181990"/>
                </a:lnTo>
                <a:lnTo>
                  <a:pt x="198628" y="156845"/>
                </a:lnTo>
                <a:lnTo>
                  <a:pt x="123317" y="168783"/>
                </a:lnTo>
                <a:close/>
                <a:moveTo>
                  <a:pt x="227584" y="178053"/>
                </a:moveTo>
                <a:lnTo>
                  <a:pt x="302895" y="166115"/>
                </a:lnTo>
                <a:lnTo>
                  <a:pt x="298958" y="141097"/>
                </a:lnTo>
                <a:lnTo>
                  <a:pt x="223647" y="152908"/>
                </a:lnTo>
                <a:close/>
                <a:moveTo>
                  <a:pt x="328041" y="162178"/>
                </a:moveTo>
                <a:lnTo>
                  <a:pt x="403225" y="150368"/>
                </a:lnTo>
                <a:lnTo>
                  <a:pt x="399288" y="125222"/>
                </a:lnTo>
                <a:lnTo>
                  <a:pt x="324104" y="137159"/>
                </a:lnTo>
                <a:close/>
                <a:moveTo>
                  <a:pt x="428371" y="146303"/>
                </a:moveTo>
                <a:lnTo>
                  <a:pt x="503682" y="134493"/>
                </a:lnTo>
                <a:lnTo>
                  <a:pt x="499618" y="109347"/>
                </a:lnTo>
                <a:lnTo>
                  <a:pt x="424434" y="121284"/>
                </a:lnTo>
                <a:close/>
                <a:moveTo>
                  <a:pt x="528701" y="130556"/>
                </a:moveTo>
                <a:lnTo>
                  <a:pt x="604012" y="118618"/>
                </a:lnTo>
                <a:lnTo>
                  <a:pt x="600075" y="93599"/>
                </a:lnTo>
                <a:lnTo>
                  <a:pt x="524764" y="105409"/>
                </a:lnTo>
                <a:close/>
                <a:moveTo>
                  <a:pt x="629031" y="114681"/>
                </a:moveTo>
                <a:lnTo>
                  <a:pt x="704342" y="102870"/>
                </a:lnTo>
                <a:lnTo>
                  <a:pt x="700405" y="77724"/>
                </a:lnTo>
                <a:lnTo>
                  <a:pt x="625094" y="89534"/>
                </a:lnTo>
                <a:close/>
                <a:moveTo>
                  <a:pt x="729488" y="98806"/>
                </a:moveTo>
                <a:lnTo>
                  <a:pt x="804672" y="86995"/>
                </a:lnTo>
                <a:lnTo>
                  <a:pt x="800735" y="61849"/>
                </a:lnTo>
                <a:lnTo>
                  <a:pt x="725424" y="73787"/>
                </a:lnTo>
                <a:close/>
                <a:moveTo>
                  <a:pt x="829818" y="83058"/>
                </a:moveTo>
                <a:lnTo>
                  <a:pt x="905002" y="71120"/>
                </a:lnTo>
                <a:lnTo>
                  <a:pt x="901065" y="46101"/>
                </a:lnTo>
                <a:lnTo>
                  <a:pt x="825881" y="57912"/>
                </a:lnTo>
                <a:close/>
                <a:moveTo>
                  <a:pt x="930148" y="67183"/>
                </a:moveTo>
                <a:lnTo>
                  <a:pt x="1005459" y="55245"/>
                </a:lnTo>
                <a:lnTo>
                  <a:pt x="1001522" y="30226"/>
                </a:lnTo>
                <a:lnTo>
                  <a:pt x="926211" y="42037"/>
                </a:lnTo>
                <a:close/>
                <a:moveTo>
                  <a:pt x="1030478" y="51308"/>
                </a:moveTo>
                <a:lnTo>
                  <a:pt x="1105789" y="39497"/>
                </a:lnTo>
                <a:lnTo>
                  <a:pt x="1101852" y="14351"/>
                </a:lnTo>
                <a:lnTo>
                  <a:pt x="1026541" y="26289"/>
                </a:lnTo>
                <a:close/>
                <a:moveTo>
                  <a:pt x="1130808" y="35559"/>
                </a:moveTo>
                <a:lnTo>
                  <a:pt x="1197229" y="25019"/>
                </a:lnTo>
                <a:lnTo>
                  <a:pt x="1193292" y="0"/>
                </a:lnTo>
                <a:lnTo>
                  <a:pt x="1126871" y="10414"/>
                </a:lnTo>
                <a:close/>
                <a:moveTo>
                  <a:pt x="85217" y="131572"/>
                </a:moveTo>
                <a:lnTo>
                  <a:pt x="0" y="201040"/>
                </a:lnTo>
                <a:lnTo>
                  <a:pt x="102489" y="241046"/>
                </a:lnTo>
                <a:cubicBezTo>
                  <a:pt x="109093" y="243586"/>
                  <a:pt x="116459" y="240284"/>
                  <a:pt x="118999" y="233807"/>
                </a:cubicBezTo>
                <a:cubicBezTo>
                  <a:pt x="121539" y="227203"/>
                  <a:pt x="118237" y="219837"/>
                  <a:pt x="111760" y="217297"/>
                </a:cubicBezTo>
                <a:lnTo>
                  <a:pt x="111760" y="217297"/>
                </a:lnTo>
                <a:lnTo>
                  <a:pt x="29591" y="185293"/>
                </a:lnTo>
                <a:lnTo>
                  <a:pt x="33020" y="207009"/>
                </a:lnTo>
                <a:lnTo>
                  <a:pt x="101346" y="151257"/>
                </a:lnTo>
                <a:cubicBezTo>
                  <a:pt x="106807" y="146812"/>
                  <a:pt x="107569" y="138811"/>
                  <a:pt x="103124" y="133350"/>
                </a:cubicBezTo>
                <a:cubicBezTo>
                  <a:pt x="98679" y="127889"/>
                  <a:pt x="90678" y="127127"/>
                  <a:pt x="85217" y="131572"/>
                </a:cubicBezTo>
                <a:close/>
              </a:path>
            </a:pathLst>
          </a:custGeom>
          <a:solidFill>
            <a:srgbClr val="000000"/>
          </a:solidFill>
        </p:spPr>
        <p:txBody>
          <a:bodyPr wrap="square" lIns="0" tIns="0" rIns="0" bIns="0" rtlCol="0">
            <a:noAutofit/>
          </a:bodyPr>
          <a:lstStyle/>
          <a:p>
            <a:endParaRPr/>
          </a:p>
        </p:txBody>
      </p:sp>
      <p:pic>
        <p:nvPicPr>
          <p:cNvPr id="1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0840" y="888492"/>
            <a:ext cx="109728" cy="2746248"/>
          </a:xfrm>
          <a:prstGeom prst="rect">
            <a:avLst/>
          </a:prstGeom>
        </p:spPr>
      </p:pic>
      <p:sp>
        <p:nvSpPr>
          <p:cNvPr id="14" name="object 11"/>
          <p:cNvSpPr/>
          <p:nvPr/>
        </p:nvSpPr>
        <p:spPr>
          <a:xfrm>
            <a:off x="2953258" y="898271"/>
            <a:ext cx="25400" cy="2686812"/>
          </a:xfrm>
          <a:custGeom>
            <a:avLst/>
            <a:gdLst/>
            <a:ahLst/>
            <a:cxnLst/>
            <a:rect l="l" t="t" r="r" b="b"/>
            <a:pathLst>
              <a:path w="25400" h="2686812">
                <a:moveTo>
                  <a:pt x="12700" y="12700"/>
                </a:moveTo>
                <a:lnTo>
                  <a:pt x="12700" y="2674112"/>
                </a:lnTo>
              </a:path>
            </a:pathLst>
          </a:custGeom>
          <a:ln w="25400">
            <a:solidFill>
              <a:srgbClr val="000000"/>
            </a:solidFill>
          </a:ln>
        </p:spPr>
        <p:txBody>
          <a:bodyPr wrap="square" lIns="0" tIns="0" rIns="0" bIns="0" rtlCol="0">
            <a:noAutofit/>
          </a:bodyPr>
          <a:lstStyle/>
          <a:p>
            <a:endParaRPr/>
          </a:p>
        </p:txBody>
      </p:sp>
      <p:pic>
        <p:nvPicPr>
          <p:cNvPr id="1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8961" y="2154098"/>
            <a:ext cx="264871" cy="429844"/>
          </a:xfrm>
          <a:prstGeom prst="rect">
            <a:avLst/>
          </a:prstGeom>
        </p:spPr>
      </p:pic>
      <p:pic>
        <p:nvPicPr>
          <p:cNvPr id="1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568" y="2164740"/>
            <a:ext cx="595033" cy="423392"/>
          </a:xfrm>
          <a:prstGeom prst="rect">
            <a:avLst/>
          </a:prstGeom>
        </p:spPr>
      </p:pic>
      <p:pic>
        <p:nvPicPr>
          <p:cNvPr id="1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8363" y="2311323"/>
            <a:ext cx="558736" cy="419049"/>
          </a:xfrm>
          <a:prstGeom prst="rect">
            <a:avLst/>
          </a:prstGeom>
        </p:spPr>
      </p:pic>
      <p:pic>
        <p:nvPicPr>
          <p:cNvPr id="18"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44" y="1454150"/>
            <a:ext cx="865987" cy="342646"/>
          </a:xfrm>
          <a:prstGeom prst="rect">
            <a:avLst/>
          </a:prstGeom>
        </p:spPr>
      </p:pic>
      <p:pic>
        <p:nvPicPr>
          <p:cNvPr id="19"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5696" y="2862694"/>
            <a:ext cx="1381760" cy="350024"/>
          </a:xfrm>
          <a:prstGeom prst="rect">
            <a:avLst/>
          </a:prstGeom>
        </p:spPr>
      </p:pic>
      <p:sp>
        <p:nvSpPr>
          <p:cNvPr id="20" name="text 1"/>
          <p:cNvSpPr txBox="1"/>
          <p:nvPr/>
        </p:nvSpPr>
        <p:spPr>
          <a:xfrm>
            <a:off x="953414" y="936095"/>
            <a:ext cx="1055231" cy="284333"/>
          </a:xfrm>
          <a:prstGeom prst="rect">
            <a:avLst/>
          </a:prstGeom>
        </p:spPr>
        <p:txBody>
          <a:bodyPr vert="horz" wrap="none" lIns="0" tIns="0" rIns="0" bIns="0" rtlCol="0">
            <a:spAutoFit/>
          </a:bodyPr>
          <a:lstStyle/>
          <a:p>
            <a:pPr marL="0">
              <a:lnSpc>
                <a:spcPct val="100000"/>
              </a:lnSpc>
            </a:pPr>
            <a:r>
              <a:rPr sz="1970" b="1" spc="10" dirty="0">
                <a:latin typeface="Arial"/>
                <a:cs typeface="Arial"/>
              </a:rPr>
              <a:t>Via  SDK</a:t>
            </a:r>
            <a:endParaRPr sz="1900">
              <a:latin typeface="Arial"/>
              <a:cs typeface="Arial"/>
            </a:endParaRPr>
          </a:p>
        </p:txBody>
      </p:sp>
      <p:pic>
        <p:nvPicPr>
          <p:cNvPr id="21"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5039" y="1314005"/>
            <a:ext cx="476249" cy="557212"/>
          </a:xfrm>
          <a:prstGeom prst="rect">
            <a:avLst/>
          </a:prstGeom>
        </p:spPr>
      </p:pic>
      <p:pic>
        <p:nvPicPr>
          <p:cNvPr id="22"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37732" y="911352"/>
            <a:ext cx="111252" cy="2747772"/>
          </a:xfrm>
          <a:prstGeom prst="rect">
            <a:avLst/>
          </a:prstGeom>
        </p:spPr>
      </p:pic>
      <p:sp>
        <p:nvSpPr>
          <p:cNvPr id="23" name="object 12"/>
          <p:cNvSpPr/>
          <p:nvPr/>
        </p:nvSpPr>
        <p:spPr>
          <a:xfrm>
            <a:off x="6280277" y="921893"/>
            <a:ext cx="25400" cy="2686939"/>
          </a:xfrm>
          <a:custGeom>
            <a:avLst/>
            <a:gdLst/>
            <a:ahLst/>
            <a:cxnLst/>
            <a:rect l="l" t="t" r="r" b="b"/>
            <a:pathLst>
              <a:path w="25400" h="2686939">
                <a:moveTo>
                  <a:pt x="12700" y="12700"/>
                </a:moveTo>
                <a:lnTo>
                  <a:pt x="12700" y="2674239"/>
                </a:lnTo>
              </a:path>
            </a:pathLst>
          </a:custGeom>
          <a:ln w="25400">
            <a:solidFill>
              <a:srgbClr val="000000"/>
            </a:solidFill>
          </a:ln>
        </p:spPr>
        <p:txBody>
          <a:bodyPr wrap="square" lIns="0" tIns="0" rIns="0" bIns="0" rtlCol="0">
            <a:noAutofit/>
          </a:bodyPr>
          <a:lstStyle/>
          <a:p>
            <a:endParaRPr/>
          </a:p>
        </p:txBody>
      </p:sp>
      <p:sp>
        <p:nvSpPr>
          <p:cNvPr id="24" name="text 1"/>
          <p:cNvSpPr txBox="1"/>
          <p:nvPr/>
        </p:nvSpPr>
        <p:spPr>
          <a:xfrm>
            <a:off x="7089013" y="936095"/>
            <a:ext cx="658920" cy="284333"/>
          </a:xfrm>
          <a:prstGeom prst="rect">
            <a:avLst/>
          </a:prstGeom>
        </p:spPr>
        <p:txBody>
          <a:bodyPr vert="horz" wrap="none" lIns="0" tIns="0" rIns="0" bIns="0" rtlCol="0">
            <a:spAutoFit/>
          </a:bodyPr>
          <a:lstStyle/>
          <a:p>
            <a:pPr marL="0">
              <a:lnSpc>
                <a:spcPct val="100000"/>
              </a:lnSpc>
            </a:pPr>
            <a:r>
              <a:rPr sz="1970" b="1" spc="10" dirty="0">
                <a:latin typeface="Arial"/>
                <a:cs typeface="Arial"/>
              </a:rPr>
              <a:t>Via  3</a:t>
            </a:r>
            <a:endParaRPr sz="1900">
              <a:latin typeface="Arial"/>
              <a:cs typeface="Arial"/>
            </a:endParaRPr>
          </a:p>
        </p:txBody>
      </p:sp>
      <p:sp>
        <p:nvSpPr>
          <p:cNvPr id="25" name="text 1"/>
          <p:cNvSpPr txBox="1"/>
          <p:nvPr/>
        </p:nvSpPr>
        <p:spPr>
          <a:xfrm>
            <a:off x="7677277" y="937155"/>
            <a:ext cx="215372" cy="188988"/>
          </a:xfrm>
          <a:prstGeom prst="rect">
            <a:avLst/>
          </a:prstGeom>
        </p:spPr>
        <p:txBody>
          <a:bodyPr vert="horz" wrap="none" lIns="0" tIns="0" rIns="0" bIns="0" rtlCol="0">
            <a:spAutoFit/>
          </a:bodyPr>
          <a:lstStyle/>
          <a:p>
            <a:pPr marL="0">
              <a:lnSpc>
                <a:spcPct val="100000"/>
              </a:lnSpc>
            </a:pPr>
            <a:r>
              <a:rPr sz="1350" b="1" spc="10" dirty="0">
                <a:latin typeface="Arial"/>
                <a:cs typeface="Arial"/>
              </a:rPr>
              <a:t>rd</a:t>
            </a:r>
            <a:endParaRPr sz="1300">
              <a:latin typeface="Arial"/>
              <a:cs typeface="Arial"/>
            </a:endParaRPr>
          </a:p>
        </p:txBody>
      </p:sp>
      <p:sp>
        <p:nvSpPr>
          <p:cNvPr id="26" name="text 1"/>
          <p:cNvSpPr txBox="1"/>
          <p:nvPr/>
        </p:nvSpPr>
        <p:spPr>
          <a:xfrm>
            <a:off x="7846441" y="936095"/>
            <a:ext cx="976390" cy="284333"/>
          </a:xfrm>
          <a:prstGeom prst="rect">
            <a:avLst/>
          </a:prstGeom>
        </p:spPr>
        <p:txBody>
          <a:bodyPr vert="horz" wrap="none" lIns="0" tIns="0" rIns="0" bIns="0" rtlCol="0">
            <a:spAutoFit/>
          </a:bodyPr>
          <a:lstStyle/>
          <a:p>
            <a:pPr marL="0">
              <a:lnSpc>
                <a:spcPct val="100000"/>
              </a:lnSpc>
            </a:pPr>
            <a:r>
              <a:rPr sz="1970" b="1" spc="10" dirty="0">
                <a:latin typeface="Arial"/>
                <a:cs typeface="Arial"/>
              </a:rPr>
              <a:t>  parties</a:t>
            </a:r>
            <a:endParaRPr sz="1900">
              <a:latin typeface="Arial"/>
              <a:cs typeface="Arial"/>
            </a:endParaRPr>
          </a:p>
        </p:txBody>
      </p:sp>
      <p:pic>
        <p:nvPicPr>
          <p:cNvPr id="27"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49896" y="2391994"/>
            <a:ext cx="665860" cy="321361"/>
          </a:xfrm>
          <a:prstGeom prst="rect">
            <a:avLst/>
          </a:prstGeom>
        </p:spPr>
      </p:pic>
      <p:pic>
        <p:nvPicPr>
          <p:cNvPr id="28"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18602" y="2697061"/>
            <a:ext cx="858876" cy="228765"/>
          </a:xfrm>
          <a:prstGeom prst="rect">
            <a:avLst/>
          </a:prstGeom>
        </p:spPr>
      </p:pic>
      <p:pic>
        <p:nvPicPr>
          <p:cNvPr id="29"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03363" y="1385760"/>
            <a:ext cx="369151" cy="312991"/>
          </a:xfrm>
          <a:prstGeom prst="rect">
            <a:avLst/>
          </a:prstGeom>
        </p:spPr>
      </p:pic>
      <p:pic>
        <p:nvPicPr>
          <p:cNvPr id="30"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85001" y="2494457"/>
            <a:ext cx="787286" cy="316941"/>
          </a:xfrm>
          <a:prstGeom prst="rect">
            <a:avLst/>
          </a:prstGeom>
        </p:spPr>
      </p:pic>
      <p:pic>
        <p:nvPicPr>
          <p:cNvPr id="31"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66481" y="1407769"/>
            <a:ext cx="968539" cy="241198"/>
          </a:xfrm>
          <a:prstGeom prst="rect">
            <a:avLst/>
          </a:prstGeom>
        </p:spPr>
      </p:pic>
      <p:pic>
        <p:nvPicPr>
          <p:cNvPr id="32"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17513" y="1399095"/>
            <a:ext cx="901560" cy="251523"/>
          </a:xfrm>
          <a:prstGeom prst="rect">
            <a:avLst/>
          </a:prstGeom>
        </p:spPr>
      </p:pic>
      <p:pic>
        <p:nvPicPr>
          <p:cNvPr id="33"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16216" y="3757396"/>
            <a:ext cx="1700657" cy="244615"/>
          </a:xfrm>
          <a:prstGeom prst="rect">
            <a:avLst/>
          </a:prstGeom>
        </p:spPr>
      </p:pic>
      <p:pic>
        <p:nvPicPr>
          <p:cNvPr id="34"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15756" y="3096780"/>
            <a:ext cx="664679" cy="321551"/>
          </a:xfrm>
          <a:prstGeom prst="rect">
            <a:avLst/>
          </a:prstGeom>
        </p:spPr>
      </p:pic>
      <p:pic>
        <p:nvPicPr>
          <p:cNvPr id="35"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17386" y="2038870"/>
            <a:ext cx="1044613" cy="282054"/>
          </a:xfrm>
          <a:prstGeom prst="rect">
            <a:avLst/>
          </a:prstGeom>
        </p:spPr>
      </p:pic>
      <p:pic>
        <p:nvPicPr>
          <p:cNvPr id="36"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305292" y="2061425"/>
            <a:ext cx="485495" cy="407835"/>
          </a:xfrm>
          <a:prstGeom prst="rect">
            <a:avLst/>
          </a:prstGeom>
        </p:spPr>
      </p:pic>
      <p:pic>
        <p:nvPicPr>
          <p:cNvPr id="37" name="Image"/>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560312" y="3037776"/>
            <a:ext cx="709409" cy="148399"/>
          </a:xfrm>
          <a:prstGeom prst="rect">
            <a:avLst/>
          </a:prstGeom>
        </p:spPr>
      </p:pic>
      <p:pic>
        <p:nvPicPr>
          <p:cNvPr id="38" name="Image"/>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82053" y="3339909"/>
            <a:ext cx="535508" cy="224599"/>
          </a:xfrm>
          <a:prstGeom prst="rect">
            <a:avLst/>
          </a:prstGeom>
        </p:spPr>
      </p:pic>
    </p:spTree>
    <p:extLst>
      <p:ext uri="{BB962C8B-B14F-4D97-AF65-F5344CB8AC3E}">
        <p14:creationId xmlns:p14="http://schemas.microsoft.com/office/powerpoint/2010/main" val="245425120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txBox="1"/>
          <p:nvPr/>
        </p:nvSpPr>
        <p:spPr>
          <a:xfrm>
            <a:off x="359664" y="296842"/>
            <a:ext cx="5045990" cy="340519"/>
          </a:xfrm>
          <a:prstGeom prst="rect">
            <a:avLst/>
          </a:prstGeom>
        </p:spPr>
        <p:txBody>
          <a:bodyPr vert="horz" wrap="none" lIns="0" tIns="0" rIns="0" bIns="0" rtlCol="0">
            <a:spAutoFit/>
          </a:bodyPr>
          <a:lstStyle/>
          <a:p>
            <a:pPr marL="0">
              <a:lnSpc>
                <a:spcPct val="100000"/>
              </a:lnSpc>
            </a:pPr>
            <a:r>
              <a:rPr sz="2190" b="1" spc="10" dirty="0">
                <a:solidFill>
                  <a:srgbClr val="333334"/>
                </a:solidFill>
                <a:latin typeface="Arial"/>
                <a:cs typeface="Arial"/>
              </a:rPr>
              <a:t>Or  send  S3  files  directly  to  Glacier</a:t>
            </a:r>
            <a:endParaRPr sz="2100">
              <a:latin typeface="Arial"/>
              <a:cs typeface="Arial"/>
            </a:endParaRPr>
          </a:p>
        </p:txBody>
      </p:sp>
      <p:sp>
        <p:nvSpPr>
          <p:cNvPr id="5" name="object 13"/>
          <p:cNvSpPr/>
          <p:nvPr/>
        </p:nvSpPr>
        <p:spPr>
          <a:xfrm>
            <a:off x="306552" y="2646807"/>
            <a:ext cx="2847873" cy="1083945"/>
          </a:xfrm>
          <a:custGeom>
            <a:avLst/>
            <a:gdLst/>
            <a:ahLst/>
            <a:cxnLst/>
            <a:rect l="l" t="t" r="r" b="b"/>
            <a:pathLst>
              <a:path w="2847873" h="1083945">
                <a:moveTo>
                  <a:pt x="3175" y="108966"/>
                </a:moveTo>
                <a:cubicBezTo>
                  <a:pt x="3175" y="50546"/>
                  <a:pt x="50546" y="3175"/>
                  <a:pt x="108979" y="3175"/>
                </a:cubicBezTo>
                <a:lnTo>
                  <a:pt x="2738908" y="3175"/>
                </a:lnTo>
                <a:cubicBezTo>
                  <a:pt x="2797328" y="3175"/>
                  <a:pt x="2844699" y="50546"/>
                  <a:pt x="2844699" y="108966"/>
                </a:cubicBezTo>
                <a:lnTo>
                  <a:pt x="2844699" y="974979"/>
                </a:lnTo>
                <a:cubicBezTo>
                  <a:pt x="2844699" y="1033399"/>
                  <a:pt x="2797328" y="1080770"/>
                  <a:pt x="2738908" y="1080770"/>
                </a:cubicBezTo>
                <a:lnTo>
                  <a:pt x="108979" y="1080770"/>
                </a:lnTo>
                <a:cubicBezTo>
                  <a:pt x="50546" y="1080770"/>
                  <a:pt x="3175" y="1033399"/>
                  <a:pt x="3175" y="974979"/>
                </a:cubicBezTo>
                <a:close/>
              </a:path>
            </a:pathLst>
          </a:custGeom>
          <a:ln w="6350">
            <a:solidFill>
              <a:srgbClr val="000000"/>
            </a:solidFill>
          </a:ln>
        </p:spPr>
        <p:txBody>
          <a:bodyPr wrap="square" lIns="0" tIns="0" rIns="0" bIns="0" rtlCol="0">
            <a:noAutofit/>
          </a:bodyPr>
          <a:lstStyle/>
          <a:p>
            <a:endParaRPr/>
          </a:p>
        </p:txBody>
      </p:sp>
      <p:pic>
        <p:nvPicPr>
          <p:cNvPr id="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48" y="2705026"/>
            <a:ext cx="596762" cy="728131"/>
          </a:xfrm>
          <a:prstGeom prst="rect">
            <a:avLst/>
          </a:prstGeom>
        </p:spPr>
      </p:pic>
      <p:sp>
        <p:nvSpPr>
          <p:cNvPr id="7" name="text 1"/>
          <p:cNvSpPr txBox="1"/>
          <p:nvPr/>
        </p:nvSpPr>
        <p:spPr>
          <a:xfrm>
            <a:off x="931164" y="3501009"/>
            <a:ext cx="214033" cy="171517"/>
          </a:xfrm>
          <a:prstGeom prst="rect">
            <a:avLst/>
          </a:prstGeom>
        </p:spPr>
        <p:txBody>
          <a:bodyPr vert="horz" wrap="none" lIns="0" tIns="0" rIns="0" bIns="0" rtlCol="0">
            <a:spAutoFit/>
          </a:bodyPr>
          <a:lstStyle/>
          <a:p>
            <a:pPr marL="0">
              <a:lnSpc>
                <a:spcPct val="100000"/>
              </a:lnSpc>
            </a:pPr>
            <a:r>
              <a:rPr sz="1340" b="1" spc="10" dirty="0">
                <a:latin typeface="Arial"/>
                <a:cs typeface="Arial"/>
              </a:rPr>
              <a:t>S3</a:t>
            </a:r>
            <a:endParaRPr sz="1300">
              <a:latin typeface="Arial"/>
              <a:cs typeface="Arial"/>
            </a:endParaRPr>
          </a:p>
        </p:txBody>
      </p:sp>
      <p:sp>
        <p:nvSpPr>
          <p:cNvPr id="8" name="text 1"/>
          <p:cNvSpPr txBox="1"/>
          <p:nvPr/>
        </p:nvSpPr>
        <p:spPr>
          <a:xfrm>
            <a:off x="2205228" y="3501009"/>
            <a:ext cx="559981" cy="171517"/>
          </a:xfrm>
          <a:prstGeom prst="rect">
            <a:avLst/>
          </a:prstGeom>
        </p:spPr>
        <p:txBody>
          <a:bodyPr vert="horz" wrap="none" lIns="0" tIns="0" rIns="0" bIns="0" rtlCol="0">
            <a:spAutoFit/>
          </a:bodyPr>
          <a:lstStyle/>
          <a:p>
            <a:pPr marL="0">
              <a:lnSpc>
                <a:spcPct val="100000"/>
              </a:lnSpc>
            </a:pPr>
            <a:r>
              <a:rPr sz="1310" b="1" spc="10" dirty="0">
                <a:latin typeface="Arial"/>
                <a:cs typeface="Arial"/>
              </a:rPr>
              <a:t>Glacier</a:t>
            </a:r>
            <a:endParaRPr sz="1300">
              <a:latin typeface="Arial"/>
              <a:cs typeface="Arial"/>
            </a:endParaRPr>
          </a:p>
        </p:txBody>
      </p:sp>
      <p:pic>
        <p:nvPicPr>
          <p:cNvPr id="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097" y="2691610"/>
            <a:ext cx="583643" cy="704629"/>
          </a:xfrm>
          <a:prstGeom prst="rect">
            <a:avLst/>
          </a:prstGeom>
        </p:spPr>
      </p:pic>
      <p:sp>
        <p:nvSpPr>
          <p:cNvPr id="10" name="object 14"/>
          <p:cNvSpPr/>
          <p:nvPr/>
        </p:nvSpPr>
        <p:spPr>
          <a:xfrm>
            <a:off x="1425956" y="3008503"/>
            <a:ext cx="609092" cy="114300"/>
          </a:xfrm>
          <a:custGeom>
            <a:avLst/>
            <a:gdLst/>
            <a:ahLst/>
            <a:cxnLst/>
            <a:rect l="l" t="t" r="r" b="b"/>
            <a:pathLst>
              <a:path w="609092" h="114300">
                <a:moveTo>
                  <a:pt x="0" y="38100"/>
                </a:moveTo>
                <a:lnTo>
                  <a:pt x="513842" y="38100"/>
                </a:lnTo>
                <a:lnTo>
                  <a:pt x="513842" y="76200"/>
                </a:lnTo>
                <a:lnTo>
                  <a:pt x="0" y="76200"/>
                </a:lnTo>
                <a:close/>
                <a:moveTo>
                  <a:pt x="494792" y="0"/>
                </a:moveTo>
                <a:lnTo>
                  <a:pt x="609092" y="57150"/>
                </a:lnTo>
                <a:lnTo>
                  <a:pt x="494792" y="114300"/>
                </a:lnTo>
                <a:close/>
              </a:path>
            </a:pathLst>
          </a:custGeom>
          <a:solidFill>
            <a:srgbClr val="000000"/>
          </a:solidFill>
        </p:spPr>
        <p:txBody>
          <a:bodyPr wrap="square" lIns="0" tIns="0" rIns="0" bIns="0" rtlCol="0">
            <a:noAutofit/>
          </a:bodyPr>
          <a:lstStyle/>
          <a:p>
            <a:endParaRPr/>
          </a:p>
        </p:txBody>
      </p:sp>
      <p:pic>
        <p:nvPicPr>
          <p:cNvPr id="1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687" y="1044181"/>
            <a:ext cx="4358767" cy="3211703"/>
          </a:xfrm>
          <a:prstGeom prst="rect">
            <a:avLst/>
          </a:prstGeom>
        </p:spPr>
      </p:pic>
      <p:sp>
        <p:nvSpPr>
          <p:cNvPr id="12" name="object 15"/>
          <p:cNvSpPr/>
          <p:nvPr/>
        </p:nvSpPr>
        <p:spPr>
          <a:xfrm>
            <a:off x="4344098" y="1034656"/>
            <a:ext cx="4377817" cy="3230753"/>
          </a:xfrm>
          <a:custGeom>
            <a:avLst/>
            <a:gdLst/>
            <a:ahLst/>
            <a:cxnLst/>
            <a:rect l="l" t="t" r="r" b="b"/>
            <a:pathLst>
              <a:path w="4377817" h="3230753">
                <a:moveTo>
                  <a:pt x="4763" y="4762"/>
                </a:moveTo>
                <a:lnTo>
                  <a:pt x="4763" y="3225991"/>
                </a:lnTo>
                <a:lnTo>
                  <a:pt x="4373055" y="3225991"/>
                </a:lnTo>
                <a:lnTo>
                  <a:pt x="4373055" y="4762"/>
                </a:lnTo>
                <a:lnTo>
                  <a:pt x="4763" y="4762"/>
                </a:lnTo>
                <a:close/>
              </a:path>
            </a:pathLst>
          </a:custGeom>
          <a:ln w="9525">
            <a:solidFill>
              <a:srgbClr val="000000"/>
            </a:solidFill>
          </a:ln>
        </p:spPr>
        <p:txBody>
          <a:bodyPr wrap="square" lIns="0" tIns="0" rIns="0" bIns="0" rtlCol="0">
            <a:noAutofit/>
          </a:bodyPr>
          <a:lstStyle/>
          <a:p>
            <a:endParaRPr/>
          </a:p>
        </p:txBody>
      </p:sp>
    </p:spTree>
    <p:extLst>
      <p:ext uri="{BB962C8B-B14F-4D97-AF65-F5344CB8AC3E}">
        <p14:creationId xmlns:p14="http://schemas.microsoft.com/office/powerpoint/2010/main" val="118586845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359664" y="296842"/>
            <a:ext cx="6452897" cy="340519"/>
          </a:xfrm>
          <a:prstGeom prst="rect">
            <a:avLst/>
          </a:prstGeom>
        </p:spPr>
        <p:txBody>
          <a:bodyPr vert="horz" wrap="none" lIns="0" tIns="0" rIns="0" bIns="0" rtlCol="0">
            <a:spAutoFit/>
          </a:bodyPr>
          <a:lstStyle/>
          <a:p>
            <a:pPr marL="0">
              <a:lnSpc>
                <a:spcPct val="100000"/>
              </a:lnSpc>
            </a:pPr>
            <a:r>
              <a:rPr sz="2130" b="1" spc="10" dirty="0">
                <a:solidFill>
                  <a:srgbClr val="333334"/>
                </a:solidFill>
                <a:latin typeface="Arial"/>
                <a:cs typeface="Arial"/>
              </a:rPr>
              <a:t>S3  storage  costs  as  low  as  4.7  cents  per  GB</a:t>
            </a:r>
            <a:endParaRPr sz="2100">
              <a:latin typeface="Arial"/>
              <a:cs typeface="Arial"/>
            </a:endParaRPr>
          </a:p>
        </p:txBody>
      </p:sp>
      <p:pic>
        <p:nvPicPr>
          <p:cNvPr id="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46" y="801751"/>
            <a:ext cx="8332090" cy="2864485"/>
          </a:xfrm>
          <a:prstGeom prst="rect">
            <a:avLst/>
          </a:prstGeom>
        </p:spPr>
      </p:pic>
    </p:spTree>
    <p:extLst>
      <p:ext uri="{BB962C8B-B14F-4D97-AF65-F5344CB8AC3E}">
        <p14:creationId xmlns:p14="http://schemas.microsoft.com/office/powerpoint/2010/main" val="23515690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651" y="1033576"/>
            <a:ext cx="6346825" cy="3076321"/>
          </a:xfrm>
          <a:prstGeom prst="rect">
            <a:avLst/>
          </a:prstGeom>
        </p:spPr>
      </p:pic>
      <p:sp>
        <p:nvSpPr>
          <p:cNvPr id="3" name="text 1"/>
          <p:cNvSpPr txBox="1"/>
          <p:nvPr/>
        </p:nvSpPr>
        <p:spPr>
          <a:xfrm>
            <a:off x="359664" y="296842"/>
            <a:ext cx="5384317" cy="340519"/>
          </a:xfrm>
          <a:prstGeom prst="rect">
            <a:avLst/>
          </a:prstGeom>
        </p:spPr>
        <p:txBody>
          <a:bodyPr vert="horz" wrap="none" lIns="0" tIns="0" rIns="0" bIns="0" rtlCol="0">
            <a:spAutoFit/>
          </a:bodyPr>
          <a:lstStyle/>
          <a:p>
            <a:pPr marL="0">
              <a:lnSpc>
                <a:spcPct val="100000"/>
              </a:lnSpc>
            </a:pPr>
            <a:r>
              <a:rPr sz="2280" b="1" spc="10" dirty="0">
                <a:solidFill>
                  <a:srgbClr val="333334"/>
                </a:solidFill>
                <a:latin typeface="Arial"/>
                <a:cs typeface="Arial"/>
              </a:rPr>
              <a:t>Serve  static  content  at  high  volumes</a:t>
            </a:r>
            <a:endParaRPr sz="2200">
              <a:latin typeface="Arial"/>
              <a:cs typeface="Arial"/>
            </a:endParaRPr>
          </a:p>
        </p:txBody>
      </p:sp>
    </p:spTree>
    <p:extLst>
      <p:ext uri="{BB962C8B-B14F-4D97-AF65-F5344CB8AC3E}">
        <p14:creationId xmlns:p14="http://schemas.microsoft.com/office/powerpoint/2010/main" val="1995520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51" y="1035558"/>
            <a:ext cx="6245225" cy="3072384"/>
          </a:xfrm>
          <a:prstGeom prst="rect">
            <a:avLst/>
          </a:prstGeom>
        </p:spPr>
      </p:pic>
      <p:sp>
        <p:nvSpPr>
          <p:cNvPr id="3" name="text 1"/>
          <p:cNvSpPr txBox="1"/>
          <p:nvPr/>
        </p:nvSpPr>
        <p:spPr>
          <a:xfrm>
            <a:off x="359664" y="296842"/>
            <a:ext cx="8486293" cy="340519"/>
          </a:xfrm>
          <a:prstGeom prst="rect">
            <a:avLst/>
          </a:prstGeom>
        </p:spPr>
        <p:txBody>
          <a:bodyPr vert="horz" wrap="none" lIns="0" tIns="0" rIns="0" bIns="0" rtlCol="0">
            <a:spAutoFit/>
          </a:bodyPr>
          <a:lstStyle/>
          <a:p>
            <a:pPr marL="0">
              <a:lnSpc>
                <a:spcPct val="100000"/>
              </a:lnSpc>
            </a:pPr>
            <a:r>
              <a:rPr sz="2250" b="1" spc="10" dirty="0">
                <a:solidFill>
                  <a:srgbClr val="333334"/>
                </a:solidFill>
                <a:latin typeface="Arial"/>
                <a:cs typeface="Arial"/>
              </a:rPr>
              <a:t>Deliver  content  with  lower  latency  via  Amazon  CloudFront</a:t>
            </a:r>
            <a:endParaRPr sz="2200">
              <a:latin typeface="Arial"/>
              <a:cs typeface="Arial"/>
            </a:endParaRPr>
          </a:p>
        </p:txBody>
      </p:sp>
    </p:spTree>
    <p:extLst>
      <p:ext uri="{BB962C8B-B14F-4D97-AF65-F5344CB8AC3E}">
        <p14:creationId xmlns:p14="http://schemas.microsoft.com/office/powerpoint/2010/main" val="1725995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EC2?</a:t>
            </a:r>
            <a:endParaRPr lang="en-IN" dirty="0"/>
          </a:p>
        </p:txBody>
      </p:sp>
    </p:spTree>
    <p:extLst>
      <p:ext uri="{BB962C8B-B14F-4D97-AF65-F5344CB8AC3E}">
        <p14:creationId xmlns:p14="http://schemas.microsoft.com/office/powerpoint/2010/main" val="187536483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smtClean="0"/>
              <a:t>CloudFront</a:t>
            </a:r>
            <a:endParaRPr lang="en-IN" dirty="0"/>
          </a:p>
        </p:txBody>
      </p:sp>
      <p:sp>
        <p:nvSpPr>
          <p:cNvPr id="5" name="Text Placeholder 4"/>
          <p:cNvSpPr>
            <a:spLocks noGrp="1"/>
          </p:cNvSpPr>
          <p:nvPr>
            <p:ph type="body" idx="1"/>
          </p:nvPr>
        </p:nvSpPr>
        <p:spPr/>
        <p:txBody>
          <a:bodyPr/>
          <a:lstStyle/>
          <a:p>
            <a:r>
              <a:rPr lang="en-IN" dirty="0" smtClean="0"/>
              <a:t>Content Delivery Network</a:t>
            </a:r>
            <a:endParaRPr lang="en-IN" dirty="0"/>
          </a:p>
        </p:txBody>
      </p:sp>
    </p:spTree>
    <p:extLst>
      <p:ext uri="{BB962C8B-B14F-4D97-AF65-F5344CB8AC3E}">
        <p14:creationId xmlns:p14="http://schemas.microsoft.com/office/powerpoint/2010/main" val="167227809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N" dirty="0" smtClean="0"/>
              <a:t>Agenda</a:t>
            </a:r>
            <a:endParaRPr lang="en-IN" dirty="0"/>
          </a:p>
        </p:txBody>
      </p:sp>
      <p:sp>
        <p:nvSpPr>
          <p:cNvPr id="9" name="Content Placeholder 8"/>
          <p:cNvSpPr>
            <a:spLocks noGrp="1"/>
          </p:cNvSpPr>
          <p:nvPr>
            <p:ph idx="1"/>
          </p:nvPr>
        </p:nvSpPr>
        <p:spPr>
          <a:xfrm>
            <a:off x="628650" y="1268016"/>
            <a:ext cx="7886700" cy="3263504"/>
          </a:xfrm>
        </p:spPr>
        <p:txBody>
          <a:bodyPr/>
          <a:lstStyle/>
          <a:p>
            <a:pPr marL="0">
              <a:lnSpc>
                <a:spcPct val="100000"/>
              </a:lnSpc>
            </a:pPr>
            <a:r>
              <a:rPr lang="en-IN" sz="2000" spc="10" dirty="0" smtClean="0">
                <a:cs typeface="Arial"/>
              </a:rPr>
              <a:t>Introduction to CDN</a:t>
            </a:r>
          </a:p>
          <a:p>
            <a:pPr marL="0">
              <a:lnSpc>
                <a:spcPct val="100000"/>
              </a:lnSpc>
            </a:pPr>
            <a:r>
              <a:rPr lang="en-IN" sz="2000" spc="10" dirty="0" smtClean="0">
                <a:cs typeface="Arial"/>
              </a:rPr>
              <a:t>CDN  Benefits</a:t>
            </a:r>
          </a:p>
          <a:p>
            <a:pPr marL="0">
              <a:lnSpc>
                <a:spcPct val="100000"/>
              </a:lnSpc>
            </a:pPr>
            <a:r>
              <a:rPr lang="en-IN" sz="2000" spc="10" dirty="0" err="1">
                <a:cs typeface="Arial"/>
              </a:rPr>
              <a:t>CloudFront</a:t>
            </a:r>
            <a:r>
              <a:rPr lang="en-IN" sz="2000" spc="10" dirty="0">
                <a:cs typeface="Arial"/>
              </a:rPr>
              <a:t>  </a:t>
            </a:r>
            <a:r>
              <a:rPr lang="en-IN" sz="2000" spc="10" dirty="0" smtClean="0">
                <a:cs typeface="Arial"/>
              </a:rPr>
              <a:t>Overview</a:t>
            </a:r>
          </a:p>
          <a:p>
            <a:pPr marL="0">
              <a:lnSpc>
                <a:spcPct val="100000"/>
              </a:lnSpc>
            </a:pPr>
            <a:r>
              <a:rPr lang="en-IN" sz="2000" spc="10" dirty="0" err="1" smtClean="0">
                <a:cs typeface="Arial"/>
              </a:rPr>
              <a:t>CloudFront</a:t>
            </a:r>
            <a:r>
              <a:rPr lang="en-IN" sz="2000" spc="10" dirty="0">
                <a:cs typeface="Arial"/>
              </a:rPr>
              <a:t>:  How  It  Works  </a:t>
            </a:r>
            <a:endParaRPr lang="en-IN" sz="2000" spc="10" dirty="0" smtClean="0">
              <a:cs typeface="Arial"/>
            </a:endParaRPr>
          </a:p>
          <a:p>
            <a:pPr marL="0">
              <a:lnSpc>
                <a:spcPct val="100000"/>
              </a:lnSpc>
            </a:pPr>
            <a:r>
              <a:rPr lang="en-IN" sz="2000" spc="10" dirty="0">
                <a:cs typeface="Arial"/>
              </a:rPr>
              <a:t>Customer  </a:t>
            </a:r>
            <a:r>
              <a:rPr lang="en-IN" sz="2000" spc="10" dirty="0" smtClean="0">
                <a:cs typeface="Arial"/>
              </a:rPr>
              <a:t>Examples</a:t>
            </a:r>
            <a:endParaRPr lang="en-IN" sz="2000" dirty="0">
              <a:cs typeface="Arial"/>
            </a:endParaRPr>
          </a:p>
        </p:txBody>
      </p:sp>
    </p:spTree>
    <p:extLst>
      <p:ext uri="{BB962C8B-B14F-4D97-AF65-F5344CB8AC3E}">
        <p14:creationId xmlns:p14="http://schemas.microsoft.com/office/powerpoint/2010/main" val="65221266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68016"/>
            <a:ext cx="7258050" cy="3600450"/>
          </a:xfrm>
        </p:spPr>
        <p:txBody>
          <a:bodyPr>
            <a:noAutofit/>
          </a:bodyPr>
          <a:lstStyle/>
          <a:p>
            <a:pPr algn="just">
              <a:buFont typeface="Wingdings" panose="05000000000000000000" pitchFamily="2" charset="2"/>
              <a:buChar char="§"/>
            </a:pPr>
            <a:r>
              <a:rPr lang="en-US" sz="1800" dirty="0">
                <a:cs typeface="Times New Roman" pitchFamily="18" charset="0"/>
              </a:rPr>
              <a:t> A Content Delivery Network is a network of servers hosted by a service provider in multiple locations of the world so that the content could always be served from a server that is nearest to the consumer requesting for it.</a:t>
            </a:r>
          </a:p>
          <a:p>
            <a:pPr algn="just">
              <a:buFont typeface="Wingdings" panose="05000000000000000000" pitchFamily="2" charset="2"/>
              <a:buChar char="§"/>
            </a:pPr>
            <a:endParaRPr lang="en-US" sz="1800" dirty="0">
              <a:cs typeface="Times New Roman" pitchFamily="18" charset="0"/>
            </a:endParaRPr>
          </a:p>
          <a:p>
            <a:pPr algn="just">
              <a:buFont typeface="Wingdings" panose="05000000000000000000" pitchFamily="2" charset="2"/>
              <a:buChar char="§"/>
            </a:pPr>
            <a:r>
              <a:rPr lang="en-US" sz="1800" dirty="0">
                <a:cs typeface="Times New Roman" pitchFamily="18" charset="0"/>
              </a:rPr>
              <a:t>A Content Delivery Network (CDN) consists of two components: </a:t>
            </a:r>
          </a:p>
          <a:p>
            <a:pPr lvl="1" algn="just">
              <a:buFont typeface="Wingdings" panose="05000000000000000000" pitchFamily="2" charset="2"/>
              <a:buChar char="§"/>
            </a:pPr>
            <a:r>
              <a:rPr lang="en-US" dirty="0">
                <a:cs typeface="Times New Roman" pitchFamily="18" charset="0"/>
              </a:rPr>
              <a:t>The Origin Server(s) – where the content to be distributed over Internet is originally stored .</a:t>
            </a:r>
          </a:p>
          <a:p>
            <a:pPr algn="just">
              <a:buFont typeface="Wingdings" panose="05000000000000000000" pitchFamily="2" charset="2"/>
              <a:buChar char="§"/>
            </a:pPr>
            <a:endParaRPr lang="en-US" sz="1800" dirty="0">
              <a:cs typeface="Times New Roman" pitchFamily="18" charset="0"/>
            </a:endParaRPr>
          </a:p>
          <a:p>
            <a:pPr lvl="1" algn="just">
              <a:buFont typeface="Wingdings" panose="05000000000000000000" pitchFamily="2" charset="2"/>
              <a:buChar char="§"/>
            </a:pPr>
            <a:r>
              <a:rPr lang="en-US" dirty="0">
                <a:cs typeface="Times New Roman" pitchFamily="18" charset="0"/>
              </a:rPr>
              <a:t>Cache Server(s) – where the content is duplicated. </a:t>
            </a:r>
          </a:p>
        </p:txBody>
      </p:sp>
      <p:sp>
        <p:nvSpPr>
          <p:cNvPr id="4" name="Title 3"/>
          <p:cNvSpPr>
            <a:spLocks noGrp="1"/>
          </p:cNvSpPr>
          <p:nvPr>
            <p:ph type="title"/>
          </p:nvPr>
        </p:nvSpPr>
        <p:spPr/>
        <p:txBody>
          <a:bodyPr/>
          <a:lstStyle/>
          <a:p>
            <a:r>
              <a:rPr lang="en-IN" dirty="0" smtClean="0"/>
              <a:t>Introduction</a:t>
            </a:r>
            <a:endParaRPr lang="en-IN" dirty="0"/>
          </a:p>
        </p:txBody>
      </p:sp>
    </p:spTree>
    <p:extLst>
      <p:ext uri="{BB962C8B-B14F-4D97-AF65-F5344CB8AC3E}">
        <p14:creationId xmlns:p14="http://schemas.microsoft.com/office/powerpoint/2010/main" val="415601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341"/>
            <a:ext cx="8063658" cy="3657600"/>
          </a:xfrm>
        </p:spPr>
        <p:txBody>
          <a:bodyPr>
            <a:normAutofit/>
          </a:bodyPr>
          <a:lstStyle/>
          <a:p>
            <a:pPr algn="just"/>
            <a:r>
              <a:rPr lang="en-US" sz="1800" dirty="0">
                <a:latin typeface="+mj-lt"/>
                <a:cs typeface="Times New Roman" pitchFamily="18" charset="0"/>
              </a:rPr>
              <a:t>There is generally one Origin Server  and many cache servers so that, when a consumer is requesting a particular content on the Internet, it can be served by a cache server nearest to the consumer’s geographical location if the content is available there.</a:t>
            </a:r>
          </a:p>
          <a:p>
            <a:pPr algn="just"/>
            <a:endParaRPr lang="en-US" sz="1800" dirty="0">
              <a:latin typeface="+mj-lt"/>
              <a:cs typeface="Times New Roman" pitchFamily="18" charset="0"/>
            </a:endParaRPr>
          </a:p>
          <a:p>
            <a:pPr algn="just"/>
            <a:r>
              <a:rPr lang="en-US" sz="1800" dirty="0">
                <a:latin typeface="+mj-lt"/>
                <a:cs typeface="Times New Roman" pitchFamily="18" charset="0"/>
              </a:rPr>
              <a:t>Content Delivery Networks (CDNs) have been proposed to maximize bandwidth, improve accessibility, and maintain correctness through content replication.</a:t>
            </a:r>
          </a:p>
          <a:p>
            <a:pPr algn="just"/>
            <a:endParaRPr lang="en-US" sz="1800" dirty="0">
              <a:latin typeface="+mj-lt"/>
              <a:cs typeface="Times New Roman" pitchFamily="18" charset="0"/>
            </a:endParaRPr>
          </a:p>
          <a:p>
            <a:pPr algn="just"/>
            <a:r>
              <a:rPr lang="en-US" sz="1800" dirty="0">
                <a:latin typeface="+mj-lt"/>
                <a:cs typeface="Times New Roman" pitchFamily="18" charset="0"/>
              </a:rPr>
              <a:t> With CDNs, content is distributed to cache servers located close to users, resulting in fast, reliable applications and Web services for the users</a:t>
            </a:r>
            <a:r>
              <a:rPr lang="en-US" sz="1800" dirty="0" smtClean="0">
                <a:latin typeface="+mj-lt"/>
                <a:cs typeface="Times New Roman" pitchFamily="18" charset="0"/>
              </a:rPr>
              <a:t>.</a:t>
            </a:r>
            <a:endParaRPr lang="en-US" sz="1800" dirty="0">
              <a:latin typeface="+mj-lt"/>
              <a:cs typeface="Times New Roman" pitchFamily="18" charset="0"/>
            </a:endParaRPr>
          </a:p>
        </p:txBody>
      </p:sp>
      <p:sp>
        <p:nvSpPr>
          <p:cNvPr id="4" name="Title 3"/>
          <p:cNvSpPr>
            <a:spLocks noGrp="1"/>
          </p:cNvSpPr>
          <p:nvPr>
            <p:ph type="title"/>
          </p:nvPr>
        </p:nvSpPr>
        <p:spPr/>
        <p:txBody>
          <a:bodyPr/>
          <a:lstStyle/>
          <a:p>
            <a:r>
              <a:rPr lang="en-IN" dirty="0" smtClean="0"/>
              <a:t>Introduction ..</a:t>
            </a:r>
            <a:r>
              <a:rPr lang="en-IN" dirty="0" err="1" smtClean="0"/>
              <a:t>contd</a:t>
            </a:r>
            <a:endParaRPr lang="en-IN" dirty="0"/>
          </a:p>
        </p:txBody>
      </p:sp>
    </p:spTree>
    <p:extLst>
      <p:ext uri="{BB962C8B-B14F-4D97-AF65-F5344CB8AC3E}">
        <p14:creationId xmlns:p14="http://schemas.microsoft.com/office/powerpoint/2010/main" val="384666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875" y="1143000"/>
            <a:ext cx="6572250" cy="3771900"/>
          </a:xfrm>
        </p:spPr>
      </p:pic>
      <p:sp>
        <p:nvSpPr>
          <p:cNvPr id="3" name="Title 2"/>
          <p:cNvSpPr>
            <a:spLocks noGrp="1"/>
          </p:cNvSpPr>
          <p:nvPr>
            <p:ph type="title"/>
          </p:nvPr>
        </p:nvSpPr>
        <p:spPr/>
        <p:txBody>
          <a:bodyPr/>
          <a:lstStyle/>
          <a:p>
            <a:r>
              <a:rPr lang="en-IN" dirty="0" smtClean="0"/>
              <a:t>One vs Many</a:t>
            </a:r>
            <a:endParaRPr lang="en-IN" dirty="0"/>
          </a:p>
        </p:txBody>
      </p:sp>
      <p:sp>
        <p:nvSpPr>
          <p:cNvPr id="2" name="Oval 1"/>
          <p:cNvSpPr/>
          <p:nvPr/>
        </p:nvSpPr>
        <p:spPr>
          <a:xfrm>
            <a:off x="5996763" y="2147777"/>
            <a:ext cx="669851" cy="8399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p:cNvCxnSpPr>
            <a:stCxn id="2" idx="7"/>
          </p:cNvCxnSpPr>
          <p:nvPr/>
        </p:nvCxnSpPr>
        <p:spPr>
          <a:xfrm flipV="1">
            <a:off x="6568517" y="988828"/>
            <a:ext cx="332013" cy="12819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00530" y="882502"/>
            <a:ext cx="1839433" cy="307777"/>
          </a:xfrm>
          <a:prstGeom prst="rect">
            <a:avLst/>
          </a:prstGeom>
          <a:noFill/>
        </p:spPr>
        <p:txBody>
          <a:bodyPr wrap="square" rtlCol="0">
            <a:spAutoFit/>
          </a:bodyPr>
          <a:lstStyle/>
          <a:p>
            <a:r>
              <a:rPr lang="en-IN" sz="1400" dirty="0" smtClean="0"/>
              <a:t>Origin server</a:t>
            </a:r>
            <a:endParaRPr lang="en-IN" sz="1400" dirty="0"/>
          </a:p>
        </p:txBody>
      </p:sp>
      <p:sp>
        <p:nvSpPr>
          <p:cNvPr id="9" name="Oval 8"/>
          <p:cNvSpPr/>
          <p:nvPr/>
        </p:nvSpPr>
        <p:spPr>
          <a:xfrm>
            <a:off x="5433237" y="2721935"/>
            <a:ext cx="648586" cy="744279"/>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Oval 9"/>
          <p:cNvSpPr/>
          <p:nvPr/>
        </p:nvSpPr>
        <p:spPr>
          <a:xfrm>
            <a:off x="6568517" y="2778409"/>
            <a:ext cx="648586" cy="744279"/>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2" name="Straight Arrow Connector 11"/>
          <p:cNvCxnSpPr>
            <a:stCxn id="9" idx="4"/>
          </p:cNvCxnSpPr>
          <p:nvPr/>
        </p:nvCxnSpPr>
        <p:spPr>
          <a:xfrm>
            <a:off x="5757530" y="3466214"/>
            <a:ext cx="1706526" cy="956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900530" y="3522688"/>
            <a:ext cx="563526" cy="9004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17103" y="4577316"/>
            <a:ext cx="1661083" cy="307777"/>
          </a:xfrm>
          <a:prstGeom prst="rect">
            <a:avLst/>
          </a:prstGeom>
          <a:noFill/>
        </p:spPr>
        <p:txBody>
          <a:bodyPr wrap="square" rtlCol="0">
            <a:spAutoFit/>
          </a:bodyPr>
          <a:lstStyle/>
          <a:p>
            <a:r>
              <a:rPr lang="en-IN" sz="1400" dirty="0" smtClean="0"/>
              <a:t>Cache servers</a:t>
            </a:r>
            <a:endParaRPr lang="en-IN" sz="1400" dirty="0"/>
          </a:p>
        </p:txBody>
      </p:sp>
    </p:spTree>
    <p:extLst>
      <p:ext uri="{BB962C8B-B14F-4D97-AF65-F5344CB8AC3E}">
        <p14:creationId xmlns:p14="http://schemas.microsoft.com/office/powerpoint/2010/main" val="1300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8" grpId="0"/>
      <p:bldP spid="9" grpId="0" animBg="1"/>
      <p:bldP spid="10" grpId="0" animBg="1"/>
      <p:bldP spid="1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1" y="1028700"/>
            <a:ext cx="5422106" cy="3771900"/>
          </a:xfrm>
          <a:prstGeom prst="rect">
            <a:avLst/>
          </a:prstGeom>
        </p:spPr>
      </p:pic>
      <p:sp>
        <p:nvSpPr>
          <p:cNvPr id="3" name="Title 2"/>
          <p:cNvSpPr>
            <a:spLocks noGrp="1"/>
          </p:cNvSpPr>
          <p:nvPr>
            <p:ph type="title"/>
          </p:nvPr>
        </p:nvSpPr>
        <p:spPr/>
        <p:txBody>
          <a:bodyPr/>
          <a:lstStyle/>
          <a:p>
            <a:r>
              <a:rPr lang="en-IN" dirty="0" smtClean="0"/>
              <a:t>CDN block diagram</a:t>
            </a:r>
            <a:endParaRPr lang="en-IN" dirty="0"/>
          </a:p>
        </p:txBody>
      </p:sp>
    </p:spTree>
    <p:extLst>
      <p:ext uri="{BB962C8B-B14F-4D97-AF65-F5344CB8AC3E}">
        <p14:creationId xmlns:p14="http://schemas.microsoft.com/office/powerpoint/2010/main" val="350394124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4"/>
          <p:cNvSpPr>
            <a:spLocks noGrp="1" noChangeArrowheads="1"/>
          </p:cNvSpPr>
          <p:nvPr>
            <p:ph sz="half" idx="1"/>
          </p:nvPr>
        </p:nvSpPr>
        <p:spPr>
          <a:xfrm>
            <a:off x="628650" y="1711384"/>
            <a:ext cx="4229100" cy="3374966"/>
          </a:xfrm>
        </p:spPr>
        <p:txBody>
          <a:bodyPr>
            <a:noAutofit/>
          </a:bodyPr>
          <a:lstStyle/>
          <a:p>
            <a:pPr algn="just" eaLnBrk="1" hangingPunct="1">
              <a:buFontTx/>
              <a:buNone/>
            </a:pPr>
            <a:r>
              <a:rPr lang="en-US" sz="1600" u="sng" dirty="0">
                <a:cs typeface="Times New Roman" pitchFamily="18" charset="0"/>
              </a:rPr>
              <a:t>Content replication</a:t>
            </a:r>
          </a:p>
          <a:p>
            <a:pPr algn="just" eaLnBrk="1" hangingPunct="1"/>
            <a:r>
              <a:rPr lang="en-US" sz="1600" dirty="0">
                <a:cs typeface="Times New Roman" pitchFamily="18" charset="0"/>
              </a:rPr>
              <a:t>CDN company installs thousands  of servers throughout Internet</a:t>
            </a:r>
          </a:p>
          <a:p>
            <a:pPr lvl="1" algn="just" eaLnBrk="1" hangingPunct="1"/>
            <a:r>
              <a:rPr lang="en-US" sz="1600" dirty="0">
                <a:cs typeface="Times New Roman" pitchFamily="18" charset="0"/>
              </a:rPr>
              <a:t>In large datacenters</a:t>
            </a:r>
          </a:p>
          <a:p>
            <a:pPr lvl="1" algn="just" eaLnBrk="1" hangingPunct="1"/>
            <a:r>
              <a:rPr lang="en-US" sz="1600" dirty="0">
                <a:cs typeface="Times New Roman" pitchFamily="18" charset="0"/>
              </a:rPr>
              <a:t>Or, close to users</a:t>
            </a:r>
          </a:p>
          <a:p>
            <a:pPr algn="just" eaLnBrk="1" hangingPunct="1"/>
            <a:r>
              <a:rPr lang="en-US" sz="1600" dirty="0">
                <a:cs typeface="Times New Roman" pitchFamily="18" charset="0"/>
              </a:rPr>
              <a:t>CDN replicates customers</a:t>
            </a:r>
            <a:r>
              <a:rPr lang="en-US" altLang="ja-JP" sz="1600" dirty="0">
                <a:cs typeface="Times New Roman" pitchFamily="18" charset="0"/>
              </a:rPr>
              <a:t> content</a:t>
            </a:r>
          </a:p>
          <a:p>
            <a:pPr algn="just" eaLnBrk="1" hangingPunct="1"/>
            <a:r>
              <a:rPr lang="en-US" sz="1600" dirty="0">
                <a:cs typeface="Times New Roman" pitchFamily="18" charset="0"/>
              </a:rPr>
              <a:t>When provider updates content, CDN updates servers</a:t>
            </a:r>
          </a:p>
          <a:p>
            <a:pPr algn="just" eaLnBrk="1" hangingPunct="1">
              <a:buFontTx/>
              <a:buNone/>
            </a:pPr>
            <a:endParaRPr lang="en-US" sz="1600" dirty="0">
              <a:cs typeface="Times New Roman" pitchFamily="18" charset="0"/>
            </a:endParaRPr>
          </a:p>
        </p:txBody>
      </p:sp>
      <p:sp>
        <p:nvSpPr>
          <p:cNvPr id="304130" name="Rectangle 2"/>
          <p:cNvSpPr>
            <a:spLocks noChangeArrowheads="1"/>
          </p:cNvSpPr>
          <p:nvPr/>
        </p:nvSpPr>
        <p:spPr bwMode="auto">
          <a:xfrm>
            <a:off x="4914900" y="1143000"/>
            <a:ext cx="3028950" cy="3771900"/>
          </a:xfrm>
          <a:prstGeom prst="rect">
            <a:avLst/>
          </a:prstGeom>
          <a:solidFill>
            <a:schemeClr val="bg1"/>
          </a:solidFill>
          <a:ln w="9525">
            <a:solidFill>
              <a:schemeClr val="tx1"/>
            </a:solidFill>
            <a:miter lim="800000"/>
            <a:headEnd/>
            <a:tailEnd/>
          </a:ln>
          <a:effectLst>
            <a:outerShdw blurRad="63500" dist="107763" dir="18900000" algn="ctr" rotWithShape="0">
              <a:schemeClr val="bg2">
                <a:alpha val="50000"/>
              </a:schemeClr>
            </a:outerShdw>
          </a:effectLst>
        </p:spPr>
        <p:txBody>
          <a:bodyPr wrap="none" anchor="ctr"/>
          <a:lstStyle/>
          <a:p>
            <a:pPr>
              <a:defRPr/>
            </a:pPr>
            <a:endParaRPr lang="en-US" sz="1350" dirty="0">
              <a:latin typeface="Times New Roman" pitchFamily="18" charset="0"/>
              <a:cs typeface="Times New Roman" pitchFamily="18" charset="0"/>
            </a:endParaRPr>
          </a:p>
        </p:txBody>
      </p:sp>
      <p:grpSp>
        <p:nvGrpSpPr>
          <p:cNvPr id="24580" name="Group 5"/>
          <p:cNvGrpSpPr>
            <a:grpSpLocks/>
          </p:cNvGrpSpPr>
          <p:nvPr/>
        </p:nvGrpSpPr>
        <p:grpSpPr bwMode="auto">
          <a:xfrm>
            <a:off x="6326981" y="1683544"/>
            <a:ext cx="138113" cy="407194"/>
            <a:chOff x="4180" y="783"/>
            <a:chExt cx="150" cy="307"/>
          </a:xfrm>
        </p:grpSpPr>
        <p:sp>
          <p:nvSpPr>
            <p:cNvPr id="24635" name="AutoShape 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636" name="Rectangle 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637"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sz="1350"/>
            </a:p>
          </p:txBody>
        </p:sp>
        <p:sp>
          <p:nvSpPr>
            <p:cNvPr id="24638"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sz="1350"/>
            </a:p>
          </p:txBody>
        </p:sp>
        <p:sp>
          <p:nvSpPr>
            <p:cNvPr id="24639" name="Line 1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40" name="Line 1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41"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sz="1350"/>
            </a:p>
          </p:txBody>
        </p:sp>
        <p:sp>
          <p:nvSpPr>
            <p:cNvPr id="24642" name="Rectangle 1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grpSp>
      <p:grpSp>
        <p:nvGrpSpPr>
          <p:cNvPr id="24581" name="Group 14"/>
          <p:cNvGrpSpPr>
            <a:grpSpLocks/>
          </p:cNvGrpSpPr>
          <p:nvPr/>
        </p:nvGrpSpPr>
        <p:grpSpPr bwMode="auto">
          <a:xfrm>
            <a:off x="5463778" y="3462338"/>
            <a:ext cx="260747" cy="521494"/>
            <a:chOff x="4730" y="2897"/>
            <a:chExt cx="219" cy="438"/>
          </a:xfrm>
        </p:grpSpPr>
        <p:sp>
          <p:nvSpPr>
            <p:cNvPr id="24625" name="Freeform 15"/>
            <p:cNvSpPr>
              <a:spLocks/>
            </p:cNvSpPr>
            <p:nvPr/>
          </p:nvSpPr>
          <p:spPr bwMode="auto">
            <a:xfrm>
              <a:off x="4730" y="2897"/>
              <a:ext cx="219" cy="438"/>
            </a:xfrm>
            <a:custGeom>
              <a:avLst/>
              <a:gdLst>
                <a:gd name="T0" fmla="*/ 16 w 219"/>
                <a:gd name="T1" fmla="*/ 109 h 438"/>
                <a:gd name="T2" fmla="*/ 94 w 219"/>
                <a:gd name="T3" fmla="*/ 7 h 438"/>
                <a:gd name="T4" fmla="*/ 178 w 219"/>
                <a:gd name="T5" fmla="*/ 67 h 438"/>
                <a:gd name="T6" fmla="*/ 196 w 219"/>
                <a:gd name="T7" fmla="*/ 379 h 438"/>
                <a:gd name="T8" fmla="*/ 40 w 219"/>
                <a:gd name="T9" fmla="*/ 421 h 438"/>
                <a:gd name="T10" fmla="*/ 4 w 219"/>
                <a:gd name="T11" fmla="*/ 313 h 438"/>
                <a:gd name="T12" fmla="*/ 16 w 219"/>
                <a:gd name="T13" fmla="*/ 109 h 438"/>
                <a:gd name="T14" fmla="*/ 0 60000 65536"/>
                <a:gd name="T15" fmla="*/ 0 60000 65536"/>
                <a:gd name="T16" fmla="*/ 0 60000 65536"/>
                <a:gd name="T17" fmla="*/ 0 60000 65536"/>
                <a:gd name="T18" fmla="*/ 0 60000 65536"/>
                <a:gd name="T19" fmla="*/ 0 60000 65536"/>
                <a:gd name="T20" fmla="*/ 0 60000 65536"/>
                <a:gd name="T21" fmla="*/ 0 w 219"/>
                <a:gd name="T22" fmla="*/ 0 h 438"/>
                <a:gd name="T23" fmla="*/ 219 w 219"/>
                <a:gd name="T24" fmla="*/ 438 h 4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nvGrpSpPr>
            <p:cNvPr id="24626" name="Group 16"/>
            <p:cNvGrpSpPr>
              <a:grpSpLocks/>
            </p:cNvGrpSpPr>
            <p:nvPr/>
          </p:nvGrpSpPr>
          <p:grpSpPr bwMode="auto">
            <a:xfrm>
              <a:off x="4771" y="2948"/>
              <a:ext cx="116" cy="342"/>
              <a:chOff x="4180" y="783"/>
              <a:chExt cx="150" cy="307"/>
            </a:xfrm>
          </p:grpSpPr>
          <p:sp>
            <p:nvSpPr>
              <p:cNvPr id="24627"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628"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629"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sz="1350"/>
              </a:p>
            </p:txBody>
          </p:sp>
          <p:sp>
            <p:nvSpPr>
              <p:cNvPr id="24630"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sz="1350"/>
              </a:p>
            </p:txBody>
          </p:sp>
          <p:sp>
            <p:nvSpPr>
              <p:cNvPr id="24631"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32"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33"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sz="1350"/>
              </a:p>
            </p:txBody>
          </p:sp>
          <p:sp>
            <p:nvSpPr>
              <p:cNvPr id="24634"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grpSp>
      </p:grpSp>
      <p:grpSp>
        <p:nvGrpSpPr>
          <p:cNvPr id="24582" name="Group 25"/>
          <p:cNvGrpSpPr>
            <a:grpSpLocks/>
          </p:cNvGrpSpPr>
          <p:nvPr/>
        </p:nvGrpSpPr>
        <p:grpSpPr bwMode="auto">
          <a:xfrm>
            <a:off x="6319838" y="3695700"/>
            <a:ext cx="260747" cy="521494"/>
            <a:chOff x="4730" y="2897"/>
            <a:chExt cx="219" cy="438"/>
          </a:xfrm>
        </p:grpSpPr>
        <p:sp>
          <p:nvSpPr>
            <p:cNvPr id="24615" name="Freeform 26"/>
            <p:cNvSpPr>
              <a:spLocks/>
            </p:cNvSpPr>
            <p:nvPr/>
          </p:nvSpPr>
          <p:spPr bwMode="auto">
            <a:xfrm>
              <a:off x="4730" y="2897"/>
              <a:ext cx="219" cy="438"/>
            </a:xfrm>
            <a:custGeom>
              <a:avLst/>
              <a:gdLst>
                <a:gd name="T0" fmla="*/ 16 w 219"/>
                <a:gd name="T1" fmla="*/ 109 h 438"/>
                <a:gd name="T2" fmla="*/ 94 w 219"/>
                <a:gd name="T3" fmla="*/ 7 h 438"/>
                <a:gd name="T4" fmla="*/ 178 w 219"/>
                <a:gd name="T5" fmla="*/ 67 h 438"/>
                <a:gd name="T6" fmla="*/ 196 w 219"/>
                <a:gd name="T7" fmla="*/ 379 h 438"/>
                <a:gd name="T8" fmla="*/ 40 w 219"/>
                <a:gd name="T9" fmla="*/ 421 h 438"/>
                <a:gd name="T10" fmla="*/ 4 w 219"/>
                <a:gd name="T11" fmla="*/ 313 h 438"/>
                <a:gd name="T12" fmla="*/ 16 w 219"/>
                <a:gd name="T13" fmla="*/ 109 h 438"/>
                <a:gd name="T14" fmla="*/ 0 60000 65536"/>
                <a:gd name="T15" fmla="*/ 0 60000 65536"/>
                <a:gd name="T16" fmla="*/ 0 60000 65536"/>
                <a:gd name="T17" fmla="*/ 0 60000 65536"/>
                <a:gd name="T18" fmla="*/ 0 60000 65536"/>
                <a:gd name="T19" fmla="*/ 0 60000 65536"/>
                <a:gd name="T20" fmla="*/ 0 60000 65536"/>
                <a:gd name="T21" fmla="*/ 0 w 219"/>
                <a:gd name="T22" fmla="*/ 0 h 438"/>
                <a:gd name="T23" fmla="*/ 219 w 219"/>
                <a:gd name="T24" fmla="*/ 438 h 4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nvGrpSpPr>
            <p:cNvPr id="24616" name="Group 27"/>
            <p:cNvGrpSpPr>
              <a:grpSpLocks/>
            </p:cNvGrpSpPr>
            <p:nvPr/>
          </p:nvGrpSpPr>
          <p:grpSpPr bwMode="auto">
            <a:xfrm>
              <a:off x="4771" y="2948"/>
              <a:ext cx="116" cy="342"/>
              <a:chOff x="4180" y="783"/>
              <a:chExt cx="150" cy="307"/>
            </a:xfrm>
          </p:grpSpPr>
          <p:sp>
            <p:nvSpPr>
              <p:cNvPr id="24617" name="AutoShape 2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618" name="Rectangle 2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619"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sz="1350"/>
              </a:p>
            </p:txBody>
          </p:sp>
          <p:sp>
            <p:nvSpPr>
              <p:cNvPr id="24620"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sz="1350"/>
              </a:p>
            </p:txBody>
          </p:sp>
          <p:sp>
            <p:nvSpPr>
              <p:cNvPr id="24621" name="Line 3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22" name="Line 3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23"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sz="1350"/>
              </a:p>
            </p:txBody>
          </p:sp>
          <p:sp>
            <p:nvSpPr>
              <p:cNvPr id="24624" name="Rectangle 3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grpSp>
      </p:grpSp>
      <p:grpSp>
        <p:nvGrpSpPr>
          <p:cNvPr id="24583" name="Group 36"/>
          <p:cNvGrpSpPr>
            <a:grpSpLocks/>
          </p:cNvGrpSpPr>
          <p:nvPr/>
        </p:nvGrpSpPr>
        <p:grpSpPr bwMode="auto">
          <a:xfrm>
            <a:off x="7066360" y="3554016"/>
            <a:ext cx="260747" cy="521494"/>
            <a:chOff x="4730" y="2897"/>
            <a:chExt cx="219" cy="438"/>
          </a:xfrm>
        </p:grpSpPr>
        <p:sp>
          <p:nvSpPr>
            <p:cNvPr id="24605" name="Freeform 37"/>
            <p:cNvSpPr>
              <a:spLocks/>
            </p:cNvSpPr>
            <p:nvPr/>
          </p:nvSpPr>
          <p:spPr bwMode="auto">
            <a:xfrm>
              <a:off x="4730" y="2897"/>
              <a:ext cx="219" cy="438"/>
            </a:xfrm>
            <a:custGeom>
              <a:avLst/>
              <a:gdLst>
                <a:gd name="T0" fmla="*/ 16 w 219"/>
                <a:gd name="T1" fmla="*/ 109 h 438"/>
                <a:gd name="T2" fmla="*/ 94 w 219"/>
                <a:gd name="T3" fmla="*/ 7 h 438"/>
                <a:gd name="T4" fmla="*/ 178 w 219"/>
                <a:gd name="T5" fmla="*/ 67 h 438"/>
                <a:gd name="T6" fmla="*/ 196 w 219"/>
                <a:gd name="T7" fmla="*/ 379 h 438"/>
                <a:gd name="T8" fmla="*/ 40 w 219"/>
                <a:gd name="T9" fmla="*/ 421 h 438"/>
                <a:gd name="T10" fmla="*/ 4 w 219"/>
                <a:gd name="T11" fmla="*/ 313 h 438"/>
                <a:gd name="T12" fmla="*/ 16 w 219"/>
                <a:gd name="T13" fmla="*/ 109 h 438"/>
                <a:gd name="T14" fmla="*/ 0 60000 65536"/>
                <a:gd name="T15" fmla="*/ 0 60000 65536"/>
                <a:gd name="T16" fmla="*/ 0 60000 65536"/>
                <a:gd name="T17" fmla="*/ 0 60000 65536"/>
                <a:gd name="T18" fmla="*/ 0 60000 65536"/>
                <a:gd name="T19" fmla="*/ 0 60000 65536"/>
                <a:gd name="T20" fmla="*/ 0 60000 65536"/>
                <a:gd name="T21" fmla="*/ 0 w 219"/>
                <a:gd name="T22" fmla="*/ 0 h 438"/>
                <a:gd name="T23" fmla="*/ 219 w 219"/>
                <a:gd name="T24" fmla="*/ 438 h 4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nvGrpSpPr>
            <p:cNvPr id="24606" name="Group 38"/>
            <p:cNvGrpSpPr>
              <a:grpSpLocks/>
            </p:cNvGrpSpPr>
            <p:nvPr/>
          </p:nvGrpSpPr>
          <p:grpSpPr bwMode="auto">
            <a:xfrm>
              <a:off x="4771" y="2948"/>
              <a:ext cx="116" cy="342"/>
              <a:chOff x="4180" y="783"/>
              <a:chExt cx="150" cy="307"/>
            </a:xfrm>
          </p:grpSpPr>
          <p:sp>
            <p:nvSpPr>
              <p:cNvPr id="24607" name="AutoShape 3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608" name="Rectangle 4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609" name="Rectangle 4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sz="1350"/>
              </a:p>
            </p:txBody>
          </p:sp>
          <p:sp>
            <p:nvSpPr>
              <p:cNvPr id="24610" name="AutoShape 4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sz="1350"/>
              </a:p>
            </p:txBody>
          </p:sp>
          <p:sp>
            <p:nvSpPr>
              <p:cNvPr id="24611" name="Line 4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12" name="Line 4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13" name="Rectangle 4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sz="1350"/>
              </a:p>
            </p:txBody>
          </p:sp>
          <p:sp>
            <p:nvSpPr>
              <p:cNvPr id="24614" name="Rectangle 4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grpSp>
      </p:grpSp>
      <p:grpSp>
        <p:nvGrpSpPr>
          <p:cNvPr id="24584" name="Group 47"/>
          <p:cNvGrpSpPr>
            <a:grpSpLocks/>
          </p:cNvGrpSpPr>
          <p:nvPr/>
        </p:nvGrpSpPr>
        <p:grpSpPr bwMode="auto">
          <a:xfrm>
            <a:off x="6303169" y="2725341"/>
            <a:ext cx="260747" cy="521494"/>
            <a:chOff x="4730" y="2897"/>
            <a:chExt cx="219" cy="438"/>
          </a:xfrm>
        </p:grpSpPr>
        <p:sp>
          <p:nvSpPr>
            <p:cNvPr id="24595" name="Freeform 48"/>
            <p:cNvSpPr>
              <a:spLocks/>
            </p:cNvSpPr>
            <p:nvPr/>
          </p:nvSpPr>
          <p:spPr bwMode="auto">
            <a:xfrm>
              <a:off x="4730" y="2897"/>
              <a:ext cx="219" cy="438"/>
            </a:xfrm>
            <a:custGeom>
              <a:avLst/>
              <a:gdLst>
                <a:gd name="T0" fmla="*/ 16 w 219"/>
                <a:gd name="T1" fmla="*/ 109 h 438"/>
                <a:gd name="T2" fmla="*/ 94 w 219"/>
                <a:gd name="T3" fmla="*/ 7 h 438"/>
                <a:gd name="T4" fmla="*/ 178 w 219"/>
                <a:gd name="T5" fmla="*/ 67 h 438"/>
                <a:gd name="T6" fmla="*/ 196 w 219"/>
                <a:gd name="T7" fmla="*/ 379 h 438"/>
                <a:gd name="T8" fmla="*/ 40 w 219"/>
                <a:gd name="T9" fmla="*/ 421 h 438"/>
                <a:gd name="T10" fmla="*/ 4 w 219"/>
                <a:gd name="T11" fmla="*/ 313 h 438"/>
                <a:gd name="T12" fmla="*/ 16 w 219"/>
                <a:gd name="T13" fmla="*/ 109 h 438"/>
                <a:gd name="T14" fmla="*/ 0 60000 65536"/>
                <a:gd name="T15" fmla="*/ 0 60000 65536"/>
                <a:gd name="T16" fmla="*/ 0 60000 65536"/>
                <a:gd name="T17" fmla="*/ 0 60000 65536"/>
                <a:gd name="T18" fmla="*/ 0 60000 65536"/>
                <a:gd name="T19" fmla="*/ 0 60000 65536"/>
                <a:gd name="T20" fmla="*/ 0 60000 65536"/>
                <a:gd name="T21" fmla="*/ 0 w 219"/>
                <a:gd name="T22" fmla="*/ 0 h 438"/>
                <a:gd name="T23" fmla="*/ 219 w 219"/>
                <a:gd name="T24" fmla="*/ 438 h 4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350"/>
            </a:p>
          </p:txBody>
        </p:sp>
        <p:grpSp>
          <p:nvGrpSpPr>
            <p:cNvPr id="24596" name="Group 49"/>
            <p:cNvGrpSpPr>
              <a:grpSpLocks/>
            </p:cNvGrpSpPr>
            <p:nvPr/>
          </p:nvGrpSpPr>
          <p:grpSpPr bwMode="auto">
            <a:xfrm>
              <a:off x="4771" y="2948"/>
              <a:ext cx="116" cy="342"/>
              <a:chOff x="4180" y="783"/>
              <a:chExt cx="150" cy="307"/>
            </a:xfrm>
          </p:grpSpPr>
          <p:sp>
            <p:nvSpPr>
              <p:cNvPr id="24597" name="AutoShape 5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598" name="Rectangle 5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sp>
            <p:nvSpPr>
              <p:cNvPr id="24599" name="Rectangle 5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sz="1350"/>
              </a:p>
            </p:txBody>
          </p:sp>
          <p:sp>
            <p:nvSpPr>
              <p:cNvPr id="24600" name="AutoShape 5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sz="1350"/>
              </a:p>
            </p:txBody>
          </p:sp>
          <p:sp>
            <p:nvSpPr>
              <p:cNvPr id="24601" name="Line 5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02" name="Line 5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24603" name="Rectangle 5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sz="1350"/>
              </a:p>
            </p:txBody>
          </p:sp>
          <p:sp>
            <p:nvSpPr>
              <p:cNvPr id="24604" name="Rectangle 5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350"/>
              </a:p>
            </p:txBody>
          </p:sp>
        </p:grpSp>
      </p:grpSp>
      <p:sp>
        <p:nvSpPr>
          <p:cNvPr id="24585" name="Text Box 58"/>
          <p:cNvSpPr txBox="1">
            <a:spLocks noChangeArrowheads="1"/>
          </p:cNvSpPr>
          <p:nvPr/>
        </p:nvSpPr>
        <p:spPr bwMode="auto">
          <a:xfrm>
            <a:off x="5799535" y="1235869"/>
            <a:ext cx="133998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spcBef>
                <a:spcPct val="20000"/>
              </a:spcBef>
              <a:buClr>
                <a:schemeClr val="accent2"/>
              </a:buClr>
              <a:buSzPct val="85000"/>
              <a:buFont typeface="ZapfDingbats" pitchFamily="82" charset="2"/>
              <a:buNone/>
            </a:pPr>
            <a:r>
              <a:rPr lang="en-US" sz="1200" b="1" dirty="0">
                <a:effectLst>
                  <a:outerShdw blurRad="38100" dist="38100" dir="2700000" algn="tl">
                    <a:srgbClr val="000000">
                      <a:alpha val="43137"/>
                    </a:srgbClr>
                  </a:outerShdw>
                </a:effectLst>
                <a:cs typeface="Times New Roman" pitchFamily="18" charset="0"/>
              </a:rPr>
              <a:t>origin server </a:t>
            </a:r>
          </a:p>
          <a:p>
            <a:pPr>
              <a:spcBef>
                <a:spcPct val="20000"/>
              </a:spcBef>
              <a:buClr>
                <a:schemeClr val="accent2"/>
              </a:buClr>
              <a:buSzPct val="85000"/>
              <a:buFont typeface="ZapfDingbats" pitchFamily="82" charset="2"/>
              <a:buNone/>
            </a:pPr>
            <a:r>
              <a:rPr lang="en-US" sz="1200" b="1" dirty="0">
                <a:effectLst>
                  <a:outerShdw blurRad="38100" dist="38100" dir="2700000" algn="tl">
                    <a:srgbClr val="000000">
                      <a:alpha val="43137"/>
                    </a:srgbClr>
                  </a:outerShdw>
                </a:effectLst>
                <a:cs typeface="Times New Roman" pitchFamily="18" charset="0"/>
              </a:rPr>
              <a:t>in North America</a:t>
            </a:r>
          </a:p>
        </p:txBody>
      </p:sp>
      <p:sp>
        <p:nvSpPr>
          <p:cNvPr id="24586" name="Text Box 59"/>
          <p:cNvSpPr txBox="1">
            <a:spLocks noChangeArrowheads="1"/>
          </p:cNvSpPr>
          <p:nvPr/>
        </p:nvSpPr>
        <p:spPr bwMode="auto">
          <a:xfrm>
            <a:off x="5616179" y="2444354"/>
            <a:ext cx="1749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spcBef>
                <a:spcPct val="20000"/>
              </a:spcBef>
              <a:buClr>
                <a:schemeClr val="accent2"/>
              </a:buClr>
              <a:buSzPct val="85000"/>
              <a:buFont typeface="ZapfDingbats" pitchFamily="82" charset="2"/>
              <a:buNone/>
            </a:pPr>
            <a:r>
              <a:rPr lang="en-US" sz="1200" b="1" dirty="0">
                <a:effectLst>
                  <a:outerShdw blurRad="38100" dist="38100" dir="2700000" algn="tl">
                    <a:srgbClr val="000000">
                      <a:alpha val="43137"/>
                    </a:srgbClr>
                  </a:outerShdw>
                </a:effectLst>
                <a:latin typeface="Arial" pitchFamily="34" charset="0"/>
              </a:rPr>
              <a:t>CDN </a:t>
            </a:r>
            <a:r>
              <a:rPr lang="en-US" sz="1200" b="1" dirty="0">
                <a:effectLst>
                  <a:outerShdw blurRad="38100" dist="38100" dir="2700000" algn="tl">
                    <a:srgbClr val="000000">
                      <a:alpha val="43137"/>
                    </a:srgbClr>
                  </a:outerShdw>
                </a:effectLst>
                <a:cs typeface="Times New Roman" pitchFamily="18" charset="0"/>
              </a:rPr>
              <a:t>distribution</a:t>
            </a:r>
            <a:r>
              <a:rPr lang="en-US" sz="1200" b="1" dirty="0">
                <a:effectLst>
                  <a:outerShdw blurRad="38100" dist="38100" dir="2700000" algn="tl">
                    <a:srgbClr val="000000">
                      <a:alpha val="43137"/>
                    </a:srgbClr>
                  </a:outerShdw>
                </a:effectLst>
                <a:latin typeface="Arial" pitchFamily="34" charset="0"/>
              </a:rPr>
              <a:t> node</a:t>
            </a:r>
          </a:p>
        </p:txBody>
      </p:sp>
      <p:sp>
        <p:nvSpPr>
          <p:cNvPr id="24587" name="Line 60"/>
          <p:cNvSpPr>
            <a:spLocks noChangeShapeType="1"/>
          </p:cNvSpPr>
          <p:nvPr/>
        </p:nvSpPr>
        <p:spPr bwMode="auto">
          <a:xfrm>
            <a:off x="6381750" y="2097882"/>
            <a:ext cx="0" cy="365522"/>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4588" name="Line 61"/>
          <p:cNvSpPr>
            <a:spLocks noChangeShapeType="1"/>
          </p:cNvSpPr>
          <p:nvPr/>
        </p:nvSpPr>
        <p:spPr bwMode="auto">
          <a:xfrm flipH="1">
            <a:off x="5722144" y="3105150"/>
            <a:ext cx="540544" cy="521494"/>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4589" name="Line 62"/>
          <p:cNvSpPr>
            <a:spLocks noChangeShapeType="1"/>
          </p:cNvSpPr>
          <p:nvPr/>
        </p:nvSpPr>
        <p:spPr bwMode="auto">
          <a:xfrm>
            <a:off x="6436519" y="3314700"/>
            <a:ext cx="0" cy="339329"/>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4590" name="Line 63"/>
          <p:cNvSpPr>
            <a:spLocks noChangeShapeType="1"/>
          </p:cNvSpPr>
          <p:nvPr/>
        </p:nvSpPr>
        <p:spPr bwMode="auto">
          <a:xfrm>
            <a:off x="6600825" y="3086100"/>
            <a:ext cx="448866" cy="531019"/>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4591" name="Text Box 64"/>
          <p:cNvSpPr txBox="1">
            <a:spLocks noChangeArrowheads="1"/>
          </p:cNvSpPr>
          <p:nvPr/>
        </p:nvSpPr>
        <p:spPr bwMode="auto">
          <a:xfrm>
            <a:off x="4899422" y="4020741"/>
            <a:ext cx="115358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spcBef>
                <a:spcPct val="20000"/>
              </a:spcBef>
              <a:buClr>
                <a:schemeClr val="accent2"/>
              </a:buClr>
              <a:buSzPct val="85000"/>
              <a:buFont typeface="ZapfDingbats" pitchFamily="82" charset="2"/>
              <a:buNone/>
            </a:pPr>
            <a:r>
              <a:rPr lang="en-US" sz="1200" b="1">
                <a:latin typeface="Arial" pitchFamily="34" charset="0"/>
              </a:rPr>
              <a:t>CDN server</a:t>
            </a:r>
          </a:p>
          <a:p>
            <a:pPr>
              <a:spcBef>
                <a:spcPct val="20000"/>
              </a:spcBef>
              <a:buClr>
                <a:schemeClr val="accent2"/>
              </a:buClr>
              <a:buSzPct val="85000"/>
              <a:buFont typeface="ZapfDingbats" pitchFamily="82" charset="2"/>
              <a:buNone/>
            </a:pPr>
            <a:r>
              <a:rPr lang="en-US" sz="1200" b="1">
                <a:latin typeface="Arial" pitchFamily="34" charset="0"/>
              </a:rPr>
              <a:t>in S. America</a:t>
            </a:r>
          </a:p>
        </p:txBody>
      </p:sp>
      <p:sp>
        <p:nvSpPr>
          <p:cNvPr id="24592" name="Text Box 65"/>
          <p:cNvSpPr txBox="1">
            <a:spLocks noChangeArrowheads="1"/>
          </p:cNvSpPr>
          <p:nvPr/>
        </p:nvSpPr>
        <p:spPr bwMode="auto">
          <a:xfrm>
            <a:off x="5992417" y="4267200"/>
            <a:ext cx="101822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spcBef>
                <a:spcPct val="20000"/>
              </a:spcBef>
              <a:buClr>
                <a:schemeClr val="accent2"/>
              </a:buClr>
              <a:buSzPct val="85000"/>
              <a:buFont typeface="ZapfDingbats" pitchFamily="82" charset="2"/>
              <a:buNone/>
            </a:pPr>
            <a:r>
              <a:rPr lang="en-US" sz="1200" b="1">
                <a:latin typeface="Arial" pitchFamily="34" charset="0"/>
              </a:rPr>
              <a:t>CDN server</a:t>
            </a:r>
          </a:p>
          <a:p>
            <a:pPr>
              <a:spcBef>
                <a:spcPct val="20000"/>
              </a:spcBef>
              <a:buClr>
                <a:schemeClr val="accent2"/>
              </a:buClr>
              <a:buSzPct val="85000"/>
              <a:buFont typeface="ZapfDingbats" pitchFamily="82" charset="2"/>
              <a:buNone/>
            </a:pPr>
            <a:r>
              <a:rPr lang="en-US" sz="1200" b="1">
                <a:latin typeface="Arial" pitchFamily="34" charset="0"/>
              </a:rPr>
              <a:t>in Europe</a:t>
            </a:r>
          </a:p>
        </p:txBody>
      </p:sp>
      <p:sp>
        <p:nvSpPr>
          <p:cNvPr id="24593" name="Text Box 66"/>
          <p:cNvSpPr txBox="1">
            <a:spLocks noChangeArrowheads="1"/>
          </p:cNvSpPr>
          <p:nvPr/>
        </p:nvSpPr>
        <p:spPr bwMode="auto">
          <a:xfrm>
            <a:off x="6912769" y="4133850"/>
            <a:ext cx="101822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spcBef>
                <a:spcPct val="20000"/>
              </a:spcBef>
              <a:buClr>
                <a:schemeClr val="accent2"/>
              </a:buClr>
              <a:buSzPct val="85000"/>
              <a:buFont typeface="ZapfDingbats" pitchFamily="82" charset="2"/>
              <a:buNone/>
            </a:pPr>
            <a:r>
              <a:rPr lang="en-US" sz="1200" b="1">
                <a:latin typeface="Arial" pitchFamily="34" charset="0"/>
              </a:rPr>
              <a:t>CDN server</a:t>
            </a:r>
          </a:p>
          <a:p>
            <a:pPr>
              <a:spcBef>
                <a:spcPct val="20000"/>
              </a:spcBef>
              <a:buClr>
                <a:schemeClr val="accent2"/>
              </a:buClr>
              <a:buSzPct val="85000"/>
              <a:buFont typeface="ZapfDingbats" pitchFamily="82" charset="2"/>
              <a:buNone/>
            </a:pPr>
            <a:r>
              <a:rPr lang="en-US" sz="1200" b="1">
                <a:latin typeface="Arial" pitchFamily="34" charset="0"/>
              </a:rPr>
              <a:t>in Asia</a:t>
            </a:r>
          </a:p>
        </p:txBody>
      </p:sp>
      <p:sp>
        <p:nvSpPr>
          <p:cNvPr id="24594" name="Slide Number Placeholder 2"/>
          <p:cNvSpPr txBox="1">
            <a:spLocks/>
          </p:cNvSpPr>
          <p:nvPr/>
        </p:nvSpPr>
        <p:spPr bwMode="auto">
          <a:xfrm>
            <a:off x="6400800" y="-57150"/>
            <a:ext cx="16002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r" eaLnBrk="1" hangingPunct="1"/>
            <a:fld id="{4F529F3E-B7BB-47E2-8A74-77F6C6DFDA8D}" type="slidenum">
              <a:rPr lang="en-US" sz="900" b="1">
                <a:solidFill>
                  <a:srgbClr val="898989"/>
                </a:solidFill>
                <a:latin typeface="Courier New" pitchFamily="49" charset="0"/>
              </a:rPr>
              <a:pPr algn="r" eaLnBrk="1" hangingPunct="1"/>
              <a:t>136</a:t>
            </a:fld>
            <a:endParaRPr lang="en-US" sz="900" b="1">
              <a:solidFill>
                <a:srgbClr val="898989"/>
              </a:solidFill>
              <a:latin typeface="Courier New" pitchFamily="49" charset="0"/>
            </a:endParaRPr>
          </a:p>
        </p:txBody>
      </p:sp>
      <p:sp>
        <p:nvSpPr>
          <p:cNvPr id="2" name="Title 1"/>
          <p:cNvSpPr>
            <a:spLocks noGrp="1"/>
          </p:cNvSpPr>
          <p:nvPr>
            <p:ph type="title"/>
          </p:nvPr>
        </p:nvSpPr>
        <p:spPr/>
        <p:txBody>
          <a:bodyPr/>
          <a:lstStyle/>
          <a:p>
            <a:r>
              <a:rPr lang="en-IN" dirty="0" smtClean="0"/>
              <a:t>CDN Distribution</a:t>
            </a:r>
            <a:endParaRPr lang="en-IN" dirty="0"/>
          </a:p>
        </p:txBody>
      </p:sp>
    </p:spTree>
    <p:extLst>
      <p:ext uri="{BB962C8B-B14F-4D97-AF65-F5344CB8AC3E}">
        <p14:creationId xmlns:p14="http://schemas.microsoft.com/office/powerpoint/2010/main" val="2716571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55074"/>
            <a:ext cx="7258050" cy="3674125"/>
          </a:xfrm>
        </p:spPr>
        <p:txBody>
          <a:bodyPr>
            <a:normAutofit lnSpcReduction="10000"/>
          </a:bodyPr>
          <a:lstStyle/>
          <a:p>
            <a:pPr marL="0" indent="0">
              <a:buNone/>
            </a:pPr>
            <a:r>
              <a:rPr lang="en-US" sz="1800" dirty="0">
                <a:cs typeface="Times New Roman" pitchFamily="18" charset="0"/>
              </a:rPr>
              <a:t>Some of the major advantages of using a CDN are as follows:</a:t>
            </a:r>
          </a:p>
          <a:p>
            <a:pPr marL="0" indent="0">
              <a:buNone/>
            </a:pPr>
            <a:endParaRPr lang="en-US" sz="1800" dirty="0">
              <a:cs typeface="Times New Roman" pitchFamily="18" charset="0"/>
            </a:endParaRPr>
          </a:p>
          <a:p>
            <a:r>
              <a:rPr lang="en-US" sz="1800" dirty="0">
                <a:cs typeface="Times New Roman" pitchFamily="18" charset="0"/>
              </a:rPr>
              <a:t>Websites load quicker.</a:t>
            </a:r>
          </a:p>
          <a:p>
            <a:pPr marL="0" indent="0">
              <a:buNone/>
            </a:pPr>
            <a:endParaRPr lang="en-US" sz="1800" dirty="0">
              <a:cs typeface="Times New Roman" pitchFamily="18" charset="0"/>
            </a:endParaRPr>
          </a:p>
          <a:p>
            <a:r>
              <a:rPr lang="en-US" sz="1800" dirty="0">
                <a:cs typeface="Times New Roman" pitchFamily="18" charset="0"/>
              </a:rPr>
              <a:t>Saves a lot of bandwidth — ideal for heavy traffic websites or those with limited shared hosting accounts</a:t>
            </a:r>
          </a:p>
          <a:p>
            <a:pPr marL="0" indent="0">
              <a:buNone/>
            </a:pPr>
            <a:endParaRPr lang="en-US" sz="1800" dirty="0">
              <a:cs typeface="Times New Roman" pitchFamily="18" charset="0"/>
            </a:endParaRPr>
          </a:p>
          <a:p>
            <a:r>
              <a:rPr lang="en-US" sz="1800" dirty="0">
                <a:cs typeface="Times New Roman" pitchFamily="18" charset="0"/>
              </a:rPr>
              <a:t>Less pressure on hosting server.</a:t>
            </a:r>
          </a:p>
          <a:p>
            <a:endParaRPr lang="en-US" sz="1800" dirty="0">
              <a:cs typeface="Times New Roman" pitchFamily="18" charset="0"/>
            </a:endParaRPr>
          </a:p>
          <a:p>
            <a:r>
              <a:rPr lang="en-US" sz="1800" dirty="0">
                <a:cs typeface="Times New Roman" pitchFamily="18" charset="0"/>
              </a:rPr>
              <a:t>CDN’s are highly redundant as requests can always be transferred to other servers (if one of them is down) and hence they almost provide 100% availability.</a:t>
            </a:r>
          </a:p>
        </p:txBody>
      </p:sp>
      <p:sp>
        <p:nvSpPr>
          <p:cNvPr id="4" name="Title 3"/>
          <p:cNvSpPr>
            <a:spLocks noGrp="1"/>
          </p:cNvSpPr>
          <p:nvPr>
            <p:ph type="title"/>
          </p:nvPr>
        </p:nvSpPr>
        <p:spPr/>
        <p:txBody>
          <a:bodyPr/>
          <a:lstStyle/>
          <a:p>
            <a:r>
              <a:rPr lang="en-IN" dirty="0" smtClean="0"/>
              <a:t>Advantages</a:t>
            </a:r>
            <a:endParaRPr lang="en-IN" dirty="0"/>
          </a:p>
        </p:txBody>
      </p:sp>
    </p:spTree>
    <p:extLst>
      <p:ext uri="{BB962C8B-B14F-4D97-AF65-F5344CB8AC3E}">
        <p14:creationId xmlns:p14="http://schemas.microsoft.com/office/powerpoint/2010/main" val="4378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67468"/>
            <a:ext cx="7886700" cy="3886200"/>
          </a:xfrm>
        </p:spPr>
        <p:txBody>
          <a:bodyPr>
            <a:noAutofit/>
          </a:bodyPr>
          <a:lstStyle/>
          <a:p>
            <a:pPr algn="just"/>
            <a:r>
              <a:rPr lang="en-US" sz="1600" dirty="0"/>
              <a:t> </a:t>
            </a:r>
            <a:r>
              <a:rPr lang="en-US" sz="1600" dirty="0">
                <a:cs typeface="Times New Roman" pitchFamily="18" charset="0"/>
              </a:rPr>
              <a:t>While the static content can be cached on the cache servers to be served immediately to the consumers, dynamic content/ </a:t>
            </a:r>
            <a:r>
              <a:rPr lang="en-US" sz="1600" b="1" dirty="0">
                <a:cs typeface="Times New Roman" pitchFamily="18" charset="0"/>
              </a:rPr>
              <a:t>embedded objects</a:t>
            </a:r>
            <a:r>
              <a:rPr lang="en-US" sz="1600" dirty="0">
                <a:cs typeface="Times New Roman" pitchFamily="18" charset="0"/>
              </a:rPr>
              <a:t> </a:t>
            </a:r>
            <a:r>
              <a:rPr lang="en-US" sz="1600" dirty="0" err="1">
                <a:cs typeface="Times New Roman" pitchFamily="18" charset="0"/>
              </a:rPr>
              <a:t>etc</a:t>
            </a:r>
            <a:r>
              <a:rPr lang="en-US" sz="1600" dirty="0">
                <a:cs typeface="Times New Roman" pitchFamily="18" charset="0"/>
              </a:rPr>
              <a:t>, cannot. So, CDN takes advantage of the http request procedure.</a:t>
            </a:r>
          </a:p>
          <a:p>
            <a:pPr algn="just"/>
            <a:endParaRPr lang="en-US" sz="1600" dirty="0">
              <a:cs typeface="Times New Roman" pitchFamily="18" charset="0"/>
            </a:endParaRPr>
          </a:p>
          <a:p>
            <a:pPr algn="just"/>
            <a:r>
              <a:rPr lang="en-US" sz="1600" dirty="0">
                <a:cs typeface="Times New Roman" pitchFamily="18" charset="0"/>
              </a:rPr>
              <a:t> The fastest and the least congested </a:t>
            </a:r>
            <a:r>
              <a:rPr lang="en-US" sz="1600" b="1" dirty="0">
                <a:cs typeface="Times New Roman" pitchFamily="18" charset="0"/>
              </a:rPr>
              <a:t>route</a:t>
            </a:r>
            <a:r>
              <a:rPr lang="en-US" sz="1600" dirty="0">
                <a:cs typeface="Times New Roman" pitchFamily="18" charset="0"/>
              </a:rPr>
              <a:t> (between the cache server and the origin server) is estimated continuously, and the traffic is sent in that route.</a:t>
            </a:r>
          </a:p>
          <a:p>
            <a:pPr algn="just"/>
            <a:endParaRPr lang="en-US" sz="1600" dirty="0">
              <a:cs typeface="Times New Roman" pitchFamily="18" charset="0"/>
            </a:endParaRPr>
          </a:p>
          <a:p>
            <a:pPr algn="just"/>
            <a:r>
              <a:rPr lang="en-US" sz="1600" dirty="0">
                <a:cs typeface="Times New Roman" pitchFamily="18" charset="0"/>
              </a:rPr>
              <a:t> Some CDN’s can </a:t>
            </a:r>
            <a:r>
              <a:rPr lang="en-US" sz="1600" b="1" dirty="0">
                <a:cs typeface="Times New Roman" pitchFamily="18" charset="0"/>
              </a:rPr>
              <a:t>prioritize</a:t>
            </a:r>
            <a:r>
              <a:rPr lang="en-US" sz="1600" dirty="0">
                <a:cs typeface="Times New Roman" pitchFamily="18" charset="0"/>
              </a:rPr>
              <a:t> the Interactive/ multimedia traffic in their networks to improve their performance.</a:t>
            </a:r>
          </a:p>
          <a:p>
            <a:pPr algn="just"/>
            <a:endParaRPr lang="en-US" sz="1600" dirty="0">
              <a:cs typeface="Times New Roman" pitchFamily="18" charset="0"/>
            </a:endParaRPr>
          </a:p>
          <a:p>
            <a:pPr algn="just"/>
            <a:r>
              <a:rPr lang="en-US" sz="1600" dirty="0">
                <a:cs typeface="Times New Roman" pitchFamily="18" charset="0"/>
              </a:rPr>
              <a:t>CDN can use </a:t>
            </a:r>
            <a:r>
              <a:rPr lang="en-US" sz="1600" b="1" dirty="0">
                <a:cs typeface="Times New Roman" pitchFamily="18" charset="0"/>
              </a:rPr>
              <a:t>Pull or Push</a:t>
            </a:r>
            <a:r>
              <a:rPr lang="en-US" sz="1600" dirty="0">
                <a:cs typeface="Times New Roman" pitchFamily="18" charset="0"/>
              </a:rPr>
              <a:t> technologies, or both. A pull technology requests for content from the origin server on the receipt of a request from  consumers, and also saves it in the process. A push technology involves origin server pushing out all content to cache servers before hand.</a:t>
            </a:r>
          </a:p>
        </p:txBody>
      </p:sp>
      <p:sp>
        <p:nvSpPr>
          <p:cNvPr id="4" name="Title 3"/>
          <p:cNvSpPr>
            <a:spLocks noGrp="1"/>
          </p:cNvSpPr>
          <p:nvPr>
            <p:ph type="title"/>
          </p:nvPr>
        </p:nvSpPr>
        <p:spPr/>
        <p:txBody>
          <a:bodyPr/>
          <a:lstStyle/>
          <a:p>
            <a:r>
              <a:rPr lang="en-IN" dirty="0" smtClean="0"/>
              <a:t>Technologies used by CDN</a:t>
            </a:r>
            <a:endParaRPr lang="en-IN" dirty="0"/>
          </a:p>
        </p:txBody>
      </p:sp>
    </p:spTree>
    <p:extLst>
      <p:ext uri="{BB962C8B-B14F-4D97-AF65-F5344CB8AC3E}">
        <p14:creationId xmlns:p14="http://schemas.microsoft.com/office/powerpoint/2010/main" val="34818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00200"/>
            <a:ext cx="8074675" cy="3429000"/>
          </a:xfrm>
        </p:spPr>
        <p:txBody>
          <a:bodyPr>
            <a:noAutofit/>
          </a:bodyPr>
          <a:lstStyle/>
          <a:p>
            <a:r>
              <a:rPr lang="en-US" sz="1600" b="1" dirty="0">
                <a:cs typeface="Times New Roman" pitchFamily="18" charset="0"/>
              </a:rPr>
              <a:t>Downloading:</a:t>
            </a:r>
            <a:r>
              <a:rPr lang="en-US" sz="1600" dirty="0">
                <a:cs typeface="Times New Roman" pitchFamily="18" charset="0"/>
              </a:rPr>
              <a:t> Large files are best stored on a CDN. This allows users to download files faster and helps reduce the resource load on the site’s server. </a:t>
            </a:r>
          </a:p>
          <a:p>
            <a:endParaRPr lang="en-US" sz="1600" dirty="0">
              <a:cs typeface="Times New Roman" pitchFamily="18" charset="0"/>
            </a:endParaRPr>
          </a:p>
          <a:p>
            <a:r>
              <a:rPr lang="en-US" sz="1600" b="1" dirty="0">
                <a:cs typeface="Times New Roman" pitchFamily="18" charset="0"/>
              </a:rPr>
              <a:t>Streaming:</a:t>
            </a:r>
            <a:r>
              <a:rPr lang="en-US" sz="1600" dirty="0">
                <a:cs typeface="Times New Roman" pitchFamily="18" charset="0"/>
              </a:rPr>
              <a:t> Streaming audio or video is a very server intensive process and typically uses a CDN to allow server stability. Depending on the provider, content can be streamed. However, it is important to note that not all CDN providers offer audio and video streaming.</a:t>
            </a:r>
          </a:p>
          <a:p>
            <a:endParaRPr lang="en-US" sz="1600" dirty="0">
              <a:cs typeface="Times New Roman" pitchFamily="18" charset="0"/>
            </a:endParaRPr>
          </a:p>
          <a:p>
            <a:r>
              <a:rPr lang="en-US" sz="1600" b="1" dirty="0">
                <a:cs typeface="Times New Roman" pitchFamily="18" charset="0"/>
              </a:rPr>
              <a:t>Static Files:</a:t>
            </a:r>
            <a:r>
              <a:rPr lang="en-US" sz="1600" dirty="0">
                <a:cs typeface="Times New Roman" pitchFamily="18" charset="0"/>
              </a:rPr>
              <a:t> Smaller files, such as CSS files, graphics and </a:t>
            </a:r>
            <a:r>
              <a:rPr lang="en-US" sz="1600" dirty="0" err="1">
                <a:cs typeface="Times New Roman" pitchFamily="18" charset="0"/>
              </a:rPr>
              <a:t>javascript</a:t>
            </a:r>
            <a:r>
              <a:rPr lang="en-US" sz="1600" dirty="0">
                <a:cs typeface="Times New Roman" pitchFamily="18" charset="0"/>
              </a:rPr>
              <a:t> scripts are ideal for a CDN. These allow the load of a website’s server to be reduced by offloading the task to the CDN.</a:t>
            </a:r>
          </a:p>
        </p:txBody>
      </p:sp>
      <p:sp>
        <p:nvSpPr>
          <p:cNvPr id="4" name="Title 3"/>
          <p:cNvSpPr>
            <a:spLocks noGrp="1"/>
          </p:cNvSpPr>
          <p:nvPr>
            <p:ph type="title"/>
          </p:nvPr>
        </p:nvSpPr>
        <p:spPr/>
        <p:txBody>
          <a:bodyPr/>
          <a:lstStyle/>
          <a:p>
            <a:r>
              <a:rPr lang="en-IN" dirty="0" smtClean="0"/>
              <a:t>Where to Use?</a:t>
            </a:r>
            <a:endParaRPr lang="en-IN" dirty="0"/>
          </a:p>
        </p:txBody>
      </p:sp>
    </p:spTree>
    <p:extLst>
      <p:ext uri="{BB962C8B-B14F-4D97-AF65-F5344CB8AC3E}">
        <p14:creationId xmlns:p14="http://schemas.microsoft.com/office/powerpoint/2010/main" val="29841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5"/>
          <p:cNvGrpSpPr>
            <a:grpSpLocks/>
          </p:cNvGrpSpPr>
          <p:nvPr/>
        </p:nvGrpSpPr>
        <p:grpSpPr bwMode="auto">
          <a:xfrm>
            <a:off x="660934" y="1414909"/>
            <a:ext cx="925512" cy="942975"/>
            <a:chOff x="658812" y="817563"/>
            <a:chExt cx="520700" cy="530225"/>
          </a:xfrm>
        </p:grpSpPr>
        <p:sp>
          <p:nvSpPr>
            <p:cNvPr id="11" name="Freeform 12"/>
            <p:cNvSpPr>
              <a:spLocks/>
            </p:cNvSpPr>
            <p:nvPr/>
          </p:nvSpPr>
          <p:spPr bwMode="auto">
            <a:xfrm>
              <a:off x="658812" y="817563"/>
              <a:ext cx="520700" cy="530225"/>
            </a:xfrm>
            <a:custGeom>
              <a:avLst/>
              <a:gdLst>
                <a:gd name="T0" fmla="*/ 0 w 223"/>
                <a:gd name="T1" fmla="*/ 446136 h 227"/>
                <a:gd name="T2" fmla="*/ 84059 w 223"/>
                <a:gd name="T3" fmla="*/ 530225 h 227"/>
                <a:gd name="T4" fmla="*/ 436641 w 223"/>
                <a:gd name="T5" fmla="*/ 530225 h 227"/>
                <a:gd name="T6" fmla="*/ 520700 w 223"/>
                <a:gd name="T7" fmla="*/ 446136 h 227"/>
                <a:gd name="T8" fmla="*/ 520700 w 223"/>
                <a:gd name="T9" fmla="*/ 84089 h 227"/>
                <a:gd name="T10" fmla="*/ 436641 w 223"/>
                <a:gd name="T11" fmla="*/ 0 h 227"/>
                <a:gd name="T12" fmla="*/ 84059 w 223"/>
                <a:gd name="T13" fmla="*/ 0 h 227"/>
                <a:gd name="T14" fmla="*/ 0 w 223"/>
                <a:gd name="T15" fmla="*/ 84089 h 227"/>
                <a:gd name="T16" fmla="*/ 0 w 223"/>
                <a:gd name="T17" fmla="*/ 44613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227"/>
                <a:gd name="T29" fmla="*/ 223 w 223"/>
                <a:gd name="T30" fmla="*/ 227 h 2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227">
                  <a:moveTo>
                    <a:pt x="0" y="191"/>
                  </a:moveTo>
                  <a:cubicBezTo>
                    <a:pt x="0" y="211"/>
                    <a:pt x="16" y="227"/>
                    <a:pt x="36" y="227"/>
                  </a:cubicBezTo>
                  <a:cubicBezTo>
                    <a:pt x="187" y="227"/>
                    <a:pt x="187" y="227"/>
                    <a:pt x="187" y="227"/>
                  </a:cubicBezTo>
                  <a:cubicBezTo>
                    <a:pt x="207" y="227"/>
                    <a:pt x="223" y="211"/>
                    <a:pt x="223" y="191"/>
                  </a:cubicBezTo>
                  <a:cubicBezTo>
                    <a:pt x="223" y="36"/>
                    <a:pt x="223" y="36"/>
                    <a:pt x="223" y="36"/>
                  </a:cubicBezTo>
                  <a:cubicBezTo>
                    <a:pt x="223" y="16"/>
                    <a:pt x="207" y="0"/>
                    <a:pt x="187" y="0"/>
                  </a:cubicBezTo>
                  <a:cubicBezTo>
                    <a:pt x="36" y="0"/>
                    <a:pt x="36" y="0"/>
                    <a:pt x="36" y="0"/>
                  </a:cubicBezTo>
                  <a:cubicBezTo>
                    <a:pt x="16" y="0"/>
                    <a:pt x="0" y="16"/>
                    <a:pt x="0" y="36"/>
                  </a:cubicBezTo>
                  <a:lnTo>
                    <a:pt x="0" y="191"/>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 name="Freeform 13"/>
            <p:cNvSpPr>
              <a:spLocks/>
            </p:cNvSpPr>
            <p:nvPr/>
          </p:nvSpPr>
          <p:spPr bwMode="auto">
            <a:xfrm>
              <a:off x="741362" y="998538"/>
              <a:ext cx="101600" cy="185738"/>
            </a:xfrm>
            <a:custGeom>
              <a:avLst/>
              <a:gdLst>
                <a:gd name="T0" fmla="*/ 0 w 64"/>
                <a:gd name="T1" fmla="*/ 0 h 117"/>
                <a:gd name="T2" fmla="*/ 100013 w 64"/>
                <a:gd name="T3" fmla="*/ 0 h 117"/>
                <a:gd name="T4" fmla="*/ 100013 w 64"/>
                <a:gd name="T5" fmla="*/ 25400 h 117"/>
                <a:gd name="T6" fmla="*/ 30163 w 64"/>
                <a:gd name="T7" fmla="*/ 25400 h 117"/>
                <a:gd name="T8" fmla="*/ 30163 w 64"/>
                <a:gd name="T9" fmla="*/ 76200 h 117"/>
                <a:gd name="T10" fmla="*/ 96838 w 64"/>
                <a:gd name="T11" fmla="*/ 76200 h 117"/>
                <a:gd name="T12" fmla="*/ 96838 w 64"/>
                <a:gd name="T13" fmla="*/ 101600 h 117"/>
                <a:gd name="T14" fmla="*/ 30163 w 64"/>
                <a:gd name="T15" fmla="*/ 101600 h 117"/>
                <a:gd name="T16" fmla="*/ 30163 w 64"/>
                <a:gd name="T17" fmla="*/ 160338 h 117"/>
                <a:gd name="T18" fmla="*/ 101600 w 64"/>
                <a:gd name="T19" fmla="*/ 160338 h 117"/>
                <a:gd name="T20" fmla="*/ 101600 w 64"/>
                <a:gd name="T21" fmla="*/ 185738 h 117"/>
                <a:gd name="T22" fmla="*/ 0 w 64"/>
                <a:gd name="T23" fmla="*/ 185738 h 117"/>
                <a:gd name="T24" fmla="*/ 0 w 64"/>
                <a:gd name="T25" fmla="*/ 0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117"/>
                <a:gd name="T41" fmla="*/ 64 w 64"/>
                <a:gd name="T42" fmla="*/ 117 h 1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117">
                  <a:moveTo>
                    <a:pt x="0" y="0"/>
                  </a:moveTo>
                  <a:lnTo>
                    <a:pt x="63" y="0"/>
                  </a:lnTo>
                  <a:lnTo>
                    <a:pt x="63" y="16"/>
                  </a:lnTo>
                  <a:lnTo>
                    <a:pt x="19" y="16"/>
                  </a:lnTo>
                  <a:lnTo>
                    <a:pt x="19" y="48"/>
                  </a:lnTo>
                  <a:lnTo>
                    <a:pt x="61" y="48"/>
                  </a:lnTo>
                  <a:lnTo>
                    <a:pt x="61" y="64"/>
                  </a:lnTo>
                  <a:lnTo>
                    <a:pt x="19" y="64"/>
                  </a:lnTo>
                  <a:lnTo>
                    <a:pt x="19" y="101"/>
                  </a:lnTo>
                  <a:lnTo>
                    <a:pt x="64" y="101"/>
                  </a:lnTo>
                  <a:lnTo>
                    <a:pt x="64" y="117"/>
                  </a:lnTo>
                  <a:lnTo>
                    <a:pt x="0" y="11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0" name="Freeform 14"/>
            <p:cNvSpPr>
              <a:spLocks/>
            </p:cNvSpPr>
            <p:nvPr/>
          </p:nvSpPr>
          <p:spPr bwMode="auto">
            <a:xfrm>
              <a:off x="862012" y="993775"/>
              <a:ext cx="119063" cy="193675"/>
            </a:xfrm>
            <a:custGeom>
              <a:avLst/>
              <a:gdLst>
                <a:gd name="T0" fmla="*/ 119063 w 51"/>
                <a:gd name="T1" fmla="*/ 123672 h 83"/>
                <a:gd name="T2" fmla="*/ 119063 w 51"/>
                <a:gd name="T3" fmla="*/ 128339 h 83"/>
                <a:gd name="T4" fmla="*/ 63033 w 51"/>
                <a:gd name="T5" fmla="*/ 193675 h 83"/>
                <a:gd name="T6" fmla="*/ 0 w 51"/>
                <a:gd name="T7" fmla="*/ 98004 h 83"/>
                <a:gd name="T8" fmla="*/ 63033 w 51"/>
                <a:gd name="T9" fmla="*/ 0 h 83"/>
                <a:gd name="T10" fmla="*/ 119063 w 51"/>
                <a:gd name="T11" fmla="*/ 58336 h 83"/>
                <a:gd name="T12" fmla="*/ 119063 w 51"/>
                <a:gd name="T13" fmla="*/ 63003 h 83"/>
                <a:gd name="T14" fmla="*/ 88714 w 51"/>
                <a:gd name="T15" fmla="*/ 63003 h 83"/>
                <a:gd name="T16" fmla="*/ 88714 w 51"/>
                <a:gd name="T17" fmla="*/ 60669 h 83"/>
                <a:gd name="T18" fmla="*/ 63033 w 51"/>
                <a:gd name="T19" fmla="*/ 23334 h 83"/>
                <a:gd name="T20" fmla="*/ 30349 w 51"/>
                <a:gd name="T21" fmla="*/ 98004 h 83"/>
                <a:gd name="T22" fmla="*/ 63033 w 51"/>
                <a:gd name="T23" fmla="*/ 172674 h 83"/>
                <a:gd name="T24" fmla="*/ 91048 w 51"/>
                <a:gd name="T25" fmla="*/ 128339 h 83"/>
                <a:gd name="T26" fmla="*/ 91048 w 51"/>
                <a:gd name="T27" fmla="*/ 123672 h 83"/>
                <a:gd name="T28" fmla="*/ 119063 w 51"/>
                <a:gd name="T29" fmla="*/ 123672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
                <a:gd name="T46" fmla="*/ 0 h 83"/>
                <a:gd name="T47" fmla="*/ 51 w 51"/>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 h="83">
                  <a:moveTo>
                    <a:pt x="51" y="53"/>
                  </a:moveTo>
                  <a:cubicBezTo>
                    <a:pt x="51" y="55"/>
                    <a:pt x="51" y="55"/>
                    <a:pt x="51" y="55"/>
                  </a:cubicBezTo>
                  <a:cubicBezTo>
                    <a:pt x="51" y="69"/>
                    <a:pt x="45" y="83"/>
                    <a:pt x="27" y="83"/>
                  </a:cubicBezTo>
                  <a:cubicBezTo>
                    <a:pt x="6" y="83"/>
                    <a:pt x="0" y="70"/>
                    <a:pt x="0" y="42"/>
                  </a:cubicBezTo>
                  <a:cubicBezTo>
                    <a:pt x="0" y="13"/>
                    <a:pt x="6" y="0"/>
                    <a:pt x="27" y="0"/>
                  </a:cubicBezTo>
                  <a:cubicBezTo>
                    <a:pt x="49" y="0"/>
                    <a:pt x="51" y="17"/>
                    <a:pt x="51" y="25"/>
                  </a:cubicBezTo>
                  <a:cubicBezTo>
                    <a:pt x="51" y="27"/>
                    <a:pt x="51" y="27"/>
                    <a:pt x="51" y="27"/>
                  </a:cubicBezTo>
                  <a:cubicBezTo>
                    <a:pt x="38" y="27"/>
                    <a:pt x="38" y="27"/>
                    <a:pt x="38" y="27"/>
                  </a:cubicBezTo>
                  <a:cubicBezTo>
                    <a:pt x="38" y="26"/>
                    <a:pt x="38" y="26"/>
                    <a:pt x="38" y="26"/>
                  </a:cubicBezTo>
                  <a:cubicBezTo>
                    <a:pt x="38" y="18"/>
                    <a:pt x="36" y="10"/>
                    <a:pt x="27" y="10"/>
                  </a:cubicBezTo>
                  <a:cubicBezTo>
                    <a:pt x="17" y="10"/>
                    <a:pt x="13" y="16"/>
                    <a:pt x="13" y="42"/>
                  </a:cubicBezTo>
                  <a:cubicBezTo>
                    <a:pt x="13" y="67"/>
                    <a:pt x="17" y="74"/>
                    <a:pt x="27" y="74"/>
                  </a:cubicBezTo>
                  <a:cubicBezTo>
                    <a:pt x="37" y="74"/>
                    <a:pt x="39" y="62"/>
                    <a:pt x="39" y="55"/>
                  </a:cubicBezTo>
                  <a:cubicBezTo>
                    <a:pt x="39" y="53"/>
                    <a:pt x="39" y="53"/>
                    <a:pt x="39" y="53"/>
                  </a:cubicBezTo>
                  <a:lnTo>
                    <a:pt x="51" y="5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 name="Freeform 15"/>
            <p:cNvSpPr>
              <a:spLocks/>
            </p:cNvSpPr>
            <p:nvPr/>
          </p:nvSpPr>
          <p:spPr bwMode="auto">
            <a:xfrm>
              <a:off x="995362" y="1000125"/>
              <a:ext cx="109538" cy="184150"/>
            </a:xfrm>
            <a:custGeom>
              <a:avLst/>
              <a:gdLst>
                <a:gd name="T0" fmla="*/ 109538 w 47"/>
                <a:gd name="T1" fmla="*/ 184150 h 79"/>
                <a:gd name="T2" fmla="*/ 0 w 47"/>
                <a:gd name="T3" fmla="*/ 184150 h 79"/>
                <a:gd name="T4" fmla="*/ 79240 w 47"/>
                <a:gd name="T5" fmla="*/ 48951 h 79"/>
                <a:gd name="T6" fmla="*/ 55934 w 47"/>
                <a:gd name="T7" fmla="*/ 20979 h 79"/>
                <a:gd name="T8" fmla="*/ 30298 w 47"/>
                <a:gd name="T9" fmla="*/ 58275 h 79"/>
                <a:gd name="T10" fmla="*/ 2331 w 47"/>
                <a:gd name="T11" fmla="*/ 58275 h 79"/>
                <a:gd name="T12" fmla="*/ 55934 w 47"/>
                <a:gd name="T13" fmla="*/ 0 h 79"/>
                <a:gd name="T14" fmla="*/ 107207 w 47"/>
                <a:gd name="T15" fmla="*/ 48951 h 79"/>
                <a:gd name="T16" fmla="*/ 34959 w 47"/>
                <a:gd name="T17" fmla="*/ 158509 h 79"/>
                <a:gd name="T18" fmla="*/ 109538 w 47"/>
                <a:gd name="T19" fmla="*/ 158509 h 79"/>
                <a:gd name="T20" fmla="*/ 109538 w 47"/>
                <a:gd name="T21" fmla="*/ 184150 h 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79"/>
                <a:gd name="T35" fmla="*/ 47 w 47"/>
                <a:gd name="T36" fmla="*/ 79 h 7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79">
                  <a:moveTo>
                    <a:pt x="47" y="79"/>
                  </a:moveTo>
                  <a:cubicBezTo>
                    <a:pt x="0" y="79"/>
                    <a:pt x="0" y="79"/>
                    <a:pt x="0" y="79"/>
                  </a:cubicBezTo>
                  <a:cubicBezTo>
                    <a:pt x="0" y="44"/>
                    <a:pt x="34" y="45"/>
                    <a:pt x="34" y="21"/>
                  </a:cubicBezTo>
                  <a:cubicBezTo>
                    <a:pt x="34" y="14"/>
                    <a:pt x="31" y="9"/>
                    <a:pt x="24" y="9"/>
                  </a:cubicBezTo>
                  <a:cubicBezTo>
                    <a:pt x="14" y="9"/>
                    <a:pt x="13" y="17"/>
                    <a:pt x="13" y="25"/>
                  </a:cubicBezTo>
                  <a:cubicBezTo>
                    <a:pt x="1" y="25"/>
                    <a:pt x="1" y="25"/>
                    <a:pt x="1" y="25"/>
                  </a:cubicBezTo>
                  <a:cubicBezTo>
                    <a:pt x="1" y="9"/>
                    <a:pt x="7" y="0"/>
                    <a:pt x="24" y="0"/>
                  </a:cubicBezTo>
                  <a:cubicBezTo>
                    <a:pt x="40" y="0"/>
                    <a:pt x="46" y="9"/>
                    <a:pt x="46" y="21"/>
                  </a:cubicBezTo>
                  <a:cubicBezTo>
                    <a:pt x="46" y="47"/>
                    <a:pt x="21" y="49"/>
                    <a:pt x="15" y="68"/>
                  </a:cubicBezTo>
                  <a:cubicBezTo>
                    <a:pt x="47" y="68"/>
                    <a:pt x="47" y="68"/>
                    <a:pt x="47" y="68"/>
                  </a:cubicBezTo>
                  <a:lnTo>
                    <a:pt x="47"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35" name="TextBox 34"/>
          <p:cNvSpPr txBox="1">
            <a:spLocks noChangeArrowheads="1"/>
          </p:cNvSpPr>
          <p:nvPr/>
        </p:nvSpPr>
        <p:spPr bwMode="auto">
          <a:xfrm>
            <a:off x="1974267" y="1908854"/>
            <a:ext cx="6492638" cy="2628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200" b="1" dirty="0">
                <a:solidFill>
                  <a:schemeClr val="tx1">
                    <a:lumMod val="75000"/>
                    <a:lumOff val="25000"/>
                  </a:schemeClr>
                </a:solidFill>
                <a:latin typeface="Helvetica Neue"/>
              </a:rPr>
              <a:t>EC2 Instances = Virtual </a:t>
            </a:r>
            <a:r>
              <a:rPr lang="en-US" sz="1200" b="1" dirty="0" smtClean="0">
                <a:solidFill>
                  <a:schemeClr val="tx1">
                    <a:lumMod val="75000"/>
                    <a:lumOff val="25000"/>
                  </a:schemeClr>
                </a:solidFill>
                <a:latin typeface="Helvetica Neue"/>
              </a:rPr>
              <a:t>Servers</a:t>
            </a:r>
          </a:p>
          <a:p>
            <a:pPr marL="285750" indent="-285750" eaLnBrk="1" hangingPunct="1">
              <a:buFont typeface="Arial"/>
              <a:buChar char="•"/>
            </a:pPr>
            <a:endParaRPr lang="en-US" sz="1200" dirty="0" smtClean="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Resizable compute capacity in </a:t>
            </a:r>
            <a:r>
              <a:rPr lang="en-US" sz="1200" dirty="0" smtClean="0">
                <a:solidFill>
                  <a:schemeClr val="tx1">
                    <a:lumMod val="75000"/>
                    <a:lumOff val="25000"/>
                  </a:schemeClr>
                </a:solidFill>
                <a:latin typeface="Helvetica Neue"/>
              </a:rPr>
              <a:t>29 </a:t>
            </a:r>
            <a:r>
              <a:rPr lang="en-US" sz="1200" dirty="0">
                <a:solidFill>
                  <a:schemeClr val="tx1">
                    <a:lumMod val="75000"/>
                    <a:lumOff val="25000"/>
                  </a:schemeClr>
                </a:solidFill>
                <a:latin typeface="Helvetica Neue"/>
              </a:rPr>
              <a:t>instance types</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Reduces </a:t>
            </a:r>
            <a:r>
              <a:rPr lang="en-US" sz="1200" dirty="0">
                <a:solidFill>
                  <a:schemeClr val="tx1">
                    <a:lumMod val="75000"/>
                    <a:lumOff val="25000"/>
                  </a:schemeClr>
                </a:solidFill>
                <a:latin typeface="Helvetica Neue"/>
              </a:rPr>
              <a:t>the time required to obtain and boot new server instances to minutes or seconds</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Scale </a:t>
            </a:r>
            <a:r>
              <a:rPr lang="en-US" sz="1200" dirty="0">
                <a:solidFill>
                  <a:schemeClr val="tx1">
                    <a:lumMod val="75000"/>
                    <a:lumOff val="25000"/>
                  </a:schemeClr>
                </a:solidFill>
                <a:latin typeface="Helvetica Neue"/>
              </a:rPr>
              <a:t>capacity as your computing requirements change</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Pay </a:t>
            </a:r>
            <a:r>
              <a:rPr lang="en-US" sz="1200" dirty="0">
                <a:solidFill>
                  <a:schemeClr val="tx1">
                    <a:lumMod val="75000"/>
                    <a:lumOff val="25000"/>
                  </a:schemeClr>
                </a:solidFill>
                <a:latin typeface="Helvetica Neue"/>
              </a:rPr>
              <a:t>only for capacity that you actually use</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Choose </a:t>
            </a:r>
            <a:r>
              <a:rPr lang="en-US" sz="1200" dirty="0">
                <a:solidFill>
                  <a:schemeClr val="tx1">
                    <a:lumMod val="75000"/>
                    <a:lumOff val="25000"/>
                  </a:schemeClr>
                </a:solidFill>
                <a:latin typeface="Helvetica Neue"/>
              </a:rPr>
              <a:t>Linux or Windows</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Deploy </a:t>
            </a:r>
            <a:r>
              <a:rPr lang="en-US" sz="1200" dirty="0">
                <a:solidFill>
                  <a:schemeClr val="tx1">
                    <a:lumMod val="75000"/>
                    <a:lumOff val="25000"/>
                  </a:schemeClr>
                </a:solidFill>
                <a:latin typeface="Helvetica Neue"/>
              </a:rPr>
              <a:t>across Regions and Availability Zones for reliability</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Flexible </a:t>
            </a:r>
            <a:r>
              <a:rPr lang="en-US" sz="1200" dirty="0">
                <a:solidFill>
                  <a:schemeClr val="tx1">
                    <a:lumMod val="75000"/>
                    <a:lumOff val="25000"/>
                  </a:schemeClr>
                </a:solidFill>
                <a:latin typeface="Helvetica Neue"/>
              </a:rPr>
              <a:t>networking (NAT/classic, VPC, Elastic IPs)</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Support </a:t>
            </a:r>
            <a:r>
              <a:rPr lang="en-US" sz="1200" dirty="0">
                <a:solidFill>
                  <a:schemeClr val="tx1">
                    <a:lumMod val="75000"/>
                    <a:lumOff val="25000"/>
                  </a:schemeClr>
                </a:solidFill>
                <a:latin typeface="Helvetica Neue"/>
              </a:rPr>
              <a:t>for virtual network interfaces that can be attached to EC2 instances in your VPC</a:t>
            </a:r>
          </a:p>
        </p:txBody>
      </p:sp>
      <p:sp>
        <p:nvSpPr>
          <p:cNvPr id="36" name="TextBox 35"/>
          <p:cNvSpPr txBox="1">
            <a:spLocks noChangeArrowheads="1"/>
          </p:cNvSpPr>
          <p:nvPr/>
        </p:nvSpPr>
        <p:spPr bwMode="auto">
          <a:xfrm>
            <a:off x="1974267" y="1447287"/>
            <a:ext cx="53657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F29826"/>
                </a:solidFill>
                <a:latin typeface="Helvetica Neue"/>
              </a:rPr>
              <a:t>Amazon Elastic Compute Cloud (Amazon EC2) </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403" y="3023046"/>
            <a:ext cx="1153614" cy="1118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IN" dirty="0" smtClean="0"/>
              <a:t>EC2 - Introduction</a:t>
            </a:r>
            <a:endParaRPr lang="en-IN" dirty="0"/>
          </a:p>
        </p:txBody>
      </p:sp>
    </p:spTree>
    <p:extLst>
      <p:ext uri="{BB962C8B-B14F-4D97-AF65-F5344CB8AC3E}">
        <p14:creationId xmlns:p14="http://schemas.microsoft.com/office/powerpoint/2010/main" val="16788195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319" y="1701516"/>
            <a:ext cx="1615907" cy="126040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5115" y="1524460"/>
            <a:ext cx="1719971" cy="8144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1690" y="1563726"/>
            <a:ext cx="1514724" cy="15147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3969" y="4321980"/>
            <a:ext cx="2493522" cy="80593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461" y="2909648"/>
            <a:ext cx="3133815" cy="1020163"/>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8555" y="3818957"/>
            <a:ext cx="1696702" cy="836232"/>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2525" y="3078450"/>
            <a:ext cx="1834381" cy="34128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4450" y="4323986"/>
            <a:ext cx="1405839" cy="630204"/>
          </a:xfrm>
          <a:prstGeom prst="rect">
            <a:avLst/>
          </a:prstGeom>
        </p:spPr>
      </p:pic>
      <p:sp>
        <p:nvSpPr>
          <p:cNvPr id="3" name="Title 2"/>
          <p:cNvSpPr>
            <a:spLocks noGrp="1"/>
          </p:cNvSpPr>
          <p:nvPr>
            <p:ph type="title"/>
          </p:nvPr>
        </p:nvSpPr>
        <p:spPr/>
        <p:txBody>
          <a:bodyPr/>
          <a:lstStyle/>
          <a:p>
            <a:r>
              <a:rPr lang="en-IN" dirty="0" smtClean="0"/>
              <a:t>CDN Providers</a:t>
            </a:r>
            <a:endParaRPr lang="en-IN" dirty="0"/>
          </a:p>
        </p:txBody>
      </p:sp>
    </p:spTree>
    <p:extLst>
      <p:ext uri="{BB962C8B-B14F-4D97-AF65-F5344CB8AC3E}">
        <p14:creationId xmlns:p14="http://schemas.microsoft.com/office/powerpoint/2010/main" val="290799810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AWS </a:t>
            </a:r>
            <a:r>
              <a:rPr lang="en-IN" dirty="0" err="1" smtClean="0"/>
              <a:t>CloudFront</a:t>
            </a:r>
            <a:endParaRPr lang="en-IN" dirty="0"/>
          </a:p>
        </p:txBody>
      </p:sp>
      <p:sp>
        <p:nvSpPr>
          <p:cNvPr id="5" name="Content Placeholder 4"/>
          <p:cNvSpPr>
            <a:spLocks noGrp="1"/>
          </p:cNvSpPr>
          <p:nvPr>
            <p:ph idx="1"/>
          </p:nvPr>
        </p:nvSpPr>
        <p:spPr/>
        <p:txBody>
          <a:bodyPr/>
          <a:lstStyle/>
          <a:p>
            <a:pPr marL="177800" indent="-177800">
              <a:lnSpc>
                <a:spcPct val="105000"/>
              </a:lnSpc>
              <a:spcBef>
                <a:spcPts val="600"/>
              </a:spcBef>
              <a:buFont typeface="Arial" charset="0"/>
              <a:buChar char="•"/>
            </a:pPr>
            <a:r>
              <a:rPr lang="en-US" sz="1400" dirty="0">
                <a:solidFill>
                  <a:schemeClr val="tx1">
                    <a:lumMod val="75000"/>
                    <a:lumOff val="25000"/>
                  </a:schemeClr>
                </a:solidFill>
                <a:latin typeface="Helvetica Neue"/>
              </a:rPr>
              <a:t>Web service for content delivery</a:t>
            </a:r>
          </a:p>
          <a:p>
            <a:pPr marL="177800" indent="-177800">
              <a:lnSpc>
                <a:spcPct val="105000"/>
              </a:lnSpc>
              <a:spcBef>
                <a:spcPts val="600"/>
              </a:spcBef>
              <a:buFont typeface="Arial" charset="0"/>
              <a:buChar char="•"/>
            </a:pPr>
            <a:r>
              <a:rPr lang="en-US" sz="1400" dirty="0">
                <a:solidFill>
                  <a:schemeClr val="tx1">
                    <a:lumMod val="75000"/>
                    <a:lumOff val="25000"/>
                  </a:schemeClr>
                </a:solidFill>
                <a:latin typeface="Helvetica Neue"/>
              </a:rPr>
              <a:t>Distribute content to end users with low latency, high data transfer speeds, and no commitments</a:t>
            </a:r>
          </a:p>
          <a:p>
            <a:pPr marL="177800" indent="-177800">
              <a:lnSpc>
                <a:spcPct val="105000"/>
              </a:lnSpc>
              <a:spcBef>
                <a:spcPts val="600"/>
              </a:spcBef>
              <a:buFont typeface="Arial" charset="0"/>
              <a:buChar char="•"/>
            </a:pPr>
            <a:r>
              <a:rPr lang="en-US" sz="1400" dirty="0">
                <a:solidFill>
                  <a:schemeClr val="tx1">
                    <a:lumMod val="75000"/>
                    <a:lumOff val="25000"/>
                  </a:schemeClr>
                </a:solidFill>
                <a:latin typeface="Helvetica Neue"/>
              </a:rPr>
              <a:t>Delivers your content using a global network of 50+ edge locations</a:t>
            </a:r>
          </a:p>
          <a:p>
            <a:pPr marL="177800" indent="-177800">
              <a:lnSpc>
                <a:spcPct val="105000"/>
              </a:lnSpc>
              <a:spcBef>
                <a:spcPts val="600"/>
              </a:spcBef>
              <a:buFont typeface="Arial" charset="0"/>
              <a:buChar char="•"/>
            </a:pPr>
            <a:r>
              <a:rPr lang="en-US" sz="1400" dirty="0">
                <a:solidFill>
                  <a:schemeClr val="tx1">
                    <a:lumMod val="75000"/>
                    <a:lumOff val="25000"/>
                  </a:schemeClr>
                </a:solidFill>
                <a:latin typeface="Helvetica Neue"/>
              </a:rPr>
              <a:t>Supports download, streaming, live streaming, and dynamic content</a:t>
            </a:r>
          </a:p>
          <a:p>
            <a:pPr marL="920750" lvl="1" indent="-177800">
              <a:lnSpc>
                <a:spcPct val="105000"/>
              </a:lnSpc>
              <a:spcBef>
                <a:spcPts val="600"/>
              </a:spcBef>
              <a:buFont typeface="Arial" charset="0"/>
              <a:buChar char="•"/>
            </a:pPr>
            <a:r>
              <a:rPr lang="en-US" sz="1400" dirty="0">
                <a:solidFill>
                  <a:schemeClr val="tx1">
                    <a:lumMod val="75000"/>
                    <a:lumOff val="25000"/>
                  </a:schemeClr>
                </a:solidFill>
                <a:latin typeface="Helvetica Neue"/>
              </a:rPr>
              <a:t>Key features:  RTMP Streaming, HTTPS Delivery, Private Content for HTTP &amp;  Streaming, Programmatic Invalidation, Detailed Logs for HTTP &amp; Streaming, Default Root Object</a:t>
            </a:r>
          </a:p>
          <a:p>
            <a:pPr marL="177800" indent="-177800">
              <a:lnSpc>
                <a:spcPct val="105000"/>
              </a:lnSpc>
              <a:spcBef>
                <a:spcPts val="600"/>
              </a:spcBef>
              <a:buFont typeface="Arial" charset="0"/>
              <a:buChar char="•"/>
            </a:pPr>
            <a:r>
              <a:rPr lang="en-US" sz="1400" dirty="0">
                <a:solidFill>
                  <a:schemeClr val="tx1">
                    <a:lumMod val="75000"/>
                    <a:lumOff val="25000"/>
                  </a:schemeClr>
                </a:solidFill>
                <a:latin typeface="Helvetica Neue"/>
              </a:rPr>
              <a:t>Use Cases: Video and Rich Media, Online Gaming, Interactive Agencies, Software Downloads, Static Websites</a:t>
            </a:r>
          </a:p>
          <a:p>
            <a:pPr marL="920750" lvl="1" indent="-177800">
              <a:lnSpc>
                <a:spcPct val="105000"/>
              </a:lnSpc>
              <a:spcBef>
                <a:spcPts val="600"/>
              </a:spcBef>
              <a:buFont typeface="Arial" charset="0"/>
              <a:buChar char="•"/>
            </a:pPr>
            <a:r>
              <a:rPr lang="en-US" sz="1400" dirty="0">
                <a:solidFill>
                  <a:schemeClr val="tx1">
                    <a:lumMod val="75000"/>
                    <a:lumOff val="25000"/>
                  </a:schemeClr>
                </a:solidFill>
                <a:latin typeface="Helvetica Neue"/>
              </a:rPr>
              <a:t>Static web content that must be delivered to global user base at Highest bandwidth / Lowest latency / Lowest cost</a:t>
            </a:r>
          </a:p>
          <a:p>
            <a:endParaRPr lang="en-IN" sz="2400" dirty="0"/>
          </a:p>
        </p:txBody>
      </p:sp>
    </p:spTree>
    <p:extLst>
      <p:ext uri="{BB962C8B-B14F-4D97-AF65-F5344CB8AC3E}">
        <p14:creationId xmlns:p14="http://schemas.microsoft.com/office/powerpoint/2010/main" val="14788572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293" y="2043303"/>
            <a:ext cx="348742" cy="224409"/>
          </a:xfrm>
          <a:prstGeom prst="rect">
            <a:avLst/>
          </a:prstGeom>
        </p:spPr>
      </p:pic>
      <p:pic>
        <p:nvPicPr>
          <p:cNvPr id="2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530" y="2038540"/>
            <a:ext cx="358267" cy="233934"/>
          </a:xfrm>
          <a:prstGeom prst="rect">
            <a:avLst/>
          </a:prstGeom>
        </p:spPr>
      </p:pic>
      <p:pic>
        <p:nvPicPr>
          <p:cNvPr id="2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100" y="2085467"/>
            <a:ext cx="110871" cy="145923"/>
          </a:xfrm>
          <a:prstGeom prst="rect">
            <a:avLst/>
          </a:prstGeom>
        </p:spPr>
      </p:pic>
      <p:pic>
        <p:nvPicPr>
          <p:cNvPr id="2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4337" y="2080704"/>
            <a:ext cx="120396" cy="155448"/>
          </a:xfrm>
          <a:prstGeom prst="rect">
            <a:avLst/>
          </a:prstGeom>
        </p:spPr>
      </p:pic>
      <p:sp>
        <p:nvSpPr>
          <p:cNvPr id="16" name="object 16"/>
          <p:cNvSpPr/>
          <p:nvPr/>
        </p:nvSpPr>
        <p:spPr>
          <a:xfrm>
            <a:off x="4767326" y="1987550"/>
            <a:ext cx="190500" cy="63500"/>
          </a:xfrm>
          <a:custGeom>
            <a:avLst/>
            <a:gdLst/>
            <a:ahLst/>
            <a:cxnLst/>
            <a:rect l="l" t="t" r="r" b="b"/>
            <a:pathLst>
              <a:path w="190500" h="63500">
                <a:moveTo>
                  <a:pt x="182499" y="34671"/>
                </a:moveTo>
                <a:lnTo>
                  <a:pt x="190500" y="23114"/>
                </a:lnTo>
                <a:lnTo>
                  <a:pt x="182499" y="11557"/>
                </a:lnTo>
                <a:lnTo>
                  <a:pt x="182499" y="5715"/>
                </a:lnTo>
                <a:lnTo>
                  <a:pt x="174625" y="5715"/>
                </a:lnTo>
                <a:lnTo>
                  <a:pt x="142875" y="0"/>
                </a:lnTo>
                <a:lnTo>
                  <a:pt x="134874" y="5715"/>
                </a:lnTo>
                <a:lnTo>
                  <a:pt x="110998" y="5715"/>
                </a:lnTo>
                <a:lnTo>
                  <a:pt x="103124" y="11557"/>
                </a:lnTo>
                <a:lnTo>
                  <a:pt x="87249" y="17272"/>
                </a:lnTo>
                <a:lnTo>
                  <a:pt x="95250" y="28829"/>
                </a:lnTo>
                <a:cubicBezTo>
                  <a:pt x="95250" y="28829"/>
                  <a:pt x="95250" y="34671"/>
                  <a:pt x="87249" y="34671"/>
                </a:cubicBezTo>
                <a:lnTo>
                  <a:pt x="79375" y="34671"/>
                </a:lnTo>
                <a:lnTo>
                  <a:pt x="47625" y="40386"/>
                </a:lnTo>
                <a:lnTo>
                  <a:pt x="31750" y="40386"/>
                </a:lnTo>
                <a:lnTo>
                  <a:pt x="7874" y="40386"/>
                </a:lnTo>
                <a:lnTo>
                  <a:pt x="0" y="40386"/>
                </a:lnTo>
                <a:lnTo>
                  <a:pt x="7874" y="46228"/>
                </a:lnTo>
                <a:lnTo>
                  <a:pt x="23749" y="57785"/>
                </a:lnTo>
                <a:lnTo>
                  <a:pt x="31750" y="63500"/>
                </a:lnTo>
                <a:lnTo>
                  <a:pt x="39624" y="57785"/>
                </a:lnTo>
                <a:lnTo>
                  <a:pt x="71374" y="57785"/>
                </a:lnTo>
                <a:lnTo>
                  <a:pt x="103124" y="63500"/>
                </a:lnTo>
                <a:lnTo>
                  <a:pt x="110998" y="63500"/>
                </a:lnTo>
                <a:lnTo>
                  <a:pt x="142875" y="63500"/>
                </a:lnTo>
                <a:lnTo>
                  <a:pt x="166624" y="51943"/>
                </a:lnTo>
                <a:lnTo>
                  <a:pt x="174625" y="51943"/>
                </a:lnTo>
                <a:cubicBezTo>
                  <a:pt x="177165" y="46228"/>
                  <a:pt x="179832" y="40386"/>
                  <a:pt x="182499" y="34671"/>
                </a:cubicBezTo>
                <a:close/>
              </a:path>
            </a:pathLst>
          </a:custGeom>
          <a:solidFill>
            <a:srgbClr val="A7A7A7"/>
          </a:solidFill>
        </p:spPr>
        <p:txBody>
          <a:bodyPr wrap="square" lIns="0" tIns="0" rIns="0" bIns="0" rtlCol="0">
            <a:noAutofit/>
          </a:bodyPr>
          <a:lstStyle/>
          <a:p>
            <a:endParaRPr/>
          </a:p>
        </p:txBody>
      </p:sp>
      <p:sp>
        <p:nvSpPr>
          <p:cNvPr id="4" name="object 17"/>
          <p:cNvSpPr/>
          <p:nvPr/>
        </p:nvSpPr>
        <p:spPr>
          <a:xfrm>
            <a:off x="4762563" y="1982787"/>
            <a:ext cx="200025" cy="73025"/>
          </a:xfrm>
          <a:custGeom>
            <a:avLst/>
            <a:gdLst/>
            <a:ahLst/>
            <a:cxnLst/>
            <a:rect l="l" t="t" r="r" b="b"/>
            <a:pathLst>
              <a:path w="200025" h="73025">
                <a:moveTo>
                  <a:pt x="187262" y="39434"/>
                </a:moveTo>
                <a:lnTo>
                  <a:pt x="195263" y="27877"/>
                </a:lnTo>
                <a:lnTo>
                  <a:pt x="187262" y="16320"/>
                </a:lnTo>
                <a:lnTo>
                  <a:pt x="187262" y="10478"/>
                </a:lnTo>
                <a:lnTo>
                  <a:pt x="179388" y="10478"/>
                </a:lnTo>
                <a:lnTo>
                  <a:pt x="147638" y="4763"/>
                </a:lnTo>
                <a:lnTo>
                  <a:pt x="139637" y="10478"/>
                </a:lnTo>
                <a:lnTo>
                  <a:pt x="115761" y="10478"/>
                </a:lnTo>
                <a:lnTo>
                  <a:pt x="107887" y="16320"/>
                </a:lnTo>
                <a:lnTo>
                  <a:pt x="92012" y="22035"/>
                </a:lnTo>
                <a:lnTo>
                  <a:pt x="100013" y="33592"/>
                </a:lnTo>
                <a:cubicBezTo>
                  <a:pt x="100013" y="33592"/>
                  <a:pt x="100013" y="39434"/>
                  <a:pt x="92012" y="39434"/>
                </a:cubicBezTo>
                <a:lnTo>
                  <a:pt x="84138" y="39434"/>
                </a:lnTo>
                <a:lnTo>
                  <a:pt x="52388" y="45149"/>
                </a:lnTo>
                <a:lnTo>
                  <a:pt x="36513" y="45149"/>
                </a:lnTo>
                <a:lnTo>
                  <a:pt x="12637" y="45149"/>
                </a:lnTo>
                <a:lnTo>
                  <a:pt x="4763" y="45149"/>
                </a:lnTo>
                <a:lnTo>
                  <a:pt x="12637" y="50991"/>
                </a:lnTo>
                <a:lnTo>
                  <a:pt x="28512" y="62548"/>
                </a:lnTo>
                <a:lnTo>
                  <a:pt x="36513" y="68263"/>
                </a:lnTo>
                <a:lnTo>
                  <a:pt x="44387" y="62548"/>
                </a:lnTo>
                <a:lnTo>
                  <a:pt x="76137" y="62548"/>
                </a:lnTo>
                <a:lnTo>
                  <a:pt x="107887" y="68263"/>
                </a:lnTo>
                <a:lnTo>
                  <a:pt x="115761" y="68263"/>
                </a:lnTo>
                <a:lnTo>
                  <a:pt x="147638" y="68263"/>
                </a:lnTo>
                <a:lnTo>
                  <a:pt x="171387" y="56706"/>
                </a:lnTo>
                <a:lnTo>
                  <a:pt x="179388" y="56706"/>
                </a:lnTo>
                <a:cubicBezTo>
                  <a:pt x="181928" y="50991"/>
                  <a:pt x="184595" y="45149"/>
                  <a:pt x="187262" y="39434"/>
                </a:cubicBezTo>
                <a:close/>
              </a:path>
            </a:pathLst>
          </a:custGeom>
          <a:ln w="9525">
            <a:solidFill>
              <a:srgbClr val="EFEFEF"/>
            </a:solidFill>
          </a:ln>
        </p:spPr>
        <p:txBody>
          <a:bodyPr wrap="square" lIns="0" tIns="0" rIns="0" bIns="0" rtlCol="0">
            <a:noAutofit/>
          </a:bodyPr>
          <a:lstStyle/>
          <a:p>
            <a:endParaRPr/>
          </a:p>
        </p:txBody>
      </p:sp>
      <p:pic>
        <p:nvPicPr>
          <p:cNvPr id="2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5635" y="1913636"/>
            <a:ext cx="305054" cy="226568"/>
          </a:xfrm>
          <a:prstGeom prst="rect">
            <a:avLst/>
          </a:prstGeom>
        </p:spPr>
      </p:pic>
      <p:pic>
        <p:nvPicPr>
          <p:cNvPr id="2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0872" y="1908873"/>
            <a:ext cx="314579" cy="236093"/>
          </a:xfrm>
          <a:prstGeom prst="rect">
            <a:avLst/>
          </a:prstGeom>
        </p:spPr>
      </p:pic>
      <p:sp>
        <p:nvSpPr>
          <p:cNvPr id="5" name="object 18"/>
          <p:cNvSpPr/>
          <p:nvPr/>
        </p:nvSpPr>
        <p:spPr>
          <a:xfrm>
            <a:off x="4699000" y="2041525"/>
            <a:ext cx="311150" cy="236601"/>
          </a:xfrm>
          <a:custGeom>
            <a:avLst/>
            <a:gdLst/>
            <a:ahLst/>
            <a:cxnLst/>
            <a:rect l="l" t="t" r="r" b="b"/>
            <a:pathLst>
              <a:path w="311150" h="236601">
                <a:moveTo>
                  <a:pt x="175768" y="6096"/>
                </a:moveTo>
                <a:lnTo>
                  <a:pt x="143510" y="0"/>
                </a:lnTo>
                <a:lnTo>
                  <a:pt x="109093" y="0"/>
                </a:lnTo>
                <a:lnTo>
                  <a:pt x="100965" y="6096"/>
                </a:lnTo>
                <a:lnTo>
                  <a:pt x="92964" y="6096"/>
                </a:lnTo>
                <a:lnTo>
                  <a:pt x="74803" y="12319"/>
                </a:lnTo>
                <a:lnTo>
                  <a:pt x="50546" y="18415"/>
                </a:lnTo>
                <a:lnTo>
                  <a:pt x="42418" y="12319"/>
                </a:lnTo>
                <a:lnTo>
                  <a:pt x="16129" y="24638"/>
                </a:lnTo>
                <a:lnTo>
                  <a:pt x="8128" y="24638"/>
                </a:lnTo>
                <a:lnTo>
                  <a:pt x="8128" y="38354"/>
                </a:lnTo>
                <a:lnTo>
                  <a:pt x="0" y="50673"/>
                </a:lnTo>
                <a:lnTo>
                  <a:pt x="8128" y="69088"/>
                </a:lnTo>
                <a:lnTo>
                  <a:pt x="24257" y="82931"/>
                </a:lnTo>
                <a:lnTo>
                  <a:pt x="42418" y="69088"/>
                </a:lnTo>
                <a:lnTo>
                  <a:pt x="84836" y="82931"/>
                </a:lnTo>
                <a:lnTo>
                  <a:pt x="109093" y="119761"/>
                </a:lnTo>
                <a:lnTo>
                  <a:pt x="135382" y="145923"/>
                </a:lnTo>
                <a:lnTo>
                  <a:pt x="193929" y="172085"/>
                </a:lnTo>
                <a:lnTo>
                  <a:pt x="230378" y="193548"/>
                </a:lnTo>
                <a:lnTo>
                  <a:pt x="214122" y="236601"/>
                </a:lnTo>
                <a:lnTo>
                  <a:pt x="268732" y="204343"/>
                </a:lnTo>
                <a:lnTo>
                  <a:pt x="268732" y="184277"/>
                </a:lnTo>
                <a:lnTo>
                  <a:pt x="295021" y="190500"/>
                </a:lnTo>
                <a:lnTo>
                  <a:pt x="311150" y="190500"/>
                </a:lnTo>
                <a:lnTo>
                  <a:pt x="268732" y="159766"/>
                </a:lnTo>
                <a:lnTo>
                  <a:pt x="236347" y="139827"/>
                </a:lnTo>
                <a:lnTo>
                  <a:pt x="210185" y="133604"/>
                </a:lnTo>
                <a:lnTo>
                  <a:pt x="175768" y="89027"/>
                </a:lnTo>
                <a:lnTo>
                  <a:pt x="159639" y="62992"/>
                </a:lnTo>
                <a:lnTo>
                  <a:pt x="167640" y="38354"/>
                </a:lnTo>
                <a:lnTo>
                  <a:pt x="175768" y="38354"/>
                </a:lnTo>
                <a:lnTo>
                  <a:pt x="175768" y="24638"/>
                </a:lnTo>
                <a:lnTo>
                  <a:pt x="175768" y="6096"/>
                </a:lnTo>
                <a:close/>
              </a:path>
            </a:pathLst>
          </a:custGeom>
          <a:solidFill>
            <a:srgbClr val="A7A7A7"/>
          </a:solidFill>
        </p:spPr>
        <p:txBody>
          <a:bodyPr wrap="square" lIns="0" tIns="0" rIns="0" bIns="0" rtlCol="0">
            <a:noAutofit/>
          </a:bodyPr>
          <a:lstStyle/>
          <a:p>
            <a:endParaRPr/>
          </a:p>
        </p:txBody>
      </p:sp>
      <p:sp>
        <p:nvSpPr>
          <p:cNvPr id="6" name="object 19"/>
          <p:cNvSpPr/>
          <p:nvPr/>
        </p:nvSpPr>
        <p:spPr>
          <a:xfrm>
            <a:off x="4694237" y="2036762"/>
            <a:ext cx="320675" cy="246126"/>
          </a:xfrm>
          <a:custGeom>
            <a:avLst/>
            <a:gdLst/>
            <a:ahLst/>
            <a:cxnLst/>
            <a:rect l="l" t="t" r="r" b="b"/>
            <a:pathLst>
              <a:path w="320675" h="246126">
                <a:moveTo>
                  <a:pt x="180531" y="10859"/>
                </a:moveTo>
                <a:lnTo>
                  <a:pt x="148273" y="4763"/>
                </a:lnTo>
                <a:lnTo>
                  <a:pt x="113856" y="4763"/>
                </a:lnTo>
                <a:lnTo>
                  <a:pt x="105728" y="10859"/>
                </a:lnTo>
                <a:lnTo>
                  <a:pt x="97727" y="10859"/>
                </a:lnTo>
                <a:lnTo>
                  <a:pt x="79566" y="17082"/>
                </a:lnTo>
                <a:lnTo>
                  <a:pt x="55309" y="23178"/>
                </a:lnTo>
                <a:lnTo>
                  <a:pt x="47181" y="17082"/>
                </a:lnTo>
                <a:lnTo>
                  <a:pt x="20892" y="29401"/>
                </a:lnTo>
                <a:lnTo>
                  <a:pt x="12891" y="29401"/>
                </a:lnTo>
                <a:lnTo>
                  <a:pt x="12891" y="43117"/>
                </a:lnTo>
                <a:lnTo>
                  <a:pt x="4763" y="55436"/>
                </a:lnTo>
                <a:lnTo>
                  <a:pt x="12891" y="73851"/>
                </a:lnTo>
                <a:lnTo>
                  <a:pt x="29020" y="87694"/>
                </a:lnTo>
                <a:lnTo>
                  <a:pt x="47181" y="73851"/>
                </a:lnTo>
                <a:lnTo>
                  <a:pt x="89599" y="87694"/>
                </a:lnTo>
                <a:lnTo>
                  <a:pt x="113856" y="124524"/>
                </a:lnTo>
                <a:lnTo>
                  <a:pt x="140145" y="150686"/>
                </a:lnTo>
                <a:lnTo>
                  <a:pt x="198692" y="176848"/>
                </a:lnTo>
                <a:lnTo>
                  <a:pt x="235141" y="198311"/>
                </a:lnTo>
                <a:lnTo>
                  <a:pt x="218885" y="241364"/>
                </a:lnTo>
                <a:lnTo>
                  <a:pt x="273495" y="209106"/>
                </a:lnTo>
                <a:lnTo>
                  <a:pt x="273495" y="189040"/>
                </a:lnTo>
                <a:lnTo>
                  <a:pt x="299784" y="195263"/>
                </a:lnTo>
                <a:lnTo>
                  <a:pt x="315913" y="195263"/>
                </a:lnTo>
                <a:lnTo>
                  <a:pt x="273495" y="164529"/>
                </a:lnTo>
                <a:lnTo>
                  <a:pt x="241110" y="144590"/>
                </a:lnTo>
                <a:lnTo>
                  <a:pt x="214948" y="138367"/>
                </a:lnTo>
                <a:lnTo>
                  <a:pt x="180531" y="93790"/>
                </a:lnTo>
                <a:lnTo>
                  <a:pt x="164402" y="67755"/>
                </a:lnTo>
                <a:lnTo>
                  <a:pt x="172403" y="43117"/>
                </a:lnTo>
                <a:lnTo>
                  <a:pt x="180531" y="43117"/>
                </a:lnTo>
                <a:lnTo>
                  <a:pt x="180531" y="29401"/>
                </a:lnTo>
                <a:lnTo>
                  <a:pt x="180531" y="10859"/>
                </a:lnTo>
                <a:close/>
              </a:path>
            </a:pathLst>
          </a:custGeom>
          <a:ln w="9525">
            <a:solidFill>
              <a:srgbClr val="EFEFEF"/>
            </a:solidFill>
          </a:ln>
        </p:spPr>
        <p:txBody>
          <a:bodyPr wrap="square" lIns="0" tIns="0" rIns="0" bIns="0" rtlCol="0">
            <a:noAutofit/>
          </a:bodyPr>
          <a:lstStyle/>
          <a:p>
            <a:endParaRPr/>
          </a:p>
        </p:txBody>
      </p:sp>
      <p:sp>
        <p:nvSpPr>
          <p:cNvPr id="7" name="object 20"/>
          <p:cNvSpPr/>
          <p:nvPr/>
        </p:nvSpPr>
        <p:spPr>
          <a:xfrm>
            <a:off x="4691126" y="1811401"/>
            <a:ext cx="201041" cy="219202"/>
          </a:xfrm>
          <a:custGeom>
            <a:avLst/>
            <a:gdLst/>
            <a:ahLst/>
            <a:cxnLst/>
            <a:rect l="l" t="t" r="r" b="b"/>
            <a:pathLst>
              <a:path w="201041" h="219202">
                <a:moveTo>
                  <a:pt x="34290" y="57023"/>
                </a:moveTo>
                <a:lnTo>
                  <a:pt x="27432" y="68452"/>
                </a:lnTo>
                <a:lnTo>
                  <a:pt x="27432" y="85598"/>
                </a:lnTo>
                <a:lnTo>
                  <a:pt x="13716" y="96901"/>
                </a:lnTo>
                <a:lnTo>
                  <a:pt x="13716" y="114046"/>
                </a:lnTo>
                <a:lnTo>
                  <a:pt x="6858" y="125476"/>
                </a:lnTo>
                <a:lnTo>
                  <a:pt x="13716" y="136906"/>
                </a:lnTo>
                <a:lnTo>
                  <a:pt x="6858" y="148336"/>
                </a:lnTo>
                <a:lnTo>
                  <a:pt x="0" y="159639"/>
                </a:lnTo>
                <a:lnTo>
                  <a:pt x="20574" y="165481"/>
                </a:lnTo>
                <a:lnTo>
                  <a:pt x="34290" y="171069"/>
                </a:lnTo>
                <a:cubicBezTo>
                  <a:pt x="41148" y="172974"/>
                  <a:pt x="53213" y="175006"/>
                  <a:pt x="54864" y="176784"/>
                </a:cubicBezTo>
                <a:cubicBezTo>
                  <a:pt x="56515" y="178689"/>
                  <a:pt x="47371" y="177419"/>
                  <a:pt x="44323" y="182245"/>
                </a:cubicBezTo>
                <a:cubicBezTo>
                  <a:pt x="41275" y="187071"/>
                  <a:pt x="37211" y="200914"/>
                  <a:pt x="36703" y="205994"/>
                </a:cubicBezTo>
                <a:cubicBezTo>
                  <a:pt x="36195" y="211074"/>
                  <a:pt x="35941" y="212090"/>
                  <a:pt x="41275" y="212852"/>
                </a:cubicBezTo>
                <a:cubicBezTo>
                  <a:pt x="46482" y="213741"/>
                  <a:pt x="61722" y="210439"/>
                  <a:pt x="68580" y="211074"/>
                </a:cubicBezTo>
                <a:cubicBezTo>
                  <a:pt x="75438" y="211709"/>
                  <a:pt x="78994" y="215519"/>
                  <a:pt x="82296" y="216789"/>
                </a:cubicBezTo>
                <a:cubicBezTo>
                  <a:pt x="85725" y="218059"/>
                  <a:pt x="86868" y="218567"/>
                  <a:pt x="88773" y="218821"/>
                </a:cubicBezTo>
                <a:cubicBezTo>
                  <a:pt x="90678" y="219202"/>
                  <a:pt x="90170" y="218948"/>
                  <a:pt x="93726" y="218567"/>
                </a:cubicBezTo>
                <a:cubicBezTo>
                  <a:pt x="97155" y="218186"/>
                  <a:pt x="104775" y="217043"/>
                  <a:pt x="109855" y="216789"/>
                </a:cubicBezTo>
                <a:cubicBezTo>
                  <a:pt x="114808" y="216535"/>
                  <a:pt x="118999" y="216789"/>
                  <a:pt x="123571" y="216789"/>
                </a:cubicBezTo>
                <a:cubicBezTo>
                  <a:pt x="132715" y="214884"/>
                  <a:pt x="143891" y="212090"/>
                  <a:pt x="151003" y="211074"/>
                </a:cubicBezTo>
                <a:cubicBezTo>
                  <a:pt x="158115" y="210058"/>
                  <a:pt x="162941" y="211582"/>
                  <a:pt x="166243" y="210439"/>
                </a:cubicBezTo>
                <a:cubicBezTo>
                  <a:pt x="169672" y="209423"/>
                  <a:pt x="171323" y="207518"/>
                  <a:pt x="171069" y="204724"/>
                </a:cubicBezTo>
                <a:cubicBezTo>
                  <a:pt x="170942" y="202057"/>
                  <a:pt x="164719" y="196469"/>
                  <a:pt x="165481" y="193929"/>
                </a:cubicBezTo>
                <a:cubicBezTo>
                  <a:pt x="166116" y="191389"/>
                  <a:pt x="172212" y="190881"/>
                  <a:pt x="175260" y="189484"/>
                </a:cubicBezTo>
                <a:cubicBezTo>
                  <a:pt x="178181" y="188087"/>
                  <a:pt x="181229" y="186182"/>
                  <a:pt x="183261" y="185166"/>
                </a:cubicBezTo>
                <a:cubicBezTo>
                  <a:pt x="185293" y="184277"/>
                  <a:pt x="188341" y="185293"/>
                  <a:pt x="187325" y="183769"/>
                </a:cubicBezTo>
                <a:cubicBezTo>
                  <a:pt x="186182" y="182118"/>
                  <a:pt x="181102" y="179705"/>
                  <a:pt x="176784" y="175641"/>
                </a:cubicBezTo>
                <a:cubicBezTo>
                  <a:pt x="172466" y="171577"/>
                  <a:pt x="166243" y="163703"/>
                  <a:pt x="161036" y="159131"/>
                </a:cubicBezTo>
                <a:cubicBezTo>
                  <a:pt x="155956" y="154432"/>
                  <a:pt x="148971" y="150622"/>
                  <a:pt x="145669" y="147701"/>
                </a:cubicBezTo>
                <a:cubicBezTo>
                  <a:pt x="142367" y="144907"/>
                  <a:pt x="140462" y="143764"/>
                  <a:pt x="141224" y="141986"/>
                </a:cubicBezTo>
                <a:cubicBezTo>
                  <a:pt x="142113" y="140208"/>
                  <a:pt x="147066" y="138684"/>
                  <a:pt x="151003" y="136906"/>
                </a:cubicBezTo>
                <a:cubicBezTo>
                  <a:pt x="154940" y="135128"/>
                  <a:pt x="159766" y="132969"/>
                  <a:pt x="164719" y="131191"/>
                </a:cubicBezTo>
                <a:cubicBezTo>
                  <a:pt x="169672" y="129413"/>
                  <a:pt x="177165" y="127889"/>
                  <a:pt x="180848" y="126365"/>
                </a:cubicBezTo>
                <a:cubicBezTo>
                  <a:pt x="184531" y="124841"/>
                  <a:pt x="183896" y="122047"/>
                  <a:pt x="186944" y="121920"/>
                </a:cubicBezTo>
                <a:cubicBezTo>
                  <a:pt x="189992" y="121793"/>
                  <a:pt x="196977" y="125857"/>
                  <a:pt x="199009" y="125476"/>
                </a:cubicBezTo>
                <a:cubicBezTo>
                  <a:pt x="201041" y="125095"/>
                  <a:pt x="199009" y="121666"/>
                  <a:pt x="199009" y="119761"/>
                </a:cubicBezTo>
                <a:lnTo>
                  <a:pt x="199009" y="102616"/>
                </a:lnTo>
                <a:cubicBezTo>
                  <a:pt x="192151" y="102616"/>
                  <a:pt x="192151" y="79883"/>
                  <a:pt x="192151" y="79883"/>
                </a:cubicBezTo>
                <a:lnTo>
                  <a:pt x="192151" y="62738"/>
                </a:lnTo>
                <a:lnTo>
                  <a:pt x="192151" y="57023"/>
                </a:lnTo>
                <a:lnTo>
                  <a:pt x="185293" y="39877"/>
                </a:lnTo>
                <a:lnTo>
                  <a:pt x="185293" y="28448"/>
                </a:lnTo>
                <a:lnTo>
                  <a:pt x="157861" y="17018"/>
                </a:lnTo>
                <a:lnTo>
                  <a:pt x="130429" y="28448"/>
                </a:lnTo>
                <a:cubicBezTo>
                  <a:pt x="130429" y="28448"/>
                  <a:pt x="123571" y="28448"/>
                  <a:pt x="116713" y="22733"/>
                </a:cubicBezTo>
                <a:lnTo>
                  <a:pt x="116713" y="11302"/>
                </a:lnTo>
                <a:lnTo>
                  <a:pt x="96139" y="5588"/>
                </a:lnTo>
                <a:lnTo>
                  <a:pt x="82296" y="0"/>
                </a:lnTo>
                <a:lnTo>
                  <a:pt x="75438" y="5588"/>
                </a:lnTo>
                <a:lnTo>
                  <a:pt x="68580" y="28448"/>
                </a:lnTo>
                <a:lnTo>
                  <a:pt x="61722" y="39877"/>
                </a:lnTo>
                <a:lnTo>
                  <a:pt x="48006" y="39877"/>
                </a:lnTo>
                <a:lnTo>
                  <a:pt x="34290" y="39877"/>
                </a:lnTo>
                <a:lnTo>
                  <a:pt x="34290" y="45593"/>
                </a:lnTo>
                <a:lnTo>
                  <a:pt x="34290" y="57023"/>
                </a:lnTo>
                <a:close/>
              </a:path>
            </a:pathLst>
          </a:custGeom>
          <a:solidFill>
            <a:srgbClr val="A7A7A7"/>
          </a:solidFill>
        </p:spPr>
        <p:txBody>
          <a:bodyPr wrap="square" lIns="0" tIns="0" rIns="0" bIns="0" rtlCol="0">
            <a:noAutofit/>
          </a:bodyPr>
          <a:lstStyle/>
          <a:p>
            <a:endParaRPr/>
          </a:p>
        </p:txBody>
      </p:sp>
      <p:sp>
        <p:nvSpPr>
          <p:cNvPr id="8" name="object 21"/>
          <p:cNvSpPr/>
          <p:nvPr/>
        </p:nvSpPr>
        <p:spPr>
          <a:xfrm>
            <a:off x="4686363" y="1806638"/>
            <a:ext cx="210566" cy="228727"/>
          </a:xfrm>
          <a:custGeom>
            <a:avLst/>
            <a:gdLst/>
            <a:ahLst/>
            <a:cxnLst/>
            <a:rect l="l" t="t" r="r" b="b"/>
            <a:pathLst>
              <a:path w="210566" h="228727">
                <a:moveTo>
                  <a:pt x="39053" y="61786"/>
                </a:moveTo>
                <a:lnTo>
                  <a:pt x="32195" y="73215"/>
                </a:lnTo>
                <a:lnTo>
                  <a:pt x="32195" y="90361"/>
                </a:lnTo>
                <a:lnTo>
                  <a:pt x="18479" y="101664"/>
                </a:lnTo>
                <a:lnTo>
                  <a:pt x="18479" y="118809"/>
                </a:lnTo>
                <a:lnTo>
                  <a:pt x="11621" y="130239"/>
                </a:lnTo>
                <a:lnTo>
                  <a:pt x="18479" y="141669"/>
                </a:lnTo>
                <a:lnTo>
                  <a:pt x="11621" y="153099"/>
                </a:lnTo>
                <a:lnTo>
                  <a:pt x="4763" y="164402"/>
                </a:lnTo>
                <a:lnTo>
                  <a:pt x="25337" y="170244"/>
                </a:lnTo>
                <a:lnTo>
                  <a:pt x="39053" y="175832"/>
                </a:lnTo>
                <a:cubicBezTo>
                  <a:pt x="45911" y="177737"/>
                  <a:pt x="57976" y="179769"/>
                  <a:pt x="59627" y="181547"/>
                </a:cubicBezTo>
                <a:cubicBezTo>
                  <a:pt x="61278" y="183452"/>
                  <a:pt x="52134" y="182182"/>
                  <a:pt x="49086" y="187008"/>
                </a:cubicBezTo>
                <a:cubicBezTo>
                  <a:pt x="46038" y="191834"/>
                  <a:pt x="41974" y="205677"/>
                  <a:pt x="41466" y="210757"/>
                </a:cubicBezTo>
                <a:cubicBezTo>
                  <a:pt x="40958" y="215837"/>
                  <a:pt x="40704" y="216853"/>
                  <a:pt x="46038" y="217615"/>
                </a:cubicBezTo>
                <a:cubicBezTo>
                  <a:pt x="51245" y="218504"/>
                  <a:pt x="66485" y="215202"/>
                  <a:pt x="73343" y="215837"/>
                </a:cubicBezTo>
                <a:cubicBezTo>
                  <a:pt x="80201" y="216472"/>
                  <a:pt x="83757" y="220282"/>
                  <a:pt x="87059" y="221552"/>
                </a:cubicBezTo>
                <a:cubicBezTo>
                  <a:pt x="90488" y="222822"/>
                  <a:pt x="91631" y="223330"/>
                  <a:pt x="93536" y="223584"/>
                </a:cubicBezTo>
                <a:cubicBezTo>
                  <a:pt x="95441" y="223965"/>
                  <a:pt x="94933" y="223711"/>
                  <a:pt x="98489" y="223330"/>
                </a:cubicBezTo>
                <a:cubicBezTo>
                  <a:pt x="101918" y="222949"/>
                  <a:pt x="109538" y="221806"/>
                  <a:pt x="114618" y="221552"/>
                </a:cubicBezTo>
                <a:cubicBezTo>
                  <a:pt x="119571" y="221298"/>
                  <a:pt x="123762" y="221552"/>
                  <a:pt x="128334" y="221552"/>
                </a:cubicBezTo>
                <a:cubicBezTo>
                  <a:pt x="137478" y="219647"/>
                  <a:pt x="148654" y="216853"/>
                  <a:pt x="155766" y="215837"/>
                </a:cubicBezTo>
                <a:cubicBezTo>
                  <a:pt x="162878" y="214821"/>
                  <a:pt x="167704" y="216345"/>
                  <a:pt x="171006" y="215202"/>
                </a:cubicBezTo>
                <a:cubicBezTo>
                  <a:pt x="174435" y="214186"/>
                  <a:pt x="176086" y="212281"/>
                  <a:pt x="175832" y="209487"/>
                </a:cubicBezTo>
                <a:cubicBezTo>
                  <a:pt x="175705" y="206820"/>
                  <a:pt x="169482" y="201232"/>
                  <a:pt x="170244" y="198692"/>
                </a:cubicBezTo>
                <a:cubicBezTo>
                  <a:pt x="170879" y="196152"/>
                  <a:pt x="176975" y="195644"/>
                  <a:pt x="180023" y="194247"/>
                </a:cubicBezTo>
                <a:cubicBezTo>
                  <a:pt x="182944" y="192850"/>
                  <a:pt x="185992" y="190945"/>
                  <a:pt x="188024" y="189929"/>
                </a:cubicBezTo>
                <a:cubicBezTo>
                  <a:pt x="190056" y="189040"/>
                  <a:pt x="193104" y="190056"/>
                  <a:pt x="192088" y="188532"/>
                </a:cubicBezTo>
                <a:cubicBezTo>
                  <a:pt x="190945" y="186881"/>
                  <a:pt x="185865" y="184468"/>
                  <a:pt x="181547" y="180404"/>
                </a:cubicBezTo>
                <a:cubicBezTo>
                  <a:pt x="177229" y="176340"/>
                  <a:pt x="171006" y="168466"/>
                  <a:pt x="165799" y="163894"/>
                </a:cubicBezTo>
                <a:cubicBezTo>
                  <a:pt x="160719" y="159195"/>
                  <a:pt x="153734" y="155385"/>
                  <a:pt x="150432" y="152464"/>
                </a:cubicBezTo>
                <a:cubicBezTo>
                  <a:pt x="147130" y="149670"/>
                  <a:pt x="145225" y="148527"/>
                  <a:pt x="145987" y="146749"/>
                </a:cubicBezTo>
                <a:cubicBezTo>
                  <a:pt x="146876" y="144971"/>
                  <a:pt x="151829" y="143447"/>
                  <a:pt x="155766" y="141669"/>
                </a:cubicBezTo>
                <a:cubicBezTo>
                  <a:pt x="159703" y="139891"/>
                  <a:pt x="164529" y="137732"/>
                  <a:pt x="169482" y="135954"/>
                </a:cubicBezTo>
                <a:cubicBezTo>
                  <a:pt x="174435" y="134176"/>
                  <a:pt x="181928" y="132652"/>
                  <a:pt x="185611" y="131128"/>
                </a:cubicBezTo>
                <a:cubicBezTo>
                  <a:pt x="189294" y="129604"/>
                  <a:pt x="188659" y="126810"/>
                  <a:pt x="191707" y="126683"/>
                </a:cubicBezTo>
                <a:cubicBezTo>
                  <a:pt x="194755" y="126556"/>
                  <a:pt x="201740" y="130620"/>
                  <a:pt x="203772" y="130239"/>
                </a:cubicBezTo>
                <a:cubicBezTo>
                  <a:pt x="205804" y="129858"/>
                  <a:pt x="203772" y="126429"/>
                  <a:pt x="203772" y="124524"/>
                </a:cubicBezTo>
                <a:lnTo>
                  <a:pt x="203772" y="107379"/>
                </a:lnTo>
                <a:cubicBezTo>
                  <a:pt x="196914" y="107379"/>
                  <a:pt x="196914" y="84646"/>
                  <a:pt x="196914" y="84646"/>
                </a:cubicBezTo>
                <a:lnTo>
                  <a:pt x="196914" y="67501"/>
                </a:lnTo>
                <a:lnTo>
                  <a:pt x="196914" y="61786"/>
                </a:lnTo>
                <a:lnTo>
                  <a:pt x="190056" y="44640"/>
                </a:lnTo>
                <a:lnTo>
                  <a:pt x="190056" y="33211"/>
                </a:lnTo>
                <a:lnTo>
                  <a:pt x="162624" y="21781"/>
                </a:lnTo>
                <a:lnTo>
                  <a:pt x="135192" y="33211"/>
                </a:lnTo>
                <a:cubicBezTo>
                  <a:pt x="135192" y="33211"/>
                  <a:pt x="128334" y="33211"/>
                  <a:pt x="121476" y="27496"/>
                </a:cubicBezTo>
                <a:lnTo>
                  <a:pt x="121476" y="16065"/>
                </a:lnTo>
                <a:lnTo>
                  <a:pt x="100902" y="10351"/>
                </a:lnTo>
                <a:lnTo>
                  <a:pt x="87059" y="4763"/>
                </a:lnTo>
                <a:lnTo>
                  <a:pt x="80201" y="10351"/>
                </a:lnTo>
                <a:lnTo>
                  <a:pt x="73343" y="33211"/>
                </a:lnTo>
                <a:lnTo>
                  <a:pt x="66485" y="44640"/>
                </a:lnTo>
                <a:lnTo>
                  <a:pt x="52769" y="44640"/>
                </a:lnTo>
                <a:lnTo>
                  <a:pt x="39053" y="44640"/>
                </a:lnTo>
                <a:lnTo>
                  <a:pt x="39053" y="50356"/>
                </a:lnTo>
                <a:lnTo>
                  <a:pt x="39053" y="61786"/>
                </a:lnTo>
                <a:close/>
              </a:path>
            </a:pathLst>
          </a:custGeom>
          <a:ln w="9525">
            <a:solidFill>
              <a:srgbClr val="EFEFEF"/>
            </a:solidFill>
          </a:ln>
        </p:spPr>
        <p:txBody>
          <a:bodyPr wrap="square" lIns="0" tIns="0" rIns="0" bIns="0" rtlCol="0">
            <a:noAutofit/>
          </a:bodyPr>
          <a:lstStyle/>
          <a:p>
            <a:endParaRPr/>
          </a:p>
        </p:txBody>
      </p:sp>
      <p:sp>
        <p:nvSpPr>
          <p:cNvPr id="9" name="object 22"/>
          <p:cNvSpPr/>
          <p:nvPr/>
        </p:nvSpPr>
        <p:spPr>
          <a:xfrm>
            <a:off x="4665726" y="1855851"/>
            <a:ext cx="76200" cy="76200"/>
          </a:xfrm>
          <a:custGeom>
            <a:avLst/>
            <a:gdLst/>
            <a:ahLst/>
            <a:cxnLst/>
            <a:rect l="l" t="t" r="r" b="b"/>
            <a:pathLst>
              <a:path w="76200" h="76200">
                <a:moveTo>
                  <a:pt x="20701" y="60960"/>
                </a:moveTo>
                <a:lnTo>
                  <a:pt x="34544" y="66040"/>
                </a:lnTo>
                <a:lnTo>
                  <a:pt x="41529" y="71120"/>
                </a:lnTo>
                <a:lnTo>
                  <a:pt x="48387" y="76200"/>
                </a:lnTo>
                <a:lnTo>
                  <a:pt x="55372" y="66040"/>
                </a:lnTo>
                <a:lnTo>
                  <a:pt x="55372" y="50800"/>
                </a:lnTo>
                <a:lnTo>
                  <a:pt x="69215" y="40640"/>
                </a:lnTo>
                <a:lnTo>
                  <a:pt x="69215" y="25400"/>
                </a:lnTo>
                <a:lnTo>
                  <a:pt x="76200" y="15239"/>
                </a:lnTo>
                <a:lnTo>
                  <a:pt x="76200" y="5080"/>
                </a:lnTo>
                <a:lnTo>
                  <a:pt x="76200" y="0"/>
                </a:lnTo>
                <a:lnTo>
                  <a:pt x="62230" y="5080"/>
                </a:lnTo>
                <a:lnTo>
                  <a:pt x="41529" y="10160"/>
                </a:lnTo>
                <a:lnTo>
                  <a:pt x="41529" y="25400"/>
                </a:lnTo>
                <a:lnTo>
                  <a:pt x="27686" y="15239"/>
                </a:lnTo>
                <a:lnTo>
                  <a:pt x="13843" y="45720"/>
                </a:lnTo>
                <a:lnTo>
                  <a:pt x="0" y="55880"/>
                </a:lnTo>
                <a:lnTo>
                  <a:pt x="6858" y="60960"/>
                </a:lnTo>
                <a:lnTo>
                  <a:pt x="20701" y="60960"/>
                </a:lnTo>
                <a:close/>
              </a:path>
            </a:pathLst>
          </a:custGeom>
          <a:solidFill>
            <a:srgbClr val="A7A7A7"/>
          </a:solidFill>
        </p:spPr>
        <p:txBody>
          <a:bodyPr wrap="square" lIns="0" tIns="0" rIns="0" bIns="0" rtlCol="0">
            <a:noAutofit/>
          </a:bodyPr>
          <a:lstStyle/>
          <a:p>
            <a:endParaRPr/>
          </a:p>
        </p:txBody>
      </p:sp>
      <p:sp>
        <p:nvSpPr>
          <p:cNvPr id="10" name="object 23"/>
          <p:cNvSpPr/>
          <p:nvPr/>
        </p:nvSpPr>
        <p:spPr>
          <a:xfrm>
            <a:off x="4660963" y="1851088"/>
            <a:ext cx="85725" cy="85725"/>
          </a:xfrm>
          <a:custGeom>
            <a:avLst/>
            <a:gdLst/>
            <a:ahLst/>
            <a:cxnLst/>
            <a:rect l="l" t="t" r="r" b="b"/>
            <a:pathLst>
              <a:path w="85725" h="85725">
                <a:moveTo>
                  <a:pt x="25464" y="65723"/>
                </a:moveTo>
                <a:lnTo>
                  <a:pt x="39307" y="70803"/>
                </a:lnTo>
                <a:lnTo>
                  <a:pt x="46292" y="75883"/>
                </a:lnTo>
                <a:lnTo>
                  <a:pt x="53150" y="80963"/>
                </a:lnTo>
                <a:lnTo>
                  <a:pt x="60135" y="70803"/>
                </a:lnTo>
                <a:lnTo>
                  <a:pt x="60135" y="55563"/>
                </a:lnTo>
                <a:lnTo>
                  <a:pt x="73978" y="45403"/>
                </a:lnTo>
                <a:lnTo>
                  <a:pt x="73978" y="30163"/>
                </a:lnTo>
                <a:lnTo>
                  <a:pt x="80963" y="20002"/>
                </a:lnTo>
                <a:lnTo>
                  <a:pt x="80963" y="9843"/>
                </a:lnTo>
                <a:lnTo>
                  <a:pt x="80963" y="4763"/>
                </a:lnTo>
                <a:lnTo>
                  <a:pt x="66993" y="9843"/>
                </a:lnTo>
                <a:lnTo>
                  <a:pt x="46292" y="14923"/>
                </a:lnTo>
                <a:lnTo>
                  <a:pt x="46292" y="30163"/>
                </a:lnTo>
                <a:lnTo>
                  <a:pt x="32449" y="20002"/>
                </a:lnTo>
                <a:lnTo>
                  <a:pt x="18606" y="50483"/>
                </a:lnTo>
                <a:lnTo>
                  <a:pt x="4763" y="60643"/>
                </a:lnTo>
                <a:lnTo>
                  <a:pt x="11621" y="65723"/>
                </a:lnTo>
                <a:lnTo>
                  <a:pt x="25464" y="65723"/>
                </a:lnTo>
                <a:close/>
              </a:path>
            </a:pathLst>
          </a:custGeom>
          <a:ln w="9525">
            <a:solidFill>
              <a:srgbClr val="EFEFEF"/>
            </a:solidFill>
          </a:ln>
        </p:spPr>
        <p:txBody>
          <a:bodyPr wrap="square" lIns="0" tIns="0" rIns="0" bIns="0" rtlCol="0">
            <a:noAutofit/>
          </a:bodyPr>
          <a:lstStyle/>
          <a:p>
            <a:endParaRPr/>
          </a:p>
        </p:txBody>
      </p:sp>
      <p:pic>
        <p:nvPicPr>
          <p:cNvPr id="2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5964" y="2170811"/>
            <a:ext cx="147955" cy="133096"/>
          </a:xfrm>
          <a:prstGeom prst="rect">
            <a:avLst/>
          </a:prstGeom>
        </p:spPr>
      </p:pic>
      <p:pic>
        <p:nvPicPr>
          <p:cNvPr id="28"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1201" y="2166048"/>
            <a:ext cx="157480" cy="142621"/>
          </a:xfrm>
          <a:prstGeom prst="rect">
            <a:avLst/>
          </a:prstGeom>
        </p:spPr>
      </p:pic>
      <p:sp>
        <p:nvSpPr>
          <p:cNvPr id="11" name="object 24"/>
          <p:cNvSpPr/>
          <p:nvPr/>
        </p:nvSpPr>
        <p:spPr>
          <a:xfrm>
            <a:off x="5036566" y="1990725"/>
            <a:ext cx="207899" cy="126111"/>
          </a:xfrm>
          <a:custGeom>
            <a:avLst/>
            <a:gdLst/>
            <a:ahLst/>
            <a:cxnLst/>
            <a:rect l="l" t="t" r="r" b="b"/>
            <a:pathLst>
              <a:path w="207899" h="126111">
                <a:moveTo>
                  <a:pt x="183896" y="59563"/>
                </a:moveTo>
                <a:cubicBezTo>
                  <a:pt x="183896" y="59563"/>
                  <a:pt x="201041" y="55626"/>
                  <a:pt x="201041" y="50673"/>
                </a:cubicBezTo>
                <a:cubicBezTo>
                  <a:pt x="207899" y="40513"/>
                  <a:pt x="206502" y="37592"/>
                  <a:pt x="197739" y="29210"/>
                </a:cubicBezTo>
                <a:cubicBezTo>
                  <a:pt x="188976" y="20701"/>
                  <a:pt x="164973" y="9779"/>
                  <a:pt x="148590" y="0"/>
                </a:cubicBezTo>
                <a:cubicBezTo>
                  <a:pt x="137287" y="3048"/>
                  <a:pt x="130810" y="6604"/>
                  <a:pt x="114808" y="9017"/>
                </a:cubicBezTo>
                <a:cubicBezTo>
                  <a:pt x="98806" y="11303"/>
                  <a:pt x="73279" y="12319"/>
                  <a:pt x="52578" y="13970"/>
                </a:cubicBezTo>
                <a:lnTo>
                  <a:pt x="45593" y="9017"/>
                </a:lnTo>
                <a:lnTo>
                  <a:pt x="24892" y="34290"/>
                </a:lnTo>
                <a:cubicBezTo>
                  <a:pt x="20320" y="41021"/>
                  <a:pt x="13462" y="50546"/>
                  <a:pt x="11049" y="54483"/>
                </a:cubicBezTo>
                <a:cubicBezTo>
                  <a:pt x="8636" y="58420"/>
                  <a:pt x="10668" y="56769"/>
                  <a:pt x="10414" y="57785"/>
                </a:cubicBezTo>
                <a:cubicBezTo>
                  <a:pt x="10160" y="58674"/>
                  <a:pt x="10922" y="59182"/>
                  <a:pt x="9271" y="60452"/>
                </a:cubicBezTo>
                <a:cubicBezTo>
                  <a:pt x="7620" y="61595"/>
                  <a:pt x="0" y="64643"/>
                  <a:pt x="635" y="64770"/>
                </a:cubicBezTo>
                <a:cubicBezTo>
                  <a:pt x="18415" y="79756"/>
                  <a:pt x="27432" y="95631"/>
                  <a:pt x="37211" y="103251"/>
                </a:cubicBezTo>
                <a:cubicBezTo>
                  <a:pt x="46990" y="110744"/>
                  <a:pt x="54737" y="107315"/>
                  <a:pt x="59436" y="110109"/>
                </a:cubicBezTo>
                <a:cubicBezTo>
                  <a:pt x="64135" y="112776"/>
                  <a:pt x="56261" y="117094"/>
                  <a:pt x="65532" y="119634"/>
                </a:cubicBezTo>
                <a:cubicBezTo>
                  <a:pt x="74803" y="122174"/>
                  <a:pt x="96393" y="126111"/>
                  <a:pt x="115062" y="125349"/>
                </a:cubicBezTo>
                <a:cubicBezTo>
                  <a:pt x="133604" y="124587"/>
                  <a:pt x="165481" y="121920"/>
                  <a:pt x="177038" y="115062"/>
                </a:cubicBezTo>
                <a:cubicBezTo>
                  <a:pt x="188468" y="108331"/>
                  <a:pt x="181610" y="94869"/>
                  <a:pt x="183896" y="84836"/>
                </a:cubicBezTo>
                <a:lnTo>
                  <a:pt x="197739" y="79756"/>
                </a:lnTo>
                <a:cubicBezTo>
                  <a:pt x="196977" y="77343"/>
                  <a:pt x="196215" y="74930"/>
                  <a:pt x="195453" y="72517"/>
                </a:cubicBezTo>
                <a:cubicBezTo>
                  <a:pt x="197739" y="67564"/>
                  <a:pt x="181610" y="64516"/>
                  <a:pt x="183896" y="59563"/>
                </a:cubicBezTo>
                <a:close/>
              </a:path>
            </a:pathLst>
          </a:custGeom>
          <a:solidFill>
            <a:srgbClr val="A7A7A7"/>
          </a:solidFill>
        </p:spPr>
        <p:txBody>
          <a:bodyPr wrap="square" lIns="0" tIns="0" rIns="0" bIns="0" rtlCol="0">
            <a:noAutofit/>
          </a:bodyPr>
          <a:lstStyle/>
          <a:p>
            <a:endParaRPr/>
          </a:p>
        </p:txBody>
      </p:sp>
      <p:sp>
        <p:nvSpPr>
          <p:cNvPr id="12" name="object 25"/>
          <p:cNvSpPr/>
          <p:nvPr/>
        </p:nvSpPr>
        <p:spPr>
          <a:xfrm>
            <a:off x="5031803" y="1985962"/>
            <a:ext cx="217424" cy="135636"/>
          </a:xfrm>
          <a:custGeom>
            <a:avLst/>
            <a:gdLst/>
            <a:ahLst/>
            <a:cxnLst/>
            <a:rect l="l" t="t" r="r" b="b"/>
            <a:pathLst>
              <a:path w="217424" h="135636">
                <a:moveTo>
                  <a:pt x="188659" y="64326"/>
                </a:moveTo>
                <a:cubicBezTo>
                  <a:pt x="188659" y="64326"/>
                  <a:pt x="205804" y="60389"/>
                  <a:pt x="205804" y="55436"/>
                </a:cubicBezTo>
                <a:cubicBezTo>
                  <a:pt x="212662" y="45276"/>
                  <a:pt x="211265" y="42355"/>
                  <a:pt x="202502" y="33973"/>
                </a:cubicBezTo>
                <a:cubicBezTo>
                  <a:pt x="193739" y="25464"/>
                  <a:pt x="169736" y="14542"/>
                  <a:pt x="153353" y="4763"/>
                </a:cubicBezTo>
                <a:cubicBezTo>
                  <a:pt x="142050" y="7811"/>
                  <a:pt x="135573" y="11367"/>
                  <a:pt x="119571" y="13780"/>
                </a:cubicBezTo>
                <a:cubicBezTo>
                  <a:pt x="103569" y="16066"/>
                  <a:pt x="78042" y="17082"/>
                  <a:pt x="57341" y="18733"/>
                </a:cubicBezTo>
                <a:lnTo>
                  <a:pt x="50356" y="13780"/>
                </a:lnTo>
                <a:lnTo>
                  <a:pt x="29655" y="39053"/>
                </a:lnTo>
                <a:cubicBezTo>
                  <a:pt x="25083" y="45784"/>
                  <a:pt x="18225" y="55309"/>
                  <a:pt x="15812" y="59246"/>
                </a:cubicBezTo>
                <a:cubicBezTo>
                  <a:pt x="13399" y="63183"/>
                  <a:pt x="15431" y="61532"/>
                  <a:pt x="15177" y="62548"/>
                </a:cubicBezTo>
                <a:cubicBezTo>
                  <a:pt x="14923" y="63437"/>
                  <a:pt x="15685" y="63945"/>
                  <a:pt x="14034" y="65215"/>
                </a:cubicBezTo>
                <a:cubicBezTo>
                  <a:pt x="12383" y="66358"/>
                  <a:pt x="4763" y="69406"/>
                  <a:pt x="5398" y="69533"/>
                </a:cubicBezTo>
                <a:cubicBezTo>
                  <a:pt x="23178" y="84519"/>
                  <a:pt x="32195" y="100394"/>
                  <a:pt x="41974" y="108014"/>
                </a:cubicBezTo>
                <a:cubicBezTo>
                  <a:pt x="51753" y="115507"/>
                  <a:pt x="59500" y="112078"/>
                  <a:pt x="64199" y="114872"/>
                </a:cubicBezTo>
                <a:cubicBezTo>
                  <a:pt x="68898" y="117539"/>
                  <a:pt x="61024" y="121857"/>
                  <a:pt x="70295" y="124397"/>
                </a:cubicBezTo>
                <a:cubicBezTo>
                  <a:pt x="79566" y="126937"/>
                  <a:pt x="101156" y="130874"/>
                  <a:pt x="119825" y="130112"/>
                </a:cubicBezTo>
                <a:cubicBezTo>
                  <a:pt x="138367" y="129350"/>
                  <a:pt x="170244" y="126683"/>
                  <a:pt x="181801" y="119825"/>
                </a:cubicBezTo>
                <a:cubicBezTo>
                  <a:pt x="193231" y="113094"/>
                  <a:pt x="186373" y="99632"/>
                  <a:pt x="188659" y="89599"/>
                </a:cubicBezTo>
                <a:lnTo>
                  <a:pt x="202502" y="84519"/>
                </a:lnTo>
                <a:cubicBezTo>
                  <a:pt x="201740" y="82106"/>
                  <a:pt x="200978" y="79693"/>
                  <a:pt x="200216" y="77280"/>
                </a:cubicBezTo>
                <a:cubicBezTo>
                  <a:pt x="202502" y="72327"/>
                  <a:pt x="186373" y="69279"/>
                  <a:pt x="188659" y="64326"/>
                </a:cubicBezTo>
                <a:close/>
              </a:path>
            </a:pathLst>
          </a:custGeom>
          <a:ln w="9525">
            <a:solidFill>
              <a:srgbClr val="EFEFEF"/>
            </a:solidFill>
          </a:ln>
        </p:spPr>
        <p:txBody>
          <a:bodyPr wrap="square" lIns="0" tIns="0" rIns="0" bIns="0" rtlCol="0">
            <a:noAutofit/>
          </a:bodyPr>
          <a:lstStyle/>
          <a:p>
            <a:endParaRPr/>
          </a:p>
        </p:txBody>
      </p:sp>
      <p:sp>
        <p:nvSpPr>
          <p:cNvPr id="13" name="object 26"/>
          <p:cNvSpPr/>
          <p:nvPr/>
        </p:nvSpPr>
        <p:spPr>
          <a:xfrm>
            <a:off x="4829810" y="1932051"/>
            <a:ext cx="159766" cy="61849"/>
          </a:xfrm>
          <a:custGeom>
            <a:avLst/>
            <a:gdLst/>
            <a:ahLst/>
            <a:cxnLst/>
            <a:rect l="l" t="t" r="r" b="b"/>
            <a:pathLst>
              <a:path w="159766" h="61849">
                <a:moveTo>
                  <a:pt x="159766" y="36322"/>
                </a:moveTo>
                <a:cubicBezTo>
                  <a:pt x="154940" y="31115"/>
                  <a:pt x="131318" y="25654"/>
                  <a:pt x="117221" y="20447"/>
                </a:cubicBezTo>
                <a:lnTo>
                  <a:pt x="89916" y="10160"/>
                </a:lnTo>
                <a:lnTo>
                  <a:pt x="62611" y="0"/>
                </a:lnTo>
                <a:lnTo>
                  <a:pt x="62611" y="5080"/>
                </a:lnTo>
                <a:lnTo>
                  <a:pt x="48895" y="0"/>
                </a:lnTo>
                <a:lnTo>
                  <a:pt x="42037" y="5080"/>
                </a:lnTo>
                <a:lnTo>
                  <a:pt x="28448" y="10160"/>
                </a:lnTo>
                <a:lnTo>
                  <a:pt x="14732" y="15240"/>
                </a:lnTo>
                <a:cubicBezTo>
                  <a:pt x="10160" y="17018"/>
                  <a:pt x="2286" y="18415"/>
                  <a:pt x="1143" y="20447"/>
                </a:cubicBezTo>
                <a:cubicBezTo>
                  <a:pt x="0" y="22352"/>
                  <a:pt x="4699" y="24638"/>
                  <a:pt x="8001" y="27305"/>
                </a:cubicBezTo>
                <a:cubicBezTo>
                  <a:pt x="11176" y="29972"/>
                  <a:pt x="16256" y="32639"/>
                  <a:pt x="20828" y="36576"/>
                </a:cubicBezTo>
                <a:cubicBezTo>
                  <a:pt x="25400" y="40640"/>
                  <a:pt x="31750" y="47752"/>
                  <a:pt x="35306" y="51054"/>
                </a:cubicBezTo>
                <a:cubicBezTo>
                  <a:pt x="38862" y="54356"/>
                  <a:pt x="39751" y="54356"/>
                  <a:pt x="42037" y="56134"/>
                </a:cubicBezTo>
                <a:cubicBezTo>
                  <a:pt x="44450" y="57912"/>
                  <a:pt x="49276" y="61849"/>
                  <a:pt x="49276" y="61849"/>
                </a:cubicBezTo>
                <a:cubicBezTo>
                  <a:pt x="69723" y="61849"/>
                  <a:pt x="74549" y="61214"/>
                  <a:pt x="74549" y="61214"/>
                </a:cubicBezTo>
                <a:cubicBezTo>
                  <a:pt x="72771" y="57912"/>
                  <a:pt x="85852" y="59563"/>
                  <a:pt x="84201" y="56134"/>
                </a:cubicBezTo>
                <a:cubicBezTo>
                  <a:pt x="88900" y="56769"/>
                  <a:pt x="94869" y="57404"/>
                  <a:pt x="97155" y="57658"/>
                </a:cubicBezTo>
                <a:cubicBezTo>
                  <a:pt x="99441" y="57912"/>
                  <a:pt x="96774" y="57785"/>
                  <a:pt x="97917" y="57785"/>
                </a:cubicBezTo>
                <a:cubicBezTo>
                  <a:pt x="99060" y="57785"/>
                  <a:pt x="98679" y="58293"/>
                  <a:pt x="101981" y="58801"/>
                </a:cubicBezTo>
                <a:cubicBezTo>
                  <a:pt x="105156" y="59436"/>
                  <a:pt x="112395" y="61849"/>
                  <a:pt x="117475" y="61595"/>
                </a:cubicBezTo>
                <a:cubicBezTo>
                  <a:pt x="122555" y="61341"/>
                  <a:pt x="127635" y="58928"/>
                  <a:pt x="132461" y="57277"/>
                </a:cubicBezTo>
                <a:cubicBezTo>
                  <a:pt x="137160" y="55626"/>
                  <a:pt x="126365" y="61087"/>
                  <a:pt x="156972" y="59817"/>
                </a:cubicBezTo>
              </a:path>
            </a:pathLst>
          </a:custGeom>
          <a:solidFill>
            <a:srgbClr val="A7A7A7"/>
          </a:solidFill>
        </p:spPr>
        <p:txBody>
          <a:bodyPr wrap="square" lIns="0" tIns="0" rIns="0" bIns="0" rtlCol="0">
            <a:noAutofit/>
          </a:bodyPr>
          <a:lstStyle/>
          <a:p>
            <a:endParaRPr/>
          </a:p>
        </p:txBody>
      </p:sp>
      <p:sp>
        <p:nvSpPr>
          <p:cNvPr id="14" name="object 27"/>
          <p:cNvSpPr/>
          <p:nvPr/>
        </p:nvSpPr>
        <p:spPr>
          <a:xfrm>
            <a:off x="4825047" y="1927288"/>
            <a:ext cx="169291" cy="71374"/>
          </a:xfrm>
          <a:custGeom>
            <a:avLst/>
            <a:gdLst/>
            <a:ahLst/>
            <a:cxnLst/>
            <a:rect l="l" t="t" r="r" b="b"/>
            <a:pathLst>
              <a:path w="169291" h="71374">
                <a:moveTo>
                  <a:pt x="164529" y="41085"/>
                </a:moveTo>
                <a:cubicBezTo>
                  <a:pt x="159703" y="35878"/>
                  <a:pt x="136081" y="30417"/>
                  <a:pt x="121984" y="25210"/>
                </a:cubicBezTo>
                <a:lnTo>
                  <a:pt x="94679" y="14923"/>
                </a:lnTo>
                <a:lnTo>
                  <a:pt x="67374" y="4763"/>
                </a:lnTo>
                <a:lnTo>
                  <a:pt x="67374" y="9843"/>
                </a:lnTo>
                <a:lnTo>
                  <a:pt x="53658" y="4763"/>
                </a:lnTo>
                <a:lnTo>
                  <a:pt x="46800" y="9843"/>
                </a:lnTo>
                <a:lnTo>
                  <a:pt x="33211" y="14923"/>
                </a:lnTo>
                <a:lnTo>
                  <a:pt x="19495" y="20003"/>
                </a:lnTo>
                <a:cubicBezTo>
                  <a:pt x="14923" y="21781"/>
                  <a:pt x="7049" y="23178"/>
                  <a:pt x="5906" y="25210"/>
                </a:cubicBezTo>
                <a:cubicBezTo>
                  <a:pt x="4763" y="27115"/>
                  <a:pt x="9462" y="29401"/>
                  <a:pt x="12764" y="32068"/>
                </a:cubicBezTo>
                <a:cubicBezTo>
                  <a:pt x="15939" y="34735"/>
                  <a:pt x="21019" y="37402"/>
                  <a:pt x="25591" y="41339"/>
                </a:cubicBezTo>
                <a:cubicBezTo>
                  <a:pt x="30163" y="45403"/>
                  <a:pt x="36513" y="52515"/>
                  <a:pt x="40069" y="55817"/>
                </a:cubicBezTo>
                <a:cubicBezTo>
                  <a:pt x="43625" y="59119"/>
                  <a:pt x="44514" y="59119"/>
                  <a:pt x="46800" y="60897"/>
                </a:cubicBezTo>
                <a:cubicBezTo>
                  <a:pt x="49213" y="62675"/>
                  <a:pt x="54039" y="66612"/>
                  <a:pt x="54039" y="66612"/>
                </a:cubicBezTo>
                <a:cubicBezTo>
                  <a:pt x="74486" y="66612"/>
                  <a:pt x="79312" y="65977"/>
                  <a:pt x="79312" y="65977"/>
                </a:cubicBezTo>
                <a:cubicBezTo>
                  <a:pt x="77534" y="62675"/>
                  <a:pt x="90615" y="64326"/>
                  <a:pt x="88964" y="60897"/>
                </a:cubicBezTo>
                <a:cubicBezTo>
                  <a:pt x="93663" y="61532"/>
                  <a:pt x="99632" y="62167"/>
                  <a:pt x="101918" y="62421"/>
                </a:cubicBezTo>
                <a:cubicBezTo>
                  <a:pt x="104204" y="62675"/>
                  <a:pt x="101537" y="62548"/>
                  <a:pt x="102680" y="62548"/>
                </a:cubicBezTo>
                <a:cubicBezTo>
                  <a:pt x="103823" y="62548"/>
                  <a:pt x="103442" y="63056"/>
                  <a:pt x="106744" y="63564"/>
                </a:cubicBezTo>
                <a:cubicBezTo>
                  <a:pt x="109919" y="64199"/>
                  <a:pt x="117158" y="66612"/>
                  <a:pt x="122238" y="66358"/>
                </a:cubicBezTo>
                <a:cubicBezTo>
                  <a:pt x="127318" y="66104"/>
                  <a:pt x="132398" y="63691"/>
                  <a:pt x="137224" y="62040"/>
                </a:cubicBezTo>
                <a:cubicBezTo>
                  <a:pt x="141923" y="60389"/>
                  <a:pt x="131128" y="65850"/>
                  <a:pt x="161735" y="64580"/>
                </a:cubicBezTo>
              </a:path>
            </a:pathLst>
          </a:custGeom>
          <a:ln w="9525">
            <a:solidFill>
              <a:srgbClr val="EFEFEF"/>
            </a:solidFill>
          </a:ln>
        </p:spPr>
        <p:txBody>
          <a:bodyPr wrap="square" lIns="0" tIns="0" rIns="0" bIns="0" rtlCol="0">
            <a:noAutofit/>
          </a:bodyPr>
          <a:lstStyle/>
          <a:p>
            <a:endParaRPr/>
          </a:p>
        </p:txBody>
      </p:sp>
      <p:sp>
        <p:nvSpPr>
          <p:cNvPr id="15" name="object 28"/>
          <p:cNvSpPr/>
          <p:nvPr/>
        </p:nvSpPr>
        <p:spPr>
          <a:xfrm>
            <a:off x="4943221" y="1997075"/>
            <a:ext cx="140335" cy="71501"/>
          </a:xfrm>
          <a:custGeom>
            <a:avLst/>
            <a:gdLst/>
            <a:ahLst/>
            <a:cxnLst/>
            <a:rect l="l" t="t" r="r" b="b"/>
            <a:pathLst>
              <a:path w="140335" h="71501">
                <a:moveTo>
                  <a:pt x="101854" y="0"/>
                </a:moveTo>
                <a:cubicBezTo>
                  <a:pt x="95504" y="3556"/>
                  <a:pt x="90678" y="8255"/>
                  <a:pt x="83058" y="10795"/>
                </a:cubicBezTo>
                <a:cubicBezTo>
                  <a:pt x="75311" y="13462"/>
                  <a:pt x="64897" y="14097"/>
                  <a:pt x="55880" y="15748"/>
                </a:cubicBezTo>
                <a:cubicBezTo>
                  <a:pt x="35433" y="20701"/>
                  <a:pt x="41021" y="20193"/>
                  <a:pt x="35433" y="20701"/>
                </a:cubicBezTo>
                <a:cubicBezTo>
                  <a:pt x="29718" y="21209"/>
                  <a:pt x="21844" y="18923"/>
                  <a:pt x="21844" y="18923"/>
                </a:cubicBezTo>
                <a:cubicBezTo>
                  <a:pt x="14986" y="13970"/>
                  <a:pt x="17272" y="14605"/>
                  <a:pt x="14986" y="15748"/>
                </a:cubicBezTo>
                <a:cubicBezTo>
                  <a:pt x="12700" y="16891"/>
                  <a:pt x="8255" y="25527"/>
                  <a:pt x="8255" y="25527"/>
                </a:cubicBezTo>
                <a:cubicBezTo>
                  <a:pt x="5969" y="30480"/>
                  <a:pt x="2667" y="37592"/>
                  <a:pt x="1397" y="40386"/>
                </a:cubicBezTo>
                <a:cubicBezTo>
                  <a:pt x="127" y="43180"/>
                  <a:pt x="0" y="41021"/>
                  <a:pt x="508" y="42418"/>
                </a:cubicBezTo>
                <a:cubicBezTo>
                  <a:pt x="1143" y="43815"/>
                  <a:pt x="889" y="44323"/>
                  <a:pt x="4572" y="48387"/>
                </a:cubicBezTo>
                <a:cubicBezTo>
                  <a:pt x="8382" y="52451"/>
                  <a:pt x="15367" y="63246"/>
                  <a:pt x="22987" y="67183"/>
                </a:cubicBezTo>
                <a:cubicBezTo>
                  <a:pt x="30607" y="70993"/>
                  <a:pt x="43942" y="71374"/>
                  <a:pt x="50165" y="71501"/>
                </a:cubicBezTo>
                <a:cubicBezTo>
                  <a:pt x="56515" y="71501"/>
                  <a:pt x="55499" y="68961"/>
                  <a:pt x="60960" y="67310"/>
                </a:cubicBezTo>
                <a:cubicBezTo>
                  <a:pt x="66548" y="65532"/>
                  <a:pt x="79375" y="62230"/>
                  <a:pt x="83439" y="61214"/>
                </a:cubicBezTo>
                <a:cubicBezTo>
                  <a:pt x="87376" y="60198"/>
                  <a:pt x="81661" y="62230"/>
                  <a:pt x="84963" y="61214"/>
                </a:cubicBezTo>
                <a:cubicBezTo>
                  <a:pt x="88265" y="60198"/>
                  <a:pt x="98044" y="59309"/>
                  <a:pt x="103378" y="55118"/>
                </a:cubicBezTo>
                <a:cubicBezTo>
                  <a:pt x="108712" y="50800"/>
                  <a:pt x="112522" y="41910"/>
                  <a:pt x="116967" y="35433"/>
                </a:cubicBezTo>
                <a:cubicBezTo>
                  <a:pt x="123825" y="27178"/>
                  <a:pt x="134493" y="16637"/>
                  <a:pt x="137414" y="10795"/>
                </a:cubicBezTo>
                <a:cubicBezTo>
                  <a:pt x="140335" y="5080"/>
                  <a:pt x="135509" y="4191"/>
                  <a:pt x="134620" y="889"/>
                </a:cubicBezTo>
                <a:lnTo>
                  <a:pt x="126619" y="2413"/>
                </a:lnTo>
                <a:lnTo>
                  <a:pt x="101854" y="0"/>
                </a:lnTo>
                <a:close/>
              </a:path>
            </a:pathLst>
          </a:custGeom>
          <a:solidFill>
            <a:srgbClr val="A7A7A7"/>
          </a:solidFill>
        </p:spPr>
        <p:txBody>
          <a:bodyPr wrap="square" lIns="0" tIns="0" rIns="0" bIns="0" rtlCol="0">
            <a:noAutofit/>
          </a:bodyPr>
          <a:lstStyle/>
          <a:p>
            <a:endParaRPr/>
          </a:p>
        </p:txBody>
      </p:sp>
      <p:sp>
        <p:nvSpPr>
          <p:cNvPr id="29" name="object 29"/>
          <p:cNvSpPr/>
          <p:nvPr/>
        </p:nvSpPr>
        <p:spPr>
          <a:xfrm>
            <a:off x="4938458" y="1992312"/>
            <a:ext cx="149860" cy="81026"/>
          </a:xfrm>
          <a:custGeom>
            <a:avLst/>
            <a:gdLst/>
            <a:ahLst/>
            <a:cxnLst/>
            <a:rect l="l" t="t" r="r" b="b"/>
            <a:pathLst>
              <a:path w="149860" h="81026">
                <a:moveTo>
                  <a:pt x="106617" y="4763"/>
                </a:moveTo>
                <a:cubicBezTo>
                  <a:pt x="100267" y="8319"/>
                  <a:pt x="95441" y="13018"/>
                  <a:pt x="87821" y="15558"/>
                </a:cubicBezTo>
                <a:cubicBezTo>
                  <a:pt x="80074" y="18225"/>
                  <a:pt x="69660" y="18860"/>
                  <a:pt x="60643" y="20511"/>
                </a:cubicBezTo>
                <a:cubicBezTo>
                  <a:pt x="40196" y="25464"/>
                  <a:pt x="45784" y="24956"/>
                  <a:pt x="40196" y="25464"/>
                </a:cubicBezTo>
                <a:cubicBezTo>
                  <a:pt x="34481" y="25972"/>
                  <a:pt x="26607" y="23686"/>
                  <a:pt x="26607" y="23686"/>
                </a:cubicBezTo>
                <a:cubicBezTo>
                  <a:pt x="19749" y="18733"/>
                  <a:pt x="22035" y="19368"/>
                  <a:pt x="19749" y="20511"/>
                </a:cubicBezTo>
                <a:cubicBezTo>
                  <a:pt x="17463" y="21654"/>
                  <a:pt x="13018" y="30290"/>
                  <a:pt x="13018" y="30290"/>
                </a:cubicBezTo>
                <a:cubicBezTo>
                  <a:pt x="10732" y="35243"/>
                  <a:pt x="7430" y="42355"/>
                  <a:pt x="6160" y="45149"/>
                </a:cubicBezTo>
                <a:cubicBezTo>
                  <a:pt x="4890" y="47943"/>
                  <a:pt x="4763" y="45784"/>
                  <a:pt x="5271" y="47181"/>
                </a:cubicBezTo>
                <a:cubicBezTo>
                  <a:pt x="5906" y="48578"/>
                  <a:pt x="5652" y="49086"/>
                  <a:pt x="9335" y="53150"/>
                </a:cubicBezTo>
                <a:cubicBezTo>
                  <a:pt x="13145" y="57214"/>
                  <a:pt x="20130" y="68009"/>
                  <a:pt x="27750" y="71946"/>
                </a:cubicBezTo>
                <a:cubicBezTo>
                  <a:pt x="35370" y="75756"/>
                  <a:pt x="48705" y="76137"/>
                  <a:pt x="54928" y="76264"/>
                </a:cubicBezTo>
                <a:cubicBezTo>
                  <a:pt x="61278" y="76264"/>
                  <a:pt x="60262" y="73724"/>
                  <a:pt x="65723" y="72073"/>
                </a:cubicBezTo>
                <a:cubicBezTo>
                  <a:pt x="71311" y="70295"/>
                  <a:pt x="84138" y="66993"/>
                  <a:pt x="88202" y="65977"/>
                </a:cubicBezTo>
                <a:cubicBezTo>
                  <a:pt x="92139" y="64961"/>
                  <a:pt x="86424" y="66993"/>
                  <a:pt x="89726" y="65977"/>
                </a:cubicBezTo>
                <a:cubicBezTo>
                  <a:pt x="93028" y="64961"/>
                  <a:pt x="102807" y="64072"/>
                  <a:pt x="108141" y="59881"/>
                </a:cubicBezTo>
                <a:cubicBezTo>
                  <a:pt x="113475" y="55563"/>
                  <a:pt x="117285" y="46673"/>
                  <a:pt x="121730" y="40196"/>
                </a:cubicBezTo>
                <a:cubicBezTo>
                  <a:pt x="128588" y="31941"/>
                  <a:pt x="139256" y="21400"/>
                  <a:pt x="142177" y="15558"/>
                </a:cubicBezTo>
                <a:cubicBezTo>
                  <a:pt x="145098" y="9843"/>
                  <a:pt x="140272" y="8954"/>
                  <a:pt x="139383" y="5652"/>
                </a:cubicBezTo>
                <a:lnTo>
                  <a:pt x="131382" y="7176"/>
                </a:lnTo>
                <a:lnTo>
                  <a:pt x="106617" y="4763"/>
                </a:lnTo>
                <a:close/>
              </a:path>
            </a:pathLst>
          </a:custGeom>
          <a:ln w="9525">
            <a:solidFill>
              <a:srgbClr val="EFEFEF"/>
            </a:solidFill>
          </a:ln>
        </p:spPr>
        <p:txBody>
          <a:bodyPr wrap="square" lIns="0" tIns="0" rIns="0" bIns="0" rtlCol="0">
            <a:noAutofit/>
          </a:bodyPr>
          <a:lstStyle/>
          <a:p>
            <a:endParaRPr/>
          </a:p>
        </p:txBody>
      </p:sp>
      <p:sp>
        <p:nvSpPr>
          <p:cNvPr id="30" name="object 30"/>
          <p:cNvSpPr/>
          <p:nvPr/>
        </p:nvSpPr>
        <p:spPr>
          <a:xfrm>
            <a:off x="4948301" y="1966468"/>
            <a:ext cx="134239" cy="52832"/>
          </a:xfrm>
          <a:custGeom>
            <a:avLst/>
            <a:gdLst/>
            <a:ahLst/>
            <a:cxnLst/>
            <a:rect l="l" t="t" r="r" b="b"/>
            <a:pathLst>
              <a:path w="134239" h="52832">
                <a:moveTo>
                  <a:pt x="82804" y="3683"/>
                </a:moveTo>
                <a:cubicBezTo>
                  <a:pt x="74041" y="2159"/>
                  <a:pt x="71755" y="1905"/>
                  <a:pt x="66802" y="1016"/>
                </a:cubicBezTo>
                <a:cubicBezTo>
                  <a:pt x="61722" y="0"/>
                  <a:pt x="57531" y="508"/>
                  <a:pt x="52705" y="1016"/>
                </a:cubicBezTo>
                <a:lnTo>
                  <a:pt x="37592" y="3683"/>
                </a:lnTo>
                <a:lnTo>
                  <a:pt x="30099" y="15748"/>
                </a:lnTo>
                <a:lnTo>
                  <a:pt x="0" y="27940"/>
                </a:lnTo>
                <a:lnTo>
                  <a:pt x="7493" y="40005"/>
                </a:lnTo>
                <a:lnTo>
                  <a:pt x="12954" y="47371"/>
                </a:lnTo>
                <a:lnTo>
                  <a:pt x="26797" y="52832"/>
                </a:lnTo>
                <a:lnTo>
                  <a:pt x="59055" y="45593"/>
                </a:lnTo>
                <a:lnTo>
                  <a:pt x="83185" y="42291"/>
                </a:lnTo>
                <a:lnTo>
                  <a:pt x="94996" y="30353"/>
                </a:lnTo>
                <a:lnTo>
                  <a:pt x="122809" y="32766"/>
                </a:lnTo>
                <a:lnTo>
                  <a:pt x="130683" y="27559"/>
                </a:lnTo>
                <a:cubicBezTo>
                  <a:pt x="129794" y="25654"/>
                  <a:pt x="132080" y="23749"/>
                  <a:pt x="131064" y="21844"/>
                </a:cubicBezTo>
                <a:cubicBezTo>
                  <a:pt x="130048" y="15748"/>
                  <a:pt x="134239" y="18288"/>
                  <a:pt x="133096" y="12192"/>
                </a:cubicBezTo>
                <a:cubicBezTo>
                  <a:pt x="127000" y="9525"/>
                  <a:pt x="120396" y="9779"/>
                  <a:pt x="114300" y="7112"/>
                </a:cubicBezTo>
                <a:cubicBezTo>
                  <a:pt x="113792" y="5969"/>
                  <a:pt x="113411" y="4826"/>
                  <a:pt x="112903" y="3683"/>
                </a:cubicBezTo>
                <a:lnTo>
                  <a:pt x="82804" y="3683"/>
                </a:lnTo>
                <a:close/>
              </a:path>
            </a:pathLst>
          </a:custGeom>
          <a:solidFill>
            <a:srgbClr val="A7A7A7"/>
          </a:solidFill>
        </p:spPr>
        <p:txBody>
          <a:bodyPr wrap="square" lIns="0" tIns="0" rIns="0" bIns="0" rtlCol="0">
            <a:noAutofit/>
          </a:bodyPr>
          <a:lstStyle/>
          <a:p>
            <a:endParaRPr/>
          </a:p>
        </p:txBody>
      </p:sp>
      <p:sp>
        <p:nvSpPr>
          <p:cNvPr id="31" name="object 31"/>
          <p:cNvSpPr/>
          <p:nvPr/>
        </p:nvSpPr>
        <p:spPr>
          <a:xfrm>
            <a:off x="4943538" y="1961705"/>
            <a:ext cx="143764" cy="62357"/>
          </a:xfrm>
          <a:custGeom>
            <a:avLst/>
            <a:gdLst/>
            <a:ahLst/>
            <a:cxnLst/>
            <a:rect l="l" t="t" r="r" b="b"/>
            <a:pathLst>
              <a:path w="143764" h="62357">
                <a:moveTo>
                  <a:pt x="87567" y="8446"/>
                </a:moveTo>
                <a:cubicBezTo>
                  <a:pt x="78804" y="6922"/>
                  <a:pt x="76518" y="6668"/>
                  <a:pt x="71565" y="5779"/>
                </a:cubicBezTo>
                <a:cubicBezTo>
                  <a:pt x="66485" y="4763"/>
                  <a:pt x="62294" y="5271"/>
                  <a:pt x="57468" y="5779"/>
                </a:cubicBezTo>
                <a:lnTo>
                  <a:pt x="42355" y="8446"/>
                </a:lnTo>
                <a:lnTo>
                  <a:pt x="34862" y="20511"/>
                </a:lnTo>
                <a:lnTo>
                  <a:pt x="4763" y="32703"/>
                </a:lnTo>
                <a:lnTo>
                  <a:pt x="12256" y="44768"/>
                </a:lnTo>
                <a:lnTo>
                  <a:pt x="17717" y="52134"/>
                </a:lnTo>
                <a:lnTo>
                  <a:pt x="31560" y="57595"/>
                </a:lnTo>
                <a:lnTo>
                  <a:pt x="63818" y="50356"/>
                </a:lnTo>
                <a:lnTo>
                  <a:pt x="87948" y="47054"/>
                </a:lnTo>
                <a:lnTo>
                  <a:pt x="99759" y="35116"/>
                </a:lnTo>
                <a:lnTo>
                  <a:pt x="127572" y="37529"/>
                </a:lnTo>
                <a:lnTo>
                  <a:pt x="135446" y="32322"/>
                </a:lnTo>
                <a:cubicBezTo>
                  <a:pt x="134557" y="30417"/>
                  <a:pt x="136843" y="28512"/>
                  <a:pt x="135827" y="26607"/>
                </a:cubicBezTo>
                <a:cubicBezTo>
                  <a:pt x="134811" y="20511"/>
                  <a:pt x="139002" y="23051"/>
                  <a:pt x="137859" y="16955"/>
                </a:cubicBezTo>
                <a:cubicBezTo>
                  <a:pt x="131763" y="14288"/>
                  <a:pt x="125159" y="14542"/>
                  <a:pt x="119063" y="11875"/>
                </a:cubicBezTo>
                <a:cubicBezTo>
                  <a:pt x="118555" y="10732"/>
                  <a:pt x="118174" y="9589"/>
                  <a:pt x="117666" y="8446"/>
                </a:cubicBezTo>
                <a:lnTo>
                  <a:pt x="87567" y="8446"/>
                </a:lnTo>
                <a:close/>
              </a:path>
            </a:pathLst>
          </a:custGeom>
          <a:ln w="9525">
            <a:solidFill>
              <a:srgbClr val="EFEFEF"/>
            </a:solidFill>
          </a:ln>
        </p:spPr>
        <p:txBody>
          <a:bodyPr wrap="square" lIns="0" tIns="0" rIns="0" bIns="0" rtlCol="0">
            <a:noAutofit/>
          </a:bodyPr>
          <a:lstStyle/>
          <a:p>
            <a:endParaRPr/>
          </a:p>
        </p:txBody>
      </p:sp>
      <p:sp>
        <p:nvSpPr>
          <p:cNvPr id="32" name="object 32"/>
          <p:cNvSpPr/>
          <p:nvPr/>
        </p:nvSpPr>
        <p:spPr>
          <a:xfrm>
            <a:off x="5097526" y="2101850"/>
            <a:ext cx="182499" cy="106426"/>
          </a:xfrm>
          <a:custGeom>
            <a:avLst/>
            <a:gdLst/>
            <a:ahLst/>
            <a:cxnLst/>
            <a:rect l="l" t="t" r="r" b="b"/>
            <a:pathLst>
              <a:path w="182499" h="106426">
                <a:moveTo>
                  <a:pt x="66294" y="5588"/>
                </a:moveTo>
                <a:lnTo>
                  <a:pt x="16510" y="5588"/>
                </a:lnTo>
                <a:lnTo>
                  <a:pt x="0" y="0"/>
                </a:lnTo>
                <a:lnTo>
                  <a:pt x="0" y="11049"/>
                </a:lnTo>
                <a:lnTo>
                  <a:pt x="8255" y="27813"/>
                </a:lnTo>
                <a:cubicBezTo>
                  <a:pt x="9652" y="33782"/>
                  <a:pt x="10922" y="39751"/>
                  <a:pt x="12319" y="45720"/>
                </a:cubicBezTo>
                <a:cubicBezTo>
                  <a:pt x="10922" y="49276"/>
                  <a:pt x="9652" y="52832"/>
                  <a:pt x="8255" y="56388"/>
                </a:cubicBezTo>
                <a:lnTo>
                  <a:pt x="16510" y="67564"/>
                </a:lnTo>
                <a:lnTo>
                  <a:pt x="29083" y="81661"/>
                </a:lnTo>
                <a:cubicBezTo>
                  <a:pt x="50673" y="77978"/>
                  <a:pt x="54229" y="76073"/>
                  <a:pt x="74930" y="71374"/>
                </a:cubicBezTo>
                <a:lnTo>
                  <a:pt x="81153" y="75184"/>
                </a:lnTo>
                <a:lnTo>
                  <a:pt x="91440" y="75311"/>
                </a:lnTo>
                <a:cubicBezTo>
                  <a:pt x="91313" y="76327"/>
                  <a:pt x="91313" y="77470"/>
                  <a:pt x="91186" y="78613"/>
                </a:cubicBezTo>
                <a:lnTo>
                  <a:pt x="82931" y="84201"/>
                </a:lnTo>
                <a:lnTo>
                  <a:pt x="91186" y="106426"/>
                </a:lnTo>
                <a:lnTo>
                  <a:pt x="124460" y="89662"/>
                </a:lnTo>
                <a:lnTo>
                  <a:pt x="157607" y="89662"/>
                </a:lnTo>
                <a:lnTo>
                  <a:pt x="174244" y="73025"/>
                </a:lnTo>
                <a:lnTo>
                  <a:pt x="182499" y="73025"/>
                </a:lnTo>
                <a:lnTo>
                  <a:pt x="132715" y="61976"/>
                </a:lnTo>
                <a:cubicBezTo>
                  <a:pt x="129921" y="52451"/>
                  <a:pt x="127127" y="42799"/>
                  <a:pt x="124460" y="33274"/>
                </a:cubicBezTo>
                <a:lnTo>
                  <a:pt x="157607" y="11049"/>
                </a:lnTo>
                <a:lnTo>
                  <a:pt x="107823" y="0"/>
                </a:lnTo>
                <a:lnTo>
                  <a:pt x="66294" y="5588"/>
                </a:lnTo>
                <a:close/>
              </a:path>
            </a:pathLst>
          </a:custGeom>
          <a:solidFill>
            <a:srgbClr val="A7A7A7"/>
          </a:solidFill>
        </p:spPr>
        <p:txBody>
          <a:bodyPr wrap="square" lIns="0" tIns="0" rIns="0" bIns="0" rtlCol="0">
            <a:noAutofit/>
          </a:bodyPr>
          <a:lstStyle/>
          <a:p>
            <a:endParaRPr/>
          </a:p>
        </p:txBody>
      </p:sp>
      <p:sp>
        <p:nvSpPr>
          <p:cNvPr id="33" name="object 33"/>
          <p:cNvSpPr/>
          <p:nvPr/>
        </p:nvSpPr>
        <p:spPr>
          <a:xfrm>
            <a:off x="5092763" y="2097087"/>
            <a:ext cx="192024" cy="115951"/>
          </a:xfrm>
          <a:custGeom>
            <a:avLst/>
            <a:gdLst/>
            <a:ahLst/>
            <a:cxnLst/>
            <a:rect l="l" t="t" r="r" b="b"/>
            <a:pathLst>
              <a:path w="192024" h="115951">
                <a:moveTo>
                  <a:pt x="71057" y="10351"/>
                </a:moveTo>
                <a:lnTo>
                  <a:pt x="21273" y="10351"/>
                </a:lnTo>
                <a:lnTo>
                  <a:pt x="4763" y="4763"/>
                </a:lnTo>
                <a:lnTo>
                  <a:pt x="4763" y="15812"/>
                </a:lnTo>
                <a:lnTo>
                  <a:pt x="13018" y="32576"/>
                </a:lnTo>
                <a:cubicBezTo>
                  <a:pt x="14415" y="38545"/>
                  <a:pt x="15685" y="44514"/>
                  <a:pt x="17082" y="50483"/>
                </a:cubicBezTo>
                <a:cubicBezTo>
                  <a:pt x="15685" y="54039"/>
                  <a:pt x="14415" y="57595"/>
                  <a:pt x="13018" y="61151"/>
                </a:cubicBezTo>
                <a:lnTo>
                  <a:pt x="21273" y="72327"/>
                </a:lnTo>
                <a:lnTo>
                  <a:pt x="33846" y="86424"/>
                </a:lnTo>
                <a:cubicBezTo>
                  <a:pt x="55436" y="82741"/>
                  <a:pt x="58992" y="80836"/>
                  <a:pt x="79693" y="76137"/>
                </a:cubicBezTo>
                <a:lnTo>
                  <a:pt x="85916" y="79947"/>
                </a:lnTo>
                <a:lnTo>
                  <a:pt x="96203" y="80074"/>
                </a:lnTo>
                <a:cubicBezTo>
                  <a:pt x="96076" y="81090"/>
                  <a:pt x="96076" y="82233"/>
                  <a:pt x="95949" y="83376"/>
                </a:cubicBezTo>
                <a:lnTo>
                  <a:pt x="87694" y="88964"/>
                </a:lnTo>
                <a:lnTo>
                  <a:pt x="95949" y="111189"/>
                </a:lnTo>
                <a:lnTo>
                  <a:pt x="129223" y="94425"/>
                </a:lnTo>
                <a:lnTo>
                  <a:pt x="162370" y="94425"/>
                </a:lnTo>
                <a:lnTo>
                  <a:pt x="179007" y="77788"/>
                </a:lnTo>
                <a:lnTo>
                  <a:pt x="187262" y="77788"/>
                </a:lnTo>
                <a:lnTo>
                  <a:pt x="137478" y="66739"/>
                </a:lnTo>
                <a:cubicBezTo>
                  <a:pt x="134684" y="57214"/>
                  <a:pt x="131890" y="47562"/>
                  <a:pt x="129223" y="38037"/>
                </a:cubicBezTo>
                <a:lnTo>
                  <a:pt x="162370" y="15812"/>
                </a:lnTo>
                <a:lnTo>
                  <a:pt x="112586" y="4763"/>
                </a:lnTo>
                <a:lnTo>
                  <a:pt x="71057" y="10351"/>
                </a:lnTo>
                <a:close/>
              </a:path>
            </a:pathLst>
          </a:custGeom>
          <a:ln w="9525">
            <a:solidFill>
              <a:srgbClr val="EFEFEF"/>
            </a:solidFill>
          </a:ln>
        </p:spPr>
        <p:txBody>
          <a:bodyPr wrap="square" lIns="0" tIns="0" rIns="0" bIns="0" rtlCol="0">
            <a:noAutofit/>
          </a:bodyPr>
          <a:lstStyle/>
          <a:p>
            <a:endParaRPr/>
          </a:p>
        </p:txBody>
      </p:sp>
      <p:sp>
        <p:nvSpPr>
          <p:cNvPr id="34" name="object 34"/>
          <p:cNvSpPr/>
          <p:nvPr/>
        </p:nvSpPr>
        <p:spPr>
          <a:xfrm>
            <a:off x="4691126" y="2016125"/>
            <a:ext cx="114300" cy="49276"/>
          </a:xfrm>
          <a:custGeom>
            <a:avLst/>
            <a:gdLst/>
            <a:ahLst/>
            <a:cxnLst/>
            <a:rect l="l" t="t" r="r" b="b"/>
            <a:pathLst>
              <a:path w="114300" h="49276">
                <a:moveTo>
                  <a:pt x="89789" y="14986"/>
                </a:moveTo>
                <a:lnTo>
                  <a:pt x="81534" y="9525"/>
                </a:lnTo>
                <a:lnTo>
                  <a:pt x="65278" y="4191"/>
                </a:lnTo>
                <a:lnTo>
                  <a:pt x="41529" y="8382"/>
                </a:lnTo>
                <a:cubicBezTo>
                  <a:pt x="40259" y="5207"/>
                  <a:pt x="38227" y="3175"/>
                  <a:pt x="37084" y="0"/>
                </a:cubicBezTo>
                <a:lnTo>
                  <a:pt x="24384" y="8001"/>
                </a:lnTo>
                <a:lnTo>
                  <a:pt x="0" y="25654"/>
                </a:lnTo>
                <a:lnTo>
                  <a:pt x="0" y="36322"/>
                </a:lnTo>
                <a:lnTo>
                  <a:pt x="16256" y="36322"/>
                </a:lnTo>
                <a:lnTo>
                  <a:pt x="24003" y="49276"/>
                </a:lnTo>
                <a:lnTo>
                  <a:pt x="32639" y="47117"/>
                </a:lnTo>
                <a:lnTo>
                  <a:pt x="50673" y="38735"/>
                </a:lnTo>
                <a:lnTo>
                  <a:pt x="60071" y="43561"/>
                </a:lnTo>
                <a:lnTo>
                  <a:pt x="89789" y="36322"/>
                </a:lnTo>
                <a:lnTo>
                  <a:pt x="106045" y="30988"/>
                </a:lnTo>
                <a:lnTo>
                  <a:pt x="114300" y="30988"/>
                </a:lnTo>
                <a:lnTo>
                  <a:pt x="106045" y="25654"/>
                </a:lnTo>
                <a:lnTo>
                  <a:pt x="89789" y="14986"/>
                </a:lnTo>
                <a:close/>
              </a:path>
            </a:pathLst>
          </a:custGeom>
          <a:solidFill>
            <a:srgbClr val="A7A7A7"/>
          </a:solidFill>
        </p:spPr>
        <p:txBody>
          <a:bodyPr wrap="square" lIns="0" tIns="0" rIns="0" bIns="0" rtlCol="0">
            <a:noAutofit/>
          </a:bodyPr>
          <a:lstStyle/>
          <a:p>
            <a:endParaRPr/>
          </a:p>
        </p:txBody>
      </p:sp>
      <p:sp>
        <p:nvSpPr>
          <p:cNvPr id="35" name="object 35"/>
          <p:cNvSpPr/>
          <p:nvPr/>
        </p:nvSpPr>
        <p:spPr>
          <a:xfrm>
            <a:off x="4686363" y="2011362"/>
            <a:ext cx="123825" cy="58801"/>
          </a:xfrm>
          <a:custGeom>
            <a:avLst/>
            <a:gdLst/>
            <a:ahLst/>
            <a:cxnLst/>
            <a:rect l="l" t="t" r="r" b="b"/>
            <a:pathLst>
              <a:path w="123825" h="58801">
                <a:moveTo>
                  <a:pt x="94552" y="19749"/>
                </a:moveTo>
                <a:lnTo>
                  <a:pt x="86297" y="14288"/>
                </a:lnTo>
                <a:lnTo>
                  <a:pt x="70041" y="8954"/>
                </a:lnTo>
                <a:lnTo>
                  <a:pt x="46292" y="13145"/>
                </a:lnTo>
                <a:cubicBezTo>
                  <a:pt x="45022" y="9970"/>
                  <a:pt x="42990" y="7938"/>
                  <a:pt x="41847" y="4763"/>
                </a:cubicBezTo>
                <a:lnTo>
                  <a:pt x="29147" y="12764"/>
                </a:lnTo>
                <a:lnTo>
                  <a:pt x="4763" y="30417"/>
                </a:lnTo>
                <a:lnTo>
                  <a:pt x="4763" y="41085"/>
                </a:lnTo>
                <a:lnTo>
                  <a:pt x="21019" y="41085"/>
                </a:lnTo>
                <a:lnTo>
                  <a:pt x="28766" y="54039"/>
                </a:lnTo>
                <a:lnTo>
                  <a:pt x="37402" y="51880"/>
                </a:lnTo>
                <a:lnTo>
                  <a:pt x="55436" y="43498"/>
                </a:lnTo>
                <a:lnTo>
                  <a:pt x="64834" y="48324"/>
                </a:lnTo>
                <a:lnTo>
                  <a:pt x="94552" y="41085"/>
                </a:lnTo>
                <a:lnTo>
                  <a:pt x="110808" y="35751"/>
                </a:lnTo>
                <a:lnTo>
                  <a:pt x="119063" y="35751"/>
                </a:lnTo>
                <a:lnTo>
                  <a:pt x="110808" y="30417"/>
                </a:lnTo>
                <a:lnTo>
                  <a:pt x="94552" y="19749"/>
                </a:lnTo>
                <a:close/>
              </a:path>
            </a:pathLst>
          </a:custGeom>
          <a:ln w="9525">
            <a:solidFill>
              <a:srgbClr val="EFEFEF"/>
            </a:solidFill>
          </a:ln>
        </p:spPr>
        <p:txBody>
          <a:bodyPr wrap="square" lIns="0" tIns="0" rIns="0" bIns="0" rtlCol="0">
            <a:noAutofit/>
          </a:bodyPr>
          <a:lstStyle/>
          <a:p>
            <a:endParaRPr/>
          </a:p>
        </p:txBody>
      </p:sp>
      <p:sp>
        <p:nvSpPr>
          <p:cNvPr id="36" name="object 36"/>
          <p:cNvSpPr/>
          <p:nvPr/>
        </p:nvSpPr>
        <p:spPr>
          <a:xfrm>
            <a:off x="4633976" y="1906651"/>
            <a:ext cx="71374" cy="57150"/>
          </a:xfrm>
          <a:custGeom>
            <a:avLst/>
            <a:gdLst/>
            <a:ahLst/>
            <a:cxnLst/>
            <a:rect l="l" t="t" r="r" b="b"/>
            <a:pathLst>
              <a:path w="71374" h="57150">
                <a:moveTo>
                  <a:pt x="16891" y="26035"/>
                </a:moveTo>
                <a:lnTo>
                  <a:pt x="23749" y="36576"/>
                </a:lnTo>
                <a:lnTo>
                  <a:pt x="37465" y="41783"/>
                </a:lnTo>
                <a:lnTo>
                  <a:pt x="50038" y="48514"/>
                </a:lnTo>
                <a:lnTo>
                  <a:pt x="62865" y="57150"/>
                </a:lnTo>
                <a:cubicBezTo>
                  <a:pt x="63627" y="51943"/>
                  <a:pt x="70231" y="48133"/>
                  <a:pt x="70993" y="42926"/>
                </a:cubicBezTo>
                <a:lnTo>
                  <a:pt x="66167" y="32512"/>
                </a:lnTo>
                <a:cubicBezTo>
                  <a:pt x="66548" y="28321"/>
                  <a:pt x="70993" y="22860"/>
                  <a:pt x="71374" y="18669"/>
                </a:cubicBezTo>
                <a:lnTo>
                  <a:pt x="61341" y="13462"/>
                </a:lnTo>
                <a:lnTo>
                  <a:pt x="51181" y="10414"/>
                </a:lnTo>
                <a:lnTo>
                  <a:pt x="37465" y="5207"/>
                </a:lnTo>
                <a:lnTo>
                  <a:pt x="23749" y="5207"/>
                </a:lnTo>
                <a:lnTo>
                  <a:pt x="16891" y="0"/>
                </a:lnTo>
                <a:lnTo>
                  <a:pt x="3175" y="5207"/>
                </a:lnTo>
                <a:lnTo>
                  <a:pt x="0" y="5461"/>
                </a:lnTo>
                <a:cubicBezTo>
                  <a:pt x="1016" y="10541"/>
                  <a:pt x="5334" y="14478"/>
                  <a:pt x="6350" y="19558"/>
                </a:cubicBezTo>
                <a:lnTo>
                  <a:pt x="16891" y="26035"/>
                </a:lnTo>
                <a:close/>
              </a:path>
            </a:pathLst>
          </a:custGeom>
          <a:solidFill>
            <a:srgbClr val="A7A7A7"/>
          </a:solidFill>
        </p:spPr>
        <p:txBody>
          <a:bodyPr wrap="square" lIns="0" tIns="0" rIns="0" bIns="0" rtlCol="0">
            <a:noAutofit/>
          </a:bodyPr>
          <a:lstStyle/>
          <a:p>
            <a:endParaRPr/>
          </a:p>
        </p:txBody>
      </p:sp>
      <p:sp>
        <p:nvSpPr>
          <p:cNvPr id="37" name="object 37"/>
          <p:cNvSpPr/>
          <p:nvPr/>
        </p:nvSpPr>
        <p:spPr>
          <a:xfrm>
            <a:off x="4629213" y="1901888"/>
            <a:ext cx="80899" cy="66675"/>
          </a:xfrm>
          <a:custGeom>
            <a:avLst/>
            <a:gdLst/>
            <a:ahLst/>
            <a:cxnLst/>
            <a:rect l="l" t="t" r="r" b="b"/>
            <a:pathLst>
              <a:path w="80899" h="66675">
                <a:moveTo>
                  <a:pt x="21654" y="30798"/>
                </a:moveTo>
                <a:lnTo>
                  <a:pt x="28512" y="41339"/>
                </a:lnTo>
                <a:lnTo>
                  <a:pt x="42228" y="46546"/>
                </a:lnTo>
                <a:lnTo>
                  <a:pt x="54801" y="53277"/>
                </a:lnTo>
                <a:lnTo>
                  <a:pt x="67628" y="61913"/>
                </a:lnTo>
                <a:cubicBezTo>
                  <a:pt x="68390" y="56706"/>
                  <a:pt x="74994" y="52896"/>
                  <a:pt x="75756" y="47689"/>
                </a:cubicBezTo>
                <a:lnTo>
                  <a:pt x="70930" y="37275"/>
                </a:lnTo>
                <a:cubicBezTo>
                  <a:pt x="71311" y="33084"/>
                  <a:pt x="75756" y="27623"/>
                  <a:pt x="76137" y="23432"/>
                </a:cubicBezTo>
                <a:lnTo>
                  <a:pt x="66104" y="18225"/>
                </a:lnTo>
                <a:lnTo>
                  <a:pt x="55944" y="15177"/>
                </a:lnTo>
                <a:lnTo>
                  <a:pt x="42228" y="9970"/>
                </a:lnTo>
                <a:lnTo>
                  <a:pt x="28512" y="9970"/>
                </a:lnTo>
                <a:lnTo>
                  <a:pt x="21654" y="4763"/>
                </a:lnTo>
                <a:lnTo>
                  <a:pt x="7938" y="9970"/>
                </a:lnTo>
                <a:lnTo>
                  <a:pt x="4763" y="10224"/>
                </a:lnTo>
                <a:cubicBezTo>
                  <a:pt x="5779" y="15304"/>
                  <a:pt x="10097" y="19241"/>
                  <a:pt x="11113" y="24321"/>
                </a:cubicBezTo>
                <a:lnTo>
                  <a:pt x="21654" y="30798"/>
                </a:lnTo>
                <a:close/>
              </a:path>
            </a:pathLst>
          </a:custGeom>
          <a:ln w="9525">
            <a:solidFill>
              <a:srgbClr val="EFEFEF"/>
            </a:solidFill>
          </a:ln>
        </p:spPr>
        <p:txBody>
          <a:bodyPr wrap="square" lIns="0" tIns="0" rIns="0" bIns="0" rtlCol="0">
            <a:noAutofit/>
          </a:bodyPr>
          <a:lstStyle/>
          <a:p>
            <a:endParaRPr/>
          </a:p>
        </p:txBody>
      </p:sp>
      <p:pic>
        <p:nvPicPr>
          <p:cNvPr id="313"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4608" y="2034794"/>
            <a:ext cx="88392" cy="43307"/>
          </a:xfrm>
          <a:prstGeom prst="rect">
            <a:avLst/>
          </a:prstGeom>
        </p:spPr>
      </p:pic>
      <p:pic>
        <p:nvPicPr>
          <p:cNvPr id="314"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9845" y="2030031"/>
            <a:ext cx="97917" cy="52832"/>
          </a:xfrm>
          <a:prstGeom prst="rect">
            <a:avLst/>
          </a:prstGeom>
        </p:spPr>
      </p:pic>
      <p:sp>
        <p:nvSpPr>
          <p:cNvPr id="38" name="object 38"/>
          <p:cNvSpPr/>
          <p:nvPr/>
        </p:nvSpPr>
        <p:spPr>
          <a:xfrm>
            <a:off x="4870450" y="2046351"/>
            <a:ext cx="142875" cy="112649"/>
          </a:xfrm>
          <a:custGeom>
            <a:avLst/>
            <a:gdLst/>
            <a:ahLst/>
            <a:cxnLst/>
            <a:rect l="l" t="t" r="r" b="b"/>
            <a:pathLst>
              <a:path w="142875" h="112649">
                <a:moveTo>
                  <a:pt x="79121" y="0"/>
                </a:moveTo>
                <a:lnTo>
                  <a:pt x="44323" y="28829"/>
                </a:lnTo>
                <a:lnTo>
                  <a:pt x="4191" y="29464"/>
                </a:lnTo>
                <a:lnTo>
                  <a:pt x="0" y="38227"/>
                </a:lnTo>
                <a:lnTo>
                  <a:pt x="9779" y="54737"/>
                </a:lnTo>
                <a:lnTo>
                  <a:pt x="18669" y="45339"/>
                </a:lnTo>
                <a:lnTo>
                  <a:pt x="25019" y="40513"/>
                </a:lnTo>
                <a:lnTo>
                  <a:pt x="35306" y="48260"/>
                </a:lnTo>
                <a:lnTo>
                  <a:pt x="44196" y="71501"/>
                </a:lnTo>
                <a:lnTo>
                  <a:pt x="63246" y="87884"/>
                </a:lnTo>
                <a:cubicBezTo>
                  <a:pt x="84582" y="91567"/>
                  <a:pt x="105029" y="104394"/>
                  <a:pt x="125857" y="112649"/>
                </a:cubicBezTo>
                <a:lnTo>
                  <a:pt x="57023" y="49657"/>
                </a:lnTo>
                <a:lnTo>
                  <a:pt x="60452" y="40640"/>
                </a:lnTo>
                <a:lnTo>
                  <a:pt x="68834" y="45212"/>
                </a:lnTo>
                <a:lnTo>
                  <a:pt x="142875" y="48260"/>
                </a:lnTo>
                <a:lnTo>
                  <a:pt x="133096" y="18161"/>
                </a:lnTo>
                <a:lnTo>
                  <a:pt x="124333" y="22352"/>
                </a:lnTo>
                <a:lnTo>
                  <a:pt x="97282" y="19050"/>
                </a:lnTo>
                <a:lnTo>
                  <a:pt x="81534" y="4064"/>
                </a:lnTo>
                <a:lnTo>
                  <a:pt x="79121" y="0"/>
                </a:lnTo>
                <a:close/>
              </a:path>
            </a:pathLst>
          </a:custGeom>
          <a:solidFill>
            <a:srgbClr val="A7A7A7"/>
          </a:solidFill>
        </p:spPr>
        <p:txBody>
          <a:bodyPr wrap="square" lIns="0" tIns="0" rIns="0" bIns="0" rtlCol="0">
            <a:noAutofit/>
          </a:bodyPr>
          <a:lstStyle/>
          <a:p>
            <a:endParaRPr/>
          </a:p>
        </p:txBody>
      </p:sp>
      <p:sp>
        <p:nvSpPr>
          <p:cNvPr id="39" name="object 39"/>
          <p:cNvSpPr/>
          <p:nvPr/>
        </p:nvSpPr>
        <p:spPr>
          <a:xfrm>
            <a:off x="4865687" y="2041588"/>
            <a:ext cx="152400" cy="122174"/>
          </a:xfrm>
          <a:custGeom>
            <a:avLst/>
            <a:gdLst/>
            <a:ahLst/>
            <a:cxnLst/>
            <a:rect l="l" t="t" r="r" b="b"/>
            <a:pathLst>
              <a:path w="152400" h="122174">
                <a:moveTo>
                  <a:pt x="83884" y="4763"/>
                </a:moveTo>
                <a:lnTo>
                  <a:pt x="49086" y="33592"/>
                </a:lnTo>
                <a:lnTo>
                  <a:pt x="8954" y="34227"/>
                </a:lnTo>
                <a:lnTo>
                  <a:pt x="4763" y="42990"/>
                </a:lnTo>
                <a:lnTo>
                  <a:pt x="14542" y="59500"/>
                </a:lnTo>
                <a:lnTo>
                  <a:pt x="23432" y="50102"/>
                </a:lnTo>
                <a:lnTo>
                  <a:pt x="29782" y="45276"/>
                </a:lnTo>
                <a:lnTo>
                  <a:pt x="40069" y="53023"/>
                </a:lnTo>
                <a:lnTo>
                  <a:pt x="48959" y="76264"/>
                </a:lnTo>
                <a:lnTo>
                  <a:pt x="68009" y="92647"/>
                </a:lnTo>
                <a:cubicBezTo>
                  <a:pt x="89345" y="96330"/>
                  <a:pt x="109792" y="109157"/>
                  <a:pt x="130620" y="117412"/>
                </a:cubicBezTo>
                <a:lnTo>
                  <a:pt x="61786" y="54420"/>
                </a:lnTo>
                <a:lnTo>
                  <a:pt x="65215" y="45403"/>
                </a:lnTo>
                <a:lnTo>
                  <a:pt x="73597" y="49975"/>
                </a:lnTo>
                <a:lnTo>
                  <a:pt x="147638" y="53023"/>
                </a:lnTo>
                <a:lnTo>
                  <a:pt x="137859" y="22924"/>
                </a:lnTo>
                <a:lnTo>
                  <a:pt x="129096" y="27115"/>
                </a:lnTo>
                <a:lnTo>
                  <a:pt x="102045" y="23813"/>
                </a:lnTo>
                <a:lnTo>
                  <a:pt x="86297" y="8827"/>
                </a:lnTo>
                <a:lnTo>
                  <a:pt x="83884" y="4763"/>
                </a:lnTo>
                <a:close/>
              </a:path>
            </a:pathLst>
          </a:custGeom>
          <a:ln w="9525">
            <a:solidFill>
              <a:srgbClr val="EFEFEF"/>
            </a:solidFill>
          </a:ln>
        </p:spPr>
        <p:txBody>
          <a:bodyPr wrap="square" lIns="0" tIns="0" rIns="0" bIns="0" rtlCol="0">
            <a:noAutofit/>
          </a:bodyPr>
          <a:lstStyle/>
          <a:p>
            <a:endParaRPr/>
          </a:p>
        </p:txBody>
      </p:sp>
      <p:sp>
        <p:nvSpPr>
          <p:cNvPr id="40" name="object 40"/>
          <p:cNvSpPr/>
          <p:nvPr/>
        </p:nvSpPr>
        <p:spPr>
          <a:xfrm>
            <a:off x="4929251" y="2085975"/>
            <a:ext cx="98425" cy="73025"/>
          </a:xfrm>
          <a:custGeom>
            <a:avLst/>
            <a:gdLst/>
            <a:ahLst/>
            <a:cxnLst/>
            <a:rect l="l" t="t" r="r" b="b"/>
            <a:pathLst>
              <a:path w="98425" h="73025">
                <a:moveTo>
                  <a:pt x="86614" y="7874"/>
                </a:moveTo>
                <a:lnTo>
                  <a:pt x="10414" y="4445"/>
                </a:lnTo>
                <a:lnTo>
                  <a:pt x="3048" y="0"/>
                </a:lnTo>
                <a:lnTo>
                  <a:pt x="0" y="9652"/>
                </a:lnTo>
                <a:lnTo>
                  <a:pt x="69342" y="73025"/>
                </a:lnTo>
                <a:lnTo>
                  <a:pt x="89281" y="45593"/>
                </a:lnTo>
                <a:lnTo>
                  <a:pt x="98425" y="42164"/>
                </a:lnTo>
                <a:lnTo>
                  <a:pt x="86614" y="7874"/>
                </a:lnTo>
                <a:close/>
              </a:path>
            </a:pathLst>
          </a:custGeom>
          <a:solidFill>
            <a:srgbClr val="A7A7A7"/>
          </a:solidFill>
        </p:spPr>
        <p:txBody>
          <a:bodyPr wrap="square" lIns="0" tIns="0" rIns="0" bIns="0" rtlCol="0">
            <a:noAutofit/>
          </a:bodyPr>
          <a:lstStyle/>
          <a:p>
            <a:endParaRPr/>
          </a:p>
        </p:txBody>
      </p:sp>
      <p:sp>
        <p:nvSpPr>
          <p:cNvPr id="41" name="object 41"/>
          <p:cNvSpPr/>
          <p:nvPr/>
        </p:nvSpPr>
        <p:spPr>
          <a:xfrm>
            <a:off x="4924488" y="2081212"/>
            <a:ext cx="107950" cy="82550"/>
          </a:xfrm>
          <a:custGeom>
            <a:avLst/>
            <a:gdLst/>
            <a:ahLst/>
            <a:cxnLst/>
            <a:rect l="l" t="t" r="r" b="b"/>
            <a:pathLst>
              <a:path w="107950" h="82550">
                <a:moveTo>
                  <a:pt x="91377" y="12637"/>
                </a:moveTo>
                <a:lnTo>
                  <a:pt x="15177" y="9208"/>
                </a:lnTo>
                <a:lnTo>
                  <a:pt x="7811" y="4763"/>
                </a:lnTo>
                <a:lnTo>
                  <a:pt x="4763" y="14415"/>
                </a:lnTo>
                <a:lnTo>
                  <a:pt x="74105" y="77788"/>
                </a:lnTo>
                <a:lnTo>
                  <a:pt x="94044" y="50356"/>
                </a:lnTo>
                <a:lnTo>
                  <a:pt x="103188" y="46927"/>
                </a:lnTo>
                <a:lnTo>
                  <a:pt x="91377" y="12637"/>
                </a:lnTo>
                <a:close/>
              </a:path>
            </a:pathLst>
          </a:custGeom>
          <a:ln w="9525">
            <a:solidFill>
              <a:srgbClr val="EFEFEF"/>
            </a:solidFill>
          </a:ln>
        </p:spPr>
        <p:txBody>
          <a:bodyPr wrap="square" lIns="0" tIns="0" rIns="0" bIns="0" rtlCol="0">
            <a:noAutofit/>
          </a:bodyPr>
          <a:lstStyle/>
          <a:p>
            <a:endParaRPr/>
          </a:p>
        </p:txBody>
      </p:sp>
      <p:pic>
        <p:nvPicPr>
          <p:cNvPr id="315"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0117" y="2130044"/>
            <a:ext cx="45339" cy="44704"/>
          </a:xfrm>
          <a:prstGeom prst="rect">
            <a:avLst/>
          </a:prstGeom>
        </p:spPr>
      </p:pic>
      <p:pic>
        <p:nvPicPr>
          <p:cNvPr id="316"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95354" y="2125281"/>
            <a:ext cx="54864" cy="54229"/>
          </a:xfrm>
          <a:prstGeom prst="rect">
            <a:avLst/>
          </a:prstGeom>
        </p:spPr>
      </p:pic>
      <p:pic>
        <p:nvPicPr>
          <p:cNvPr id="317"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68762" y="687387"/>
            <a:ext cx="4914899" cy="3314700"/>
          </a:xfrm>
          <a:prstGeom prst="rect">
            <a:avLst/>
          </a:prstGeom>
        </p:spPr>
      </p:pic>
      <p:sp>
        <p:nvSpPr>
          <p:cNvPr id="42" name="object 42"/>
          <p:cNvSpPr/>
          <p:nvPr/>
        </p:nvSpPr>
        <p:spPr>
          <a:xfrm>
            <a:off x="2929001" y="1914525"/>
            <a:ext cx="158750" cy="135001"/>
          </a:xfrm>
          <a:custGeom>
            <a:avLst/>
            <a:gdLst/>
            <a:ahLst/>
            <a:cxnLst/>
            <a:rect l="l" t="t" r="r" b="b"/>
            <a:pathLst>
              <a:path w="158750" h="135001">
                <a:moveTo>
                  <a:pt x="0" y="111506"/>
                </a:moveTo>
                <a:lnTo>
                  <a:pt x="0" y="88011"/>
                </a:lnTo>
                <a:lnTo>
                  <a:pt x="7874" y="70358"/>
                </a:lnTo>
                <a:lnTo>
                  <a:pt x="47625" y="23495"/>
                </a:lnTo>
                <a:lnTo>
                  <a:pt x="87249" y="0"/>
                </a:lnTo>
                <a:lnTo>
                  <a:pt x="87249" y="17653"/>
                </a:lnTo>
                <a:lnTo>
                  <a:pt x="71374" y="41021"/>
                </a:lnTo>
                <a:lnTo>
                  <a:pt x="79375" y="52832"/>
                </a:lnTo>
                <a:lnTo>
                  <a:pt x="142875" y="76327"/>
                </a:lnTo>
                <a:lnTo>
                  <a:pt x="158750" y="105664"/>
                </a:lnTo>
                <a:lnTo>
                  <a:pt x="158750" y="129032"/>
                </a:lnTo>
                <a:lnTo>
                  <a:pt x="127000" y="135001"/>
                </a:lnTo>
                <a:lnTo>
                  <a:pt x="111125" y="117348"/>
                </a:lnTo>
                <a:lnTo>
                  <a:pt x="87249" y="123190"/>
                </a:lnTo>
                <a:lnTo>
                  <a:pt x="63500" y="111506"/>
                </a:lnTo>
                <a:lnTo>
                  <a:pt x="23749" y="105664"/>
                </a:lnTo>
                <a:lnTo>
                  <a:pt x="0" y="111506"/>
                </a:lnTo>
                <a:close/>
              </a:path>
            </a:pathLst>
          </a:custGeom>
          <a:solidFill>
            <a:srgbClr val="A7A7A7"/>
          </a:solidFill>
        </p:spPr>
        <p:txBody>
          <a:bodyPr wrap="square" lIns="0" tIns="0" rIns="0" bIns="0" rtlCol="0">
            <a:noAutofit/>
          </a:bodyPr>
          <a:lstStyle/>
          <a:p>
            <a:endParaRPr/>
          </a:p>
        </p:txBody>
      </p:sp>
      <p:sp>
        <p:nvSpPr>
          <p:cNvPr id="43" name="object 43"/>
          <p:cNvSpPr/>
          <p:nvPr/>
        </p:nvSpPr>
        <p:spPr>
          <a:xfrm>
            <a:off x="2924238" y="1909762"/>
            <a:ext cx="168275" cy="144526"/>
          </a:xfrm>
          <a:custGeom>
            <a:avLst/>
            <a:gdLst/>
            <a:ahLst/>
            <a:cxnLst/>
            <a:rect l="l" t="t" r="r" b="b"/>
            <a:pathLst>
              <a:path w="168275" h="144526">
                <a:moveTo>
                  <a:pt x="4763" y="116269"/>
                </a:moveTo>
                <a:lnTo>
                  <a:pt x="4763" y="92774"/>
                </a:lnTo>
                <a:lnTo>
                  <a:pt x="12637" y="75121"/>
                </a:lnTo>
                <a:lnTo>
                  <a:pt x="52388" y="28258"/>
                </a:lnTo>
                <a:lnTo>
                  <a:pt x="92012" y="4763"/>
                </a:lnTo>
                <a:lnTo>
                  <a:pt x="92012" y="22416"/>
                </a:lnTo>
                <a:lnTo>
                  <a:pt x="76137" y="45784"/>
                </a:lnTo>
                <a:lnTo>
                  <a:pt x="84138" y="57595"/>
                </a:lnTo>
                <a:lnTo>
                  <a:pt x="147638" y="81090"/>
                </a:lnTo>
                <a:lnTo>
                  <a:pt x="163513" y="110427"/>
                </a:lnTo>
                <a:lnTo>
                  <a:pt x="163513" y="133795"/>
                </a:lnTo>
                <a:lnTo>
                  <a:pt x="131763" y="139764"/>
                </a:lnTo>
                <a:lnTo>
                  <a:pt x="115888" y="122111"/>
                </a:lnTo>
                <a:lnTo>
                  <a:pt x="92012" y="127953"/>
                </a:lnTo>
                <a:lnTo>
                  <a:pt x="68263" y="116269"/>
                </a:lnTo>
                <a:lnTo>
                  <a:pt x="28512" y="110427"/>
                </a:lnTo>
                <a:lnTo>
                  <a:pt x="4763" y="116269"/>
                </a:lnTo>
                <a:close/>
              </a:path>
            </a:pathLst>
          </a:custGeom>
          <a:ln w="9525">
            <a:solidFill>
              <a:srgbClr val="EFEFEF"/>
            </a:solidFill>
          </a:ln>
        </p:spPr>
        <p:txBody>
          <a:bodyPr wrap="square" lIns="0" tIns="0" rIns="0" bIns="0" rtlCol="0">
            <a:noAutofit/>
          </a:bodyPr>
          <a:lstStyle/>
          <a:p>
            <a:endParaRPr/>
          </a:p>
        </p:txBody>
      </p:sp>
      <p:sp>
        <p:nvSpPr>
          <p:cNvPr id="44" name="object 44"/>
          <p:cNvSpPr/>
          <p:nvPr/>
        </p:nvSpPr>
        <p:spPr>
          <a:xfrm>
            <a:off x="2276475" y="2593975"/>
            <a:ext cx="276225" cy="58801"/>
          </a:xfrm>
          <a:custGeom>
            <a:avLst/>
            <a:gdLst/>
            <a:ahLst/>
            <a:cxnLst/>
            <a:rect l="l" t="t" r="r" b="b"/>
            <a:pathLst>
              <a:path w="276225" h="58801">
                <a:moveTo>
                  <a:pt x="15748" y="5842"/>
                </a:moveTo>
                <a:cubicBezTo>
                  <a:pt x="63119" y="0"/>
                  <a:pt x="63119" y="0"/>
                  <a:pt x="63119" y="0"/>
                </a:cubicBezTo>
                <a:cubicBezTo>
                  <a:pt x="149987" y="0"/>
                  <a:pt x="149987" y="0"/>
                  <a:pt x="149987" y="0"/>
                </a:cubicBezTo>
                <a:cubicBezTo>
                  <a:pt x="205232" y="17653"/>
                  <a:pt x="205232" y="17653"/>
                  <a:pt x="205232" y="17653"/>
                </a:cubicBezTo>
                <a:cubicBezTo>
                  <a:pt x="205232" y="17653"/>
                  <a:pt x="213106" y="29337"/>
                  <a:pt x="220980" y="35306"/>
                </a:cubicBezTo>
                <a:cubicBezTo>
                  <a:pt x="236728" y="41148"/>
                  <a:pt x="260477" y="41148"/>
                  <a:pt x="260477" y="41148"/>
                </a:cubicBezTo>
                <a:cubicBezTo>
                  <a:pt x="276225" y="52832"/>
                  <a:pt x="276225" y="52832"/>
                  <a:pt x="276225" y="52832"/>
                </a:cubicBezTo>
                <a:cubicBezTo>
                  <a:pt x="276225" y="52832"/>
                  <a:pt x="276225" y="58801"/>
                  <a:pt x="260477" y="58801"/>
                </a:cubicBezTo>
                <a:cubicBezTo>
                  <a:pt x="244602" y="58801"/>
                  <a:pt x="197358" y="58801"/>
                  <a:pt x="197358" y="58801"/>
                </a:cubicBezTo>
                <a:cubicBezTo>
                  <a:pt x="181483" y="46990"/>
                  <a:pt x="181483" y="46990"/>
                  <a:pt x="181483" y="46990"/>
                </a:cubicBezTo>
                <a:cubicBezTo>
                  <a:pt x="165735" y="29337"/>
                  <a:pt x="165735" y="29337"/>
                  <a:pt x="165735" y="29337"/>
                </a:cubicBezTo>
                <a:cubicBezTo>
                  <a:pt x="118364" y="23495"/>
                  <a:pt x="118364" y="23495"/>
                  <a:pt x="118364" y="23495"/>
                </a:cubicBezTo>
                <a:cubicBezTo>
                  <a:pt x="70993" y="23495"/>
                  <a:pt x="70993" y="23495"/>
                  <a:pt x="70993" y="23495"/>
                </a:cubicBezTo>
                <a:cubicBezTo>
                  <a:pt x="39497" y="23495"/>
                  <a:pt x="39497" y="23495"/>
                  <a:pt x="39497" y="23495"/>
                </a:cubicBezTo>
                <a:cubicBezTo>
                  <a:pt x="0" y="17653"/>
                  <a:pt x="0" y="17653"/>
                  <a:pt x="0" y="17653"/>
                </a:cubicBezTo>
                <a:lnTo>
                  <a:pt x="15748" y="5842"/>
                </a:lnTo>
                <a:close/>
              </a:path>
            </a:pathLst>
          </a:custGeom>
          <a:solidFill>
            <a:srgbClr val="A7A7A7"/>
          </a:solidFill>
        </p:spPr>
        <p:txBody>
          <a:bodyPr wrap="square" lIns="0" tIns="0" rIns="0" bIns="0" rtlCol="0">
            <a:noAutofit/>
          </a:bodyPr>
          <a:lstStyle/>
          <a:p>
            <a:endParaRPr/>
          </a:p>
        </p:txBody>
      </p:sp>
      <p:sp>
        <p:nvSpPr>
          <p:cNvPr id="45" name="object 45"/>
          <p:cNvSpPr/>
          <p:nvPr/>
        </p:nvSpPr>
        <p:spPr>
          <a:xfrm>
            <a:off x="2271712" y="2589212"/>
            <a:ext cx="285750" cy="68326"/>
          </a:xfrm>
          <a:custGeom>
            <a:avLst/>
            <a:gdLst/>
            <a:ahLst/>
            <a:cxnLst/>
            <a:rect l="l" t="t" r="r" b="b"/>
            <a:pathLst>
              <a:path w="285750" h="68326">
                <a:moveTo>
                  <a:pt x="20511" y="10605"/>
                </a:moveTo>
                <a:cubicBezTo>
                  <a:pt x="67882" y="4763"/>
                  <a:pt x="67882" y="4763"/>
                  <a:pt x="67882" y="4763"/>
                </a:cubicBezTo>
                <a:cubicBezTo>
                  <a:pt x="154750" y="4763"/>
                  <a:pt x="154750" y="4763"/>
                  <a:pt x="154750" y="4763"/>
                </a:cubicBezTo>
                <a:cubicBezTo>
                  <a:pt x="209995" y="22416"/>
                  <a:pt x="209995" y="22416"/>
                  <a:pt x="209995" y="22416"/>
                </a:cubicBezTo>
                <a:cubicBezTo>
                  <a:pt x="209995" y="22416"/>
                  <a:pt x="217869" y="34100"/>
                  <a:pt x="225743" y="40069"/>
                </a:cubicBezTo>
                <a:cubicBezTo>
                  <a:pt x="241491" y="45911"/>
                  <a:pt x="265240" y="45911"/>
                  <a:pt x="265240" y="45911"/>
                </a:cubicBezTo>
                <a:cubicBezTo>
                  <a:pt x="280988" y="57595"/>
                  <a:pt x="280988" y="57595"/>
                  <a:pt x="280988" y="57595"/>
                </a:cubicBezTo>
                <a:cubicBezTo>
                  <a:pt x="280988" y="57595"/>
                  <a:pt x="280988" y="63564"/>
                  <a:pt x="265240" y="63564"/>
                </a:cubicBezTo>
                <a:cubicBezTo>
                  <a:pt x="249365" y="63564"/>
                  <a:pt x="202121" y="63564"/>
                  <a:pt x="202121" y="63564"/>
                </a:cubicBezTo>
                <a:cubicBezTo>
                  <a:pt x="186246" y="51753"/>
                  <a:pt x="186246" y="51753"/>
                  <a:pt x="186246" y="51753"/>
                </a:cubicBezTo>
                <a:cubicBezTo>
                  <a:pt x="170498" y="34100"/>
                  <a:pt x="170498" y="34100"/>
                  <a:pt x="170498" y="34100"/>
                </a:cubicBezTo>
                <a:cubicBezTo>
                  <a:pt x="123127" y="28258"/>
                  <a:pt x="123127" y="28258"/>
                  <a:pt x="123127" y="28258"/>
                </a:cubicBezTo>
                <a:cubicBezTo>
                  <a:pt x="75756" y="28258"/>
                  <a:pt x="75756" y="28258"/>
                  <a:pt x="75756" y="28258"/>
                </a:cubicBezTo>
                <a:cubicBezTo>
                  <a:pt x="44260" y="28258"/>
                  <a:pt x="44260" y="28258"/>
                  <a:pt x="44260" y="28258"/>
                </a:cubicBezTo>
                <a:cubicBezTo>
                  <a:pt x="4763" y="22416"/>
                  <a:pt x="4763" y="22416"/>
                  <a:pt x="4763" y="22416"/>
                </a:cubicBezTo>
                <a:lnTo>
                  <a:pt x="20511" y="10605"/>
                </a:lnTo>
                <a:close/>
              </a:path>
            </a:pathLst>
          </a:custGeom>
          <a:ln w="9525">
            <a:solidFill>
              <a:srgbClr val="EFEFEF"/>
            </a:solidFill>
          </a:ln>
        </p:spPr>
        <p:txBody>
          <a:bodyPr wrap="square" lIns="0" tIns="0" rIns="0" bIns="0" rtlCol="0">
            <a:noAutofit/>
          </a:bodyPr>
          <a:lstStyle/>
          <a:p>
            <a:endParaRPr/>
          </a:p>
        </p:txBody>
      </p:sp>
      <p:sp>
        <p:nvSpPr>
          <p:cNvPr id="46" name="object 46"/>
          <p:cNvSpPr/>
          <p:nvPr/>
        </p:nvSpPr>
        <p:spPr>
          <a:xfrm>
            <a:off x="2552700" y="2659126"/>
            <a:ext cx="171450" cy="34925"/>
          </a:xfrm>
          <a:custGeom>
            <a:avLst/>
            <a:gdLst/>
            <a:ahLst/>
            <a:cxnLst/>
            <a:rect l="l" t="t" r="r" b="b"/>
            <a:pathLst>
              <a:path w="171450" h="34925">
                <a:moveTo>
                  <a:pt x="31115" y="0"/>
                </a:moveTo>
                <a:lnTo>
                  <a:pt x="31115" y="11557"/>
                </a:lnTo>
                <a:lnTo>
                  <a:pt x="0" y="17399"/>
                </a:lnTo>
                <a:lnTo>
                  <a:pt x="38989" y="29083"/>
                </a:lnTo>
                <a:lnTo>
                  <a:pt x="54610" y="34925"/>
                </a:lnTo>
                <a:lnTo>
                  <a:pt x="85725" y="34925"/>
                </a:lnTo>
                <a:lnTo>
                  <a:pt x="109093" y="23241"/>
                </a:lnTo>
                <a:lnTo>
                  <a:pt x="171450" y="29083"/>
                </a:lnTo>
                <a:lnTo>
                  <a:pt x="140335" y="17399"/>
                </a:lnTo>
                <a:lnTo>
                  <a:pt x="93472" y="0"/>
                </a:lnTo>
                <a:lnTo>
                  <a:pt x="31115" y="0"/>
                </a:lnTo>
                <a:close/>
              </a:path>
            </a:pathLst>
          </a:custGeom>
          <a:solidFill>
            <a:srgbClr val="A7A7A7"/>
          </a:solidFill>
        </p:spPr>
        <p:txBody>
          <a:bodyPr wrap="square" lIns="0" tIns="0" rIns="0" bIns="0" rtlCol="0">
            <a:noAutofit/>
          </a:bodyPr>
          <a:lstStyle/>
          <a:p>
            <a:endParaRPr/>
          </a:p>
        </p:txBody>
      </p:sp>
      <p:sp>
        <p:nvSpPr>
          <p:cNvPr id="47" name="object 47"/>
          <p:cNvSpPr/>
          <p:nvPr/>
        </p:nvSpPr>
        <p:spPr>
          <a:xfrm>
            <a:off x="2547937" y="2654363"/>
            <a:ext cx="180975" cy="44450"/>
          </a:xfrm>
          <a:custGeom>
            <a:avLst/>
            <a:gdLst/>
            <a:ahLst/>
            <a:cxnLst/>
            <a:rect l="l" t="t" r="r" b="b"/>
            <a:pathLst>
              <a:path w="180975" h="44450">
                <a:moveTo>
                  <a:pt x="35878" y="4763"/>
                </a:moveTo>
                <a:lnTo>
                  <a:pt x="35878" y="16320"/>
                </a:lnTo>
                <a:lnTo>
                  <a:pt x="4763" y="22162"/>
                </a:lnTo>
                <a:lnTo>
                  <a:pt x="43752" y="33846"/>
                </a:lnTo>
                <a:lnTo>
                  <a:pt x="59373" y="39688"/>
                </a:lnTo>
                <a:lnTo>
                  <a:pt x="90488" y="39688"/>
                </a:lnTo>
                <a:lnTo>
                  <a:pt x="113856" y="28004"/>
                </a:lnTo>
                <a:lnTo>
                  <a:pt x="176213" y="33846"/>
                </a:lnTo>
                <a:lnTo>
                  <a:pt x="145098" y="22162"/>
                </a:lnTo>
                <a:lnTo>
                  <a:pt x="98235" y="4763"/>
                </a:lnTo>
                <a:lnTo>
                  <a:pt x="35878" y="4763"/>
                </a:lnTo>
                <a:close/>
              </a:path>
            </a:pathLst>
          </a:custGeom>
          <a:ln w="9525">
            <a:solidFill>
              <a:srgbClr val="EFEFEF"/>
            </a:solidFill>
          </a:ln>
        </p:spPr>
        <p:txBody>
          <a:bodyPr wrap="square" lIns="0" tIns="0" rIns="0" bIns="0" rtlCol="0">
            <a:noAutofit/>
          </a:bodyPr>
          <a:lstStyle/>
          <a:p>
            <a:endParaRPr/>
          </a:p>
        </p:txBody>
      </p:sp>
      <p:sp>
        <p:nvSpPr>
          <p:cNvPr id="48" name="object 48"/>
          <p:cNvSpPr/>
          <p:nvPr/>
        </p:nvSpPr>
        <p:spPr>
          <a:xfrm>
            <a:off x="220662" y="1111250"/>
            <a:ext cx="676275" cy="692150"/>
          </a:xfrm>
          <a:custGeom>
            <a:avLst/>
            <a:gdLst/>
            <a:ahLst/>
            <a:cxnLst/>
            <a:rect l="l" t="t" r="r" b="b"/>
            <a:pathLst>
              <a:path w="676275" h="692150">
                <a:moveTo>
                  <a:pt x="660552" y="93726"/>
                </a:moveTo>
                <a:lnTo>
                  <a:pt x="636956" y="76200"/>
                </a:lnTo>
                <a:lnTo>
                  <a:pt x="566179" y="82042"/>
                </a:lnTo>
                <a:lnTo>
                  <a:pt x="463956" y="46863"/>
                </a:lnTo>
                <a:lnTo>
                  <a:pt x="416776" y="52705"/>
                </a:lnTo>
                <a:lnTo>
                  <a:pt x="377457" y="35178"/>
                </a:lnTo>
                <a:lnTo>
                  <a:pt x="369595" y="17526"/>
                </a:lnTo>
                <a:lnTo>
                  <a:pt x="298818" y="0"/>
                </a:lnTo>
                <a:lnTo>
                  <a:pt x="259499" y="23368"/>
                </a:lnTo>
                <a:lnTo>
                  <a:pt x="196596" y="41021"/>
                </a:lnTo>
                <a:lnTo>
                  <a:pt x="149416" y="64389"/>
                </a:lnTo>
                <a:lnTo>
                  <a:pt x="117958" y="123063"/>
                </a:lnTo>
                <a:lnTo>
                  <a:pt x="55042" y="134746"/>
                </a:lnTo>
                <a:lnTo>
                  <a:pt x="55042" y="169926"/>
                </a:lnTo>
                <a:lnTo>
                  <a:pt x="102222" y="216662"/>
                </a:lnTo>
                <a:lnTo>
                  <a:pt x="149416" y="234315"/>
                </a:lnTo>
                <a:lnTo>
                  <a:pt x="149416" y="257683"/>
                </a:lnTo>
                <a:lnTo>
                  <a:pt x="117958" y="269494"/>
                </a:lnTo>
                <a:lnTo>
                  <a:pt x="78638" y="257683"/>
                </a:lnTo>
                <a:lnTo>
                  <a:pt x="0" y="298703"/>
                </a:lnTo>
                <a:lnTo>
                  <a:pt x="23597" y="316357"/>
                </a:lnTo>
                <a:lnTo>
                  <a:pt x="55042" y="339725"/>
                </a:lnTo>
                <a:lnTo>
                  <a:pt x="125819" y="339725"/>
                </a:lnTo>
                <a:lnTo>
                  <a:pt x="180861" y="345567"/>
                </a:lnTo>
                <a:lnTo>
                  <a:pt x="157277" y="386588"/>
                </a:lnTo>
                <a:lnTo>
                  <a:pt x="94361" y="404114"/>
                </a:lnTo>
                <a:lnTo>
                  <a:pt x="47181" y="427609"/>
                </a:lnTo>
                <a:lnTo>
                  <a:pt x="39319" y="456819"/>
                </a:lnTo>
                <a:lnTo>
                  <a:pt x="94361" y="486156"/>
                </a:lnTo>
                <a:lnTo>
                  <a:pt x="102222" y="516382"/>
                </a:lnTo>
                <a:lnTo>
                  <a:pt x="141542" y="528193"/>
                </a:lnTo>
                <a:lnTo>
                  <a:pt x="149416" y="569087"/>
                </a:lnTo>
                <a:lnTo>
                  <a:pt x="204457" y="563245"/>
                </a:lnTo>
                <a:lnTo>
                  <a:pt x="275234" y="563245"/>
                </a:lnTo>
                <a:lnTo>
                  <a:pt x="235915" y="615950"/>
                </a:lnTo>
                <a:lnTo>
                  <a:pt x="117958" y="692150"/>
                </a:lnTo>
                <a:lnTo>
                  <a:pt x="251638" y="639445"/>
                </a:lnTo>
                <a:lnTo>
                  <a:pt x="353860" y="557403"/>
                </a:lnTo>
                <a:lnTo>
                  <a:pt x="345999" y="539877"/>
                </a:lnTo>
                <a:lnTo>
                  <a:pt x="408915" y="480314"/>
                </a:lnTo>
                <a:lnTo>
                  <a:pt x="424637" y="504698"/>
                </a:lnTo>
                <a:lnTo>
                  <a:pt x="432499" y="534034"/>
                </a:lnTo>
                <a:lnTo>
                  <a:pt x="479679" y="504698"/>
                </a:lnTo>
                <a:lnTo>
                  <a:pt x="534734" y="480314"/>
                </a:lnTo>
                <a:lnTo>
                  <a:pt x="558317" y="493014"/>
                </a:lnTo>
                <a:lnTo>
                  <a:pt x="676275" y="510540"/>
                </a:lnTo>
                <a:lnTo>
                  <a:pt x="676275" y="93726"/>
                </a:lnTo>
                <a:lnTo>
                  <a:pt x="660552" y="93726"/>
                </a:lnTo>
                <a:close/>
              </a:path>
            </a:pathLst>
          </a:custGeom>
          <a:solidFill>
            <a:srgbClr val="A7A7A7"/>
          </a:solidFill>
        </p:spPr>
        <p:txBody>
          <a:bodyPr wrap="square" lIns="0" tIns="0" rIns="0" bIns="0" rtlCol="0">
            <a:noAutofit/>
          </a:bodyPr>
          <a:lstStyle/>
          <a:p>
            <a:endParaRPr/>
          </a:p>
        </p:txBody>
      </p:sp>
      <p:sp>
        <p:nvSpPr>
          <p:cNvPr id="49" name="object 49"/>
          <p:cNvSpPr/>
          <p:nvPr/>
        </p:nvSpPr>
        <p:spPr>
          <a:xfrm>
            <a:off x="215900" y="1106487"/>
            <a:ext cx="685800" cy="701675"/>
          </a:xfrm>
          <a:custGeom>
            <a:avLst/>
            <a:gdLst/>
            <a:ahLst/>
            <a:cxnLst/>
            <a:rect l="l" t="t" r="r" b="b"/>
            <a:pathLst>
              <a:path w="685800" h="701675">
                <a:moveTo>
                  <a:pt x="665314" y="98489"/>
                </a:moveTo>
                <a:lnTo>
                  <a:pt x="641718" y="80963"/>
                </a:lnTo>
                <a:lnTo>
                  <a:pt x="570941" y="86805"/>
                </a:lnTo>
                <a:lnTo>
                  <a:pt x="468718" y="51626"/>
                </a:lnTo>
                <a:lnTo>
                  <a:pt x="421538" y="57468"/>
                </a:lnTo>
                <a:lnTo>
                  <a:pt x="382219" y="39941"/>
                </a:lnTo>
                <a:lnTo>
                  <a:pt x="374357" y="22289"/>
                </a:lnTo>
                <a:lnTo>
                  <a:pt x="303580" y="4763"/>
                </a:lnTo>
                <a:lnTo>
                  <a:pt x="264261" y="28131"/>
                </a:lnTo>
                <a:lnTo>
                  <a:pt x="201358" y="45784"/>
                </a:lnTo>
                <a:lnTo>
                  <a:pt x="154178" y="69152"/>
                </a:lnTo>
                <a:lnTo>
                  <a:pt x="122720" y="127826"/>
                </a:lnTo>
                <a:lnTo>
                  <a:pt x="59804" y="139509"/>
                </a:lnTo>
                <a:lnTo>
                  <a:pt x="59804" y="174689"/>
                </a:lnTo>
                <a:lnTo>
                  <a:pt x="106984" y="221425"/>
                </a:lnTo>
                <a:lnTo>
                  <a:pt x="154178" y="239078"/>
                </a:lnTo>
                <a:lnTo>
                  <a:pt x="154178" y="262446"/>
                </a:lnTo>
                <a:lnTo>
                  <a:pt x="122720" y="274257"/>
                </a:lnTo>
                <a:lnTo>
                  <a:pt x="83400" y="262446"/>
                </a:lnTo>
                <a:lnTo>
                  <a:pt x="4762" y="303466"/>
                </a:lnTo>
                <a:lnTo>
                  <a:pt x="28359" y="321120"/>
                </a:lnTo>
                <a:lnTo>
                  <a:pt x="59804" y="344488"/>
                </a:lnTo>
                <a:lnTo>
                  <a:pt x="130581" y="344488"/>
                </a:lnTo>
                <a:lnTo>
                  <a:pt x="185623" y="350330"/>
                </a:lnTo>
                <a:lnTo>
                  <a:pt x="162039" y="391351"/>
                </a:lnTo>
                <a:lnTo>
                  <a:pt x="99123" y="408877"/>
                </a:lnTo>
                <a:lnTo>
                  <a:pt x="51943" y="432372"/>
                </a:lnTo>
                <a:lnTo>
                  <a:pt x="44081" y="461582"/>
                </a:lnTo>
                <a:lnTo>
                  <a:pt x="99123" y="490919"/>
                </a:lnTo>
                <a:lnTo>
                  <a:pt x="106984" y="521145"/>
                </a:lnTo>
                <a:lnTo>
                  <a:pt x="146304" y="532956"/>
                </a:lnTo>
                <a:lnTo>
                  <a:pt x="154178" y="573850"/>
                </a:lnTo>
                <a:lnTo>
                  <a:pt x="209219" y="568008"/>
                </a:lnTo>
                <a:lnTo>
                  <a:pt x="279996" y="568008"/>
                </a:lnTo>
                <a:lnTo>
                  <a:pt x="240677" y="620713"/>
                </a:lnTo>
                <a:lnTo>
                  <a:pt x="122720" y="696913"/>
                </a:lnTo>
                <a:lnTo>
                  <a:pt x="256400" y="644208"/>
                </a:lnTo>
                <a:lnTo>
                  <a:pt x="358622" y="562166"/>
                </a:lnTo>
                <a:lnTo>
                  <a:pt x="350761" y="544640"/>
                </a:lnTo>
                <a:lnTo>
                  <a:pt x="413677" y="485077"/>
                </a:lnTo>
                <a:lnTo>
                  <a:pt x="429399" y="509461"/>
                </a:lnTo>
                <a:lnTo>
                  <a:pt x="437261" y="538797"/>
                </a:lnTo>
                <a:lnTo>
                  <a:pt x="484441" y="509461"/>
                </a:lnTo>
                <a:lnTo>
                  <a:pt x="539496" y="485077"/>
                </a:lnTo>
                <a:lnTo>
                  <a:pt x="563079" y="497777"/>
                </a:lnTo>
                <a:lnTo>
                  <a:pt x="681037" y="515303"/>
                </a:lnTo>
                <a:lnTo>
                  <a:pt x="681037" y="98489"/>
                </a:lnTo>
                <a:lnTo>
                  <a:pt x="665314" y="98489"/>
                </a:lnTo>
                <a:close/>
              </a:path>
            </a:pathLst>
          </a:custGeom>
          <a:ln w="9525">
            <a:solidFill>
              <a:srgbClr val="EFEFEF"/>
            </a:solidFill>
          </a:ln>
        </p:spPr>
        <p:txBody>
          <a:bodyPr wrap="square" lIns="0" tIns="0" rIns="0" bIns="0" rtlCol="0">
            <a:noAutofit/>
          </a:bodyPr>
          <a:lstStyle/>
          <a:p>
            <a:endParaRPr/>
          </a:p>
        </p:txBody>
      </p:sp>
      <p:sp>
        <p:nvSpPr>
          <p:cNvPr id="50" name="object 50"/>
          <p:cNvSpPr/>
          <p:nvPr/>
        </p:nvSpPr>
        <p:spPr>
          <a:xfrm>
            <a:off x="896937" y="1082675"/>
            <a:ext cx="2119312" cy="1090676"/>
          </a:xfrm>
          <a:custGeom>
            <a:avLst/>
            <a:gdLst/>
            <a:ahLst/>
            <a:cxnLst/>
            <a:rect l="l" t="t" r="r" b="b"/>
            <a:pathLst>
              <a:path w="2119312" h="1090676">
                <a:moveTo>
                  <a:pt x="1216470" y="920750"/>
                </a:moveTo>
                <a:lnTo>
                  <a:pt x="1271334" y="932434"/>
                </a:lnTo>
                <a:lnTo>
                  <a:pt x="1404557" y="979297"/>
                </a:lnTo>
                <a:lnTo>
                  <a:pt x="1451674" y="1055497"/>
                </a:lnTo>
                <a:lnTo>
                  <a:pt x="1451674" y="1090676"/>
                </a:lnTo>
                <a:lnTo>
                  <a:pt x="1554798" y="1067181"/>
                </a:lnTo>
                <a:lnTo>
                  <a:pt x="1609789" y="1032002"/>
                </a:lnTo>
                <a:lnTo>
                  <a:pt x="1648905" y="1026160"/>
                </a:lnTo>
                <a:lnTo>
                  <a:pt x="1727391" y="1014476"/>
                </a:lnTo>
                <a:lnTo>
                  <a:pt x="1790002" y="955929"/>
                </a:lnTo>
                <a:lnTo>
                  <a:pt x="1821371" y="961771"/>
                </a:lnTo>
                <a:lnTo>
                  <a:pt x="1837119" y="1020318"/>
                </a:lnTo>
                <a:lnTo>
                  <a:pt x="1868488" y="1002792"/>
                </a:lnTo>
                <a:lnTo>
                  <a:pt x="1891983" y="1008634"/>
                </a:lnTo>
                <a:lnTo>
                  <a:pt x="1876235" y="1026160"/>
                </a:lnTo>
                <a:lnTo>
                  <a:pt x="1891983" y="1049655"/>
                </a:lnTo>
                <a:lnTo>
                  <a:pt x="1962468" y="1008634"/>
                </a:lnTo>
                <a:lnTo>
                  <a:pt x="1986090" y="985139"/>
                </a:lnTo>
                <a:lnTo>
                  <a:pt x="1915478" y="979297"/>
                </a:lnTo>
                <a:lnTo>
                  <a:pt x="1884109" y="944118"/>
                </a:lnTo>
                <a:lnTo>
                  <a:pt x="1907604" y="926592"/>
                </a:lnTo>
                <a:lnTo>
                  <a:pt x="1915478" y="903097"/>
                </a:lnTo>
                <a:lnTo>
                  <a:pt x="1805750" y="920750"/>
                </a:lnTo>
                <a:lnTo>
                  <a:pt x="1750886" y="955929"/>
                </a:lnTo>
                <a:lnTo>
                  <a:pt x="1774381" y="914908"/>
                </a:lnTo>
                <a:lnTo>
                  <a:pt x="1829245" y="891413"/>
                </a:lnTo>
                <a:lnTo>
                  <a:pt x="1860614" y="868045"/>
                </a:lnTo>
                <a:lnTo>
                  <a:pt x="1954721" y="873887"/>
                </a:lnTo>
                <a:lnTo>
                  <a:pt x="2025206" y="868045"/>
                </a:lnTo>
                <a:lnTo>
                  <a:pt x="2080070" y="838708"/>
                </a:lnTo>
                <a:lnTo>
                  <a:pt x="2119313" y="815213"/>
                </a:lnTo>
                <a:lnTo>
                  <a:pt x="2087944" y="756665"/>
                </a:lnTo>
                <a:lnTo>
                  <a:pt x="2080070" y="727456"/>
                </a:lnTo>
                <a:lnTo>
                  <a:pt x="1978216" y="686434"/>
                </a:lnTo>
                <a:lnTo>
                  <a:pt x="1978216" y="662940"/>
                </a:lnTo>
                <a:lnTo>
                  <a:pt x="1891983" y="539877"/>
                </a:lnTo>
                <a:lnTo>
                  <a:pt x="1868488" y="592709"/>
                </a:lnTo>
                <a:lnTo>
                  <a:pt x="1813624" y="604393"/>
                </a:lnTo>
                <a:lnTo>
                  <a:pt x="1797876" y="592709"/>
                </a:lnTo>
                <a:lnTo>
                  <a:pt x="1774381" y="592709"/>
                </a:lnTo>
                <a:lnTo>
                  <a:pt x="1774381" y="509651"/>
                </a:lnTo>
                <a:lnTo>
                  <a:pt x="1727391" y="503809"/>
                </a:lnTo>
                <a:lnTo>
                  <a:pt x="1688148" y="462788"/>
                </a:lnTo>
                <a:lnTo>
                  <a:pt x="1648905" y="468630"/>
                </a:lnTo>
                <a:lnTo>
                  <a:pt x="1601915" y="456946"/>
                </a:lnTo>
                <a:lnTo>
                  <a:pt x="1570546" y="462788"/>
                </a:lnTo>
                <a:lnTo>
                  <a:pt x="1570546" y="492125"/>
                </a:lnTo>
                <a:lnTo>
                  <a:pt x="1570546" y="522351"/>
                </a:lnTo>
                <a:lnTo>
                  <a:pt x="1562672" y="586740"/>
                </a:lnTo>
                <a:lnTo>
                  <a:pt x="1554798" y="610234"/>
                </a:lnTo>
                <a:lnTo>
                  <a:pt x="1601915" y="680593"/>
                </a:lnTo>
                <a:lnTo>
                  <a:pt x="1523556" y="733298"/>
                </a:lnTo>
                <a:lnTo>
                  <a:pt x="1539177" y="821182"/>
                </a:lnTo>
                <a:lnTo>
                  <a:pt x="1507808" y="838708"/>
                </a:lnTo>
                <a:lnTo>
                  <a:pt x="1476439" y="827024"/>
                </a:lnTo>
                <a:lnTo>
                  <a:pt x="1459421" y="721487"/>
                </a:lnTo>
                <a:lnTo>
                  <a:pt x="1381062" y="715645"/>
                </a:lnTo>
                <a:lnTo>
                  <a:pt x="1232091" y="651256"/>
                </a:lnTo>
                <a:lnTo>
                  <a:pt x="1200722" y="651256"/>
                </a:lnTo>
                <a:lnTo>
                  <a:pt x="1177227" y="598551"/>
                </a:lnTo>
                <a:lnTo>
                  <a:pt x="1153732" y="580898"/>
                </a:lnTo>
                <a:lnTo>
                  <a:pt x="1216470" y="439420"/>
                </a:lnTo>
                <a:lnTo>
                  <a:pt x="1255586" y="410083"/>
                </a:lnTo>
                <a:lnTo>
                  <a:pt x="1294829" y="392557"/>
                </a:lnTo>
                <a:lnTo>
                  <a:pt x="1318324" y="392557"/>
                </a:lnTo>
                <a:lnTo>
                  <a:pt x="1341946" y="333883"/>
                </a:lnTo>
                <a:lnTo>
                  <a:pt x="1357567" y="287020"/>
                </a:lnTo>
                <a:lnTo>
                  <a:pt x="1435926" y="275336"/>
                </a:lnTo>
                <a:lnTo>
                  <a:pt x="1476439" y="251968"/>
                </a:lnTo>
                <a:lnTo>
                  <a:pt x="1451674" y="199136"/>
                </a:lnTo>
                <a:lnTo>
                  <a:pt x="1468565" y="164084"/>
                </a:lnTo>
                <a:lnTo>
                  <a:pt x="1435926" y="134746"/>
                </a:lnTo>
                <a:lnTo>
                  <a:pt x="1388936" y="128905"/>
                </a:lnTo>
                <a:lnTo>
                  <a:pt x="1373188" y="187452"/>
                </a:lnTo>
                <a:lnTo>
                  <a:pt x="1326198" y="240157"/>
                </a:lnTo>
                <a:lnTo>
                  <a:pt x="1310577" y="175768"/>
                </a:lnTo>
                <a:lnTo>
                  <a:pt x="1286955" y="152273"/>
                </a:lnTo>
                <a:lnTo>
                  <a:pt x="1255586" y="181609"/>
                </a:lnTo>
                <a:lnTo>
                  <a:pt x="1239965" y="152273"/>
                </a:lnTo>
                <a:lnTo>
                  <a:pt x="1208596" y="111252"/>
                </a:lnTo>
                <a:lnTo>
                  <a:pt x="1192975" y="58546"/>
                </a:lnTo>
                <a:lnTo>
                  <a:pt x="1145858" y="0"/>
                </a:lnTo>
                <a:lnTo>
                  <a:pt x="1106742" y="82042"/>
                </a:lnTo>
                <a:lnTo>
                  <a:pt x="1106742" y="111252"/>
                </a:lnTo>
                <a:lnTo>
                  <a:pt x="1161606" y="146431"/>
                </a:lnTo>
                <a:lnTo>
                  <a:pt x="1169353" y="181609"/>
                </a:lnTo>
                <a:lnTo>
                  <a:pt x="1130237" y="210946"/>
                </a:lnTo>
                <a:lnTo>
                  <a:pt x="1106742" y="199136"/>
                </a:lnTo>
                <a:lnTo>
                  <a:pt x="1075373" y="199136"/>
                </a:lnTo>
                <a:lnTo>
                  <a:pt x="1059625" y="228473"/>
                </a:lnTo>
                <a:lnTo>
                  <a:pt x="1004761" y="216789"/>
                </a:lnTo>
                <a:lnTo>
                  <a:pt x="926402" y="216789"/>
                </a:lnTo>
                <a:lnTo>
                  <a:pt x="879285" y="193294"/>
                </a:lnTo>
                <a:lnTo>
                  <a:pt x="808800" y="204978"/>
                </a:lnTo>
                <a:lnTo>
                  <a:pt x="816673" y="222631"/>
                </a:lnTo>
                <a:lnTo>
                  <a:pt x="824420" y="257809"/>
                </a:lnTo>
                <a:lnTo>
                  <a:pt x="800926" y="251968"/>
                </a:lnTo>
                <a:lnTo>
                  <a:pt x="761810" y="216789"/>
                </a:lnTo>
                <a:lnTo>
                  <a:pt x="675577" y="228473"/>
                </a:lnTo>
                <a:lnTo>
                  <a:pt x="636334" y="204978"/>
                </a:lnTo>
                <a:lnTo>
                  <a:pt x="651955" y="181609"/>
                </a:lnTo>
                <a:lnTo>
                  <a:pt x="597091" y="169926"/>
                </a:lnTo>
                <a:lnTo>
                  <a:pt x="534353" y="146431"/>
                </a:lnTo>
                <a:lnTo>
                  <a:pt x="448120" y="128905"/>
                </a:lnTo>
                <a:lnTo>
                  <a:pt x="393256" y="140589"/>
                </a:lnTo>
                <a:lnTo>
                  <a:pt x="338417" y="93726"/>
                </a:lnTo>
                <a:lnTo>
                  <a:pt x="189459" y="146431"/>
                </a:lnTo>
                <a:lnTo>
                  <a:pt x="150254" y="175768"/>
                </a:lnTo>
                <a:lnTo>
                  <a:pt x="87541" y="164084"/>
                </a:lnTo>
                <a:lnTo>
                  <a:pt x="48349" y="134746"/>
                </a:lnTo>
                <a:lnTo>
                  <a:pt x="0" y="123063"/>
                </a:lnTo>
                <a:lnTo>
                  <a:pt x="0" y="539877"/>
                </a:lnTo>
                <a:lnTo>
                  <a:pt x="79705" y="569214"/>
                </a:lnTo>
                <a:lnTo>
                  <a:pt x="142418" y="545846"/>
                </a:lnTo>
                <a:lnTo>
                  <a:pt x="228651" y="662940"/>
                </a:lnTo>
                <a:lnTo>
                  <a:pt x="283528" y="692277"/>
                </a:lnTo>
                <a:lnTo>
                  <a:pt x="275692" y="739140"/>
                </a:lnTo>
                <a:lnTo>
                  <a:pt x="299212" y="774319"/>
                </a:lnTo>
                <a:lnTo>
                  <a:pt x="361925" y="838708"/>
                </a:lnTo>
                <a:lnTo>
                  <a:pt x="448120" y="879729"/>
                </a:lnTo>
                <a:lnTo>
                  <a:pt x="455994" y="909066"/>
                </a:lnTo>
                <a:lnTo>
                  <a:pt x="1138111" y="909066"/>
                </a:lnTo>
                <a:lnTo>
                  <a:pt x="1216470" y="920750"/>
                </a:lnTo>
                <a:close/>
              </a:path>
            </a:pathLst>
          </a:custGeom>
          <a:solidFill>
            <a:srgbClr val="A7A7A7"/>
          </a:solidFill>
        </p:spPr>
        <p:txBody>
          <a:bodyPr wrap="square" lIns="0" tIns="0" rIns="0" bIns="0" rtlCol="0">
            <a:noAutofit/>
          </a:bodyPr>
          <a:lstStyle/>
          <a:p>
            <a:endParaRPr/>
          </a:p>
        </p:txBody>
      </p:sp>
      <p:sp>
        <p:nvSpPr>
          <p:cNvPr id="51" name="object 51"/>
          <p:cNvSpPr/>
          <p:nvPr/>
        </p:nvSpPr>
        <p:spPr>
          <a:xfrm>
            <a:off x="892175" y="1077912"/>
            <a:ext cx="2128837" cy="1100201"/>
          </a:xfrm>
          <a:custGeom>
            <a:avLst/>
            <a:gdLst/>
            <a:ahLst/>
            <a:cxnLst/>
            <a:rect l="l" t="t" r="r" b="b"/>
            <a:pathLst>
              <a:path w="2128837" h="1100201">
                <a:moveTo>
                  <a:pt x="1221232" y="925513"/>
                </a:moveTo>
                <a:lnTo>
                  <a:pt x="1276096" y="937197"/>
                </a:lnTo>
                <a:lnTo>
                  <a:pt x="1409319" y="984060"/>
                </a:lnTo>
                <a:lnTo>
                  <a:pt x="1456436" y="1060260"/>
                </a:lnTo>
                <a:lnTo>
                  <a:pt x="1456436" y="1095439"/>
                </a:lnTo>
                <a:lnTo>
                  <a:pt x="1559560" y="1071944"/>
                </a:lnTo>
                <a:lnTo>
                  <a:pt x="1614551" y="1036765"/>
                </a:lnTo>
                <a:lnTo>
                  <a:pt x="1653667" y="1030923"/>
                </a:lnTo>
                <a:lnTo>
                  <a:pt x="1732153" y="1019239"/>
                </a:lnTo>
                <a:lnTo>
                  <a:pt x="1794764" y="960692"/>
                </a:lnTo>
                <a:lnTo>
                  <a:pt x="1826133" y="966534"/>
                </a:lnTo>
                <a:lnTo>
                  <a:pt x="1841881" y="1025081"/>
                </a:lnTo>
                <a:lnTo>
                  <a:pt x="1873250" y="1007555"/>
                </a:lnTo>
                <a:lnTo>
                  <a:pt x="1896745" y="1013397"/>
                </a:lnTo>
                <a:lnTo>
                  <a:pt x="1880997" y="1030923"/>
                </a:lnTo>
                <a:lnTo>
                  <a:pt x="1896745" y="1054418"/>
                </a:lnTo>
                <a:lnTo>
                  <a:pt x="1967230" y="1013397"/>
                </a:lnTo>
                <a:lnTo>
                  <a:pt x="1990852" y="989902"/>
                </a:lnTo>
                <a:lnTo>
                  <a:pt x="1920240" y="984060"/>
                </a:lnTo>
                <a:lnTo>
                  <a:pt x="1888871" y="948881"/>
                </a:lnTo>
                <a:lnTo>
                  <a:pt x="1912366" y="931355"/>
                </a:lnTo>
                <a:lnTo>
                  <a:pt x="1920240" y="907860"/>
                </a:lnTo>
                <a:lnTo>
                  <a:pt x="1810512" y="925513"/>
                </a:lnTo>
                <a:lnTo>
                  <a:pt x="1755648" y="960692"/>
                </a:lnTo>
                <a:lnTo>
                  <a:pt x="1779143" y="919671"/>
                </a:lnTo>
                <a:lnTo>
                  <a:pt x="1834007" y="896176"/>
                </a:lnTo>
                <a:lnTo>
                  <a:pt x="1865376" y="872808"/>
                </a:lnTo>
                <a:lnTo>
                  <a:pt x="1959483" y="878650"/>
                </a:lnTo>
                <a:lnTo>
                  <a:pt x="2029968" y="872808"/>
                </a:lnTo>
                <a:lnTo>
                  <a:pt x="2084832" y="843471"/>
                </a:lnTo>
                <a:lnTo>
                  <a:pt x="2124075" y="819976"/>
                </a:lnTo>
                <a:lnTo>
                  <a:pt x="2092706" y="761428"/>
                </a:lnTo>
                <a:lnTo>
                  <a:pt x="2084832" y="732219"/>
                </a:lnTo>
                <a:lnTo>
                  <a:pt x="1982978" y="691197"/>
                </a:lnTo>
                <a:lnTo>
                  <a:pt x="1982978" y="667703"/>
                </a:lnTo>
                <a:lnTo>
                  <a:pt x="1896745" y="544640"/>
                </a:lnTo>
                <a:lnTo>
                  <a:pt x="1873250" y="597472"/>
                </a:lnTo>
                <a:lnTo>
                  <a:pt x="1818386" y="609156"/>
                </a:lnTo>
                <a:lnTo>
                  <a:pt x="1802638" y="597472"/>
                </a:lnTo>
                <a:lnTo>
                  <a:pt x="1779143" y="597472"/>
                </a:lnTo>
                <a:lnTo>
                  <a:pt x="1779143" y="514414"/>
                </a:lnTo>
                <a:lnTo>
                  <a:pt x="1732153" y="508572"/>
                </a:lnTo>
                <a:lnTo>
                  <a:pt x="1692910" y="467551"/>
                </a:lnTo>
                <a:lnTo>
                  <a:pt x="1653667" y="473393"/>
                </a:lnTo>
                <a:lnTo>
                  <a:pt x="1606677" y="461709"/>
                </a:lnTo>
                <a:lnTo>
                  <a:pt x="1575308" y="467551"/>
                </a:lnTo>
                <a:lnTo>
                  <a:pt x="1575308" y="496888"/>
                </a:lnTo>
                <a:lnTo>
                  <a:pt x="1575308" y="527114"/>
                </a:lnTo>
                <a:lnTo>
                  <a:pt x="1567434" y="591503"/>
                </a:lnTo>
                <a:lnTo>
                  <a:pt x="1559560" y="614997"/>
                </a:lnTo>
                <a:lnTo>
                  <a:pt x="1606677" y="685356"/>
                </a:lnTo>
                <a:lnTo>
                  <a:pt x="1528318" y="738061"/>
                </a:lnTo>
                <a:lnTo>
                  <a:pt x="1543939" y="825945"/>
                </a:lnTo>
                <a:lnTo>
                  <a:pt x="1512570" y="843471"/>
                </a:lnTo>
                <a:lnTo>
                  <a:pt x="1481201" y="831787"/>
                </a:lnTo>
                <a:lnTo>
                  <a:pt x="1464183" y="726250"/>
                </a:lnTo>
                <a:lnTo>
                  <a:pt x="1385824" y="720408"/>
                </a:lnTo>
                <a:lnTo>
                  <a:pt x="1236853" y="656019"/>
                </a:lnTo>
                <a:lnTo>
                  <a:pt x="1205484" y="656019"/>
                </a:lnTo>
                <a:lnTo>
                  <a:pt x="1181989" y="603314"/>
                </a:lnTo>
                <a:lnTo>
                  <a:pt x="1158494" y="585661"/>
                </a:lnTo>
                <a:lnTo>
                  <a:pt x="1221232" y="444183"/>
                </a:lnTo>
                <a:lnTo>
                  <a:pt x="1260348" y="414846"/>
                </a:lnTo>
                <a:lnTo>
                  <a:pt x="1299591" y="397320"/>
                </a:lnTo>
                <a:lnTo>
                  <a:pt x="1323086" y="397320"/>
                </a:lnTo>
                <a:lnTo>
                  <a:pt x="1346708" y="338646"/>
                </a:lnTo>
                <a:lnTo>
                  <a:pt x="1362329" y="291783"/>
                </a:lnTo>
                <a:lnTo>
                  <a:pt x="1440688" y="280099"/>
                </a:lnTo>
                <a:lnTo>
                  <a:pt x="1481201" y="256731"/>
                </a:lnTo>
                <a:lnTo>
                  <a:pt x="1456436" y="203899"/>
                </a:lnTo>
                <a:lnTo>
                  <a:pt x="1473327" y="168847"/>
                </a:lnTo>
                <a:lnTo>
                  <a:pt x="1440688" y="139509"/>
                </a:lnTo>
                <a:lnTo>
                  <a:pt x="1393698" y="133668"/>
                </a:lnTo>
                <a:lnTo>
                  <a:pt x="1377950" y="192215"/>
                </a:lnTo>
                <a:lnTo>
                  <a:pt x="1330960" y="244920"/>
                </a:lnTo>
                <a:lnTo>
                  <a:pt x="1315339" y="180531"/>
                </a:lnTo>
                <a:lnTo>
                  <a:pt x="1291717" y="157036"/>
                </a:lnTo>
                <a:lnTo>
                  <a:pt x="1260348" y="186372"/>
                </a:lnTo>
                <a:lnTo>
                  <a:pt x="1244727" y="157036"/>
                </a:lnTo>
                <a:lnTo>
                  <a:pt x="1213358" y="116015"/>
                </a:lnTo>
                <a:lnTo>
                  <a:pt x="1197737" y="63309"/>
                </a:lnTo>
                <a:lnTo>
                  <a:pt x="1150620" y="4763"/>
                </a:lnTo>
                <a:lnTo>
                  <a:pt x="1111504" y="86805"/>
                </a:lnTo>
                <a:lnTo>
                  <a:pt x="1111504" y="116015"/>
                </a:lnTo>
                <a:lnTo>
                  <a:pt x="1166368" y="151194"/>
                </a:lnTo>
                <a:lnTo>
                  <a:pt x="1174115" y="186372"/>
                </a:lnTo>
                <a:lnTo>
                  <a:pt x="1134999" y="215709"/>
                </a:lnTo>
                <a:lnTo>
                  <a:pt x="1111504" y="203899"/>
                </a:lnTo>
                <a:lnTo>
                  <a:pt x="1080135" y="203899"/>
                </a:lnTo>
                <a:lnTo>
                  <a:pt x="1064387" y="233236"/>
                </a:lnTo>
                <a:lnTo>
                  <a:pt x="1009523" y="221552"/>
                </a:lnTo>
                <a:lnTo>
                  <a:pt x="931164" y="221552"/>
                </a:lnTo>
                <a:lnTo>
                  <a:pt x="884047" y="198057"/>
                </a:lnTo>
                <a:lnTo>
                  <a:pt x="813562" y="209741"/>
                </a:lnTo>
                <a:lnTo>
                  <a:pt x="821435" y="227394"/>
                </a:lnTo>
                <a:lnTo>
                  <a:pt x="829182" y="262572"/>
                </a:lnTo>
                <a:lnTo>
                  <a:pt x="805688" y="256731"/>
                </a:lnTo>
                <a:lnTo>
                  <a:pt x="766572" y="221552"/>
                </a:lnTo>
                <a:lnTo>
                  <a:pt x="680339" y="233236"/>
                </a:lnTo>
                <a:lnTo>
                  <a:pt x="641096" y="209741"/>
                </a:lnTo>
                <a:lnTo>
                  <a:pt x="656717" y="186372"/>
                </a:lnTo>
                <a:lnTo>
                  <a:pt x="601853" y="174689"/>
                </a:lnTo>
                <a:lnTo>
                  <a:pt x="539115" y="151194"/>
                </a:lnTo>
                <a:lnTo>
                  <a:pt x="452882" y="133668"/>
                </a:lnTo>
                <a:lnTo>
                  <a:pt x="398018" y="145352"/>
                </a:lnTo>
                <a:lnTo>
                  <a:pt x="343179" y="98489"/>
                </a:lnTo>
                <a:lnTo>
                  <a:pt x="194221" y="151194"/>
                </a:lnTo>
                <a:lnTo>
                  <a:pt x="155016" y="180531"/>
                </a:lnTo>
                <a:lnTo>
                  <a:pt x="92303" y="168847"/>
                </a:lnTo>
                <a:lnTo>
                  <a:pt x="53111" y="139509"/>
                </a:lnTo>
                <a:lnTo>
                  <a:pt x="4762" y="127826"/>
                </a:lnTo>
                <a:lnTo>
                  <a:pt x="4762" y="544640"/>
                </a:lnTo>
                <a:lnTo>
                  <a:pt x="84467" y="573977"/>
                </a:lnTo>
                <a:lnTo>
                  <a:pt x="147180" y="550609"/>
                </a:lnTo>
                <a:lnTo>
                  <a:pt x="233413" y="667703"/>
                </a:lnTo>
                <a:lnTo>
                  <a:pt x="288290" y="697040"/>
                </a:lnTo>
                <a:lnTo>
                  <a:pt x="280454" y="743903"/>
                </a:lnTo>
                <a:lnTo>
                  <a:pt x="303974" y="779082"/>
                </a:lnTo>
                <a:lnTo>
                  <a:pt x="366687" y="843471"/>
                </a:lnTo>
                <a:lnTo>
                  <a:pt x="452882" y="884492"/>
                </a:lnTo>
                <a:lnTo>
                  <a:pt x="460756" y="913829"/>
                </a:lnTo>
                <a:lnTo>
                  <a:pt x="1142873" y="913829"/>
                </a:lnTo>
                <a:lnTo>
                  <a:pt x="1221232" y="925513"/>
                </a:lnTo>
                <a:close/>
              </a:path>
            </a:pathLst>
          </a:custGeom>
          <a:ln w="9525">
            <a:solidFill>
              <a:srgbClr val="EFEFEF"/>
            </a:solidFill>
          </a:ln>
        </p:spPr>
        <p:txBody>
          <a:bodyPr wrap="square" lIns="0" tIns="0" rIns="0" bIns="0" rtlCol="0">
            <a:noAutofit/>
          </a:bodyPr>
          <a:lstStyle/>
          <a:p>
            <a:endParaRPr/>
          </a:p>
        </p:txBody>
      </p:sp>
      <p:sp>
        <p:nvSpPr>
          <p:cNvPr id="52" name="object 52"/>
          <p:cNvSpPr/>
          <p:nvPr/>
        </p:nvSpPr>
        <p:spPr>
          <a:xfrm>
            <a:off x="1297051" y="1990725"/>
            <a:ext cx="1435100" cy="555625"/>
          </a:xfrm>
          <a:custGeom>
            <a:avLst/>
            <a:gdLst/>
            <a:ahLst/>
            <a:cxnLst/>
            <a:rect l="l" t="t" r="r" b="b"/>
            <a:pathLst>
              <a:path w="1435100" h="555625">
                <a:moveTo>
                  <a:pt x="329056" y="427228"/>
                </a:moveTo>
                <a:lnTo>
                  <a:pt x="391668" y="427228"/>
                </a:lnTo>
                <a:lnTo>
                  <a:pt x="415163" y="415544"/>
                </a:lnTo>
                <a:lnTo>
                  <a:pt x="454406" y="421386"/>
                </a:lnTo>
                <a:lnTo>
                  <a:pt x="517017" y="473837"/>
                </a:lnTo>
                <a:lnTo>
                  <a:pt x="564006" y="462153"/>
                </a:lnTo>
                <a:lnTo>
                  <a:pt x="595375" y="479679"/>
                </a:lnTo>
                <a:lnTo>
                  <a:pt x="618871" y="508889"/>
                </a:lnTo>
                <a:lnTo>
                  <a:pt x="650240" y="532257"/>
                </a:lnTo>
                <a:lnTo>
                  <a:pt x="689356" y="538099"/>
                </a:lnTo>
                <a:lnTo>
                  <a:pt x="689356" y="497205"/>
                </a:lnTo>
                <a:lnTo>
                  <a:pt x="720725" y="473837"/>
                </a:lnTo>
                <a:lnTo>
                  <a:pt x="744220" y="456311"/>
                </a:lnTo>
                <a:lnTo>
                  <a:pt x="822579" y="462153"/>
                </a:lnTo>
                <a:lnTo>
                  <a:pt x="869569" y="462153"/>
                </a:lnTo>
                <a:lnTo>
                  <a:pt x="932307" y="450596"/>
                </a:lnTo>
                <a:lnTo>
                  <a:pt x="971423" y="450596"/>
                </a:lnTo>
                <a:lnTo>
                  <a:pt x="1010666" y="444754"/>
                </a:lnTo>
                <a:lnTo>
                  <a:pt x="1018540" y="473837"/>
                </a:lnTo>
                <a:lnTo>
                  <a:pt x="1034161" y="514731"/>
                </a:lnTo>
                <a:lnTo>
                  <a:pt x="1082421" y="549783"/>
                </a:lnTo>
                <a:lnTo>
                  <a:pt x="1105916" y="555625"/>
                </a:lnTo>
                <a:lnTo>
                  <a:pt x="1098169" y="497205"/>
                </a:lnTo>
                <a:lnTo>
                  <a:pt x="1066800" y="433070"/>
                </a:lnTo>
                <a:lnTo>
                  <a:pt x="1105916" y="398018"/>
                </a:lnTo>
                <a:lnTo>
                  <a:pt x="1145159" y="386334"/>
                </a:lnTo>
                <a:lnTo>
                  <a:pt x="1215644" y="333756"/>
                </a:lnTo>
                <a:lnTo>
                  <a:pt x="1207770" y="298704"/>
                </a:lnTo>
                <a:lnTo>
                  <a:pt x="1200023" y="263652"/>
                </a:lnTo>
                <a:lnTo>
                  <a:pt x="1223518" y="275336"/>
                </a:lnTo>
                <a:lnTo>
                  <a:pt x="1231265" y="269494"/>
                </a:lnTo>
                <a:lnTo>
                  <a:pt x="1223518" y="246126"/>
                </a:lnTo>
                <a:lnTo>
                  <a:pt x="1239139" y="246126"/>
                </a:lnTo>
                <a:lnTo>
                  <a:pt x="1262634" y="240411"/>
                </a:lnTo>
                <a:lnTo>
                  <a:pt x="1278382" y="211201"/>
                </a:lnTo>
                <a:lnTo>
                  <a:pt x="1309624" y="205359"/>
                </a:lnTo>
                <a:lnTo>
                  <a:pt x="1356741" y="187833"/>
                </a:lnTo>
                <a:lnTo>
                  <a:pt x="1356741" y="140081"/>
                </a:lnTo>
                <a:lnTo>
                  <a:pt x="1435100" y="110871"/>
                </a:lnTo>
                <a:lnTo>
                  <a:pt x="1419352" y="52578"/>
                </a:lnTo>
                <a:lnTo>
                  <a:pt x="1387983" y="46736"/>
                </a:lnTo>
                <a:lnTo>
                  <a:pt x="1325372" y="105029"/>
                </a:lnTo>
                <a:lnTo>
                  <a:pt x="1247013" y="116713"/>
                </a:lnTo>
                <a:lnTo>
                  <a:pt x="1207770" y="122555"/>
                </a:lnTo>
                <a:lnTo>
                  <a:pt x="1153033" y="157607"/>
                </a:lnTo>
                <a:lnTo>
                  <a:pt x="1049782" y="180975"/>
                </a:lnTo>
                <a:lnTo>
                  <a:pt x="1049782" y="145923"/>
                </a:lnTo>
                <a:lnTo>
                  <a:pt x="1002792" y="70104"/>
                </a:lnTo>
                <a:lnTo>
                  <a:pt x="869569" y="23368"/>
                </a:lnTo>
                <a:lnTo>
                  <a:pt x="814832" y="11684"/>
                </a:lnTo>
                <a:lnTo>
                  <a:pt x="736473" y="0"/>
                </a:lnTo>
                <a:lnTo>
                  <a:pt x="54737" y="0"/>
                </a:lnTo>
                <a:lnTo>
                  <a:pt x="62611" y="35052"/>
                </a:lnTo>
                <a:lnTo>
                  <a:pt x="39116" y="46736"/>
                </a:lnTo>
                <a:lnTo>
                  <a:pt x="46990" y="23368"/>
                </a:lnTo>
                <a:lnTo>
                  <a:pt x="0" y="11684"/>
                </a:lnTo>
                <a:lnTo>
                  <a:pt x="23495" y="75946"/>
                </a:lnTo>
                <a:lnTo>
                  <a:pt x="15621" y="122555"/>
                </a:lnTo>
                <a:lnTo>
                  <a:pt x="0" y="169291"/>
                </a:lnTo>
                <a:lnTo>
                  <a:pt x="15621" y="205359"/>
                </a:lnTo>
                <a:lnTo>
                  <a:pt x="15621" y="228727"/>
                </a:lnTo>
                <a:lnTo>
                  <a:pt x="54737" y="287020"/>
                </a:lnTo>
                <a:lnTo>
                  <a:pt x="86106" y="327914"/>
                </a:lnTo>
                <a:lnTo>
                  <a:pt x="109601" y="357124"/>
                </a:lnTo>
                <a:lnTo>
                  <a:pt x="180086" y="392176"/>
                </a:lnTo>
                <a:lnTo>
                  <a:pt x="187960" y="403860"/>
                </a:lnTo>
                <a:lnTo>
                  <a:pt x="250698" y="398018"/>
                </a:lnTo>
                <a:lnTo>
                  <a:pt x="329056" y="427228"/>
                </a:lnTo>
                <a:close/>
              </a:path>
            </a:pathLst>
          </a:custGeom>
          <a:solidFill>
            <a:srgbClr val="A7A7A7"/>
          </a:solidFill>
        </p:spPr>
        <p:txBody>
          <a:bodyPr wrap="square" lIns="0" tIns="0" rIns="0" bIns="0" rtlCol="0">
            <a:noAutofit/>
          </a:bodyPr>
          <a:lstStyle/>
          <a:p>
            <a:endParaRPr/>
          </a:p>
        </p:txBody>
      </p:sp>
      <p:sp>
        <p:nvSpPr>
          <p:cNvPr id="53" name="object 53"/>
          <p:cNvSpPr/>
          <p:nvPr/>
        </p:nvSpPr>
        <p:spPr>
          <a:xfrm>
            <a:off x="1292288" y="1985962"/>
            <a:ext cx="1444625" cy="565150"/>
          </a:xfrm>
          <a:custGeom>
            <a:avLst/>
            <a:gdLst/>
            <a:ahLst/>
            <a:cxnLst/>
            <a:rect l="l" t="t" r="r" b="b"/>
            <a:pathLst>
              <a:path w="1444625" h="565150">
                <a:moveTo>
                  <a:pt x="333819" y="431991"/>
                </a:moveTo>
                <a:lnTo>
                  <a:pt x="396431" y="431991"/>
                </a:lnTo>
                <a:lnTo>
                  <a:pt x="419926" y="420307"/>
                </a:lnTo>
                <a:lnTo>
                  <a:pt x="459169" y="426149"/>
                </a:lnTo>
                <a:lnTo>
                  <a:pt x="521780" y="478600"/>
                </a:lnTo>
                <a:lnTo>
                  <a:pt x="568769" y="466916"/>
                </a:lnTo>
                <a:lnTo>
                  <a:pt x="600138" y="484442"/>
                </a:lnTo>
                <a:lnTo>
                  <a:pt x="623634" y="513652"/>
                </a:lnTo>
                <a:lnTo>
                  <a:pt x="655003" y="537020"/>
                </a:lnTo>
                <a:lnTo>
                  <a:pt x="694119" y="542862"/>
                </a:lnTo>
                <a:lnTo>
                  <a:pt x="694119" y="501968"/>
                </a:lnTo>
                <a:lnTo>
                  <a:pt x="725488" y="478600"/>
                </a:lnTo>
                <a:lnTo>
                  <a:pt x="748983" y="461074"/>
                </a:lnTo>
                <a:lnTo>
                  <a:pt x="827342" y="466916"/>
                </a:lnTo>
                <a:lnTo>
                  <a:pt x="874332" y="466916"/>
                </a:lnTo>
                <a:lnTo>
                  <a:pt x="937070" y="455359"/>
                </a:lnTo>
                <a:lnTo>
                  <a:pt x="976186" y="455359"/>
                </a:lnTo>
                <a:lnTo>
                  <a:pt x="1015429" y="449517"/>
                </a:lnTo>
                <a:lnTo>
                  <a:pt x="1023303" y="478600"/>
                </a:lnTo>
                <a:lnTo>
                  <a:pt x="1038924" y="519494"/>
                </a:lnTo>
                <a:lnTo>
                  <a:pt x="1087184" y="554546"/>
                </a:lnTo>
                <a:lnTo>
                  <a:pt x="1110679" y="560388"/>
                </a:lnTo>
                <a:lnTo>
                  <a:pt x="1102932" y="501968"/>
                </a:lnTo>
                <a:lnTo>
                  <a:pt x="1071563" y="437833"/>
                </a:lnTo>
                <a:lnTo>
                  <a:pt x="1110679" y="402781"/>
                </a:lnTo>
                <a:lnTo>
                  <a:pt x="1149922" y="391097"/>
                </a:lnTo>
                <a:lnTo>
                  <a:pt x="1220407" y="338519"/>
                </a:lnTo>
                <a:lnTo>
                  <a:pt x="1212533" y="303467"/>
                </a:lnTo>
                <a:lnTo>
                  <a:pt x="1204786" y="268415"/>
                </a:lnTo>
                <a:lnTo>
                  <a:pt x="1228281" y="280099"/>
                </a:lnTo>
                <a:lnTo>
                  <a:pt x="1236028" y="274257"/>
                </a:lnTo>
                <a:lnTo>
                  <a:pt x="1228281" y="250889"/>
                </a:lnTo>
                <a:lnTo>
                  <a:pt x="1243902" y="250889"/>
                </a:lnTo>
                <a:lnTo>
                  <a:pt x="1267397" y="245174"/>
                </a:lnTo>
                <a:lnTo>
                  <a:pt x="1283145" y="215964"/>
                </a:lnTo>
                <a:lnTo>
                  <a:pt x="1314387" y="210122"/>
                </a:lnTo>
                <a:lnTo>
                  <a:pt x="1361504" y="192596"/>
                </a:lnTo>
                <a:lnTo>
                  <a:pt x="1361504" y="144844"/>
                </a:lnTo>
                <a:lnTo>
                  <a:pt x="1439863" y="115634"/>
                </a:lnTo>
                <a:lnTo>
                  <a:pt x="1424115" y="57341"/>
                </a:lnTo>
                <a:lnTo>
                  <a:pt x="1392746" y="51499"/>
                </a:lnTo>
                <a:lnTo>
                  <a:pt x="1330135" y="109792"/>
                </a:lnTo>
                <a:lnTo>
                  <a:pt x="1251776" y="121476"/>
                </a:lnTo>
                <a:lnTo>
                  <a:pt x="1212533" y="127318"/>
                </a:lnTo>
                <a:lnTo>
                  <a:pt x="1157796" y="162370"/>
                </a:lnTo>
                <a:lnTo>
                  <a:pt x="1054545" y="185738"/>
                </a:lnTo>
                <a:lnTo>
                  <a:pt x="1054545" y="150686"/>
                </a:lnTo>
                <a:lnTo>
                  <a:pt x="1007555" y="74867"/>
                </a:lnTo>
                <a:lnTo>
                  <a:pt x="874332" y="28131"/>
                </a:lnTo>
                <a:lnTo>
                  <a:pt x="819595" y="16447"/>
                </a:lnTo>
                <a:lnTo>
                  <a:pt x="741236" y="4763"/>
                </a:lnTo>
                <a:lnTo>
                  <a:pt x="59500" y="4763"/>
                </a:lnTo>
                <a:lnTo>
                  <a:pt x="67374" y="39815"/>
                </a:lnTo>
                <a:lnTo>
                  <a:pt x="43879" y="51499"/>
                </a:lnTo>
                <a:lnTo>
                  <a:pt x="51753" y="28131"/>
                </a:lnTo>
                <a:lnTo>
                  <a:pt x="4763" y="16447"/>
                </a:lnTo>
                <a:lnTo>
                  <a:pt x="28258" y="80709"/>
                </a:lnTo>
                <a:lnTo>
                  <a:pt x="20384" y="127318"/>
                </a:lnTo>
                <a:lnTo>
                  <a:pt x="4763" y="174054"/>
                </a:lnTo>
                <a:lnTo>
                  <a:pt x="20384" y="210122"/>
                </a:lnTo>
                <a:lnTo>
                  <a:pt x="20384" y="233490"/>
                </a:lnTo>
                <a:lnTo>
                  <a:pt x="59500" y="291783"/>
                </a:lnTo>
                <a:lnTo>
                  <a:pt x="90869" y="332677"/>
                </a:lnTo>
                <a:lnTo>
                  <a:pt x="114364" y="361887"/>
                </a:lnTo>
                <a:lnTo>
                  <a:pt x="184849" y="396939"/>
                </a:lnTo>
                <a:lnTo>
                  <a:pt x="192723" y="408623"/>
                </a:lnTo>
                <a:lnTo>
                  <a:pt x="255461" y="402781"/>
                </a:lnTo>
                <a:lnTo>
                  <a:pt x="333819" y="431991"/>
                </a:lnTo>
                <a:close/>
              </a:path>
            </a:pathLst>
          </a:custGeom>
          <a:ln w="9525">
            <a:solidFill>
              <a:srgbClr val="EFEFEF"/>
            </a:solidFill>
          </a:ln>
        </p:spPr>
        <p:txBody>
          <a:bodyPr wrap="square" lIns="0" tIns="0" rIns="0" bIns="0" rtlCol="0">
            <a:noAutofit/>
          </a:bodyPr>
          <a:lstStyle/>
          <a:p>
            <a:endParaRPr/>
          </a:p>
        </p:txBody>
      </p:sp>
      <p:sp>
        <p:nvSpPr>
          <p:cNvPr id="54" name="object 54"/>
          <p:cNvSpPr/>
          <p:nvPr/>
        </p:nvSpPr>
        <p:spPr>
          <a:xfrm>
            <a:off x="2212975" y="2744851"/>
            <a:ext cx="111125" cy="85725"/>
          </a:xfrm>
          <a:custGeom>
            <a:avLst/>
            <a:gdLst/>
            <a:ahLst/>
            <a:cxnLst/>
            <a:rect l="l" t="t" r="r" b="b"/>
            <a:pathLst>
              <a:path w="111125" h="85725">
                <a:moveTo>
                  <a:pt x="111125" y="85725"/>
                </a:moveTo>
                <a:cubicBezTo>
                  <a:pt x="111125" y="73406"/>
                  <a:pt x="103251" y="67310"/>
                  <a:pt x="103251" y="67310"/>
                </a:cubicBezTo>
                <a:cubicBezTo>
                  <a:pt x="111125" y="0"/>
                  <a:pt x="111125" y="0"/>
                  <a:pt x="111125" y="0"/>
                </a:cubicBezTo>
                <a:cubicBezTo>
                  <a:pt x="55626" y="18288"/>
                  <a:pt x="55626" y="18288"/>
                  <a:pt x="55626" y="18288"/>
                </a:cubicBezTo>
                <a:cubicBezTo>
                  <a:pt x="0" y="36703"/>
                  <a:pt x="0" y="36703"/>
                  <a:pt x="0" y="36703"/>
                </a:cubicBezTo>
                <a:cubicBezTo>
                  <a:pt x="39751" y="85725"/>
                  <a:pt x="39751" y="85725"/>
                  <a:pt x="39751" y="85725"/>
                </a:cubicBezTo>
                <a:cubicBezTo>
                  <a:pt x="71501" y="79502"/>
                  <a:pt x="71501" y="79502"/>
                  <a:pt x="71501" y="79502"/>
                </a:cubicBezTo>
                <a:lnTo>
                  <a:pt x="111125" y="85725"/>
                </a:lnTo>
                <a:close/>
              </a:path>
            </a:pathLst>
          </a:custGeom>
          <a:solidFill>
            <a:srgbClr val="A7A7A7"/>
          </a:solidFill>
        </p:spPr>
        <p:txBody>
          <a:bodyPr wrap="square" lIns="0" tIns="0" rIns="0" bIns="0" rtlCol="0">
            <a:noAutofit/>
          </a:bodyPr>
          <a:lstStyle/>
          <a:p>
            <a:endParaRPr/>
          </a:p>
        </p:txBody>
      </p:sp>
      <p:sp>
        <p:nvSpPr>
          <p:cNvPr id="55" name="object 55"/>
          <p:cNvSpPr/>
          <p:nvPr/>
        </p:nvSpPr>
        <p:spPr>
          <a:xfrm>
            <a:off x="2208212" y="2740088"/>
            <a:ext cx="120650" cy="95250"/>
          </a:xfrm>
          <a:custGeom>
            <a:avLst/>
            <a:gdLst/>
            <a:ahLst/>
            <a:cxnLst/>
            <a:rect l="l" t="t" r="r" b="b"/>
            <a:pathLst>
              <a:path w="120650" h="95250">
                <a:moveTo>
                  <a:pt x="115888" y="90488"/>
                </a:moveTo>
                <a:cubicBezTo>
                  <a:pt x="115888" y="78169"/>
                  <a:pt x="108014" y="72073"/>
                  <a:pt x="108014" y="72073"/>
                </a:cubicBezTo>
                <a:cubicBezTo>
                  <a:pt x="115888" y="4763"/>
                  <a:pt x="115888" y="4763"/>
                  <a:pt x="115888" y="4763"/>
                </a:cubicBezTo>
                <a:cubicBezTo>
                  <a:pt x="60389" y="23051"/>
                  <a:pt x="60389" y="23051"/>
                  <a:pt x="60389" y="23051"/>
                </a:cubicBezTo>
                <a:cubicBezTo>
                  <a:pt x="4763" y="41466"/>
                  <a:pt x="4763" y="41466"/>
                  <a:pt x="4763" y="41466"/>
                </a:cubicBezTo>
                <a:cubicBezTo>
                  <a:pt x="44514" y="90488"/>
                  <a:pt x="44514" y="90488"/>
                  <a:pt x="44514" y="90488"/>
                </a:cubicBezTo>
                <a:cubicBezTo>
                  <a:pt x="76264" y="84265"/>
                  <a:pt x="76264" y="84265"/>
                  <a:pt x="76264" y="84265"/>
                </a:cubicBezTo>
                <a:lnTo>
                  <a:pt x="115888" y="90488"/>
                </a:lnTo>
                <a:close/>
              </a:path>
            </a:pathLst>
          </a:custGeom>
          <a:ln w="9525">
            <a:solidFill>
              <a:srgbClr val="EFEFEF"/>
            </a:solidFill>
          </a:ln>
        </p:spPr>
        <p:txBody>
          <a:bodyPr wrap="square" lIns="0" tIns="0" rIns="0" bIns="0" rtlCol="0">
            <a:noAutofit/>
          </a:bodyPr>
          <a:lstStyle/>
          <a:p>
            <a:endParaRPr/>
          </a:p>
        </p:txBody>
      </p:sp>
      <p:sp>
        <p:nvSpPr>
          <p:cNvPr id="56" name="object 56"/>
          <p:cNvSpPr/>
          <p:nvPr/>
        </p:nvSpPr>
        <p:spPr>
          <a:xfrm>
            <a:off x="2252726" y="2822575"/>
            <a:ext cx="95250" cy="52451"/>
          </a:xfrm>
          <a:custGeom>
            <a:avLst/>
            <a:gdLst/>
            <a:ahLst/>
            <a:cxnLst/>
            <a:rect l="l" t="t" r="r" b="b"/>
            <a:pathLst>
              <a:path w="95250" h="52451">
                <a:moveTo>
                  <a:pt x="71374" y="5842"/>
                </a:moveTo>
                <a:cubicBezTo>
                  <a:pt x="31750" y="0"/>
                  <a:pt x="31750" y="0"/>
                  <a:pt x="31750" y="0"/>
                </a:cubicBezTo>
                <a:cubicBezTo>
                  <a:pt x="0" y="5842"/>
                  <a:pt x="0" y="5842"/>
                  <a:pt x="0" y="5842"/>
                </a:cubicBezTo>
                <a:cubicBezTo>
                  <a:pt x="15875" y="17399"/>
                  <a:pt x="15875" y="17399"/>
                  <a:pt x="15875" y="17399"/>
                </a:cubicBezTo>
                <a:cubicBezTo>
                  <a:pt x="87249" y="52451"/>
                  <a:pt x="87249" y="52451"/>
                  <a:pt x="87249" y="52451"/>
                </a:cubicBezTo>
                <a:cubicBezTo>
                  <a:pt x="95250" y="29083"/>
                  <a:pt x="95250" y="29083"/>
                  <a:pt x="95250" y="29083"/>
                </a:cubicBezTo>
                <a:cubicBezTo>
                  <a:pt x="87249" y="23241"/>
                  <a:pt x="79375" y="11684"/>
                  <a:pt x="71374" y="5842"/>
                </a:cubicBezTo>
                <a:close/>
              </a:path>
            </a:pathLst>
          </a:custGeom>
          <a:solidFill>
            <a:srgbClr val="A7A7A7"/>
          </a:solidFill>
        </p:spPr>
        <p:txBody>
          <a:bodyPr wrap="square" lIns="0" tIns="0" rIns="0" bIns="0" rtlCol="0">
            <a:noAutofit/>
          </a:bodyPr>
          <a:lstStyle/>
          <a:p>
            <a:endParaRPr/>
          </a:p>
        </p:txBody>
      </p:sp>
      <p:sp>
        <p:nvSpPr>
          <p:cNvPr id="57" name="object 57"/>
          <p:cNvSpPr/>
          <p:nvPr/>
        </p:nvSpPr>
        <p:spPr>
          <a:xfrm>
            <a:off x="2247963" y="2817812"/>
            <a:ext cx="104775" cy="61976"/>
          </a:xfrm>
          <a:custGeom>
            <a:avLst/>
            <a:gdLst/>
            <a:ahLst/>
            <a:cxnLst/>
            <a:rect l="l" t="t" r="r" b="b"/>
            <a:pathLst>
              <a:path w="104775" h="61976">
                <a:moveTo>
                  <a:pt x="76137" y="10605"/>
                </a:moveTo>
                <a:cubicBezTo>
                  <a:pt x="36513" y="4763"/>
                  <a:pt x="36513" y="4763"/>
                  <a:pt x="36513" y="4763"/>
                </a:cubicBezTo>
                <a:cubicBezTo>
                  <a:pt x="4763" y="10605"/>
                  <a:pt x="4763" y="10605"/>
                  <a:pt x="4763" y="10605"/>
                </a:cubicBezTo>
                <a:cubicBezTo>
                  <a:pt x="20638" y="22162"/>
                  <a:pt x="20638" y="22162"/>
                  <a:pt x="20638" y="22162"/>
                </a:cubicBezTo>
                <a:cubicBezTo>
                  <a:pt x="92012" y="57214"/>
                  <a:pt x="92012" y="57214"/>
                  <a:pt x="92012" y="57214"/>
                </a:cubicBezTo>
                <a:cubicBezTo>
                  <a:pt x="100013" y="33846"/>
                  <a:pt x="100013" y="33846"/>
                  <a:pt x="100013" y="33846"/>
                </a:cubicBezTo>
                <a:cubicBezTo>
                  <a:pt x="92012" y="28004"/>
                  <a:pt x="84138" y="16447"/>
                  <a:pt x="76137" y="10605"/>
                </a:cubicBezTo>
                <a:close/>
              </a:path>
            </a:pathLst>
          </a:custGeom>
          <a:ln w="9525">
            <a:solidFill>
              <a:srgbClr val="EFEFEF"/>
            </a:solidFill>
          </a:ln>
        </p:spPr>
        <p:txBody>
          <a:bodyPr wrap="square" lIns="0" tIns="0" rIns="0" bIns="0" rtlCol="0">
            <a:noAutofit/>
          </a:bodyPr>
          <a:lstStyle/>
          <a:p>
            <a:endParaRPr/>
          </a:p>
        </p:txBody>
      </p:sp>
      <p:sp>
        <p:nvSpPr>
          <p:cNvPr id="58" name="object 58"/>
          <p:cNvSpPr/>
          <p:nvPr/>
        </p:nvSpPr>
        <p:spPr>
          <a:xfrm>
            <a:off x="2339975" y="2852801"/>
            <a:ext cx="141351" cy="44450"/>
          </a:xfrm>
          <a:custGeom>
            <a:avLst/>
            <a:gdLst/>
            <a:ahLst/>
            <a:cxnLst/>
            <a:rect l="l" t="t" r="r" b="b"/>
            <a:pathLst>
              <a:path w="141351" h="44450">
                <a:moveTo>
                  <a:pt x="109855" y="5461"/>
                </a:moveTo>
                <a:cubicBezTo>
                  <a:pt x="70612" y="5461"/>
                  <a:pt x="70612" y="5461"/>
                  <a:pt x="70612" y="5461"/>
                </a:cubicBezTo>
                <a:cubicBezTo>
                  <a:pt x="70612" y="5461"/>
                  <a:pt x="23495" y="11049"/>
                  <a:pt x="15748" y="5461"/>
                </a:cubicBezTo>
                <a:cubicBezTo>
                  <a:pt x="7874" y="5461"/>
                  <a:pt x="7874" y="5461"/>
                  <a:pt x="7874" y="0"/>
                </a:cubicBezTo>
                <a:cubicBezTo>
                  <a:pt x="0" y="22225"/>
                  <a:pt x="0" y="22225"/>
                  <a:pt x="0" y="22225"/>
                </a:cubicBezTo>
                <a:cubicBezTo>
                  <a:pt x="0" y="22225"/>
                  <a:pt x="23495" y="38862"/>
                  <a:pt x="31369" y="44450"/>
                </a:cubicBezTo>
                <a:cubicBezTo>
                  <a:pt x="39243" y="44450"/>
                  <a:pt x="47117" y="44450"/>
                  <a:pt x="47117" y="44450"/>
                </a:cubicBezTo>
                <a:cubicBezTo>
                  <a:pt x="54991" y="33274"/>
                  <a:pt x="54991" y="33274"/>
                  <a:pt x="54991" y="33274"/>
                </a:cubicBezTo>
                <a:cubicBezTo>
                  <a:pt x="78486" y="16637"/>
                  <a:pt x="78486" y="16637"/>
                  <a:pt x="78486" y="16637"/>
                </a:cubicBezTo>
                <a:cubicBezTo>
                  <a:pt x="109855" y="22225"/>
                  <a:pt x="109855" y="22225"/>
                  <a:pt x="109855" y="22225"/>
                </a:cubicBezTo>
                <a:cubicBezTo>
                  <a:pt x="117729" y="38862"/>
                  <a:pt x="117729" y="38862"/>
                  <a:pt x="117729" y="38862"/>
                </a:cubicBezTo>
                <a:cubicBezTo>
                  <a:pt x="141351" y="22225"/>
                  <a:pt x="141351" y="22225"/>
                  <a:pt x="141351" y="22225"/>
                </a:cubicBezTo>
                <a:lnTo>
                  <a:pt x="109855" y="5461"/>
                </a:lnTo>
                <a:close/>
              </a:path>
            </a:pathLst>
          </a:custGeom>
          <a:solidFill>
            <a:srgbClr val="A7A7A7"/>
          </a:solidFill>
        </p:spPr>
        <p:txBody>
          <a:bodyPr wrap="square" lIns="0" tIns="0" rIns="0" bIns="0" rtlCol="0">
            <a:noAutofit/>
          </a:bodyPr>
          <a:lstStyle/>
          <a:p>
            <a:endParaRPr/>
          </a:p>
        </p:txBody>
      </p:sp>
      <p:sp>
        <p:nvSpPr>
          <p:cNvPr id="59" name="object 59"/>
          <p:cNvSpPr/>
          <p:nvPr/>
        </p:nvSpPr>
        <p:spPr>
          <a:xfrm>
            <a:off x="2335212" y="2848038"/>
            <a:ext cx="150876" cy="53975"/>
          </a:xfrm>
          <a:custGeom>
            <a:avLst/>
            <a:gdLst/>
            <a:ahLst/>
            <a:cxnLst/>
            <a:rect l="l" t="t" r="r" b="b"/>
            <a:pathLst>
              <a:path w="150876" h="53975">
                <a:moveTo>
                  <a:pt x="114618" y="10224"/>
                </a:moveTo>
                <a:cubicBezTo>
                  <a:pt x="75375" y="10224"/>
                  <a:pt x="75375" y="10224"/>
                  <a:pt x="75375" y="10224"/>
                </a:cubicBezTo>
                <a:cubicBezTo>
                  <a:pt x="75375" y="10224"/>
                  <a:pt x="28258" y="15812"/>
                  <a:pt x="20511" y="10224"/>
                </a:cubicBezTo>
                <a:cubicBezTo>
                  <a:pt x="12637" y="10224"/>
                  <a:pt x="12637" y="10224"/>
                  <a:pt x="12637" y="4763"/>
                </a:cubicBezTo>
                <a:cubicBezTo>
                  <a:pt x="4763" y="26988"/>
                  <a:pt x="4763" y="26988"/>
                  <a:pt x="4763" y="26988"/>
                </a:cubicBezTo>
                <a:cubicBezTo>
                  <a:pt x="4763" y="26988"/>
                  <a:pt x="28258" y="43625"/>
                  <a:pt x="36132" y="49213"/>
                </a:cubicBezTo>
                <a:cubicBezTo>
                  <a:pt x="44006" y="49213"/>
                  <a:pt x="51880" y="49213"/>
                  <a:pt x="51880" y="49213"/>
                </a:cubicBezTo>
                <a:cubicBezTo>
                  <a:pt x="59754" y="38037"/>
                  <a:pt x="59754" y="38037"/>
                  <a:pt x="59754" y="38037"/>
                </a:cubicBezTo>
                <a:cubicBezTo>
                  <a:pt x="83249" y="21400"/>
                  <a:pt x="83249" y="21400"/>
                  <a:pt x="83249" y="21400"/>
                </a:cubicBezTo>
                <a:cubicBezTo>
                  <a:pt x="114618" y="26988"/>
                  <a:pt x="114618" y="26988"/>
                  <a:pt x="114618" y="26988"/>
                </a:cubicBezTo>
                <a:cubicBezTo>
                  <a:pt x="122492" y="43625"/>
                  <a:pt x="122492" y="43625"/>
                  <a:pt x="122492" y="43625"/>
                </a:cubicBezTo>
                <a:cubicBezTo>
                  <a:pt x="146114" y="26988"/>
                  <a:pt x="146114" y="26988"/>
                  <a:pt x="146114" y="26988"/>
                </a:cubicBezTo>
                <a:lnTo>
                  <a:pt x="114618" y="10224"/>
                </a:lnTo>
                <a:close/>
              </a:path>
            </a:pathLst>
          </a:custGeom>
          <a:ln w="9525">
            <a:solidFill>
              <a:srgbClr val="EFEFEF"/>
            </a:solidFill>
          </a:ln>
        </p:spPr>
        <p:txBody>
          <a:bodyPr wrap="square" lIns="0" tIns="0" rIns="0" bIns="0" rtlCol="0">
            <a:noAutofit/>
          </a:bodyPr>
          <a:lstStyle/>
          <a:p>
            <a:endParaRPr/>
          </a:p>
        </p:txBody>
      </p:sp>
      <p:sp>
        <p:nvSpPr>
          <p:cNvPr id="60" name="object 60"/>
          <p:cNvSpPr/>
          <p:nvPr/>
        </p:nvSpPr>
        <p:spPr>
          <a:xfrm>
            <a:off x="2433701" y="2800350"/>
            <a:ext cx="290449" cy="239776"/>
          </a:xfrm>
          <a:custGeom>
            <a:avLst/>
            <a:gdLst/>
            <a:ahLst/>
            <a:cxnLst/>
            <a:rect l="l" t="t" r="r" b="b"/>
            <a:pathLst>
              <a:path w="290449" h="239776">
                <a:moveTo>
                  <a:pt x="290449" y="198755"/>
                </a:moveTo>
                <a:cubicBezTo>
                  <a:pt x="290449" y="198755"/>
                  <a:pt x="290449" y="198755"/>
                  <a:pt x="290449" y="198755"/>
                </a:cubicBezTo>
                <a:cubicBezTo>
                  <a:pt x="290449" y="157861"/>
                  <a:pt x="290449" y="157861"/>
                  <a:pt x="290449" y="157861"/>
                </a:cubicBezTo>
                <a:cubicBezTo>
                  <a:pt x="274701" y="134493"/>
                  <a:pt x="274701" y="134493"/>
                  <a:pt x="274701" y="134493"/>
                </a:cubicBezTo>
                <a:cubicBezTo>
                  <a:pt x="282575" y="122809"/>
                  <a:pt x="282575" y="122809"/>
                  <a:pt x="282575" y="122809"/>
                </a:cubicBezTo>
                <a:cubicBezTo>
                  <a:pt x="243332" y="116967"/>
                  <a:pt x="243332" y="116967"/>
                  <a:pt x="243332" y="116967"/>
                </a:cubicBezTo>
                <a:cubicBezTo>
                  <a:pt x="164846" y="93599"/>
                  <a:pt x="164846" y="93599"/>
                  <a:pt x="164846" y="93599"/>
                </a:cubicBezTo>
                <a:cubicBezTo>
                  <a:pt x="149098" y="64262"/>
                  <a:pt x="149098" y="64262"/>
                  <a:pt x="149098" y="64262"/>
                </a:cubicBezTo>
                <a:cubicBezTo>
                  <a:pt x="156972" y="17526"/>
                  <a:pt x="156972" y="17526"/>
                  <a:pt x="156972" y="17526"/>
                </a:cubicBezTo>
                <a:cubicBezTo>
                  <a:pt x="188341" y="5842"/>
                  <a:pt x="188341" y="5842"/>
                  <a:pt x="188341" y="5842"/>
                </a:cubicBezTo>
                <a:cubicBezTo>
                  <a:pt x="188341" y="0"/>
                  <a:pt x="188341" y="0"/>
                  <a:pt x="188341" y="0"/>
                </a:cubicBezTo>
                <a:cubicBezTo>
                  <a:pt x="133477" y="11684"/>
                  <a:pt x="133477" y="11684"/>
                  <a:pt x="133477" y="11684"/>
                </a:cubicBezTo>
                <a:cubicBezTo>
                  <a:pt x="101981" y="23368"/>
                  <a:pt x="101981" y="23368"/>
                  <a:pt x="101981" y="23368"/>
                </a:cubicBezTo>
                <a:cubicBezTo>
                  <a:pt x="86360" y="52578"/>
                  <a:pt x="86360" y="52578"/>
                  <a:pt x="86360" y="52578"/>
                </a:cubicBezTo>
                <a:cubicBezTo>
                  <a:pt x="70612" y="58420"/>
                  <a:pt x="70612" y="58420"/>
                  <a:pt x="70612" y="58420"/>
                </a:cubicBezTo>
                <a:cubicBezTo>
                  <a:pt x="46990" y="75946"/>
                  <a:pt x="46990" y="75946"/>
                  <a:pt x="46990" y="75946"/>
                </a:cubicBezTo>
                <a:cubicBezTo>
                  <a:pt x="23495" y="93599"/>
                  <a:pt x="23495" y="93599"/>
                  <a:pt x="23495" y="93599"/>
                </a:cubicBezTo>
                <a:cubicBezTo>
                  <a:pt x="31369" y="105283"/>
                  <a:pt x="31369" y="105283"/>
                  <a:pt x="31369" y="105283"/>
                </a:cubicBezTo>
                <a:cubicBezTo>
                  <a:pt x="39243" y="134493"/>
                  <a:pt x="39243" y="134493"/>
                  <a:pt x="39243" y="134493"/>
                </a:cubicBezTo>
                <a:cubicBezTo>
                  <a:pt x="39243" y="152019"/>
                  <a:pt x="39243" y="152019"/>
                  <a:pt x="39243" y="152019"/>
                </a:cubicBezTo>
                <a:cubicBezTo>
                  <a:pt x="46990" y="175387"/>
                  <a:pt x="46990" y="175387"/>
                  <a:pt x="46990" y="175387"/>
                </a:cubicBezTo>
                <a:cubicBezTo>
                  <a:pt x="15621" y="192913"/>
                  <a:pt x="15621" y="192913"/>
                  <a:pt x="15621" y="192913"/>
                </a:cubicBezTo>
                <a:cubicBezTo>
                  <a:pt x="0" y="204597"/>
                  <a:pt x="0" y="204597"/>
                  <a:pt x="0" y="204597"/>
                </a:cubicBezTo>
                <a:cubicBezTo>
                  <a:pt x="62738" y="222123"/>
                  <a:pt x="62738" y="222123"/>
                  <a:pt x="62738" y="222123"/>
                </a:cubicBezTo>
                <a:cubicBezTo>
                  <a:pt x="94107" y="239776"/>
                  <a:pt x="94107" y="239776"/>
                  <a:pt x="94107" y="239776"/>
                </a:cubicBezTo>
              </a:path>
            </a:pathLst>
          </a:custGeom>
          <a:solidFill>
            <a:srgbClr val="A7A7A7"/>
          </a:solidFill>
        </p:spPr>
        <p:txBody>
          <a:bodyPr wrap="square" lIns="0" tIns="0" rIns="0" bIns="0" rtlCol="0">
            <a:noAutofit/>
          </a:bodyPr>
          <a:lstStyle/>
          <a:p>
            <a:endParaRPr/>
          </a:p>
        </p:txBody>
      </p:sp>
      <p:sp>
        <p:nvSpPr>
          <p:cNvPr id="61" name="object 61"/>
          <p:cNvSpPr/>
          <p:nvPr/>
        </p:nvSpPr>
        <p:spPr>
          <a:xfrm>
            <a:off x="2428938" y="2795587"/>
            <a:ext cx="299974" cy="249301"/>
          </a:xfrm>
          <a:custGeom>
            <a:avLst/>
            <a:gdLst/>
            <a:ahLst/>
            <a:cxnLst/>
            <a:rect l="l" t="t" r="r" b="b"/>
            <a:pathLst>
              <a:path w="299974" h="249301">
                <a:moveTo>
                  <a:pt x="295212" y="203518"/>
                </a:moveTo>
                <a:cubicBezTo>
                  <a:pt x="295212" y="203518"/>
                  <a:pt x="295212" y="203518"/>
                  <a:pt x="295212" y="203518"/>
                </a:cubicBezTo>
                <a:cubicBezTo>
                  <a:pt x="295212" y="162624"/>
                  <a:pt x="295212" y="162624"/>
                  <a:pt x="295212" y="162624"/>
                </a:cubicBezTo>
                <a:cubicBezTo>
                  <a:pt x="279464" y="139256"/>
                  <a:pt x="279464" y="139256"/>
                  <a:pt x="279464" y="139256"/>
                </a:cubicBezTo>
                <a:cubicBezTo>
                  <a:pt x="287338" y="127572"/>
                  <a:pt x="287338" y="127572"/>
                  <a:pt x="287338" y="127572"/>
                </a:cubicBezTo>
                <a:cubicBezTo>
                  <a:pt x="248095" y="121730"/>
                  <a:pt x="248095" y="121730"/>
                  <a:pt x="248095" y="121730"/>
                </a:cubicBezTo>
                <a:cubicBezTo>
                  <a:pt x="169609" y="98362"/>
                  <a:pt x="169609" y="98362"/>
                  <a:pt x="169609" y="98362"/>
                </a:cubicBezTo>
                <a:cubicBezTo>
                  <a:pt x="153861" y="69025"/>
                  <a:pt x="153861" y="69025"/>
                  <a:pt x="153861" y="69025"/>
                </a:cubicBezTo>
                <a:cubicBezTo>
                  <a:pt x="161735" y="22289"/>
                  <a:pt x="161735" y="22289"/>
                  <a:pt x="161735" y="22289"/>
                </a:cubicBezTo>
                <a:cubicBezTo>
                  <a:pt x="193104" y="10605"/>
                  <a:pt x="193104" y="10605"/>
                  <a:pt x="193104" y="10605"/>
                </a:cubicBezTo>
                <a:cubicBezTo>
                  <a:pt x="193104" y="4763"/>
                  <a:pt x="193104" y="4763"/>
                  <a:pt x="193104" y="4763"/>
                </a:cubicBezTo>
                <a:cubicBezTo>
                  <a:pt x="138240" y="16447"/>
                  <a:pt x="138240" y="16447"/>
                  <a:pt x="138240" y="16447"/>
                </a:cubicBezTo>
                <a:cubicBezTo>
                  <a:pt x="106744" y="28131"/>
                  <a:pt x="106744" y="28131"/>
                  <a:pt x="106744" y="28131"/>
                </a:cubicBezTo>
                <a:cubicBezTo>
                  <a:pt x="91123" y="57341"/>
                  <a:pt x="91123" y="57341"/>
                  <a:pt x="91123" y="57341"/>
                </a:cubicBezTo>
                <a:cubicBezTo>
                  <a:pt x="75375" y="63183"/>
                  <a:pt x="75375" y="63183"/>
                  <a:pt x="75375" y="63183"/>
                </a:cubicBezTo>
                <a:cubicBezTo>
                  <a:pt x="51753" y="80709"/>
                  <a:pt x="51753" y="80709"/>
                  <a:pt x="51753" y="80709"/>
                </a:cubicBezTo>
                <a:cubicBezTo>
                  <a:pt x="28258" y="98362"/>
                  <a:pt x="28258" y="98362"/>
                  <a:pt x="28258" y="98362"/>
                </a:cubicBezTo>
                <a:cubicBezTo>
                  <a:pt x="36132" y="110046"/>
                  <a:pt x="36132" y="110046"/>
                  <a:pt x="36132" y="110046"/>
                </a:cubicBezTo>
                <a:cubicBezTo>
                  <a:pt x="44006" y="139256"/>
                  <a:pt x="44006" y="139256"/>
                  <a:pt x="44006" y="139256"/>
                </a:cubicBezTo>
                <a:cubicBezTo>
                  <a:pt x="44006" y="156782"/>
                  <a:pt x="44006" y="156782"/>
                  <a:pt x="44006" y="156782"/>
                </a:cubicBezTo>
                <a:cubicBezTo>
                  <a:pt x="51753" y="180150"/>
                  <a:pt x="51753" y="180150"/>
                  <a:pt x="51753" y="180150"/>
                </a:cubicBezTo>
                <a:cubicBezTo>
                  <a:pt x="20384" y="197676"/>
                  <a:pt x="20384" y="197676"/>
                  <a:pt x="20384" y="197676"/>
                </a:cubicBezTo>
                <a:cubicBezTo>
                  <a:pt x="4763" y="209360"/>
                  <a:pt x="4763" y="209360"/>
                  <a:pt x="4763" y="209360"/>
                </a:cubicBezTo>
                <a:cubicBezTo>
                  <a:pt x="67501" y="226886"/>
                  <a:pt x="67501" y="226886"/>
                  <a:pt x="67501" y="226886"/>
                </a:cubicBezTo>
                <a:cubicBezTo>
                  <a:pt x="98870" y="244539"/>
                  <a:pt x="98870" y="244539"/>
                  <a:pt x="98870" y="244539"/>
                </a:cubicBezTo>
              </a:path>
            </a:pathLst>
          </a:custGeom>
          <a:ln w="9525">
            <a:solidFill>
              <a:srgbClr val="EFEFEF"/>
            </a:solidFill>
          </a:ln>
        </p:spPr>
        <p:txBody>
          <a:bodyPr wrap="square" lIns="0" tIns="0" rIns="0" bIns="0" rtlCol="0">
            <a:noAutofit/>
          </a:bodyPr>
          <a:lstStyle/>
          <a:p>
            <a:endParaRPr/>
          </a:p>
        </p:txBody>
      </p:sp>
      <p:sp>
        <p:nvSpPr>
          <p:cNvPr id="62" name="object 62"/>
          <p:cNvSpPr/>
          <p:nvPr/>
        </p:nvSpPr>
        <p:spPr>
          <a:xfrm>
            <a:off x="2173351" y="2728976"/>
            <a:ext cx="150749" cy="52324"/>
          </a:xfrm>
          <a:custGeom>
            <a:avLst/>
            <a:gdLst/>
            <a:ahLst/>
            <a:cxnLst/>
            <a:rect l="l" t="t" r="r" b="b"/>
            <a:pathLst>
              <a:path w="150749" h="52324">
                <a:moveTo>
                  <a:pt x="150749" y="17399"/>
                </a:moveTo>
                <a:cubicBezTo>
                  <a:pt x="150749" y="17399"/>
                  <a:pt x="79375" y="5715"/>
                  <a:pt x="63500" y="5715"/>
                </a:cubicBezTo>
                <a:cubicBezTo>
                  <a:pt x="55499" y="5715"/>
                  <a:pt x="47625" y="0"/>
                  <a:pt x="39624" y="0"/>
                </a:cubicBezTo>
                <a:cubicBezTo>
                  <a:pt x="7874" y="17399"/>
                  <a:pt x="7874" y="17399"/>
                  <a:pt x="7874" y="17399"/>
                </a:cubicBezTo>
                <a:cubicBezTo>
                  <a:pt x="0" y="34798"/>
                  <a:pt x="0" y="34798"/>
                  <a:pt x="0" y="34798"/>
                </a:cubicBezTo>
                <a:cubicBezTo>
                  <a:pt x="0" y="34798"/>
                  <a:pt x="0" y="34798"/>
                  <a:pt x="0" y="34798"/>
                </a:cubicBezTo>
                <a:cubicBezTo>
                  <a:pt x="39624" y="52324"/>
                  <a:pt x="39624" y="52324"/>
                  <a:pt x="39624" y="52324"/>
                </a:cubicBezTo>
                <a:cubicBezTo>
                  <a:pt x="95250" y="34798"/>
                  <a:pt x="95250" y="34798"/>
                  <a:pt x="95250" y="34798"/>
                </a:cubicBezTo>
                <a:lnTo>
                  <a:pt x="150749" y="17399"/>
                </a:lnTo>
                <a:close/>
              </a:path>
            </a:pathLst>
          </a:custGeom>
          <a:solidFill>
            <a:srgbClr val="A7A7A7"/>
          </a:solidFill>
        </p:spPr>
        <p:txBody>
          <a:bodyPr wrap="square" lIns="0" tIns="0" rIns="0" bIns="0" rtlCol="0">
            <a:noAutofit/>
          </a:bodyPr>
          <a:lstStyle/>
          <a:p>
            <a:endParaRPr/>
          </a:p>
        </p:txBody>
      </p:sp>
      <p:sp>
        <p:nvSpPr>
          <p:cNvPr id="63" name="object 63"/>
          <p:cNvSpPr/>
          <p:nvPr/>
        </p:nvSpPr>
        <p:spPr>
          <a:xfrm>
            <a:off x="2168588" y="2724213"/>
            <a:ext cx="160274" cy="61849"/>
          </a:xfrm>
          <a:custGeom>
            <a:avLst/>
            <a:gdLst/>
            <a:ahLst/>
            <a:cxnLst/>
            <a:rect l="l" t="t" r="r" b="b"/>
            <a:pathLst>
              <a:path w="160274" h="61849">
                <a:moveTo>
                  <a:pt x="155512" y="22162"/>
                </a:moveTo>
                <a:cubicBezTo>
                  <a:pt x="155512" y="22162"/>
                  <a:pt x="84138" y="10478"/>
                  <a:pt x="68263" y="10478"/>
                </a:cubicBezTo>
                <a:cubicBezTo>
                  <a:pt x="60262" y="10478"/>
                  <a:pt x="52388" y="4763"/>
                  <a:pt x="44387" y="4763"/>
                </a:cubicBezTo>
                <a:cubicBezTo>
                  <a:pt x="12637" y="22162"/>
                  <a:pt x="12637" y="22162"/>
                  <a:pt x="12637" y="22162"/>
                </a:cubicBezTo>
                <a:cubicBezTo>
                  <a:pt x="4763" y="39561"/>
                  <a:pt x="4763" y="39561"/>
                  <a:pt x="4763" y="39561"/>
                </a:cubicBezTo>
                <a:cubicBezTo>
                  <a:pt x="4763" y="39561"/>
                  <a:pt x="4763" y="39561"/>
                  <a:pt x="4763" y="39561"/>
                </a:cubicBezTo>
                <a:cubicBezTo>
                  <a:pt x="44387" y="57087"/>
                  <a:pt x="44387" y="57087"/>
                  <a:pt x="44387" y="57087"/>
                </a:cubicBezTo>
                <a:cubicBezTo>
                  <a:pt x="100013" y="39561"/>
                  <a:pt x="100013" y="39561"/>
                  <a:pt x="100013" y="39561"/>
                </a:cubicBezTo>
                <a:lnTo>
                  <a:pt x="155512" y="22162"/>
                </a:lnTo>
                <a:close/>
              </a:path>
            </a:pathLst>
          </a:custGeom>
          <a:ln w="9525">
            <a:solidFill>
              <a:srgbClr val="EFEFEF"/>
            </a:solidFill>
          </a:ln>
        </p:spPr>
        <p:txBody>
          <a:bodyPr wrap="square" lIns="0" tIns="0" rIns="0" bIns="0" rtlCol="0">
            <a:noAutofit/>
          </a:bodyPr>
          <a:lstStyle/>
          <a:p>
            <a:endParaRPr/>
          </a:p>
        </p:txBody>
      </p:sp>
      <p:sp>
        <p:nvSpPr>
          <p:cNvPr id="64" name="object 64"/>
          <p:cNvSpPr/>
          <p:nvPr/>
        </p:nvSpPr>
        <p:spPr>
          <a:xfrm>
            <a:off x="2093976" y="2697226"/>
            <a:ext cx="118999" cy="74549"/>
          </a:xfrm>
          <a:custGeom>
            <a:avLst/>
            <a:gdLst/>
            <a:ahLst/>
            <a:cxnLst/>
            <a:rect l="l" t="t" r="r" b="b"/>
            <a:pathLst>
              <a:path w="118999" h="74549">
                <a:moveTo>
                  <a:pt x="118999" y="30988"/>
                </a:moveTo>
                <a:cubicBezTo>
                  <a:pt x="103124" y="30988"/>
                  <a:pt x="87249" y="24765"/>
                  <a:pt x="87249" y="24765"/>
                </a:cubicBezTo>
                <a:cubicBezTo>
                  <a:pt x="87249" y="0"/>
                  <a:pt x="87249" y="0"/>
                  <a:pt x="87249" y="0"/>
                </a:cubicBezTo>
                <a:cubicBezTo>
                  <a:pt x="47625" y="0"/>
                  <a:pt x="47625" y="0"/>
                  <a:pt x="47625" y="0"/>
                </a:cubicBezTo>
                <a:cubicBezTo>
                  <a:pt x="31750" y="6096"/>
                  <a:pt x="31750" y="6096"/>
                  <a:pt x="31750" y="6096"/>
                </a:cubicBezTo>
                <a:cubicBezTo>
                  <a:pt x="47625" y="30988"/>
                  <a:pt x="47625" y="30988"/>
                  <a:pt x="47625" y="30988"/>
                </a:cubicBezTo>
                <a:cubicBezTo>
                  <a:pt x="23749" y="30988"/>
                  <a:pt x="23749" y="30988"/>
                  <a:pt x="23749" y="30988"/>
                </a:cubicBezTo>
                <a:cubicBezTo>
                  <a:pt x="7874" y="49657"/>
                  <a:pt x="7874" y="49657"/>
                  <a:pt x="7874" y="49657"/>
                </a:cubicBezTo>
                <a:cubicBezTo>
                  <a:pt x="0" y="62103"/>
                  <a:pt x="0" y="62103"/>
                  <a:pt x="0" y="62103"/>
                </a:cubicBezTo>
                <a:cubicBezTo>
                  <a:pt x="7874" y="68326"/>
                  <a:pt x="7874" y="68326"/>
                  <a:pt x="7874" y="68326"/>
                </a:cubicBezTo>
                <a:cubicBezTo>
                  <a:pt x="55499" y="74549"/>
                  <a:pt x="55499" y="74549"/>
                  <a:pt x="55499" y="74549"/>
                </a:cubicBezTo>
                <a:cubicBezTo>
                  <a:pt x="79248" y="68326"/>
                  <a:pt x="79248" y="68326"/>
                  <a:pt x="79248" y="68326"/>
                </a:cubicBezTo>
                <a:cubicBezTo>
                  <a:pt x="87249" y="49657"/>
                  <a:pt x="87249" y="49657"/>
                  <a:pt x="87249" y="49657"/>
                </a:cubicBezTo>
                <a:lnTo>
                  <a:pt x="118999" y="30988"/>
                </a:lnTo>
                <a:close/>
              </a:path>
            </a:pathLst>
          </a:custGeom>
          <a:solidFill>
            <a:srgbClr val="A7A7A7"/>
          </a:solidFill>
        </p:spPr>
        <p:txBody>
          <a:bodyPr wrap="square" lIns="0" tIns="0" rIns="0" bIns="0" rtlCol="0">
            <a:noAutofit/>
          </a:bodyPr>
          <a:lstStyle/>
          <a:p>
            <a:endParaRPr/>
          </a:p>
        </p:txBody>
      </p:sp>
      <p:sp>
        <p:nvSpPr>
          <p:cNvPr id="65" name="object 65"/>
          <p:cNvSpPr/>
          <p:nvPr/>
        </p:nvSpPr>
        <p:spPr>
          <a:xfrm>
            <a:off x="2089213" y="2692463"/>
            <a:ext cx="128524" cy="84074"/>
          </a:xfrm>
          <a:custGeom>
            <a:avLst/>
            <a:gdLst/>
            <a:ahLst/>
            <a:cxnLst/>
            <a:rect l="l" t="t" r="r" b="b"/>
            <a:pathLst>
              <a:path w="128524" h="84074">
                <a:moveTo>
                  <a:pt x="123762" y="35751"/>
                </a:moveTo>
                <a:cubicBezTo>
                  <a:pt x="107887" y="35751"/>
                  <a:pt x="92012" y="29528"/>
                  <a:pt x="92012" y="29528"/>
                </a:cubicBezTo>
                <a:cubicBezTo>
                  <a:pt x="92012" y="4763"/>
                  <a:pt x="92012" y="4763"/>
                  <a:pt x="92012" y="4763"/>
                </a:cubicBezTo>
                <a:cubicBezTo>
                  <a:pt x="52388" y="4763"/>
                  <a:pt x="52388" y="4763"/>
                  <a:pt x="52388" y="4763"/>
                </a:cubicBezTo>
                <a:cubicBezTo>
                  <a:pt x="36513" y="10859"/>
                  <a:pt x="36513" y="10859"/>
                  <a:pt x="36513" y="10859"/>
                </a:cubicBezTo>
                <a:cubicBezTo>
                  <a:pt x="52388" y="35751"/>
                  <a:pt x="52388" y="35751"/>
                  <a:pt x="52388" y="35751"/>
                </a:cubicBezTo>
                <a:cubicBezTo>
                  <a:pt x="28512" y="35751"/>
                  <a:pt x="28512" y="35751"/>
                  <a:pt x="28512" y="35751"/>
                </a:cubicBezTo>
                <a:cubicBezTo>
                  <a:pt x="12637" y="54420"/>
                  <a:pt x="12637" y="54420"/>
                  <a:pt x="12637" y="54420"/>
                </a:cubicBezTo>
                <a:cubicBezTo>
                  <a:pt x="4763" y="66866"/>
                  <a:pt x="4763" y="66866"/>
                  <a:pt x="4763" y="66866"/>
                </a:cubicBezTo>
                <a:cubicBezTo>
                  <a:pt x="12637" y="73089"/>
                  <a:pt x="12637" y="73089"/>
                  <a:pt x="12637" y="73089"/>
                </a:cubicBezTo>
                <a:cubicBezTo>
                  <a:pt x="60262" y="79312"/>
                  <a:pt x="60262" y="79312"/>
                  <a:pt x="60262" y="79312"/>
                </a:cubicBezTo>
                <a:cubicBezTo>
                  <a:pt x="84011" y="73089"/>
                  <a:pt x="84011" y="73089"/>
                  <a:pt x="84011" y="73089"/>
                </a:cubicBezTo>
                <a:cubicBezTo>
                  <a:pt x="92012" y="54420"/>
                  <a:pt x="92012" y="54420"/>
                  <a:pt x="92012" y="54420"/>
                </a:cubicBezTo>
                <a:lnTo>
                  <a:pt x="123762" y="35751"/>
                </a:lnTo>
                <a:close/>
              </a:path>
            </a:pathLst>
          </a:custGeom>
          <a:ln w="9525">
            <a:solidFill>
              <a:srgbClr val="EFEFEF"/>
            </a:solidFill>
          </a:ln>
        </p:spPr>
        <p:txBody>
          <a:bodyPr wrap="square" lIns="0" tIns="0" rIns="0" bIns="0" rtlCol="0">
            <a:noAutofit/>
          </a:bodyPr>
          <a:lstStyle/>
          <a:p>
            <a:endParaRPr/>
          </a:p>
        </p:txBody>
      </p:sp>
      <p:sp>
        <p:nvSpPr>
          <p:cNvPr id="66" name="object 66"/>
          <p:cNvSpPr/>
          <p:nvPr/>
        </p:nvSpPr>
        <p:spPr>
          <a:xfrm>
            <a:off x="1484376" y="2387600"/>
            <a:ext cx="753999" cy="371475"/>
          </a:xfrm>
          <a:custGeom>
            <a:avLst/>
            <a:gdLst/>
            <a:ahLst/>
            <a:cxnLst/>
            <a:rect l="l" t="t" r="r" b="b"/>
            <a:pathLst>
              <a:path w="753999" h="371475">
                <a:moveTo>
                  <a:pt x="636143" y="341122"/>
                </a:moveTo>
                <a:lnTo>
                  <a:pt x="659765" y="341122"/>
                </a:lnTo>
                <a:lnTo>
                  <a:pt x="644017" y="317627"/>
                </a:lnTo>
                <a:lnTo>
                  <a:pt x="659765" y="311658"/>
                </a:lnTo>
                <a:lnTo>
                  <a:pt x="699008" y="311658"/>
                </a:lnTo>
                <a:lnTo>
                  <a:pt x="691134" y="305816"/>
                </a:lnTo>
                <a:lnTo>
                  <a:pt x="714756" y="294005"/>
                </a:lnTo>
                <a:lnTo>
                  <a:pt x="738251" y="282321"/>
                </a:lnTo>
                <a:lnTo>
                  <a:pt x="753999" y="235204"/>
                </a:lnTo>
                <a:lnTo>
                  <a:pt x="659765" y="247015"/>
                </a:lnTo>
                <a:lnTo>
                  <a:pt x="620522" y="288163"/>
                </a:lnTo>
                <a:lnTo>
                  <a:pt x="557656" y="294005"/>
                </a:lnTo>
                <a:lnTo>
                  <a:pt x="494792" y="235204"/>
                </a:lnTo>
                <a:lnTo>
                  <a:pt x="486918" y="158750"/>
                </a:lnTo>
                <a:lnTo>
                  <a:pt x="502666" y="141097"/>
                </a:lnTo>
                <a:lnTo>
                  <a:pt x="463423" y="135255"/>
                </a:lnTo>
                <a:lnTo>
                  <a:pt x="431927" y="111760"/>
                </a:lnTo>
                <a:lnTo>
                  <a:pt x="408431" y="82296"/>
                </a:lnTo>
                <a:lnTo>
                  <a:pt x="376936" y="64643"/>
                </a:lnTo>
                <a:lnTo>
                  <a:pt x="329819" y="76454"/>
                </a:lnTo>
                <a:lnTo>
                  <a:pt x="266953" y="23495"/>
                </a:lnTo>
                <a:lnTo>
                  <a:pt x="227711" y="17653"/>
                </a:lnTo>
                <a:lnTo>
                  <a:pt x="204216" y="29464"/>
                </a:lnTo>
                <a:lnTo>
                  <a:pt x="141350" y="29464"/>
                </a:lnTo>
                <a:lnTo>
                  <a:pt x="62738" y="0"/>
                </a:lnTo>
                <a:lnTo>
                  <a:pt x="0" y="5842"/>
                </a:lnTo>
                <a:lnTo>
                  <a:pt x="47117" y="70612"/>
                </a:lnTo>
                <a:lnTo>
                  <a:pt x="78486" y="105918"/>
                </a:lnTo>
                <a:lnTo>
                  <a:pt x="70612" y="117602"/>
                </a:lnTo>
                <a:lnTo>
                  <a:pt x="125603" y="147066"/>
                </a:lnTo>
                <a:lnTo>
                  <a:pt x="133477" y="176403"/>
                </a:lnTo>
                <a:lnTo>
                  <a:pt x="156972" y="188214"/>
                </a:lnTo>
                <a:lnTo>
                  <a:pt x="188468" y="211709"/>
                </a:lnTo>
                <a:lnTo>
                  <a:pt x="196342" y="194056"/>
                </a:lnTo>
                <a:lnTo>
                  <a:pt x="164846" y="176403"/>
                </a:lnTo>
                <a:lnTo>
                  <a:pt x="133477" y="123444"/>
                </a:lnTo>
                <a:lnTo>
                  <a:pt x="78486" y="64643"/>
                </a:lnTo>
                <a:lnTo>
                  <a:pt x="62738" y="29464"/>
                </a:lnTo>
                <a:lnTo>
                  <a:pt x="102108" y="41148"/>
                </a:lnTo>
                <a:lnTo>
                  <a:pt x="141350" y="99949"/>
                </a:lnTo>
                <a:lnTo>
                  <a:pt x="156972" y="117602"/>
                </a:lnTo>
                <a:lnTo>
                  <a:pt x="196342" y="135255"/>
                </a:lnTo>
                <a:lnTo>
                  <a:pt x="196342" y="152908"/>
                </a:lnTo>
                <a:lnTo>
                  <a:pt x="227711" y="164719"/>
                </a:lnTo>
                <a:lnTo>
                  <a:pt x="243459" y="182245"/>
                </a:lnTo>
                <a:lnTo>
                  <a:pt x="282702" y="211709"/>
                </a:lnTo>
                <a:lnTo>
                  <a:pt x="290575" y="252857"/>
                </a:lnTo>
                <a:lnTo>
                  <a:pt x="290575" y="270510"/>
                </a:lnTo>
                <a:lnTo>
                  <a:pt x="392684" y="317627"/>
                </a:lnTo>
                <a:lnTo>
                  <a:pt x="439800" y="335153"/>
                </a:lnTo>
                <a:lnTo>
                  <a:pt x="526161" y="352806"/>
                </a:lnTo>
                <a:lnTo>
                  <a:pt x="549783" y="346964"/>
                </a:lnTo>
                <a:lnTo>
                  <a:pt x="573278" y="346964"/>
                </a:lnTo>
                <a:lnTo>
                  <a:pt x="612648" y="371475"/>
                </a:lnTo>
                <a:lnTo>
                  <a:pt x="620522" y="358775"/>
                </a:lnTo>
                <a:lnTo>
                  <a:pt x="636143" y="341122"/>
                </a:lnTo>
                <a:close/>
              </a:path>
            </a:pathLst>
          </a:custGeom>
          <a:solidFill>
            <a:srgbClr val="A7A7A7"/>
          </a:solidFill>
        </p:spPr>
        <p:txBody>
          <a:bodyPr wrap="square" lIns="0" tIns="0" rIns="0" bIns="0" rtlCol="0">
            <a:noAutofit/>
          </a:bodyPr>
          <a:lstStyle/>
          <a:p>
            <a:endParaRPr/>
          </a:p>
        </p:txBody>
      </p:sp>
      <p:sp>
        <p:nvSpPr>
          <p:cNvPr id="67" name="object 67"/>
          <p:cNvSpPr/>
          <p:nvPr/>
        </p:nvSpPr>
        <p:spPr>
          <a:xfrm>
            <a:off x="1479613" y="2382837"/>
            <a:ext cx="763524" cy="381000"/>
          </a:xfrm>
          <a:custGeom>
            <a:avLst/>
            <a:gdLst/>
            <a:ahLst/>
            <a:cxnLst/>
            <a:rect l="l" t="t" r="r" b="b"/>
            <a:pathLst>
              <a:path w="763524" h="381000">
                <a:moveTo>
                  <a:pt x="640906" y="345885"/>
                </a:moveTo>
                <a:lnTo>
                  <a:pt x="664528" y="345885"/>
                </a:lnTo>
                <a:lnTo>
                  <a:pt x="648780" y="322390"/>
                </a:lnTo>
                <a:lnTo>
                  <a:pt x="664528" y="316421"/>
                </a:lnTo>
                <a:lnTo>
                  <a:pt x="703771" y="316421"/>
                </a:lnTo>
                <a:lnTo>
                  <a:pt x="695897" y="310579"/>
                </a:lnTo>
                <a:lnTo>
                  <a:pt x="719519" y="298768"/>
                </a:lnTo>
                <a:lnTo>
                  <a:pt x="743014" y="287084"/>
                </a:lnTo>
                <a:lnTo>
                  <a:pt x="758762" y="239967"/>
                </a:lnTo>
                <a:lnTo>
                  <a:pt x="664528" y="251778"/>
                </a:lnTo>
                <a:lnTo>
                  <a:pt x="625285" y="292926"/>
                </a:lnTo>
                <a:lnTo>
                  <a:pt x="562419" y="298768"/>
                </a:lnTo>
                <a:lnTo>
                  <a:pt x="499555" y="239967"/>
                </a:lnTo>
                <a:lnTo>
                  <a:pt x="491681" y="163513"/>
                </a:lnTo>
                <a:lnTo>
                  <a:pt x="507429" y="145860"/>
                </a:lnTo>
                <a:lnTo>
                  <a:pt x="468186" y="140018"/>
                </a:lnTo>
                <a:lnTo>
                  <a:pt x="436690" y="116523"/>
                </a:lnTo>
                <a:lnTo>
                  <a:pt x="413194" y="87059"/>
                </a:lnTo>
                <a:lnTo>
                  <a:pt x="381699" y="69406"/>
                </a:lnTo>
                <a:lnTo>
                  <a:pt x="334582" y="81217"/>
                </a:lnTo>
                <a:lnTo>
                  <a:pt x="271716" y="28258"/>
                </a:lnTo>
                <a:lnTo>
                  <a:pt x="232474" y="22416"/>
                </a:lnTo>
                <a:lnTo>
                  <a:pt x="208979" y="34227"/>
                </a:lnTo>
                <a:lnTo>
                  <a:pt x="146113" y="34227"/>
                </a:lnTo>
                <a:lnTo>
                  <a:pt x="67501" y="4763"/>
                </a:lnTo>
                <a:lnTo>
                  <a:pt x="4763" y="10605"/>
                </a:lnTo>
                <a:lnTo>
                  <a:pt x="51880" y="75375"/>
                </a:lnTo>
                <a:lnTo>
                  <a:pt x="83249" y="110681"/>
                </a:lnTo>
                <a:lnTo>
                  <a:pt x="75375" y="122365"/>
                </a:lnTo>
                <a:lnTo>
                  <a:pt x="130366" y="151829"/>
                </a:lnTo>
                <a:lnTo>
                  <a:pt x="138240" y="181166"/>
                </a:lnTo>
                <a:lnTo>
                  <a:pt x="161735" y="192977"/>
                </a:lnTo>
                <a:lnTo>
                  <a:pt x="193231" y="216472"/>
                </a:lnTo>
                <a:lnTo>
                  <a:pt x="201105" y="198819"/>
                </a:lnTo>
                <a:lnTo>
                  <a:pt x="169609" y="181166"/>
                </a:lnTo>
                <a:lnTo>
                  <a:pt x="138240" y="128207"/>
                </a:lnTo>
                <a:lnTo>
                  <a:pt x="83249" y="69406"/>
                </a:lnTo>
                <a:lnTo>
                  <a:pt x="67501" y="34227"/>
                </a:lnTo>
                <a:lnTo>
                  <a:pt x="106871" y="45911"/>
                </a:lnTo>
                <a:lnTo>
                  <a:pt x="146113" y="104712"/>
                </a:lnTo>
                <a:lnTo>
                  <a:pt x="161735" y="122365"/>
                </a:lnTo>
                <a:lnTo>
                  <a:pt x="201105" y="140018"/>
                </a:lnTo>
                <a:lnTo>
                  <a:pt x="201105" y="157671"/>
                </a:lnTo>
                <a:lnTo>
                  <a:pt x="232474" y="169482"/>
                </a:lnTo>
                <a:lnTo>
                  <a:pt x="248222" y="187008"/>
                </a:lnTo>
                <a:lnTo>
                  <a:pt x="287465" y="216472"/>
                </a:lnTo>
                <a:lnTo>
                  <a:pt x="295338" y="257620"/>
                </a:lnTo>
                <a:lnTo>
                  <a:pt x="295338" y="275273"/>
                </a:lnTo>
                <a:lnTo>
                  <a:pt x="397447" y="322390"/>
                </a:lnTo>
                <a:lnTo>
                  <a:pt x="444563" y="339916"/>
                </a:lnTo>
                <a:lnTo>
                  <a:pt x="530924" y="357569"/>
                </a:lnTo>
                <a:lnTo>
                  <a:pt x="554546" y="351727"/>
                </a:lnTo>
                <a:lnTo>
                  <a:pt x="578041" y="351727"/>
                </a:lnTo>
                <a:lnTo>
                  <a:pt x="617411" y="376238"/>
                </a:lnTo>
                <a:lnTo>
                  <a:pt x="625285" y="363538"/>
                </a:lnTo>
                <a:lnTo>
                  <a:pt x="640906" y="345885"/>
                </a:lnTo>
                <a:close/>
              </a:path>
            </a:pathLst>
          </a:custGeom>
          <a:ln w="9525">
            <a:solidFill>
              <a:srgbClr val="EFEFEF"/>
            </a:solidFill>
          </a:ln>
        </p:spPr>
        <p:txBody>
          <a:bodyPr wrap="square" lIns="0" tIns="0" rIns="0" bIns="0" rtlCol="0">
            <a:noAutofit/>
          </a:bodyPr>
          <a:lstStyle/>
          <a:p>
            <a:endParaRPr/>
          </a:p>
        </p:txBody>
      </p:sp>
      <p:pic>
        <p:nvPicPr>
          <p:cNvPr id="318"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5034" y="870839"/>
            <a:ext cx="836041" cy="718693"/>
          </a:xfrm>
          <a:prstGeom prst="rect">
            <a:avLst/>
          </a:prstGeom>
        </p:spPr>
      </p:pic>
      <p:pic>
        <p:nvPicPr>
          <p:cNvPr id="319"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0271" y="866076"/>
            <a:ext cx="845566" cy="728218"/>
          </a:xfrm>
          <a:prstGeom prst="rect">
            <a:avLst/>
          </a:prstGeom>
        </p:spPr>
      </p:pic>
      <p:sp>
        <p:nvSpPr>
          <p:cNvPr id="68" name="object 68"/>
          <p:cNvSpPr/>
          <p:nvPr/>
        </p:nvSpPr>
        <p:spPr>
          <a:xfrm>
            <a:off x="1751076" y="1085850"/>
            <a:ext cx="41275" cy="27051"/>
          </a:xfrm>
          <a:custGeom>
            <a:avLst/>
            <a:gdLst/>
            <a:ahLst/>
            <a:cxnLst/>
            <a:rect l="l" t="t" r="r" b="b"/>
            <a:pathLst>
              <a:path w="41275" h="27051">
                <a:moveTo>
                  <a:pt x="40131" y="14224"/>
                </a:moveTo>
                <a:lnTo>
                  <a:pt x="39116" y="15748"/>
                </a:lnTo>
                <a:lnTo>
                  <a:pt x="36068" y="18796"/>
                </a:lnTo>
                <a:lnTo>
                  <a:pt x="31877" y="21717"/>
                </a:lnTo>
                <a:lnTo>
                  <a:pt x="27813" y="24765"/>
                </a:lnTo>
                <a:lnTo>
                  <a:pt x="23622" y="26289"/>
                </a:lnTo>
                <a:lnTo>
                  <a:pt x="18542" y="27051"/>
                </a:lnTo>
                <a:lnTo>
                  <a:pt x="13334" y="27051"/>
                </a:lnTo>
                <a:lnTo>
                  <a:pt x="12319" y="27051"/>
                </a:lnTo>
                <a:lnTo>
                  <a:pt x="11303" y="26289"/>
                </a:lnTo>
                <a:lnTo>
                  <a:pt x="10287" y="24765"/>
                </a:lnTo>
                <a:lnTo>
                  <a:pt x="8255" y="23240"/>
                </a:lnTo>
                <a:lnTo>
                  <a:pt x="4064" y="20193"/>
                </a:lnTo>
                <a:lnTo>
                  <a:pt x="1016" y="18034"/>
                </a:lnTo>
                <a:lnTo>
                  <a:pt x="0" y="14224"/>
                </a:lnTo>
                <a:lnTo>
                  <a:pt x="1016" y="11938"/>
                </a:lnTo>
                <a:lnTo>
                  <a:pt x="7112" y="8255"/>
                </a:lnTo>
                <a:lnTo>
                  <a:pt x="12319" y="4445"/>
                </a:lnTo>
                <a:lnTo>
                  <a:pt x="16509" y="1524"/>
                </a:lnTo>
                <a:lnTo>
                  <a:pt x="19558" y="0"/>
                </a:lnTo>
                <a:lnTo>
                  <a:pt x="24765" y="762"/>
                </a:lnTo>
                <a:lnTo>
                  <a:pt x="31877" y="2286"/>
                </a:lnTo>
                <a:lnTo>
                  <a:pt x="38100" y="4445"/>
                </a:lnTo>
                <a:lnTo>
                  <a:pt x="41275" y="8255"/>
                </a:lnTo>
                <a:lnTo>
                  <a:pt x="40131" y="14224"/>
                </a:lnTo>
                <a:close/>
              </a:path>
            </a:pathLst>
          </a:custGeom>
          <a:solidFill>
            <a:srgbClr val="A7A7A7"/>
          </a:solidFill>
        </p:spPr>
        <p:txBody>
          <a:bodyPr wrap="square" lIns="0" tIns="0" rIns="0" bIns="0" rtlCol="0">
            <a:noAutofit/>
          </a:bodyPr>
          <a:lstStyle/>
          <a:p>
            <a:endParaRPr/>
          </a:p>
        </p:txBody>
      </p:sp>
      <p:sp>
        <p:nvSpPr>
          <p:cNvPr id="69" name="object 69"/>
          <p:cNvSpPr/>
          <p:nvPr/>
        </p:nvSpPr>
        <p:spPr>
          <a:xfrm>
            <a:off x="1746313" y="1081087"/>
            <a:ext cx="50800" cy="36576"/>
          </a:xfrm>
          <a:custGeom>
            <a:avLst/>
            <a:gdLst/>
            <a:ahLst/>
            <a:cxnLst/>
            <a:rect l="l" t="t" r="r" b="b"/>
            <a:pathLst>
              <a:path w="50800" h="36576">
                <a:moveTo>
                  <a:pt x="44894" y="18987"/>
                </a:moveTo>
                <a:lnTo>
                  <a:pt x="43879" y="20511"/>
                </a:lnTo>
                <a:lnTo>
                  <a:pt x="40831" y="23559"/>
                </a:lnTo>
                <a:lnTo>
                  <a:pt x="36640" y="26480"/>
                </a:lnTo>
                <a:lnTo>
                  <a:pt x="32576" y="29528"/>
                </a:lnTo>
                <a:lnTo>
                  <a:pt x="28385" y="31052"/>
                </a:lnTo>
                <a:lnTo>
                  <a:pt x="23305" y="31814"/>
                </a:lnTo>
                <a:lnTo>
                  <a:pt x="18097" y="31814"/>
                </a:lnTo>
                <a:lnTo>
                  <a:pt x="17082" y="31814"/>
                </a:lnTo>
                <a:lnTo>
                  <a:pt x="16066" y="31052"/>
                </a:lnTo>
                <a:lnTo>
                  <a:pt x="15050" y="29528"/>
                </a:lnTo>
                <a:lnTo>
                  <a:pt x="13018" y="28003"/>
                </a:lnTo>
                <a:lnTo>
                  <a:pt x="8827" y="24956"/>
                </a:lnTo>
                <a:lnTo>
                  <a:pt x="5779" y="22797"/>
                </a:lnTo>
                <a:lnTo>
                  <a:pt x="4763" y="18987"/>
                </a:lnTo>
                <a:lnTo>
                  <a:pt x="5779" y="16701"/>
                </a:lnTo>
                <a:lnTo>
                  <a:pt x="11875" y="13018"/>
                </a:lnTo>
                <a:lnTo>
                  <a:pt x="17082" y="9208"/>
                </a:lnTo>
                <a:lnTo>
                  <a:pt x="21272" y="6287"/>
                </a:lnTo>
                <a:lnTo>
                  <a:pt x="24321" y="4763"/>
                </a:lnTo>
                <a:lnTo>
                  <a:pt x="29528" y="5525"/>
                </a:lnTo>
                <a:lnTo>
                  <a:pt x="36640" y="7049"/>
                </a:lnTo>
                <a:lnTo>
                  <a:pt x="42863" y="9208"/>
                </a:lnTo>
                <a:lnTo>
                  <a:pt x="46038" y="13018"/>
                </a:lnTo>
                <a:lnTo>
                  <a:pt x="44894" y="18987"/>
                </a:lnTo>
                <a:close/>
              </a:path>
            </a:pathLst>
          </a:custGeom>
          <a:ln w="9525">
            <a:solidFill>
              <a:srgbClr val="EFEFEF"/>
            </a:solidFill>
          </a:ln>
        </p:spPr>
        <p:txBody>
          <a:bodyPr wrap="square" lIns="0" tIns="0" rIns="0" bIns="0" rtlCol="0">
            <a:noAutofit/>
          </a:bodyPr>
          <a:lstStyle/>
          <a:p>
            <a:endParaRPr/>
          </a:p>
        </p:txBody>
      </p:sp>
      <p:sp>
        <p:nvSpPr>
          <p:cNvPr id="70" name="object 70"/>
          <p:cNvSpPr/>
          <p:nvPr/>
        </p:nvSpPr>
        <p:spPr>
          <a:xfrm>
            <a:off x="2098738" y="1301813"/>
            <a:ext cx="9525" cy="14224"/>
          </a:xfrm>
          <a:custGeom>
            <a:avLst/>
            <a:gdLst/>
            <a:ahLst/>
            <a:cxnLst/>
            <a:rect l="l" t="t" r="r" b="b"/>
            <a:pathLst>
              <a:path w="9525" h="14224">
                <a:moveTo>
                  <a:pt x="4763" y="7049"/>
                </a:moveTo>
                <a:lnTo>
                  <a:pt x="4763" y="5906"/>
                </a:lnTo>
                <a:lnTo>
                  <a:pt x="4763" y="4763"/>
                </a:lnTo>
                <a:lnTo>
                  <a:pt x="4763" y="7049"/>
                </a:lnTo>
                <a:lnTo>
                  <a:pt x="4763" y="9462"/>
                </a:lnTo>
                <a:lnTo>
                  <a:pt x="4763" y="7049"/>
                </a:lnTo>
                <a:close/>
              </a:path>
            </a:pathLst>
          </a:custGeom>
          <a:ln w="9525">
            <a:solidFill>
              <a:srgbClr val="EFEFEF"/>
            </a:solidFill>
          </a:ln>
        </p:spPr>
        <p:txBody>
          <a:bodyPr wrap="square" lIns="0" tIns="0" rIns="0" bIns="0" rtlCol="0">
            <a:noAutofit/>
          </a:bodyPr>
          <a:lstStyle/>
          <a:p>
            <a:endParaRPr/>
          </a:p>
        </p:txBody>
      </p:sp>
      <p:sp>
        <p:nvSpPr>
          <p:cNvPr id="71" name="object 71"/>
          <p:cNvSpPr/>
          <p:nvPr/>
        </p:nvSpPr>
        <p:spPr>
          <a:xfrm>
            <a:off x="2460625" y="1331976"/>
            <a:ext cx="3175" cy="4699"/>
          </a:xfrm>
          <a:custGeom>
            <a:avLst/>
            <a:gdLst/>
            <a:ahLst/>
            <a:cxnLst/>
            <a:rect l="l" t="t" r="r" b="b"/>
            <a:pathLst>
              <a:path w="3175" h="4699">
                <a:moveTo>
                  <a:pt x="3175" y="4699"/>
                </a:moveTo>
                <a:lnTo>
                  <a:pt x="3175" y="3556"/>
                </a:lnTo>
                <a:lnTo>
                  <a:pt x="3175" y="2920"/>
                </a:lnTo>
                <a:lnTo>
                  <a:pt x="3175" y="1143"/>
                </a:lnTo>
                <a:lnTo>
                  <a:pt x="1905" y="0"/>
                </a:lnTo>
                <a:lnTo>
                  <a:pt x="0" y="0"/>
                </a:lnTo>
                <a:lnTo>
                  <a:pt x="0" y="508"/>
                </a:lnTo>
                <a:lnTo>
                  <a:pt x="1270" y="2920"/>
                </a:lnTo>
                <a:lnTo>
                  <a:pt x="3175" y="4699"/>
                </a:lnTo>
                <a:close/>
              </a:path>
            </a:pathLst>
          </a:custGeom>
          <a:solidFill>
            <a:srgbClr val="A7A7A7"/>
          </a:solidFill>
        </p:spPr>
        <p:txBody>
          <a:bodyPr wrap="square" lIns="0" tIns="0" rIns="0" bIns="0" rtlCol="0">
            <a:noAutofit/>
          </a:bodyPr>
          <a:lstStyle/>
          <a:p>
            <a:endParaRPr/>
          </a:p>
        </p:txBody>
      </p:sp>
      <p:sp>
        <p:nvSpPr>
          <p:cNvPr id="72" name="object 72"/>
          <p:cNvSpPr/>
          <p:nvPr/>
        </p:nvSpPr>
        <p:spPr>
          <a:xfrm>
            <a:off x="2455862" y="1327213"/>
            <a:ext cx="12700" cy="14224"/>
          </a:xfrm>
          <a:custGeom>
            <a:avLst/>
            <a:gdLst/>
            <a:ahLst/>
            <a:cxnLst/>
            <a:rect l="l" t="t" r="r" b="b"/>
            <a:pathLst>
              <a:path w="12700" h="14224">
                <a:moveTo>
                  <a:pt x="7938" y="9462"/>
                </a:moveTo>
                <a:lnTo>
                  <a:pt x="7938" y="8319"/>
                </a:lnTo>
                <a:lnTo>
                  <a:pt x="7938" y="7683"/>
                </a:lnTo>
                <a:lnTo>
                  <a:pt x="7938" y="5906"/>
                </a:lnTo>
                <a:lnTo>
                  <a:pt x="6668" y="4763"/>
                </a:lnTo>
                <a:lnTo>
                  <a:pt x="4763" y="4763"/>
                </a:lnTo>
                <a:lnTo>
                  <a:pt x="4763" y="5271"/>
                </a:lnTo>
                <a:lnTo>
                  <a:pt x="6033" y="7683"/>
                </a:lnTo>
                <a:lnTo>
                  <a:pt x="7938" y="9462"/>
                </a:lnTo>
                <a:close/>
              </a:path>
            </a:pathLst>
          </a:custGeom>
          <a:ln w="9525">
            <a:solidFill>
              <a:srgbClr val="EFEFEF"/>
            </a:solidFill>
          </a:ln>
        </p:spPr>
        <p:txBody>
          <a:bodyPr wrap="square" lIns="0" tIns="0" rIns="0" bIns="0" rtlCol="0">
            <a:noAutofit/>
          </a:bodyPr>
          <a:lstStyle/>
          <a:p>
            <a:endParaRPr/>
          </a:p>
        </p:txBody>
      </p:sp>
      <p:sp>
        <p:nvSpPr>
          <p:cNvPr id="73" name="object 73"/>
          <p:cNvSpPr/>
          <p:nvPr/>
        </p:nvSpPr>
        <p:spPr>
          <a:xfrm>
            <a:off x="2109851" y="1019175"/>
            <a:ext cx="14224" cy="11176"/>
          </a:xfrm>
          <a:custGeom>
            <a:avLst/>
            <a:gdLst/>
            <a:ahLst/>
            <a:cxnLst/>
            <a:rect l="l" t="t" r="r" b="b"/>
            <a:pathLst>
              <a:path w="14224" h="11176">
                <a:moveTo>
                  <a:pt x="2032" y="5207"/>
                </a:moveTo>
                <a:lnTo>
                  <a:pt x="9144" y="9652"/>
                </a:lnTo>
                <a:lnTo>
                  <a:pt x="14224" y="11176"/>
                </a:lnTo>
                <a:lnTo>
                  <a:pt x="14224" y="10414"/>
                </a:lnTo>
                <a:lnTo>
                  <a:pt x="10160" y="5207"/>
                </a:lnTo>
                <a:lnTo>
                  <a:pt x="9144" y="3683"/>
                </a:lnTo>
                <a:lnTo>
                  <a:pt x="9144" y="2159"/>
                </a:lnTo>
                <a:lnTo>
                  <a:pt x="8128" y="762"/>
                </a:lnTo>
                <a:lnTo>
                  <a:pt x="7112" y="0"/>
                </a:lnTo>
                <a:lnTo>
                  <a:pt x="6096" y="762"/>
                </a:lnTo>
                <a:lnTo>
                  <a:pt x="3048" y="1524"/>
                </a:lnTo>
                <a:lnTo>
                  <a:pt x="2032" y="2159"/>
                </a:lnTo>
                <a:lnTo>
                  <a:pt x="0" y="3683"/>
                </a:lnTo>
                <a:lnTo>
                  <a:pt x="1016" y="4445"/>
                </a:lnTo>
                <a:lnTo>
                  <a:pt x="2032" y="5207"/>
                </a:lnTo>
                <a:close/>
              </a:path>
            </a:pathLst>
          </a:custGeom>
          <a:solidFill>
            <a:srgbClr val="A7A7A7"/>
          </a:solidFill>
        </p:spPr>
        <p:txBody>
          <a:bodyPr wrap="square" lIns="0" tIns="0" rIns="0" bIns="0" rtlCol="0">
            <a:noAutofit/>
          </a:bodyPr>
          <a:lstStyle/>
          <a:p>
            <a:endParaRPr/>
          </a:p>
        </p:txBody>
      </p:sp>
      <p:sp>
        <p:nvSpPr>
          <p:cNvPr id="74" name="object 74"/>
          <p:cNvSpPr/>
          <p:nvPr/>
        </p:nvSpPr>
        <p:spPr>
          <a:xfrm>
            <a:off x="2105088" y="1014412"/>
            <a:ext cx="23749" cy="20701"/>
          </a:xfrm>
          <a:custGeom>
            <a:avLst/>
            <a:gdLst/>
            <a:ahLst/>
            <a:cxnLst/>
            <a:rect l="l" t="t" r="r" b="b"/>
            <a:pathLst>
              <a:path w="23749" h="20701">
                <a:moveTo>
                  <a:pt x="6795" y="9970"/>
                </a:moveTo>
                <a:lnTo>
                  <a:pt x="13907" y="14415"/>
                </a:lnTo>
                <a:lnTo>
                  <a:pt x="18987" y="15939"/>
                </a:lnTo>
                <a:lnTo>
                  <a:pt x="18987" y="15177"/>
                </a:lnTo>
                <a:lnTo>
                  <a:pt x="14923" y="9970"/>
                </a:lnTo>
                <a:lnTo>
                  <a:pt x="13907" y="8446"/>
                </a:lnTo>
                <a:lnTo>
                  <a:pt x="13907" y="6922"/>
                </a:lnTo>
                <a:lnTo>
                  <a:pt x="12891" y="5525"/>
                </a:lnTo>
                <a:lnTo>
                  <a:pt x="11875" y="4763"/>
                </a:lnTo>
                <a:lnTo>
                  <a:pt x="10859" y="5525"/>
                </a:lnTo>
                <a:lnTo>
                  <a:pt x="7811" y="6287"/>
                </a:lnTo>
                <a:lnTo>
                  <a:pt x="6795" y="6922"/>
                </a:lnTo>
                <a:lnTo>
                  <a:pt x="4763" y="8446"/>
                </a:lnTo>
                <a:lnTo>
                  <a:pt x="5779" y="9208"/>
                </a:lnTo>
                <a:lnTo>
                  <a:pt x="6795" y="9970"/>
                </a:lnTo>
                <a:close/>
              </a:path>
            </a:pathLst>
          </a:custGeom>
          <a:ln w="9525">
            <a:solidFill>
              <a:srgbClr val="EFEFEF"/>
            </a:solidFill>
          </a:ln>
        </p:spPr>
        <p:txBody>
          <a:bodyPr wrap="square" lIns="0" tIns="0" rIns="0" bIns="0" rtlCol="0">
            <a:noAutofit/>
          </a:bodyPr>
          <a:lstStyle/>
          <a:p>
            <a:endParaRPr/>
          </a:p>
        </p:txBody>
      </p:sp>
      <p:sp>
        <p:nvSpPr>
          <p:cNvPr id="75" name="object 75"/>
          <p:cNvSpPr/>
          <p:nvPr/>
        </p:nvSpPr>
        <p:spPr>
          <a:xfrm>
            <a:off x="2297176" y="1370076"/>
            <a:ext cx="144399" cy="90424"/>
          </a:xfrm>
          <a:custGeom>
            <a:avLst/>
            <a:gdLst/>
            <a:ahLst/>
            <a:cxnLst/>
            <a:rect l="l" t="t" r="r" b="b"/>
            <a:pathLst>
              <a:path w="144399" h="90424">
                <a:moveTo>
                  <a:pt x="130429" y="44831"/>
                </a:moveTo>
                <a:lnTo>
                  <a:pt x="132588" y="45593"/>
                </a:lnTo>
                <a:lnTo>
                  <a:pt x="139065" y="47117"/>
                </a:lnTo>
                <a:lnTo>
                  <a:pt x="144399" y="50927"/>
                </a:lnTo>
                <a:lnTo>
                  <a:pt x="142240" y="53975"/>
                </a:lnTo>
                <a:lnTo>
                  <a:pt x="137922" y="57785"/>
                </a:lnTo>
                <a:lnTo>
                  <a:pt x="134747" y="59308"/>
                </a:lnTo>
                <a:lnTo>
                  <a:pt x="132588" y="61468"/>
                </a:lnTo>
                <a:lnTo>
                  <a:pt x="129413" y="62992"/>
                </a:lnTo>
                <a:lnTo>
                  <a:pt x="126238" y="62992"/>
                </a:lnTo>
                <a:lnTo>
                  <a:pt x="124079" y="62992"/>
                </a:lnTo>
                <a:lnTo>
                  <a:pt x="121920" y="62230"/>
                </a:lnTo>
                <a:lnTo>
                  <a:pt x="115443" y="60070"/>
                </a:lnTo>
                <a:lnTo>
                  <a:pt x="108077" y="58547"/>
                </a:lnTo>
                <a:lnTo>
                  <a:pt x="101600" y="57023"/>
                </a:lnTo>
                <a:lnTo>
                  <a:pt x="97282" y="56261"/>
                </a:lnTo>
                <a:lnTo>
                  <a:pt x="91948" y="53975"/>
                </a:lnTo>
                <a:lnTo>
                  <a:pt x="87630" y="51689"/>
                </a:lnTo>
                <a:lnTo>
                  <a:pt x="82296" y="50164"/>
                </a:lnTo>
                <a:lnTo>
                  <a:pt x="76962" y="50164"/>
                </a:lnTo>
                <a:lnTo>
                  <a:pt x="74803" y="53213"/>
                </a:lnTo>
                <a:lnTo>
                  <a:pt x="75946" y="59308"/>
                </a:lnTo>
                <a:lnTo>
                  <a:pt x="76962" y="64516"/>
                </a:lnTo>
                <a:lnTo>
                  <a:pt x="76962" y="69850"/>
                </a:lnTo>
                <a:lnTo>
                  <a:pt x="72644" y="72898"/>
                </a:lnTo>
                <a:lnTo>
                  <a:pt x="65151" y="75183"/>
                </a:lnTo>
                <a:lnTo>
                  <a:pt x="61976" y="77470"/>
                </a:lnTo>
                <a:lnTo>
                  <a:pt x="60960" y="81280"/>
                </a:lnTo>
                <a:lnTo>
                  <a:pt x="59817" y="84327"/>
                </a:lnTo>
                <a:lnTo>
                  <a:pt x="56642" y="86614"/>
                </a:lnTo>
                <a:lnTo>
                  <a:pt x="51308" y="88900"/>
                </a:lnTo>
                <a:lnTo>
                  <a:pt x="46990" y="90424"/>
                </a:lnTo>
                <a:lnTo>
                  <a:pt x="42799" y="88138"/>
                </a:lnTo>
                <a:lnTo>
                  <a:pt x="41656" y="84327"/>
                </a:lnTo>
                <a:lnTo>
                  <a:pt x="40640" y="79756"/>
                </a:lnTo>
                <a:lnTo>
                  <a:pt x="36322" y="75945"/>
                </a:lnTo>
                <a:lnTo>
                  <a:pt x="30988" y="75183"/>
                </a:lnTo>
                <a:lnTo>
                  <a:pt x="24511" y="75183"/>
                </a:lnTo>
                <a:lnTo>
                  <a:pt x="21336" y="75945"/>
                </a:lnTo>
                <a:lnTo>
                  <a:pt x="18161" y="76708"/>
                </a:lnTo>
                <a:lnTo>
                  <a:pt x="10668" y="78994"/>
                </a:lnTo>
                <a:lnTo>
                  <a:pt x="3175" y="79756"/>
                </a:lnTo>
                <a:lnTo>
                  <a:pt x="0" y="76708"/>
                </a:lnTo>
                <a:lnTo>
                  <a:pt x="1016" y="73660"/>
                </a:lnTo>
                <a:lnTo>
                  <a:pt x="4191" y="68326"/>
                </a:lnTo>
                <a:lnTo>
                  <a:pt x="9525" y="63754"/>
                </a:lnTo>
                <a:lnTo>
                  <a:pt x="12827" y="62230"/>
                </a:lnTo>
                <a:lnTo>
                  <a:pt x="17018" y="60070"/>
                </a:lnTo>
                <a:lnTo>
                  <a:pt x="17018" y="57023"/>
                </a:lnTo>
                <a:lnTo>
                  <a:pt x="14859" y="51689"/>
                </a:lnTo>
                <a:lnTo>
                  <a:pt x="12827" y="46355"/>
                </a:lnTo>
                <a:lnTo>
                  <a:pt x="11684" y="41783"/>
                </a:lnTo>
                <a:lnTo>
                  <a:pt x="12827" y="36449"/>
                </a:lnTo>
                <a:lnTo>
                  <a:pt x="12827" y="33401"/>
                </a:lnTo>
                <a:lnTo>
                  <a:pt x="10668" y="29591"/>
                </a:lnTo>
                <a:lnTo>
                  <a:pt x="8509" y="26543"/>
                </a:lnTo>
                <a:lnTo>
                  <a:pt x="8509" y="19685"/>
                </a:lnTo>
                <a:lnTo>
                  <a:pt x="8509" y="12064"/>
                </a:lnTo>
                <a:lnTo>
                  <a:pt x="8509" y="5969"/>
                </a:lnTo>
                <a:lnTo>
                  <a:pt x="9525" y="1397"/>
                </a:lnTo>
                <a:lnTo>
                  <a:pt x="12827" y="0"/>
                </a:lnTo>
                <a:lnTo>
                  <a:pt x="19177" y="635"/>
                </a:lnTo>
                <a:lnTo>
                  <a:pt x="25654" y="2158"/>
                </a:lnTo>
                <a:lnTo>
                  <a:pt x="28829" y="6731"/>
                </a:lnTo>
                <a:lnTo>
                  <a:pt x="32004" y="13589"/>
                </a:lnTo>
                <a:lnTo>
                  <a:pt x="34163" y="19685"/>
                </a:lnTo>
                <a:lnTo>
                  <a:pt x="35306" y="22733"/>
                </a:lnTo>
                <a:lnTo>
                  <a:pt x="39497" y="22733"/>
                </a:lnTo>
                <a:lnTo>
                  <a:pt x="42799" y="21208"/>
                </a:lnTo>
                <a:lnTo>
                  <a:pt x="46990" y="18923"/>
                </a:lnTo>
                <a:lnTo>
                  <a:pt x="51308" y="17399"/>
                </a:lnTo>
                <a:lnTo>
                  <a:pt x="57785" y="17399"/>
                </a:lnTo>
                <a:lnTo>
                  <a:pt x="65151" y="18161"/>
                </a:lnTo>
                <a:lnTo>
                  <a:pt x="74803" y="19685"/>
                </a:lnTo>
                <a:lnTo>
                  <a:pt x="83439" y="22733"/>
                </a:lnTo>
                <a:lnTo>
                  <a:pt x="90932" y="25019"/>
                </a:lnTo>
                <a:lnTo>
                  <a:pt x="96266" y="30352"/>
                </a:lnTo>
                <a:lnTo>
                  <a:pt x="99441" y="36449"/>
                </a:lnTo>
                <a:lnTo>
                  <a:pt x="104775" y="41020"/>
                </a:lnTo>
                <a:lnTo>
                  <a:pt x="106934" y="44069"/>
                </a:lnTo>
                <a:lnTo>
                  <a:pt x="108077" y="44831"/>
                </a:lnTo>
                <a:lnTo>
                  <a:pt x="130429" y="44831"/>
                </a:lnTo>
                <a:close/>
              </a:path>
            </a:pathLst>
          </a:custGeom>
          <a:solidFill>
            <a:srgbClr val="A7A7A7"/>
          </a:solidFill>
        </p:spPr>
        <p:txBody>
          <a:bodyPr wrap="square" lIns="0" tIns="0" rIns="0" bIns="0" rtlCol="0">
            <a:noAutofit/>
          </a:bodyPr>
          <a:lstStyle/>
          <a:p>
            <a:endParaRPr/>
          </a:p>
        </p:txBody>
      </p:sp>
      <p:sp>
        <p:nvSpPr>
          <p:cNvPr id="76" name="object 76"/>
          <p:cNvSpPr/>
          <p:nvPr/>
        </p:nvSpPr>
        <p:spPr>
          <a:xfrm>
            <a:off x="2292413" y="1365313"/>
            <a:ext cx="153924" cy="99949"/>
          </a:xfrm>
          <a:custGeom>
            <a:avLst/>
            <a:gdLst/>
            <a:ahLst/>
            <a:cxnLst/>
            <a:rect l="l" t="t" r="r" b="b"/>
            <a:pathLst>
              <a:path w="153924" h="99949">
                <a:moveTo>
                  <a:pt x="135192" y="49594"/>
                </a:moveTo>
                <a:lnTo>
                  <a:pt x="137351" y="50356"/>
                </a:lnTo>
                <a:lnTo>
                  <a:pt x="143828" y="51880"/>
                </a:lnTo>
                <a:lnTo>
                  <a:pt x="149162" y="55690"/>
                </a:lnTo>
                <a:lnTo>
                  <a:pt x="147003" y="58738"/>
                </a:lnTo>
                <a:lnTo>
                  <a:pt x="142685" y="62548"/>
                </a:lnTo>
                <a:lnTo>
                  <a:pt x="139510" y="64071"/>
                </a:lnTo>
                <a:lnTo>
                  <a:pt x="137351" y="66231"/>
                </a:lnTo>
                <a:lnTo>
                  <a:pt x="134176" y="67755"/>
                </a:lnTo>
                <a:lnTo>
                  <a:pt x="131001" y="67755"/>
                </a:lnTo>
                <a:lnTo>
                  <a:pt x="128842" y="67755"/>
                </a:lnTo>
                <a:lnTo>
                  <a:pt x="126683" y="66993"/>
                </a:lnTo>
                <a:lnTo>
                  <a:pt x="120206" y="64833"/>
                </a:lnTo>
                <a:lnTo>
                  <a:pt x="112840" y="63310"/>
                </a:lnTo>
                <a:lnTo>
                  <a:pt x="106363" y="61786"/>
                </a:lnTo>
                <a:lnTo>
                  <a:pt x="102045" y="61024"/>
                </a:lnTo>
                <a:lnTo>
                  <a:pt x="96711" y="58738"/>
                </a:lnTo>
                <a:lnTo>
                  <a:pt x="92393" y="56452"/>
                </a:lnTo>
                <a:lnTo>
                  <a:pt x="87059" y="54927"/>
                </a:lnTo>
                <a:lnTo>
                  <a:pt x="81725" y="54927"/>
                </a:lnTo>
                <a:lnTo>
                  <a:pt x="79566" y="57976"/>
                </a:lnTo>
                <a:lnTo>
                  <a:pt x="80709" y="64071"/>
                </a:lnTo>
                <a:lnTo>
                  <a:pt x="81725" y="69279"/>
                </a:lnTo>
                <a:lnTo>
                  <a:pt x="81725" y="74613"/>
                </a:lnTo>
                <a:lnTo>
                  <a:pt x="77407" y="77661"/>
                </a:lnTo>
                <a:lnTo>
                  <a:pt x="69914" y="79946"/>
                </a:lnTo>
                <a:lnTo>
                  <a:pt x="66739" y="82233"/>
                </a:lnTo>
                <a:lnTo>
                  <a:pt x="65723" y="86043"/>
                </a:lnTo>
                <a:lnTo>
                  <a:pt x="64580" y="89090"/>
                </a:lnTo>
                <a:lnTo>
                  <a:pt x="61405" y="91377"/>
                </a:lnTo>
                <a:lnTo>
                  <a:pt x="56071" y="93663"/>
                </a:lnTo>
                <a:lnTo>
                  <a:pt x="51753" y="95187"/>
                </a:lnTo>
                <a:lnTo>
                  <a:pt x="47562" y="92901"/>
                </a:lnTo>
                <a:lnTo>
                  <a:pt x="46419" y="89090"/>
                </a:lnTo>
                <a:lnTo>
                  <a:pt x="45403" y="84519"/>
                </a:lnTo>
                <a:lnTo>
                  <a:pt x="41085" y="80708"/>
                </a:lnTo>
                <a:lnTo>
                  <a:pt x="35751" y="79946"/>
                </a:lnTo>
                <a:lnTo>
                  <a:pt x="29274" y="79946"/>
                </a:lnTo>
                <a:lnTo>
                  <a:pt x="26099" y="80708"/>
                </a:lnTo>
                <a:lnTo>
                  <a:pt x="22924" y="81471"/>
                </a:lnTo>
                <a:lnTo>
                  <a:pt x="15431" y="83757"/>
                </a:lnTo>
                <a:lnTo>
                  <a:pt x="7938" y="84519"/>
                </a:lnTo>
                <a:lnTo>
                  <a:pt x="4763" y="81471"/>
                </a:lnTo>
                <a:lnTo>
                  <a:pt x="5779" y="78423"/>
                </a:lnTo>
                <a:lnTo>
                  <a:pt x="8954" y="73089"/>
                </a:lnTo>
                <a:lnTo>
                  <a:pt x="14288" y="68517"/>
                </a:lnTo>
                <a:lnTo>
                  <a:pt x="17590" y="66993"/>
                </a:lnTo>
                <a:lnTo>
                  <a:pt x="21781" y="64833"/>
                </a:lnTo>
                <a:lnTo>
                  <a:pt x="21781" y="61786"/>
                </a:lnTo>
                <a:lnTo>
                  <a:pt x="19622" y="56452"/>
                </a:lnTo>
                <a:lnTo>
                  <a:pt x="17590" y="51118"/>
                </a:lnTo>
                <a:lnTo>
                  <a:pt x="16447" y="46546"/>
                </a:lnTo>
                <a:lnTo>
                  <a:pt x="17590" y="41212"/>
                </a:lnTo>
                <a:lnTo>
                  <a:pt x="17590" y="38164"/>
                </a:lnTo>
                <a:lnTo>
                  <a:pt x="15431" y="34354"/>
                </a:lnTo>
                <a:lnTo>
                  <a:pt x="13272" y="31306"/>
                </a:lnTo>
                <a:lnTo>
                  <a:pt x="13272" y="24448"/>
                </a:lnTo>
                <a:lnTo>
                  <a:pt x="13272" y="16827"/>
                </a:lnTo>
                <a:lnTo>
                  <a:pt x="13272" y="10732"/>
                </a:lnTo>
                <a:lnTo>
                  <a:pt x="14288" y="6160"/>
                </a:lnTo>
                <a:lnTo>
                  <a:pt x="17590" y="4763"/>
                </a:lnTo>
                <a:lnTo>
                  <a:pt x="23940" y="5398"/>
                </a:lnTo>
                <a:lnTo>
                  <a:pt x="30417" y="6921"/>
                </a:lnTo>
                <a:lnTo>
                  <a:pt x="33592" y="11494"/>
                </a:lnTo>
                <a:lnTo>
                  <a:pt x="36767" y="18352"/>
                </a:lnTo>
                <a:lnTo>
                  <a:pt x="38926" y="24448"/>
                </a:lnTo>
                <a:lnTo>
                  <a:pt x="40069" y="27496"/>
                </a:lnTo>
                <a:lnTo>
                  <a:pt x="44260" y="27496"/>
                </a:lnTo>
                <a:lnTo>
                  <a:pt x="47562" y="25971"/>
                </a:lnTo>
                <a:lnTo>
                  <a:pt x="51753" y="23686"/>
                </a:lnTo>
                <a:lnTo>
                  <a:pt x="56071" y="22162"/>
                </a:lnTo>
                <a:lnTo>
                  <a:pt x="62548" y="22162"/>
                </a:lnTo>
                <a:lnTo>
                  <a:pt x="69914" y="22924"/>
                </a:lnTo>
                <a:lnTo>
                  <a:pt x="79566" y="24448"/>
                </a:lnTo>
                <a:lnTo>
                  <a:pt x="88202" y="27496"/>
                </a:lnTo>
                <a:lnTo>
                  <a:pt x="95695" y="29782"/>
                </a:lnTo>
                <a:lnTo>
                  <a:pt x="101029" y="35115"/>
                </a:lnTo>
                <a:lnTo>
                  <a:pt x="104204" y="41212"/>
                </a:lnTo>
                <a:lnTo>
                  <a:pt x="109538" y="45783"/>
                </a:lnTo>
                <a:lnTo>
                  <a:pt x="111697" y="48832"/>
                </a:lnTo>
                <a:lnTo>
                  <a:pt x="112840" y="49594"/>
                </a:lnTo>
                <a:lnTo>
                  <a:pt x="135192" y="49594"/>
                </a:lnTo>
                <a:close/>
              </a:path>
            </a:pathLst>
          </a:custGeom>
          <a:ln w="9525">
            <a:solidFill>
              <a:srgbClr val="EFEFEF"/>
            </a:solidFill>
          </a:ln>
        </p:spPr>
        <p:txBody>
          <a:bodyPr wrap="square" lIns="0" tIns="0" rIns="0" bIns="0" rtlCol="0">
            <a:noAutofit/>
          </a:bodyPr>
          <a:lstStyle/>
          <a:p>
            <a:endParaRPr/>
          </a:p>
        </p:txBody>
      </p:sp>
      <p:sp>
        <p:nvSpPr>
          <p:cNvPr id="77" name="object 77"/>
          <p:cNvSpPr/>
          <p:nvPr/>
        </p:nvSpPr>
        <p:spPr>
          <a:xfrm>
            <a:off x="2181225" y="1098550"/>
            <a:ext cx="598551" cy="300101"/>
          </a:xfrm>
          <a:custGeom>
            <a:avLst/>
            <a:gdLst/>
            <a:ahLst/>
            <a:cxnLst/>
            <a:rect l="l" t="t" r="r" b="b"/>
            <a:pathLst>
              <a:path w="598551" h="300101">
                <a:moveTo>
                  <a:pt x="580136" y="287909"/>
                </a:moveTo>
                <a:lnTo>
                  <a:pt x="581279" y="288671"/>
                </a:lnTo>
                <a:lnTo>
                  <a:pt x="583438" y="290957"/>
                </a:lnTo>
                <a:lnTo>
                  <a:pt x="582295" y="294005"/>
                </a:lnTo>
                <a:lnTo>
                  <a:pt x="573786" y="294767"/>
                </a:lnTo>
                <a:lnTo>
                  <a:pt x="567309" y="294767"/>
                </a:lnTo>
                <a:lnTo>
                  <a:pt x="562991" y="294005"/>
                </a:lnTo>
                <a:lnTo>
                  <a:pt x="557530" y="294005"/>
                </a:lnTo>
                <a:lnTo>
                  <a:pt x="553339" y="294767"/>
                </a:lnTo>
                <a:lnTo>
                  <a:pt x="549021" y="294767"/>
                </a:lnTo>
                <a:lnTo>
                  <a:pt x="544703" y="295528"/>
                </a:lnTo>
                <a:lnTo>
                  <a:pt x="539242" y="296290"/>
                </a:lnTo>
                <a:lnTo>
                  <a:pt x="532765" y="297815"/>
                </a:lnTo>
                <a:lnTo>
                  <a:pt x="525272" y="298577"/>
                </a:lnTo>
                <a:lnTo>
                  <a:pt x="518795" y="299339"/>
                </a:lnTo>
                <a:lnTo>
                  <a:pt x="514477" y="300101"/>
                </a:lnTo>
                <a:lnTo>
                  <a:pt x="509143" y="300101"/>
                </a:lnTo>
                <a:lnTo>
                  <a:pt x="503809" y="300101"/>
                </a:lnTo>
                <a:lnTo>
                  <a:pt x="499491" y="299339"/>
                </a:lnTo>
                <a:lnTo>
                  <a:pt x="494030" y="299339"/>
                </a:lnTo>
                <a:lnTo>
                  <a:pt x="487680" y="298577"/>
                </a:lnTo>
                <a:lnTo>
                  <a:pt x="483362" y="298577"/>
                </a:lnTo>
                <a:lnTo>
                  <a:pt x="477901" y="298577"/>
                </a:lnTo>
                <a:lnTo>
                  <a:pt x="473583" y="299339"/>
                </a:lnTo>
                <a:lnTo>
                  <a:pt x="468249" y="300101"/>
                </a:lnTo>
                <a:lnTo>
                  <a:pt x="462915" y="300101"/>
                </a:lnTo>
                <a:lnTo>
                  <a:pt x="459613" y="300101"/>
                </a:lnTo>
                <a:lnTo>
                  <a:pt x="454279" y="299339"/>
                </a:lnTo>
                <a:lnTo>
                  <a:pt x="450977" y="297815"/>
                </a:lnTo>
                <a:lnTo>
                  <a:pt x="445643" y="293243"/>
                </a:lnTo>
                <a:lnTo>
                  <a:pt x="444500" y="288671"/>
                </a:lnTo>
                <a:lnTo>
                  <a:pt x="440309" y="284861"/>
                </a:lnTo>
                <a:lnTo>
                  <a:pt x="427355" y="282575"/>
                </a:lnTo>
                <a:lnTo>
                  <a:pt x="418719" y="281813"/>
                </a:lnTo>
                <a:lnTo>
                  <a:pt x="411226" y="279527"/>
                </a:lnTo>
                <a:lnTo>
                  <a:pt x="404749" y="278003"/>
                </a:lnTo>
                <a:lnTo>
                  <a:pt x="400431" y="276478"/>
                </a:lnTo>
                <a:lnTo>
                  <a:pt x="396113" y="274955"/>
                </a:lnTo>
                <a:lnTo>
                  <a:pt x="392938" y="272669"/>
                </a:lnTo>
                <a:lnTo>
                  <a:pt x="389636" y="271907"/>
                </a:lnTo>
                <a:lnTo>
                  <a:pt x="386461" y="270383"/>
                </a:lnTo>
                <a:lnTo>
                  <a:pt x="381000" y="267334"/>
                </a:lnTo>
                <a:lnTo>
                  <a:pt x="376809" y="266573"/>
                </a:lnTo>
                <a:lnTo>
                  <a:pt x="370332" y="267334"/>
                </a:lnTo>
                <a:lnTo>
                  <a:pt x="360553" y="271145"/>
                </a:lnTo>
                <a:lnTo>
                  <a:pt x="348742" y="274955"/>
                </a:lnTo>
                <a:lnTo>
                  <a:pt x="340106" y="275717"/>
                </a:lnTo>
                <a:lnTo>
                  <a:pt x="332613" y="277240"/>
                </a:lnTo>
                <a:lnTo>
                  <a:pt x="327279" y="281051"/>
                </a:lnTo>
                <a:lnTo>
                  <a:pt x="319659" y="286384"/>
                </a:lnTo>
                <a:lnTo>
                  <a:pt x="312166" y="289433"/>
                </a:lnTo>
                <a:lnTo>
                  <a:pt x="304673" y="289433"/>
                </a:lnTo>
                <a:lnTo>
                  <a:pt x="297053" y="286384"/>
                </a:lnTo>
                <a:lnTo>
                  <a:pt x="291719" y="283337"/>
                </a:lnTo>
                <a:lnTo>
                  <a:pt x="287401" y="281051"/>
                </a:lnTo>
                <a:lnTo>
                  <a:pt x="282067" y="278003"/>
                </a:lnTo>
                <a:lnTo>
                  <a:pt x="278765" y="275717"/>
                </a:lnTo>
                <a:lnTo>
                  <a:pt x="275590" y="271907"/>
                </a:lnTo>
                <a:lnTo>
                  <a:pt x="275590" y="269621"/>
                </a:lnTo>
                <a:lnTo>
                  <a:pt x="279908" y="265811"/>
                </a:lnTo>
                <a:lnTo>
                  <a:pt x="288417" y="261239"/>
                </a:lnTo>
                <a:lnTo>
                  <a:pt x="298196" y="258318"/>
                </a:lnTo>
                <a:lnTo>
                  <a:pt x="304673" y="256032"/>
                </a:lnTo>
                <a:lnTo>
                  <a:pt x="310007" y="256032"/>
                </a:lnTo>
                <a:lnTo>
                  <a:pt x="313182" y="256032"/>
                </a:lnTo>
                <a:lnTo>
                  <a:pt x="315341" y="256032"/>
                </a:lnTo>
                <a:lnTo>
                  <a:pt x="318643" y="255270"/>
                </a:lnTo>
                <a:lnTo>
                  <a:pt x="322961" y="253746"/>
                </a:lnTo>
                <a:lnTo>
                  <a:pt x="328295" y="249936"/>
                </a:lnTo>
                <a:lnTo>
                  <a:pt x="340106" y="243078"/>
                </a:lnTo>
                <a:lnTo>
                  <a:pt x="350901" y="237744"/>
                </a:lnTo>
                <a:lnTo>
                  <a:pt x="355219" y="233171"/>
                </a:lnTo>
                <a:lnTo>
                  <a:pt x="352044" y="228600"/>
                </a:lnTo>
                <a:lnTo>
                  <a:pt x="342265" y="224028"/>
                </a:lnTo>
                <a:lnTo>
                  <a:pt x="331597" y="221742"/>
                </a:lnTo>
                <a:lnTo>
                  <a:pt x="328295" y="218059"/>
                </a:lnTo>
                <a:lnTo>
                  <a:pt x="332613" y="207390"/>
                </a:lnTo>
                <a:lnTo>
                  <a:pt x="344424" y="195961"/>
                </a:lnTo>
                <a:lnTo>
                  <a:pt x="353060" y="186817"/>
                </a:lnTo>
                <a:lnTo>
                  <a:pt x="352044" y="178562"/>
                </a:lnTo>
                <a:lnTo>
                  <a:pt x="339090" y="165608"/>
                </a:lnTo>
                <a:lnTo>
                  <a:pt x="329438" y="157988"/>
                </a:lnTo>
                <a:lnTo>
                  <a:pt x="319659" y="151892"/>
                </a:lnTo>
                <a:lnTo>
                  <a:pt x="311023" y="146558"/>
                </a:lnTo>
                <a:lnTo>
                  <a:pt x="303530" y="142748"/>
                </a:lnTo>
                <a:lnTo>
                  <a:pt x="294894" y="139065"/>
                </a:lnTo>
                <a:lnTo>
                  <a:pt x="287401" y="136778"/>
                </a:lnTo>
                <a:lnTo>
                  <a:pt x="279908" y="133731"/>
                </a:lnTo>
                <a:lnTo>
                  <a:pt x="271272" y="131445"/>
                </a:lnTo>
                <a:lnTo>
                  <a:pt x="262636" y="128396"/>
                </a:lnTo>
                <a:lnTo>
                  <a:pt x="254000" y="126111"/>
                </a:lnTo>
                <a:lnTo>
                  <a:pt x="245364" y="122301"/>
                </a:lnTo>
                <a:lnTo>
                  <a:pt x="237871" y="118490"/>
                </a:lnTo>
                <a:lnTo>
                  <a:pt x="230378" y="115443"/>
                </a:lnTo>
                <a:lnTo>
                  <a:pt x="223901" y="112395"/>
                </a:lnTo>
                <a:lnTo>
                  <a:pt x="217424" y="110109"/>
                </a:lnTo>
                <a:lnTo>
                  <a:pt x="214249" y="107823"/>
                </a:lnTo>
                <a:lnTo>
                  <a:pt x="205613" y="104013"/>
                </a:lnTo>
                <a:lnTo>
                  <a:pt x="196977" y="100203"/>
                </a:lnTo>
                <a:lnTo>
                  <a:pt x="191643" y="99568"/>
                </a:lnTo>
                <a:lnTo>
                  <a:pt x="192659" y="104013"/>
                </a:lnTo>
                <a:lnTo>
                  <a:pt x="199136" y="110871"/>
                </a:lnTo>
                <a:lnTo>
                  <a:pt x="200152" y="115443"/>
                </a:lnTo>
                <a:lnTo>
                  <a:pt x="196977" y="117728"/>
                </a:lnTo>
                <a:lnTo>
                  <a:pt x="184023" y="117728"/>
                </a:lnTo>
                <a:lnTo>
                  <a:pt x="175514" y="117728"/>
                </a:lnTo>
                <a:lnTo>
                  <a:pt x="171196" y="117728"/>
                </a:lnTo>
                <a:lnTo>
                  <a:pt x="165735" y="118490"/>
                </a:lnTo>
                <a:lnTo>
                  <a:pt x="162560" y="120777"/>
                </a:lnTo>
                <a:lnTo>
                  <a:pt x="158242" y="122301"/>
                </a:lnTo>
                <a:lnTo>
                  <a:pt x="152908" y="123063"/>
                </a:lnTo>
                <a:lnTo>
                  <a:pt x="148590" y="123825"/>
                </a:lnTo>
                <a:lnTo>
                  <a:pt x="140970" y="125349"/>
                </a:lnTo>
                <a:lnTo>
                  <a:pt x="133477" y="126111"/>
                </a:lnTo>
                <a:lnTo>
                  <a:pt x="127000" y="126873"/>
                </a:lnTo>
                <a:lnTo>
                  <a:pt x="122682" y="127634"/>
                </a:lnTo>
                <a:lnTo>
                  <a:pt x="118364" y="128396"/>
                </a:lnTo>
                <a:lnTo>
                  <a:pt x="114046" y="129159"/>
                </a:lnTo>
                <a:lnTo>
                  <a:pt x="108712" y="129159"/>
                </a:lnTo>
                <a:lnTo>
                  <a:pt x="102235" y="129159"/>
                </a:lnTo>
                <a:lnTo>
                  <a:pt x="93599" y="128396"/>
                </a:lnTo>
                <a:lnTo>
                  <a:pt x="79629" y="126111"/>
                </a:lnTo>
                <a:lnTo>
                  <a:pt x="75311" y="123063"/>
                </a:lnTo>
                <a:lnTo>
                  <a:pt x="70993" y="121539"/>
                </a:lnTo>
                <a:lnTo>
                  <a:pt x="64643" y="122301"/>
                </a:lnTo>
                <a:lnTo>
                  <a:pt x="54864" y="126111"/>
                </a:lnTo>
                <a:lnTo>
                  <a:pt x="50546" y="127634"/>
                </a:lnTo>
                <a:lnTo>
                  <a:pt x="46228" y="127634"/>
                </a:lnTo>
                <a:lnTo>
                  <a:pt x="37719" y="123825"/>
                </a:lnTo>
                <a:lnTo>
                  <a:pt x="32258" y="121539"/>
                </a:lnTo>
                <a:lnTo>
                  <a:pt x="25781" y="118490"/>
                </a:lnTo>
                <a:lnTo>
                  <a:pt x="19431" y="116205"/>
                </a:lnTo>
                <a:lnTo>
                  <a:pt x="13970" y="114681"/>
                </a:lnTo>
                <a:lnTo>
                  <a:pt x="10795" y="112395"/>
                </a:lnTo>
                <a:lnTo>
                  <a:pt x="9652" y="110109"/>
                </a:lnTo>
                <a:lnTo>
                  <a:pt x="11811" y="108584"/>
                </a:lnTo>
                <a:lnTo>
                  <a:pt x="17272" y="106299"/>
                </a:lnTo>
                <a:lnTo>
                  <a:pt x="24765" y="104775"/>
                </a:lnTo>
                <a:lnTo>
                  <a:pt x="32258" y="104013"/>
                </a:lnTo>
                <a:lnTo>
                  <a:pt x="38735" y="103251"/>
                </a:lnTo>
                <a:lnTo>
                  <a:pt x="44196" y="102489"/>
                </a:lnTo>
                <a:lnTo>
                  <a:pt x="48387" y="100965"/>
                </a:lnTo>
                <a:lnTo>
                  <a:pt x="48387" y="100203"/>
                </a:lnTo>
                <a:lnTo>
                  <a:pt x="45212" y="98806"/>
                </a:lnTo>
                <a:lnTo>
                  <a:pt x="37719" y="97282"/>
                </a:lnTo>
                <a:lnTo>
                  <a:pt x="29083" y="94996"/>
                </a:lnTo>
                <a:lnTo>
                  <a:pt x="20447" y="93471"/>
                </a:lnTo>
                <a:lnTo>
                  <a:pt x="13970" y="92709"/>
                </a:lnTo>
                <a:lnTo>
                  <a:pt x="9652" y="91948"/>
                </a:lnTo>
                <a:lnTo>
                  <a:pt x="4318" y="89662"/>
                </a:lnTo>
                <a:lnTo>
                  <a:pt x="2159" y="88138"/>
                </a:lnTo>
                <a:lnTo>
                  <a:pt x="0" y="85090"/>
                </a:lnTo>
                <a:lnTo>
                  <a:pt x="0" y="79756"/>
                </a:lnTo>
                <a:lnTo>
                  <a:pt x="0" y="70612"/>
                </a:lnTo>
                <a:lnTo>
                  <a:pt x="0" y="64515"/>
                </a:lnTo>
                <a:lnTo>
                  <a:pt x="0" y="57784"/>
                </a:lnTo>
                <a:lnTo>
                  <a:pt x="1016" y="45593"/>
                </a:lnTo>
                <a:lnTo>
                  <a:pt x="5334" y="29590"/>
                </a:lnTo>
                <a:lnTo>
                  <a:pt x="12954" y="16002"/>
                </a:lnTo>
                <a:lnTo>
                  <a:pt x="23622" y="6858"/>
                </a:lnTo>
                <a:lnTo>
                  <a:pt x="33401" y="2286"/>
                </a:lnTo>
                <a:lnTo>
                  <a:pt x="42037" y="2286"/>
                </a:lnTo>
                <a:lnTo>
                  <a:pt x="49530" y="4571"/>
                </a:lnTo>
                <a:lnTo>
                  <a:pt x="53848" y="7620"/>
                </a:lnTo>
                <a:lnTo>
                  <a:pt x="52705" y="14478"/>
                </a:lnTo>
                <a:lnTo>
                  <a:pt x="46228" y="30353"/>
                </a:lnTo>
                <a:lnTo>
                  <a:pt x="45212" y="42545"/>
                </a:lnTo>
                <a:lnTo>
                  <a:pt x="48387" y="53213"/>
                </a:lnTo>
                <a:lnTo>
                  <a:pt x="53848" y="60706"/>
                </a:lnTo>
                <a:lnTo>
                  <a:pt x="60325" y="68326"/>
                </a:lnTo>
                <a:lnTo>
                  <a:pt x="66675" y="73659"/>
                </a:lnTo>
                <a:lnTo>
                  <a:pt x="73152" y="77470"/>
                </a:lnTo>
                <a:lnTo>
                  <a:pt x="76454" y="82042"/>
                </a:lnTo>
                <a:lnTo>
                  <a:pt x="75311" y="81280"/>
                </a:lnTo>
                <a:lnTo>
                  <a:pt x="67818" y="66040"/>
                </a:lnTo>
                <a:lnTo>
                  <a:pt x="60325" y="47117"/>
                </a:lnTo>
                <a:lnTo>
                  <a:pt x="59182" y="31115"/>
                </a:lnTo>
                <a:lnTo>
                  <a:pt x="62484" y="19812"/>
                </a:lnTo>
                <a:lnTo>
                  <a:pt x="66675" y="9144"/>
                </a:lnTo>
                <a:lnTo>
                  <a:pt x="74295" y="2286"/>
                </a:lnTo>
                <a:lnTo>
                  <a:pt x="85090" y="0"/>
                </a:lnTo>
                <a:lnTo>
                  <a:pt x="97917" y="1524"/>
                </a:lnTo>
                <a:lnTo>
                  <a:pt x="107696" y="5334"/>
                </a:lnTo>
                <a:lnTo>
                  <a:pt x="114046" y="10668"/>
                </a:lnTo>
                <a:lnTo>
                  <a:pt x="117348" y="16002"/>
                </a:lnTo>
                <a:lnTo>
                  <a:pt x="119507" y="19812"/>
                </a:lnTo>
                <a:lnTo>
                  <a:pt x="122682" y="24257"/>
                </a:lnTo>
                <a:lnTo>
                  <a:pt x="123825" y="29590"/>
                </a:lnTo>
                <a:lnTo>
                  <a:pt x="124841" y="35687"/>
                </a:lnTo>
                <a:lnTo>
                  <a:pt x="127000" y="40259"/>
                </a:lnTo>
                <a:lnTo>
                  <a:pt x="133477" y="41021"/>
                </a:lnTo>
                <a:lnTo>
                  <a:pt x="142113" y="39496"/>
                </a:lnTo>
                <a:lnTo>
                  <a:pt x="150749" y="35687"/>
                </a:lnTo>
                <a:lnTo>
                  <a:pt x="157099" y="31115"/>
                </a:lnTo>
                <a:lnTo>
                  <a:pt x="158242" y="27305"/>
                </a:lnTo>
                <a:lnTo>
                  <a:pt x="160401" y="23495"/>
                </a:lnTo>
                <a:lnTo>
                  <a:pt x="167894" y="20446"/>
                </a:lnTo>
                <a:lnTo>
                  <a:pt x="176530" y="17526"/>
                </a:lnTo>
                <a:lnTo>
                  <a:pt x="181864" y="14478"/>
                </a:lnTo>
                <a:lnTo>
                  <a:pt x="188341" y="14478"/>
                </a:lnTo>
                <a:lnTo>
                  <a:pt x="199136" y="18288"/>
                </a:lnTo>
                <a:lnTo>
                  <a:pt x="212090" y="24257"/>
                </a:lnTo>
                <a:lnTo>
                  <a:pt x="217424" y="28828"/>
                </a:lnTo>
                <a:lnTo>
                  <a:pt x="221742" y="33401"/>
                </a:lnTo>
                <a:lnTo>
                  <a:pt x="224917" y="37211"/>
                </a:lnTo>
                <a:lnTo>
                  <a:pt x="230378" y="41783"/>
                </a:lnTo>
                <a:lnTo>
                  <a:pt x="237871" y="45593"/>
                </a:lnTo>
                <a:lnTo>
                  <a:pt x="244348" y="46355"/>
                </a:lnTo>
                <a:lnTo>
                  <a:pt x="248666" y="42545"/>
                </a:lnTo>
                <a:lnTo>
                  <a:pt x="255143" y="37211"/>
                </a:lnTo>
                <a:lnTo>
                  <a:pt x="264795" y="34925"/>
                </a:lnTo>
                <a:lnTo>
                  <a:pt x="275590" y="34925"/>
                </a:lnTo>
                <a:lnTo>
                  <a:pt x="283083" y="37211"/>
                </a:lnTo>
                <a:lnTo>
                  <a:pt x="286385" y="41021"/>
                </a:lnTo>
                <a:lnTo>
                  <a:pt x="288417" y="42545"/>
                </a:lnTo>
                <a:lnTo>
                  <a:pt x="291719" y="44831"/>
                </a:lnTo>
                <a:lnTo>
                  <a:pt x="302514" y="46355"/>
                </a:lnTo>
                <a:lnTo>
                  <a:pt x="310007" y="47117"/>
                </a:lnTo>
                <a:lnTo>
                  <a:pt x="318643" y="47117"/>
                </a:lnTo>
                <a:lnTo>
                  <a:pt x="327279" y="47878"/>
                </a:lnTo>
                <a:lnTo>
                  <a:pt x="334772" y="47878"/>
                </a:lnTo>
                <a:lnTo>
                  <a:pt x="342265" y="47878"/>
                </a:lnTo>
                <a:lnTo>
                  <a:pt x="345567" y="48640"/>
                </a:lnTo>
                <a:lnTo>
                  <a:pt x="347726" y="50927"/>
                </a:lnTo>
                <a:lnTo>
                  <a:pt x="345567" y="52451"/>
                </a:lnTo>
                <a:lnTo>
                  <a:pt x="343408" y="54737"/>
                </a:lnTo>
                <a:lnTo>
                  <a:pt x="346583" y="54737"/>
                </a:lnTo>
                <a:lnTo>
                  <a:pt x="354203" y="54737"/>
                </a:lnTo>
                <a:lnTo>
                  <a:pt x="360553" y="56261"/>
                </a:lnTo>
                <a:lnTo>
                  <a:pt x="364871" y="59309"/>
                </a:lnTo>
                <a:lnTo>
                  <a:pt x="371348" y="62992"/>
                </a:lnTo>
                <a:lnTo>
                  <a:pt x="375666" y="65278"/>
                </a:lnTo>
                <a:lnTo>
                  <a:pt x="377825" y="66040"/>
                </a:lnTo>
                <a:lnTo>
                  <a:pt x="376809" y="66040"/>
                </a:lnTo>
                <a:lnTo>
                  <a:pt x="371348" y="67564"/>
                </a:lnTo>
                <a:lnTo>
                  <a:pt x="368173" y="69088"/>
                </a:lnTo>
                <a:lnTo>
                  <a:pt x="364871" y="70612"/>
                </a:lnTo>
                <a:lnTo>
                  <a:pt x="369189" y="73659"/>
                </a:lnTo>
                <a:lnTo>
                  <a:pt x="378841" y="75946"/>
                </a:lnTo>
                <a:lnTo>
                  <a:pt x="388620" y="77470"/>
                </a:lnTo>
                <a:lnTo>
                  <a:pt x="388620" y="79756"/>
                </a:lnTo>
                <a:lnTo>
                  <a:pt x="384302" y="81280"/>
                </a:lnTo>
                <a:lnTo>
                  <a:pt x="379984" y="82042"/>
                </a:lnTo>
                <a:lnTo>
                  <a:pt x="377825" y="83565"/>
                </a:lnTo>
                <a:lnTo>
                  <a:pt x="377825" y="87376"/>
                </a:lnTo>
                <a:lnTo>
                  <a:pt x="376809" y="89662"/>
                </a:lnTo>
                <a:lnTo>
                  <a:pt x="375666" y="93471"/>
                </a:lnTo>
                <a:lnTo>
                  <a:pt x="375666" y="96520"/>
                </a:lnTo>
                <a:lnTo>
                  <a:pt x="379984" y="100203"/>
                </a:lnTo>
                <a:lnTo>
                  <a:pt x="388620" y="102489"/>
                </a:lnTo>
                <a:lnTo>
                  <a:pt x="399288" y="100965"/>
                </a:lnTo>
                <a:lnTo>
                  <a:pt x="405765" y="100965"/>
                </a:lnTo>
                <a:lnTo>
                  <a:pt x="413385" y="103251"/>
                </a:lnTo>
                <a:lnTo>
                  <a:pt x="421894" y="108584"/>
                </a:lnTo>
                <a:lnTo>
                  <a:pt x="430530" y="113919"/>
                </a:lnTo>
                <a:lnTo>
                  <a:pt x="438150" y="115443"/>
                </a:lnTo>
                <a:lnTo>
                  <a:pt x="440309" y="113919"/>
                </a:lnTo>
                <a:lnTo>
                  <a:pt x="437007" y="109346"/>
                </a:lnTo>
                <a:lnTo>
                  <a:pt x="433832" y="105537"/>
                </a:lnTo>
                <a:lnTo>
                  <a:pt x="433832" y="104013"/>
                </a:lnTo>
                <a:lnTo>
                  <a:pt x="440309" y="105537"/>
                </a:lnTo>
                <a:lnTo>
                  <a:pt x="445643" y="106299"/>
                </a:lnTo>
                <a:lnTo>
                  <a:pt x="453136" y="107823"/>
                </a:lnTo>
                <a:lnTo>
                  <a:pt x="461772" y="108584"/>
                </a:lnTo>
                <a:lnTo>
                  <a:pt x="469265" y="108584"/>
                </a:lnTo>
                <a:lnTo>
                  <a:pt x="475742" y="109346"/>
                </a:lnTo>
                <a:lnTo>
                  <a:pt x="481203" y="110109"/>
                </a:lnTo>
                <a:lnTo>
                  <a:pt x="484378" y="110871"/>
                </a:lnTo>
                <a:lnTo>
                  <a:pt x="485521" y="112395"/>
                </a:lnTo>
                <a:lnTo>
                  <a:pt x="484378" y="115443"/>
                </a:lnTo>
                <a:lnTo>
                  <a:pt x="485521" y="116967"/>
                </a:lnTo>
                <a:lnTo>
                  <a:pt x="487680" y="117728"/>
                </a:lnTo>
                <a:lnTo>
                  <a:pt x="491871" y="117728"/>
                </a:lnTo>
                <a:lnTo>
                  <a:pt x="496189" y="117728"/>
                </a:lnTo>
                <a:lnTo>
                  <a:pt x="501650" y="116205"/>
                </a:lnTo>
                <a:lnTo>
                  <a:pt x="508127" y="115443"/>
                </a:lnTo>
                <a:lnTo>
                  <a:pt x="516636" y="115443"/>
                </a:lnTo>
                <a:lnTo>
                  <a:pt x="527431" y="116205"/>
                </a:lnTo>
                <a:lnTo>
                  <a:pt x="539242" y="116967"/>
                </a:lnTo>
                <a:lnTo>
                  <a:pt x="547878" y="120015"/>
                </a:lnTo>
                <a:lnTo>
                  <a:pt x="550037" y="123825"/>
                </a:lnTo>
                <a:lnTo>
                  <a:pt x="546862" y="128396"/>
                </a:lnTo>
                <a:lnTo>
                  <a:pt x="539242" y="131445"/>
                </a:lnTo>
                <a:lnTo>
                  <a:pt x="533908" y="133731"/>
                </a:lnTo>
                <a:lnTo>
                  <a:pt x="533908" y="136778"/>
                </a:lnTo>
                <a:lnTo>
                  <a:pt x="539242" y="139065"/>
                </a:lnTo>
                <a:lnTo>
                  <a:pt x="543560" y="141224"/>
                </a:lnTo>
                <a:lnTo>
                  <a:pt x="549021" y="145034"/>
                </a:lnTo>
                <a:lnTo>
                  <a:pt x="550037" y="148844"/>
                </a:lnTo>
                <a:lnTo>
                  <a:pt x="550037" y="151892"/>
                </a:lnTo>
                <a:lnTo>
                  <a:pt x="547878" y="154940"/>
                </a:lnTo>
                <a:lnTo>
                  <a:pt x="543560" y="157226"/>
                </a:lnTo>
                <a:lnTo>
                  <a:pt x="539242" y="158750"/>
                </a:lnTo>
                <a:lnTo>
                  <a:pt x="534924" y="161036"/>
                </a:lnTo>
                <a:lnTo>
                  <a:pt x="534924" y="162559"/>
                </a:lnTo>
                <a:lnTo>
                  <a:pt x="537083" y="166370"/>
                </a:lnTo>
                <a:lnTo>
                  <a:pt x="543560" y="169418"/>
                </a:lnTo>
                <a:lnTo>
                  <a:pt x="550037" y="173228"/>
                </a:lnTo>
                <a:lnTo>
                  <a:pt x="553339" y="177800"/>
                </a:lnTo>
                <a:lnTo>
                  <a:pt x="553339" y="181483"/>
                </a:lnTo>
                <a:lnTo>
                  <a:pt x="550037" y="185293"/>
                </a:lnTo>
                <a:lnTo>
                  <a:pt x="544703" y="188340"/>
                </a:lnTo>
                <a:lnTo>
                  <a:pt x="541401" y="189103"/>
                </a:lnTo>
                <a:lnTo>
                  <a:pt x="539242" y="189103"/>
                </a:lnTo>
                <a:lnTo>
                  <a:pt x="532765" y="186055"/>
                </a:lnTo>
                <a:lnTo>
                  <a:pt x="524256" y="183769"/>
                </a:lnTo>
                <a:lnTo>
                  <a:pt x="516636" y="180721"/>
                </a:lnTo>
                <a:lnTo>
                  <a:pt x="510159" y="178562"/>
                </a:lnTo>
                <a:lnTo>
                  <a:pt x="503809" y="175514"/>
                </a:lnTo>
                <a:lnTo>
                  <a:pt x="500507" y="173990"/>
                </a:lnTo>
                <a:lnTo>
                  <a:pt x="495173" y="173228"/>
                </a:lnTo>
                <a:lnTo>
                  <a:pt x="490855" y="171703"/>
                </a:lnTo>
                <a:lnTo>
                  <a:pt x="483362" y="169418"/>
                </a:lnTo>
                <a:lnTo>
                  <a:pt x="473583" y="167132"/>
                </a:lnTo>
                <a:lnTo>
                  <a:pt x="465074" y="166370"/>
                </a:lnTo>
                <a:lnTo>
                  <a:pt x="457454" y="167132"/>
                </a:lnTo>
                <a:lnTo>
                  <a:pt x="453136" y="170180"/>
                </a:lnTo>
                <a:lnTo>
                  <a:pt x="453136" y="174752"/>
                </a:lnTo>
                <a:lnTo>
                  <a:pt x="455295" y="179324"/>
                </a:lnTo>
                <a:lnTo>
                  <a:pt x="460756" y="184531"/>
                </a:lnTo>
                <a:lnTo>
                  <a:pt x="468249" y="190627"/>
                </a:lnTo>
                <a:lnTo>
                  <a:pt x="473583" y="192913"/>
                </a:lnTo>
                <a:lnTo>
                  <a:pt x="476885" y="196723"/>
                </a:lnTo>
                <a:lnTo>
                  <a:pt x="483362" y="199009"/>
                </a:lnTo>
                <a:lnTo>
                  <a:pt x="487680" y="201295"/>
                </a:lnTo>
                <a:lnTo>
                  <a:pt x="494030" y="203581"/>
                </a:lnTo>
                <a:lnTo>
                  <a:pt x="500507" y="205867"/>
                </a:lnTo>
                <a:lnTo>
                  <a:pt x="506984" y="206628"/>
                </a:lnTo>
                <a:lnTo>
                  <a:pt x="512318" y="207390"/>
                </a:lnTo>
                <a:lnTo>
                  <a:pt x="524256" y="208915"/>
                </a:lnTo>
                <a:lnTo>
                  <a:pt x="532765" y="210439"/>
                </a:lnTo>
                <a:lnTo>
                  <a:pt x="539242" y="213487"/>
                </a:lnTo>
                <a:lnTo>
                  <a:pt x="543560" y="217296"/>
                </a:lnTo>
                <a:lnTo>
                  <a:pt x="551180" y="219583"/>
                </a:lnTo>
                <a:lnTo>
                  <a:pt x="559689" y="220980"/>
                </a:lnTo>
                <a:lnTo>
                  <a:pt x="568325" y="223265"/>
                </a:lnTo>
                <a:lnTo>
                  <a:pt x="573786" y="228600"/>
                </a:lnTo>
                <a:lnTo>
                  <a:pt x="574802" y="233171"/>
                </a:lnTo>
                <a:lnTo>
                  <a:pt x="573786" y="236220"/>
                </a:lnTo>
                <a:lnTo>
                  <a:pt x="573786" y="239268"/>
                </a:lnTo>
                <a:lnTo>
                  <a:pt x="576961" y="246126"/>
                </a:lnTo>
                <a:lnTo>
                  <a:pt x="582295" y="252221"/>
                </a:lnTo>
                <a:lnTo>
                  <a:pt x="584454" y="256032"/>
                </a:lnTo>
                <a:lnTo>
                  <a:pt x="585597" y="259842"/>
                </a:lnTo>
                <a:lnTo>
                  <a:pt x="589915" y="262001"/>
                </a:lnTo>
                <a:lnTo>
                  <a:pt x="594233" y="265811"/>
                </a:lnTo>
                <a:lnTo>
                  <a:pt x="598551" y="268859"/>
                </a:lnTo>
                <a:lnTo>
                  <a:pt x="597408" y="271145"/>
                </a:lnTo>
                <a:lnTo>
                  <a:pt x="590931" y="270383"/>
                </a:lnTo>
                <a:lnTo>
                  <a:pt x="585597" y="267334"/>
                </a:lnTo>
                <a:lnTo>
                  <a:pt x="582295" y="265049"/>
                </a:lnTo>
                <a:lnTo>
                  <a:pt x="575945" y="262001"/>
                </a:lnTo>
                <a:lnTo>
                  <a:pt x="565150" y="262001"/>
                </a:lnTo>
                <a:lnTo>
                  <a:pt x="552196" y="264287"/>
                </a:lnTo>
                <a:lnTo>
                  <a:pt x="543560" y="265049"/>
                </a:lnTo>
                <a:lnTo>
                  <a:pt x="537083" y="265049"/>
                </a:lnTo>
                <a:lnTo>
                  <a:pt x="530733" y="262001"/>
                </a:lnTo>
                <a:lnTo>
                  <a:pt x="525272" y="260477"/>
                </a:lnTo>
                <a:lnTo>
                  <a:pt x="519938" y="259842"/>
                </a:lnTo>
                <a:lnTo>
                  <a:pt x="514477" y="258318"/>
                </a:lnTo>
                <a:lnTo>
                  <a:pt x="508127" y="257556"/>
                </a:lnTo>
                <a:lnTo>
                  <a:pt x="501650" y="256032"/>
                </a:lnTo>
                <a:lnTo>
                  <a:pt x="496189" y="256032"/>
                </a:lnTo>
                <a:lnTo>
                  <a:pt x="491871" y="256032"/>
                </a:lnTo>
                <a:lnTo>
                  <a:pt x="487680" y="256032"/>
                </a:lnTo>
                <a:lnTo>
                  <a:pt x="485521" y="258318"/>
                </a:lnTo>
                <a:lnTo>
                  <a:pt x="489712" y="260477"/>
                </a:lnTo>
                <a:lnTo>
                  <a:pt x="498348" y="263525"/>
                </a:lnTo>
                <a:lnTo>
                  <a:pt x="512318" y="267334"/>
                </a:lnTo>
                <a:lnTo>
                  <a:pt x="522097" y="269621"/>
                </a:lnTo>
                <a:lnTo>
                  <a:pt x="527431" y="271145"/>
                </a:lnTo>
                <a:lnTo>
                  <a:pt x="533908" y="271907"/>
                </a:lnTo>
                <a:lnTo>
                  <a:pt x="537083" y="271907"/>
                </a:lnTo>
                <a:lnTo>
                  <a:pt x="541401" y="272669"/>
                </a:lnTo>
                <a:lnTo>
                  <a:pt x="544703" y="273431"/>
                </a:lnTo>
                <a:lnTo>
                  <a:pt x="547878" y="274955"/>
                </a:lnTo>
                <a:lnTo>
                  <a:pt x="550037" y="276478"/>
                </a:lnTo>
                <a:lnTo>
                  <a:pt x="556514" y="278765"/>
                </a:lnTo>
                <a:lnTo>
                  <a:pt x="565150" y="281813"/>
                </a:lnTo>
                <a:lnTo>
                  <a:pt x="573786" y="284099"/>
                </a:lnTo>
                <a:lnTo>
                  <a:pt x="580136" y="287909"/>
                </a:lnTo>
                <a:close/>
              </a:path>
            </a:pathLst>
          </a:custGeom>
          <a:solidFill>
            <a:srgbClr val="A7A7A7"/>
          </a:solidFill>
        </p:spPr>
        <p:txBody>
          <a:bodyPr wrap="square" lIns="0" tIns="0" rIns="0" bIns="0" rtlCol="0">
            <a:noAutofit/>
          </a:bodyPr>
          <a:lstStyle/>
          <a:p>
            <a:endParaRPr/>
          </a:p>
        </p:txBody>
      </p:sp>
      <p:sp>
        <p:nvSpPr>
          <p:cNvPr id="78" name="object 78"/>
          <p:cNvSpPr/>
          <p:nvPr/>
        </p:nvSpPr>
        <p:spPr>
          <a:xfrm>
            <a:off x="2176462" y="1093787"/>
            <a:ext cx="608076" cy="309626"/>
          </a:xfrm>
          <a:custGeom>
            <a:avLst/>
            <a:gdLst/>
            <a:ahLst/>
            <a:cxnLst/>
            <a:rect l="l" t="t" r="r" b="b"/>
            <a:pathLst>
              <a:path w="608076" h="309626">
                <a:moveTo>
                  <a:pt x="584899" y="292672"/>
                </a:moveTo>
                <a:lnTo>
                  <a:pt x="586042" y="293434"/>
                </a:lnTo>
                <a:lnTo>
                  <a:pt x="588201" y="295720"/>
                </a:lnTo>
                <a:lnTo>
                  <a:pt x="587058" y="298768"/>
                </a:lnTo>
                <a:lnTo>
                  <a:pt x="578549" y="299530"/>
                </a:lnTo>
                <a:lnTo>
                  <a:pt x="572072" y="299530"/>
                </a:lnTo>
                <a:lnTo>
                  <a:pt x="567754" y="298768"/>
                </a:lnTo>
                <a:lnTo>
                  <a:pt x="562293" y="298768"/>
                </a:lnTo>
                <a:lnTo>
                  <a:pt x="558102" y="299530"/>
                </a:lnTo>
                <a:lnTo>
                  <a:pt x="553784" y="299530"/>
                </a:lnTo>
                <a:lnTo>
                  <a:pt x="549466" y="300291"/>
                </a:lnTo>
                <a:lnTo>
                  <a:pt x="544005" y="301053"/>
                </a:lnTo>
                <a:lnTo>
                  <a:pt x="537528" y="302578"/>
                </a:lnTo>
                <a:lnTo>
                  <a:pt x="530035" y="303340"/>
                </a:lnTo>
                <a:lnTo>
                  <a:pt x="523558" y="304102"/>
                </a:lnTo>
                <a:lnTo>
                  <a:pt x="519240" y="304864"/>
                </a:lnTo>
                <a:lnTo>
                  <a:pt x="513906" y="304864"/>
                </a:lnTo>
                <a:lnTo>
                  <a:pt x="508572" y="304864"/>
                </a:lnTo>
                <a:lnTo>
                  <a:pt x="504254" y="304102"/>
                </a:lnTo>
                <a:lnTo>
                  <a:pt x="498793" y="304102"/>
                </a:lnTo>
                <a:lnTo>
                  <a:pt x="492443" y="303340"/>
                </a:lnTo>
                <a:lnTo>
                  <a:pt x="488125" y="303340"/>
                </a:lnTo>
                <a:lnTo>
                  <a:pt x="482664" y="303340"/>
                </a:lnTo>
                <a:lnTo>
                  <a:pt x="478346" y="304102"/>
                </a:lnTo>
                <a:lnTo>
                  <a:pt x="473012" y="304864"/>
                </a:lnTo>
                <a:lnTo>
                  <a:pt x="467678" y="304864"/>
                </a:lnTo>
                <a:lnTo>
                  <a:pt x="464376" y="304864"/>
                </a:lnTo>
                <a:lnTo>
                  <a:pt x="459042" y="304102"/>
                </a:lnTo>
                <a:lnTo>
                  <a:pt x="455740" y="302578"/>
                </a:lnTo>
                <a:lnTo>
                  <a:pt x="450406" y="298006"/>
                </a:lnTo>
                <a:lnTo>
                  <a:pt x="449263" y="293434"/>
                </a:lnTo>
                <a:lnTo>
                  <a:pt x="445072" y="289624"/>
                </a:lnTo>
                <a:lnTo>
                  <a:pt x="432118" y="287338"/>
                </a:lnTo>
                <a:lnTo>
                  <a:pt x="423482" y="286576"/>
                </a:lnTo>
                <a:lnTo>
                  <a:pt x="415989" y="284290"/>
                </a:lnTo>
                <a:lnTo>
                  <a:pt x="409512" y="282766"/>
                </a:lnTo>
                <a:lnTo>
                  <a:pt x="405194" y="281241"/>
                </a:lnTo>
                <a:lnTo>
                  <a:pt x="400876" y="279718"/>
                </a:lnTo>
                <a:lnTo>
                  <a:pt x="397701" y="277432"/>
                </a:lnTo>
                <a:lnTo>
                  <a:pt x="394399" y="276670"/>
                </a:lnTo>
                <a:lnTo>
                  <a:pt x="391224" y="275146"/>
                </a:lnTo>
                <a:lnTo>
                  <a:pt x="385763" y="272097"/>
                </a:lnTo>
                <a:lnTo>
                  <a:pt x="381572" y="271336"/>
                </a:lnTo>
                <a:lnTo>
                  <a:pt x="375095" y="272097"/>
                </a:lnTo>
                <a:lnTo>
                  <a:pt x="365316" y="275908"/>
                </a:lnTo>
                <a:lnTo>
                  <a:pt x="353505" y="279718"/>
                </a:lnTo>
                <a:lnTo>
                  <a:pt x="344869" y="280480"/>
                </a:lnTo>
                <a:lnTo>
                  <a:pt x="337376" y="282003"/>
                </a:lnTo>
                <a:lnTo>
                  <a:pt x="332042" y="285814"/>
                </a:lnTo>
                <a:lnTo>
                  <a:pt x="324422" y="291147"/>
                </a:lnTo>
                <a:lnTo>
                  <a:pt x="316929" y="294196"/>
                </a:lnTo>
                <a:lnTo>
                  <a:pt x="309436" y="294196"/>
                </a:lnTo>
                <a:lnTo>
                  <a:pt x="301816" y="291147"/>
                </a:lnTo>
                <a:lnTo>
                  <a:pt x="296482" y="288100"/>
                </a:lnTo>
                <a:lnTo>
                  <a:pt x="292164" y="285814"/>
                </a:lnTo>
                <a:lnTo>
                  <a:pt x="286830" y="282766"/>
                </a:lnTo>
                <a:lnTo>
                  <a:pt x="283528" y="280480"/>
                </a:lnTo>
                <a:lnTo>
                  <a:pt x="280353" y="276670"/>
                </a:lnTo>
                <a:lnTo>
                  <a:pt x="280353" y="274384"/>
                </a:lnTo>
                <a:lnTo>
                  <a:pt x="284671" y="270574"/>
                </a:lnTo>
                <a:lnTo>
                  <a:pt x="293180" y="266002"/>
                </a:lnTo>
                <a:lnTo>
                  <a:pt x="302959" y="263081"/>
                </a:lnTo>
                <a:lnTo>
                  <a:pt x="309436" y="260795"/>
                </a:lnTo>
                <a:lnTo>
                  <a:pt x="314770" y="260795"/>
                </a:lnTo>
                <a:lnTo>
                  <a:pt x="317945" y="260795"/>
                </a:lnTo>
                <a:lnTo>
                  <a:pt x="320104" y="260795"/>
                </a:lnTo>
                <a:lnTo>
                  <a:pt x="323406" y="260033"/>
                </a:lnTo>
                <a:lnTo>
                  <a:pt x="327724" y="258509"/>
                </a:lnTo>
                <a:lnTo>
                  <a:pt x="333058" y="254699"/>
                </a:lnTo>
                <a:lnTo>
                  <a:pt x="344869" y="247841"/>
                </a:lnTo>
                <a:lnTo>
                  <a:pt x="355664" y="242507"/>
                </a:lnTo>
                <a:lnTo>
                  <a:pt x="359982" y="237934"/>
                </a:lnTo>
                <a:lnTo>
                  <a:pt x="356807" y="233363"/>
                </a:lnTo>
                <a:lnTo>
                  <a:pt x="347028" y="228791"/>
                </a:lnTo>
                <a:lnTo>
                  <a:pt x="336360" y="226505"/>
                </a:lnTo>
                <a:lnTo>
                  <a:pt x="333058" y="222822"/>
                </a:lnTo>
                <a:lnTo>
                  <a:pt x="337376" y="212153"/>
                </a:lnTo>
                <a:lnTo>
                  <a:pt x="349187" y="200724"/>
                </a:lnTo>
                <a:lnTo>
                  <a:pt x="357823" y="191580"/>
                </a:lnTo>
                <a:lnTo>
                  <a:pt x="356807" y="183325"/>
                </a:lnTo>
                <a:lnTo>
                  <a:pt x="343853" y="170371"/>
                </a:lnTo>
                <a:lnTo>
                  <a:pt x="334201" y="162751"/>
                </a:lnTo>
                <a:lnTo>
                  <a:pt x="324422" y="156655"/>
                </a:lnTo>
                <a:lnTo>
                  <a:pt x="315786" y="151321"/>
                </a:lnTo>
                <a:lnTo>
                  <a:pt x="308293" y="147511"/>
                </a:lnTo>
                <a:lnTo>
                  <a:pt x="299657" y="143828"/>
                </a:lnTo>
                <a:lnTo>
                  <a:pt x="292164" y="141541"/>
                </a:lnTo>
                <a:lnTo>
                  <a:pt x="284671" y="138494"/>
                </a:lnTo>
                <a:lnTo>
                  <a:pt x="276035" y="136208"/>
                </a:lnTo>
                <a:lnTo>
                  <a:pt x="267399" y="133159"/>
                </a:lnTo>
                <a:lnTo>
                  <a:pt x="258763" y="130874"/>
                </a:lnTo>
                <a:lnTo>
                  <a:pt x="250127" y="127064"/>
                </a:lnTo>
                <a:lnTo>
                  <a:pt x="242634" y="123253"/>
                </a:lnTo>
                <a:lnTo>
                  <a:pt x="235141" y="120206"/>
                </a:lnTo>
                <a:lnTo>
                  <a:pt x="228664" y="117158"/>
                </a:lnTo>
                <a:lnTo>
                  <a:pt x="222187" y="114872"/>
                </a:lnTo>
                <a:lnTo>
                  <a:pt x="219012" y="112586"/>
                </a:lnTo>
                <a:lnTo>
                  <a:pt x="210376" y="108776"/>
                </a:lnTo>
                <a:lnTo>
                  <a:pt x="201740" y="104966"/>
                </a:lnTo>
                <a:lnTo>
                  <a:pt x="196406" y="104331"/>
                </a:lnTo>
                <a:lnTo>
                  <a:pt x="197422" y="108776"/>
                </a:lnTo>
                <a:lnTo>
                  <a:pt x="203899" y="115634"/>
                </a:lnTo>
                <a:lnTo>
                  <a:pt x="204915" y="120206"/>
                </a:lnTo>
                <a:lnTo>
                  <a:pt x="201740" y="122491"/>
                </a:lnTo>
                <a:lnTo>
                  <a:pt x="188786" y="122491"/>
                </a:lnTo>
                <a:lnTo>
                  <a:pt x="180277" y="122491"/>
                </a:lnTo>
                <a:lnTo>
                  <a:pt x="175959" y="122491"/>
                </a:lnTo>
                <a:lnTo>
                  <a:pt x="170498" y="123253"/>
                </a:lnTo>
                <a:lnTo>
                  <a:pt x="167323" y="125540"/>
                </a:lnTo>
                <a:lnTo>
                  <a:pt x="163005" y="127064"/>
                </a:lnTo>
                <a:lnTo>
                  <a:pt x="157671" y="127826"/>
                </a:lnTo>
                <a:lnTo>
                  <a:pt x="153353" y="128588"/>
                </a:lnTo>
                <a:lnTo>
                  <a:pt x="145733" y="130112"/>
                </a:lnTo>
                <a:lnTo>
                  <a:pt x="138240" y="130874"/>
                </a:lnTo>
                <a:lnTo>
                  <a:pt x="131763" y="131636"/>
                </a:lnTo>
                <a:lnTo>
                  <a:pt x="127445" y="132397"/>
                </a:lnTo>
                <a:lnTo>
                  <a:pt x="123127" y="133159"/>
                </a:lnTo>
                <a:lnTo>
                  <a:pt x="118809" y="133922"/>
                </a:lnTo>
                <a:lnTo>
                  <a:pt x="113475" y="133922"/>
                </a:lnTo>
                <a:lnTo>
                  <a:pt x="106998" y="133922"/>
                </a:lnTo>
                <a:lnTo>
                  <a:pt x="98362" y="133159"/>
                </a:lnTo>
                <a:lnTo>
                  <a:pt x="84392" y="130874"/>
                </a:lnTo>
                <a:lnTo>
                  <a:pt x="80074" y="127826"/>
                </a:lnTo>
                <a:lnTo>
                  <a:pt x="75756" y="126302"/>
                </a:lnTo>
                <a:lnTo>
                  <a:pt x="69406" y="127064"/>
                </a:lnTo>
                <a:lnTo>
                  <a:pt x="59627" y="130874"/>
                </a:lnTo>
                <a:lnTo>
                  <a:pt x="55309" y="132397"/>
                </a:lnTo>
                <a:lnTo>
                  <a:pt x="50991" y="132397"/>
                </a:lnTo>
                <a:lnTo>
                  <a:pt x="42482" y="128588"/>
                </a:lnTo>
                <a:lnTo>
                  <a:pt x="37021" y="126302"/>
                </a:lnTo>
                <a:lnTo>
                  <a:pt x="30544" y="123253"/>
                </a:lnTo>
                <a:lnTo>
                  <a:pt x="24194" y="120968"/>
                </a:lnTo>
                <a:lnTo>
                  <a:pt x="18733" y="119444"/>
                </a:lnTo>
                <a:lnTo>
                  <a:pt x="15558" y="117158"/>
                </a:lnTo>
                <a:lnTo>
                  <a:pt x="14415" y="114872"/>
                </a:lnTo>
                <a:lnTo>
                  <a:pt x="16574" y="113347"/>
                </a:lnTo>
                <a:lnTo>
                  <a:pt x="22035" y="111062"/>
                </a:lnTo>
                <a:lnTo>
                  <a:pt x="29528" y="109538"/>
                </a:lnTo>
                <a:lnTo>
                  <a:pt x="37021" y="108776"/>
                </a:lnTo>
                <a:lnTo>
                  <a:pt x="43498" y="108014"/>
                </a:lnTo>
                <a:lnTo>
                  <a:pt x="48959" y="107252"/>
                </a:lnTo>
                <a:lnTo>
                  <a:pt x="53150" y="105728"/>
                </a:lnTo>
                <a:lnTo>
                  <a:pt x="53150" y="104966"/>
                </a:lnTo>
                <a:lnTo>
                  <a:pt x="49975" y="103569"/>
                </a:lnTo>
                <a:lnTo>
                  <a:pt x="42482" y="102045"/>
                </a:lnTo>
                <a:lnTo>
                  <a:pt x="33846" y="99759"/>
                </a:lnTo>
                <a:lnTo>
                  <a:pt x="25210" y="98234"/>
                </a:lnTo>
                <a:lnTo>
                  <a:pt x="18733" y="97472"/>
                </a:lnTo>
                <a:lnTo>
                  <a:pt x="14415" y="96711"/>
                </a:lnTo>
                <a:lnTo>
                  <a:pt x="9081" y="94425"/>
                </a:lnTo>
                <a:lnTo>
                  <a:pt x="6922" y="92901"/>
                </a:lnTo>
                <a:lnTo>
                  <a:pt x="4763" y="89853"/>
                </a:lnTo>
                <a:lnTo>
                  <a:pt x="4763" y="84519"/>
                </a:lnTo>
                <a:lnTo>
                  <a:pt x="4763" y="75375"/>
                </a:lnTo>
                <a:lnTo>
                  <a:pt x="4763" y="69278"/>
                </a:lnTo>
                <a:lnTo>
                  <a:pt x="4763" y="62547"/>
                </a:lnTo>
                <a:lnTo>
                  <a:pt x="5779" y="50356"/>
                </a:lnTo>
                <a:lnTo>
                  <a:pt x="10097" y="34353"/>
                </a:lnTo>
                <a:lnTo>
                  <a:pt x="17717" y="20765"/>
                </a:lnTo>
                <a:lnTo>
                  <a:pt x="28385" y="11621"/>
                </a:lnTo>
                <a:lnTo>
                  <a:pt x="38164" y="7049"/>
                </a:lnTo>
                <a:lnTo>
                  <a:pt x="46800" y="7049"/>
                </a:lnTo>
                <a:lnTo>
                  <a:pt x="54293" y="9334"/>
                </a:lnTo>
                <a:lnTo>
                  <a:pt x="58611" y="12383"/>
                </a:lnTo>
                <a:lnTo>
                  <a:pt x="57468" y="19241"/>
                </a:lnTo>
                <a:lnTo>
                  <a:pt x="50991" y="35116"/>
                </a:lnTo>
                <a:lnTo>
                  <a:pt x="49975" y="47308"/>
                </a:lnTo>
                <a:lnTo>
                  <a:pt x="53150" y="57976"/>
                </a:lnTo>
                <a:lnTo>
                  <a:pt x="58611" y="65469"/>
                </a:lnTo>
                <a:lnTo>
                  <a:pt x="65088" y="73089"/>
                </a:lnTo>
                <a:lnTo>
                  <a:pt x="71438" y="78422"/>
                </a:lnTo>
                <a:lnTo>
                  <a:pt x="77915" y="82233"/>
                </a:lnTo>
                <a:lnTo>
                  <a:pt x="81217" y="86805"/>
                </a:lnTo>
                <a:lnTo>
                  <a:pt x="80074" y="86043"/>
                </a:lnTo>
                <a:lnTo>
                  <a:pt x="72581" y="70803"/>
                </a:lnTo>
                <a:lnTo>
                  <a:pt x="65088" y="51880"/>
                </a:lnTo>
                <a:lnTo>
                  <a:pt x="63945" y="35878"/>
                </a:lnTo>
                <a:lnTo>
                  <a:pt x="67247" y="24575"/>
                </a:lnTo>
                <a:lnTo>
                  <a:pt x="71438" y="13907"/>
                </a:lnTo>
                <a:lnTo>
                  <a:pt x="79058" y="7049"/>
                </a:lnTo>
                <a:lnTo>
                  <a:pt x="89853" y="4763"/>
                </a:lnTo>
                <a:lnTo>
                  <a:pt x="102680" y="6287"/>
                </a:lnTo>
                <a:lnTo>
                  <a:pt x="112459" y="10097"/>
                </a:lnTo>
                <a:lnTo>
                  <a:pt x="118809" y="15431"/>
                </a:lnTo>
                <a:lnTo>
                  <a:pt x="122111" y="20765"/>
                </a:lnTo>
                <a:lnTo>
                  <a:pt x="124270" y="24575"/>
                </a:lnTo>
                <a:lnTo>
                  <a:pt x="127445" y="29020"/>
                </a:lnTo>
                <a:lnTo>
                  <a:pt x="128588" y="34353"/>
                </a:lnTo>
                <a:lnTo>
                  <a:pt x="129604" y="40450"/>
                </a:lnTo>
                <a:lnTo>
                  <a:pt x="131763" y="45022"/>
                </a:lnTo>
                <a:lnTo>
                  <a:pt x="138240" y="45784"/>
                </a:lnTo>
                <a:lnTo>
                  <a:pt x="146876" y="44259"/>
                </a:lnTo>
                <a:lnTo>
                  <a:pt x="155512" y="40450"/>
                </a:lnTo>
                <a:lnTo>
                  <a:pt x="161862" y="35878"/>
                </a:lnTo>
                <a:lnTo>
                  <a:pt x="163005" y="32068"/>
                </a:lnTo>
                <a:lnTo>
                  <a:pt x="165164" y="28258"/>
                </a:lnTo>
                <a:lnTo>
                  <a:pt x="172657" y="25209"/>
                </a:lnTo>
                <a:lnTo>
                  <a:pt x="181293" y="22289"/>
                </a:lnTo>
                <a:lnTo>
                  <a:pt x="186627" y="19241"/>
                </a:lnTo>
                <a:lnTo>
                  <a:pt x="193104" y="19241"/>
                </a:lnTo>
                <a:lnTo>
                  <a:pt x="203899" y="23051"/>
                </a:lnTo>
                <a:lnTo>
                  <a:pt x="216853" y="29020"/>
                </a:lnTo>
                <a:lnTo>
                  <a:pt x="222187" y="33591"/>
                </a:lnTo>
                <a:lnTo>
                  <a:pt x="226505" y="38164"/>
                </a:lnTo>
                <a:lnTo>
                  <a:pt x="229680" y="41974"/>
                </a:lnTo>
                <a:lnTo>
                  <a:pt x="235141" y="46546"/>
                </a:lnTo>
                <a:lnTo>
                  <a:pt x="242634" y="50356"/>
                </a:lnTo>
                <a:lnTo>
                  <a:pt x="249111" y="51118"/>
                </a:lnTo>
                <a:lnTo>
                  <a:pt x="253429" y="47308"/>
                </a:lnTo>
                <a:lnTo>
                  <a:pt x="259906" y="41974"/>
                </a:lnTo>
                <a:lnTo>
                  <a:pt x="269558" y="39688"/>
                </a:lnTo>
                <a:lnTo>
                  <a:pt x="280353" y="39688"/>
                </a:lnTo>
                <a:lnTo>
                  <a:pt x="287846" y="41974"/>
                </a:lnTo>
                <a:lnTo>
                  <a:pt x="291148" y="45784"/>
                </a:lnTo>
                <a:lnTo>
                  <a:pt x="293180" y="47308"/>
                </a:lnTo>
                <a:lnTo>
                  <a:pt x="296482" y="49594"/>
                </a:lnTo>
                <a:lnTo>
                  <a:pt x="307277" y="51118"/>
                </a:lnTo>
                <a:lnTo>
                  <a:pt x="314770" y="51880"/>
                </a:lnTo>
                <a:lnTo>
                  <a:pt x="323406" y="51880"/>
                </a:lnTo>
                <a:lnTo>
                  <a:pt x="332042" y="52641"/>
                </a:lnTo>
                <a:lnTo>
                  <a:pt x="339535" y="52641"/>
                </a:lnTo>
                <a:lnTo>
                  <a:pt x="347028" y="52641"/>
                </a:lnTo>
                <a:lnTo>
                  <a:pt x="350330" y="53403"/>
                </a:lnTo>
                <a:lnTo>
                  <a:pt x="352489" y="55690"/>
                </a:lnTo>
                <a:lnTo>
                  <a:pt x="350330" y="57214"/>
                </a:lnTo>
                <a:lnTo>
                  <a:pt x="348171" y="59500"/>
                </a:lnTo>
                <a:lnTo>
                  <a:pt x="351346" y="59500"/>
                </a:lnTo>
                <a:lnTo>
                  <a:pt x="358966" y="59500"/>
                </a:lnTo>
                <a:lnTo>
                  <a:pt x="365316" y="61024"/>
                </a:lnTo>
                <a:lnTo>
                  <a:pt x="369634" y="64072"/>
                </a:lnTo>
                <a:lnTo>
                  <a:pt x="376111" y="67755"/>
                </a:lnTo>
                <a:lnTo>
                  <a:pt x="380429" y="70041"/>
                </a:lnTo>
                <a:lnTo>
                  <a:pt x="382588" y="70803"/>
                </a:lnTo>
                <a:lnTo>
                  <a:pt x="381572" y="70803"/>
                </a:lnTo>
                <a:lnTo>
                  <a:pt x="376111" y="72327"/>
                </a:lnTo>
                <a:lnTo>
                  <a:pt x="372936" y="73851"/>
                </a:lnTo>
                <a:lnTo>
                  <a:pt x="369634" y="75375"/>
                </a:lnTo>
                <a:lnTo>
                  <a:pt x="373952" y="78422"/>
                </a:lnTo>
                <a:lnTo>
                  <a:pt x="383604" y="80709"/>
                </a:lnTo>
                <a:lnTo>
                  <a:pt x="393383" y="82233"/>
                </a:lnTo>
                <a:lnTo>
                  <a:pt x="393383" y="84519"/>
                </a:lnTo>
                <a:lnTo>
                  <a:pt x="389065" y="86043"/>
                </a:lnTo>
                <a:lnTo>
                  <a:pt x="384747" y="86805"/>
                </a:lnTo>
                <a:lnTo>
                  <a:pt x="382588" y="88328"/>
                </a:lnTo>
                <a:lnTo>
                  <a:pt x="382588" y="92139"/>
                </a:lnTo>
                <a:lnTo>
                  <a:pt x="381572" y="94425"/>
                </a:lnTo>
                <a:lnTo>
                  <a:pt x="380429" y="98234"/>
                </a:lnTo>
                <a:lnTo>
                  <a:pt x="380429" y="101283"/>
                </a:lnTo>
                <a:lnTo>
                  <a:pt x="384747" y="104966"/>
                </a:lnTo>
                <a:lnTo>
                  <a:pt x="393383" y="107252"/>
                </a:lnTo>
                <a:lnTo>
                  <a:pt x="404051" y="105728"/>
                </a:lnTo>
                <a:lnTo>
                  <a:pt x="410528" y="105728"/>
                </a:lnTo>
                <a:lnTo>
                  <a:pt x="418148" y="108014"/>
                </a:lnTo>
                <a:lnTo>
                  <a:pt x="426657" y="113347"/>
                </a:lnTo>
                <a:lnTo>
                  <a:pt x="435293" y="118682"/>
                </a:lnTo>
                <a:lnTo>
                  <a:pt x="442913" y="120206"/>
                </a:lnTo>
                <a:lnTo>
                  <a:pt x="445072" y="118682"/>
                </a:lnTo>
                <a:lnTo>
                  <a:pt x="441770" y="114109"/>
                </a:lnTo>
                <a:lnTo>
                  <a:pt x="438595" y="110300"/>
                </a:lnTo>
                <a:lnTo>
                  <a:pt x="438595" y="108776"/>
                </a:lnTo>
                <a:lnTo>
                  <a:pt x="445072" y="110300"/>
                </a:lnTo>
                <a:lnTo>
                  <a:pt x="450406" y="111062"/>
                </a:lnTo>
                <a:lnTo>
                  <a:pt x="457899" y="112586"/>
                </a:lnTo>
                <a:lnTo>
                  <a:pt x="466535" y="113347"/>
                </a:lnTo>
                <a:lnTo>
                  <a:pt x="474028" y="113347"/>
                </a:lnTo>
                <a:lnTo>
                  <a:pt x="480505" y="114109"/>
                </a:lnTo>
                <a:lnTo>
                  <a:pt x="485966" y="114872"/>
                </a:lnTo>
                <a:lnTo>
                  <a:pt x="489141" y="115634"/>
                </a:lnTo>
                <a:lnTo>
                  <a:pt x="490284" y="117158"/>
                </a:lnTo>
                <a:lnTo>
                  <a:pt x="489141" y="120206"/>
                </a:lnTo>
                <a:lnTo>
                  <a:pt x="490284" y="121730"/>
                </a:lnTo>
                <a:lnTo>
                  <a:pt x="492443" y="122491"/>
                </a:lnTo>
                <a:lnTo>
                  <a:pt x="496634" y="122491"/>
                </a:lnTo>
                <a:lnTo>
                  <a:pt x="500952" y="122491"/>
                </a:lnTo>
                <a:lnTo>
                  <a:pt x="506413" y="120968"/>
                </a:lnTo>
                <a:lnTo>
                  <a:pt x="512890" y="120206"/>
                </a:lnTo>
                <a:lnTo>
                  <a:pt x="521399" y="120206"/>
                </a:lnTo>
                <a:lnTo>
                  <a:pt x="532194" y="120968"/>
                </a:lnTo>
                <a:lnTo>
                  <a:pt x="544005" y="121730"/>
                </a:lnTo>
                <a:lnTo>
                  <a:pt x="552641" y="124778"/>
                </a:lnTo>
                <a:lnTo>
                  <a:pt x="554800" y="128588"/>
                </a:lnTo>
                <a:lnTo>
                  <a:pt x="551625" y="133159"/>
                </a:lnTo>
                <a:lnTo>
                  <a:pt x="544005" y="136208"/>
                </a:lnTo>
                <a:lnTo>
                  <a:pt x="538671" y="138494"/>
                </a:lnTo>
                <a:lnTo>
                  <a:pt x="538671" y="141541"/>
                </a:lnTo>
                <a:lnTo>
                  <a:pt x="544005" y="143828"/>
                </a:lnTo>
                <a:lnTo>
                  <a:pt x="548323" y="145987"/>
                </a:lnTo>
                <a:lnTo>
                  <a:pt x="553784" y="149797"/>
                </a:lnTo>
                <a:lnTo>
                  <a:pt x="554800" y="153607"/>
                </a:lnTo>
                <a:lnTo>
                  <a:pt x="554800" y="156655"/>
                </a:lnTo>
                <a:lnTo>
                  <a:pt x="552641" y="159703"/>
                </a:lnTo>
                <a:lnTo>
                  <a:pt x="548323" y="161989"/>
                </a:lnTo>
                <a:lnTo>
                  <a:pt x="544005" y="163513"/>
                </a:lnTo>
                <a:lnTo>
                  <a:pt x="539687" y="165799"/>
                </a:lnTo>
                <a:lnTo>
                  <a:pt x="539687" y="167322"/>
                </a:lnTo>
                <a:lnTo>
                  <a:pt x="541846" y="171133"/>
                </a:lnTo>
                <a:lnTo>
                  <a:pt x="548323" y="174181"/>
                </a:lnTo>
                <a:lnTo>
                  <a:pt x="554800" y="177991"/>
                </a:lnTo>
                <a:lnTo>
                  <a:pt x="558102" y="182563"/>
                </a:lnTo>
                <a:lnTo>
                  <a:pt x="558102" y="186246"/>
                </a:lnTo>
                <a:lnTo>
                  <a:pt x="554800" y="190056"/>
                </a:lnTo>
                <a:lnTo>
                  <a:pt x="549466" y="193103"/>
                </a:lnTo>
                <a:lnTo>
                  <a:pt x="546164" y="193866"/>
                </a:lnTo>
                <a:lnTo>
                  <a:pt x="544005" y="193866"/>
                </a:lnTo>
                <a:lnTo>
                  <a:pt x="537528" y="190818"/>
                </a:lnTo>
                <a:lnTo>
                  <a:pt x="529019" y="188532"/>
                </a:lnTo>
                <a:lnTo>
                  <a:pt x="521399" y="185484"/>
                </a:lnTo>
                <a:lnTo>
                  <a:pt x="514922" y="183325"/>
                </a:lnTo>
                <a:lnTo>
                  <a:pt x="508572" y="180277"/>
                </a:lnTo>
                <a:lnTo>
                  <a:pt x="505270" y="178753"/>
                </a:lnTo>
                <a:lnTo>
                  <a:pt x="499936" y="177991"/>
                </a:lnTo>
                <a:lnTo>
                  <a:pt x="495618" y="176466"/>
                </a:lnTo>
                <a:lnTo>
                  <a:pt x="488125" y="174181"/>
                </a:lnTo>
                <a:lnTo>
                  <a:pt x="478346" y="171895"/>
                </a:lnTo>
                <a:lnTo>
                  <a:pt x="469837" y="171133"/>
                </a:lnTo>
                <a:lnTo>
                  <a:pt x="462217" y="171895"/>
                </a:lnTo>
                <a:lnTo>
                  <a:pt x="457899" y="174943"/>
                </a:lnTo>
                <a:lnTo>
                  <a:pt x="457899" y="179515"/>
                </a:lnTo>
                <a:lnTo>
                  <a:pt x="460058" y="184087"/>
                </a:lnTo>
                <a:lnTo>
                  <a:pt x="465519" y="189294"/>
                </a:lnTo>
                <a:lnTo>
                  <a:pt x="473012" y="195390"/>
                </a:lnTo>
                <a:lnTo>
                  <a:pt x="478346" y="197676"/>
                </a:lnTo>
                <a:lnTo>
                  <a:pt x="481648" y="201486"/>
                </a:lnTo>
                <a:lnTo>
                  <a:pt x="488125" y="203772"/>
                </a:lnTo>
                <a:lnTo>
                  <a:pt x="492443" y="206058"/>
                </a:lnTo>
                <a:lnTo>
                  <a:pt x="498793" y="208344"/>
                </a:lnTo>
                <a:lnTo>
                  <a:pt x="505270" y="210630"/>
                </a:lnTo>
                <a:lnTo>
                  <a:pt x="511747" y="211391"/>
                </a:lnTo>
                <a:lnTo>
                  <a:pt x="517081" y="212153"/>
                </a:lnTo>
                <a:lnTo>
                  <a:pt x="529019" y="213678"/>
                </a:lnTo>
                <a:lnTo>
                  <a:pt x="537528" y="215202"/>
                </a:lnTo>
                <a:lnTo>
                  <a:pt x="544005" y="218250"/>
                </a:lnTo>
                <a:lnTo>
                  <a:pt x="548323" y="222059"/>
                </a:lnTo>
                <a:lnTo>
                  <a:pt x="555943" y="224346"/>
                </a:lnTo>
                <a:lnTo>
                  <a:pt x="564452" y="225743"/>
                </a:lnTo>
                <a:lnTo>
                  <a:pt x="573088" y="228028"/>
                </a:lnTo>
                <a:lnTo>
                  <a:pt x="578549" y="233363"/>
                </a:lnTo>
                <a:lnTo>
                  <a:pt x="579565" y="237934"/>
                </a:lnTo>
                <a:lnTo>
                  <a:pt x="578549" y="240983"/>
                </a:lnTo>
                <a:lnTo>
                  <a:pt x="578549" y="244031"/>
                </a:lnTo>
                <a:lnTo>
                  <a:pt x="581724" y="250889"/>
                </a:lnTo>
                <a:lnTo>
                  <a:pt x="587058" y="256984"/>
                </a:lnTo>
                <a:lnTo>
                  <a:pt x="589217" y="260795"/>
                </a:lnTo>
                <a:lnTo>
                  <a:pt x="590360" y="264605"/>
                </a:lnTo>
                <a:lnTo>
                  <a:pt x="594678" y="266764"/>
                </a:lnTo>
                <a:lnTo>
                  <a:pt x="598996" y="270574"/>
                </a:lnTo>
                <a:lnTo>
                  <a:pt x="603314" y="273622"/>
                </a:lnTo>
                <a:lnTo>
                  <a:pt x="602171" y="275908"/>
                </a:lnTo>
                <a:lnTo>
                  <a:pt x="595694" y="275146"/>
                </a:lnTo>
                <a:lnTo>
                  <a:pt x="590360" y="272097"/>
                </a:lnTo>
                <a:lnTo>
                  <a:pt x="587058" y="269812"/>
                </a:lnTo>
                <a:lnTo>
                  <a:pt x="580708" y="266764"/>
                </a:lnTo>
                <a:lnTo>
                  <a:pt x="569913" y="266764"/>
                </a:lnTo>
                <a:lnTo>
                  <a:pt x="556959" y="269050"/>
                </a:lnTo>
                <a:lnTo>
                  <a:pt x="548323" y="269812"/>
                </a:lnTo>
                <a:lnTo>
                  <a:pt x="541846" y="269812"/>
                </a:lnTo>
                <a:lnTo>
                  <a:pt x="535496" y="266764"/>
                </a:lnTo>
                <a:lnTo>
                  <a:pt x="530035" y="265240"/>
                </a:lnTo>
                <a:lnTo>
                  <a:pt x="524701" y="264605"/>
                </a:lnTo>
                <a:lnTo>
                  <a:pt x="519240" y="263081"/>
                </a:lnTo>
                <a:lnTo>
                  <a:pt x="512890" y="262319"/>
                </a:lnTo>
                <a:lnTo>
                  <a:pt x="506413" y="260795"/>
                </a:lnTo>
                <a:lnTo>
                  <a:pt x="500952" y="260795"/>
                </a:lnTo>
                <a:lnTo>
                  <a:pt x="496634" y="260795"/>
                </a:lnTo>
                <a:lnTo>
                  <a:pt x="492443" y="260795"/>
                </a:lnTo>
                <a:lnTo>
                  <a:pt x="490284" y="263081"/>
                </a:lnTo>
                <a:lnTo>
                  <a:pt x="494475" y="265240"/>
                </a:lnTo>
                <a:lnTo>
                  <a:pt x="503111" y="268288"/>
                </a:lnTo>
                <a:lnTo>
                  <a:pt x="517081" y="272097"/>
                </a:lnTo>
                <a:lnTo>
                  <a:pt x="526860" y="274384"/>
                </a:lnTo>
                <a:lnTo>
                  <a:pt x="532194" y="275908"/>
                </a:lnTo>
                <a:lnTo>
                  <a:pt x="538671" y="276670"/>
                </a:lnTo>
                <a:lnTo>
                  <a:pt x="541846" y="276670"/>
                </a:lnTo>
                <a:lnTo>
                  <a:pt x="546164" y="277432"/>
                </a:lnTo>
                <a:lnTo>
                  <a:pt x="549466" y="278194"/>
                </a:lnTo>
                <a:lnTo>
                  <a:pt x="552641" y="279718"/>
                </a:lnTo>
                <a:lnTo>
                  <a:pt x="554800" y="281241"/>
                </a:lnTo>
                <a:lnTo>
                  <a:pt x="561277" y="283528"/>
                </a:lnTo>
                <a:lnTo>
                  <a:pt x="569913" y="286576"/>
                </a:lnTo>
                <a:lnTo>
                  <a:pt x="578549" y="288862"/>
                </a:lnTo>
                <a:lnTo>
                  <a:pt x="584899" y="292672"/>
                </a:lnTo>
                <a:close/>
              </a:path>
            </a:pathLst>
          </a:custGeom>
          <a:ln w="9525">
            <a:solidFill>
              <a:srgbClr val="EFEFEF"/>
            </a:solidFill>
          </a:ln>
        </p:spPr>
        <p:txBody>
          <a:bodyPr wrap="square" lIns="0" tIns="0" rIns="0" bIns="0" rtlCol="0">
            <a:noAutofit/>
          </a:bodyPr>
          <a:lstStyle/>
          <a:p>
            <a:endParaRPr/>
          </a:p>
        </p:txBody>
      </p:sp>
      <p:sp>
        <p:nvSpPr>
          <p:cNvPr id="79" name="object 79"/>
          <p:cNvSpPr/>
          <p:nvPr/>
        </p:nvSpPr>
        <p:spPr>
          <a:xfrm>
            <a:off x="1663700" y="1049401"/>
            <a:ext cx="158750" cy="109474"/>
          </a:xfrm>
          <a:custGeom>
            <a:avLst/>
            <a:gdLst/>
            <a:ahLst/>
            <a:cxnLst/>
            <a:rect l="l" t="t" r="r" b="b"/>
            <a:pathLst>
              <a:path w="158750" h="109474">
                <a:moveTo>
                  <a:pt x="158750" y="53213"/>
                </a:moveTo>
                <a:lnTo>
                  <a:pt x="156591" y="50164"/>
                </a:lnTo>
                <a:lnTo>
                  <a:pt x="155575" y="41910"/>
                </a:lnTo>
                <a:lnTo>
                  <a:pt x="151257" y="32893"/>
                </a:lnTo>
                <a:lnTo>
                  <a:pt x="144779" y="26924"/>
                </a:lnTo>
                <a:lnTo>
                  <a:pt x="138429" y="24638"/>
                </a:lnTo>
                <a:lnTo>
                  <a:pt x="134112" y="24638"/>
                </a:lnTo>
                <a:lnTo>
                  <a:pt x="128778" y="26162"/>
                </a:lnTo>
                <a:lnTo>
                  <a:pt x="123317" y="24002"/>
                </a:lnTo>
                <a:lnTo>
                  <a:pt x="118999" y="19431"/>
                </a:lnTo>
                <a:lnTo>
                  <a:pt x="115824" y="14986"/>
                </a:lnTo>
                <a:lnTo>
                  <a:pt x="111506" y="10414"/>
                </a:lnTo>
                <a:lnTo>
                  <a:pt x="101854" y="8889"/>
                </a:lnTo>
                <a:lnTo>
                  <a:pt x="94360" y="7493"/>
                </a:lnTo>
                <a:lnTo>
                  <a:pt x="88010" y="6731"/>
                </a:lnTo>
                <a:lnTo>
                  <a:pt x="82550" y="5207"/>
                </a:lnTo>
                <a:lnTo>
                  <a:pt x="78359" y="2158"/>
                </a:lnTo>
                <a:lnTo>
                  <a:pt x="72898" y="635"/>
                </a:lnTo>
                <a:lnTo>
                  <a:pt x="69723" y="0"/>
                </a:lnTo>
                <a:lnTo>
                  <a:pt x="66548" y="0"/>
                </a:lnTo>
                <a:lnTo>
                  <a:pt x="64389" y="1397"/>
                </a:lnTo>
                <a:lnTo>
                  <a:pt x="62229" y="5969"/>
                </a:lnTo>
                <a:lnTo>
                  <a:pt x="62229" y="11176"/>
                </a:lnTo>
                <a:lnTo>
                  <a:pt x="61087" y="14986"/>
                </a:lnTo>
                <a:lnTo>
                  <a:pt x="59054" y="17907"/>
                </a:lnTo>
                <a:lnTo>
                  <a:pt x="53594" y="23241"/>
                </a:lnTo>
                <a:lnTo>
                  <a:pt x="45085" y="29972"/>
                </a:lnTo>
                <a:lnTo>
                  <a:pt x="34290" y="37464"/>
                </a:lnTo>
                <a:lnTo>
                  <a:pt x="28956" y="41148"/>
                </a:lnTo>
                <a:lnTo>
                  <a:pt x="21463" y="46482"/>
                </a:lnTo>
                <a:lnTo>
                  <a:pt x="11810" y="53213"/>
                </a:lnTo>
                <a:lnTo>
                  <a:pt x="3175" y="61468"/>
                </a:lnTo>
                <a:lnTo>
                  <a:pt x="0" y="67437"/>
                </a:lnTo>
                <a:lnTo>
                  <a:pt x="3175" y="68199"/>
                </a:lnTo>
                <a:lnTo>
                  <a:pt x="4318" y="68199"/>
                </a:lnTo>
                <a:lnTo>
                  <a:pt x="6476" y="70485"/>
                </a:lnTo>
                <a:lnTo>
                  <a:pt x="11810" y="80264"/>
                </a:lnTo>
                <a:lnTo>
                  <a:pt x="14985" y="92202"/>
                </a:lnTo>
                <a:lnTo>
                  <a:pt x="14985" y="101981"/>
                </a:lnTo>
                <a:lnTo>
                  <a:pt x="16129" y="107950"/>
                </a:lnTo>
                <a:lnTo>
                  <a:pt x="21463" y="109474"/>
                </a:lnTo>
                <a:lnTo>
                  <a:pt x="28956" y="107188"/>
                </a:lnTo>
                <a:lnTo>
                  <a:pt x="34290" y="104267"/>
                </a:lnTo>
                <a:lnTo>
                  <a:pt x="38607" y="102743"/>
                </a:lnTo>
                <a:lnTo>
                  <a:pt x="41782" y="103505"/>
                </a:lnTo>
                <a:lnTo>
                  <a:pt x="47244" y="107188"/>
                </a:lnTo>
                <a:lnTo>
                  <a:pt x="53594" y="109474"/>
                </a:lnTo>
                <a:lnTo>
                  <a:pt x="59054" y="108712"/>
                </a:lnTo>
                <a:lnTo>
                  <a:pt x="64389" y="101219"/>
                </a:lnTo>
                <a:lnTo>
                  <a:pt x="70739" y="92964"/>
                </a:lnTo>
                <a:lnTo>
                  <a:pt x="80391" y="89154"/>
                </a:lnTo>
                <a:lnTo>
                  <a:pt x="89026" y="86995"/>
                </a:lnTo>
                <a:lnTo>
                  <a:pt x="93345" y="83185"/>
                </a:lnTo>
                <a:lnTo>
                  <a:pt x="93345" y="77977"/>
                </a:lnTo>
                <a:lnTo>
                  <a:pt x="93345" y="74168"/>
                </a:lnTo>
                <a:lnTo>
                  <a:pt x="97663" y="72008"/>
                </a:lnTo>
                <a:lnTo>
                  <a:pt x="111506" y="68961"/>
                </a:lnTo>
                <a:lnTo>
                  <a:pt x="120142" y="67437"/>
                </a:lnTo>
                <a:lnTo>
                  <a:pt x="128778" y="66675"/>
                </a:lnTo>
                <a:lnTo>
                  <a:pt x="137287" y="64516"/>
                </a:lnTo>
                <a:lnTo>
                  <a:pt x="144779" y="62992"/>
                </a:lnTo>
                <a:lnTo>
                  <a:pt x="150114" y="61468"/>
                </a:lnTo>
                <a:lnTo>
                  <a:pt x="154432" y="58420"/>
                </a:lnTo>
                <a:lnTo>
                  <a:pt x="156591" y="56261"/>
                </a:lnTo>
                <a:lnTo>
                  <a:pt x="158750" y="53213"/>
                </a:lnTo>
                <a:close/>
              </a:path>
            </a:pathLst>
          </a:custGeom>
          <a:solidFill>
            <a:srgbClr val="A7A7A7"/>
          </a:solidFill>
        </p:spPr>
        <p:txBody>
          <a:bodyPr wrap="square" lIns="0" tIns="0" rIns="0" bIns="0" rtlCol="0">
            <a:noAutofit/>
          </a:bodyPr>
          <a:lstStyle/>
          <a:p>
            <a:endParaRPr/>
          </a:p>
        </p:txBody>
      </p:sp>
      <p:sp>
        <p:nvSpPr>
          <p:cNvPr id="80" name="object 80"/>
          <p:cNvSpPr/>
          <p:nvPr/>
        </p:nvSpPr>
        <p:spPr>
          <a:xfrm>
            <a:off x="1658937" y="1044638"/>
            <a:ext cx="168275" cy="118999"/>
          </a:xfrm>
          <a:custGeom>
            <a:avLst/>
            <a:gdLst/>
            <a:ahLst/>
            <a:cxnLst/>
            <a:rect l="l" t="t" r="r" b="b"/>
            <a:pathLst>
              <a:path w="168275" h="118999">
                <a:moveTo>
                  <a:pt x="163513" y="57976"/>
                </a:moveTo>
                <a:lnTo>
                  <a:pt x="161354" y="54927"/>
                </a:lnTo>
                <a:lnTo>
                  <a:pt x="160338" y="46673"/>
                </a:lnTo>
                <a:lnTo>
                  <a:pt x="156020" y="37656"/>
                </a:lnTo>
                <a:lnTo>
                  <a:pt x="149542" y="31687"/>
                </a:lnTo>
                <a:lnTo>
                  <a:pt x="143192" y="29401"/>
                </a:lnTo>
                <a:lnTo>
                  <a:pt x="138875" y="29401"/>
                </a:lnTo>
                <a:lnTo>
                  <a:pt x="133541" y="30925"/>
                </a:lnTo>
                <a:lnTo>
                  <a:pt x="128080" y="28765"/>
                </a:lnTo>
                <a:lnTo>
                  <a:pt x="123762" y="24194"/>
                </a:lnTo>
                <a:lnTo>
                  <a:pt x="120587" y="19749"/>
                </a:lnTo>
                <a:lnTo>
                  <a:pt x="116269" y="15177"/>
                </a:lnTo>
                <a:lnTo>
                  <a:pt x="106617" y="13652"/>
                </a:lnTo>
                <a:lnTo>
                  <a:pt x="99123" y="12256"/>
                </a:lnTo>
                <a:lnTo>
                  <a:pt x="92773" y="11494"/>
                </a:lnTo>
                <a:lnTo>
                  <a:pt x="87313" y="9970"/>
                </a:lnTo>
                <a:lnTo>
                  <a:pt x="83122" y="6921"/>
                </a:lnTo>
                <a:lnTo>
                  <a:pt x="77661" y="5398"/>
                </a:lnTo>
                <a:lnTo>
                  <a:pt x="74486" y="4763"/>
                </a:lnTo>
                <a:lnTo>
                  <a:pt x="71311" y="4763"/>
                </a:lnTo>
                <a:lnTo>
                  <a:pt x="69152" y="6160"/>
                </a:lnTo>
                <a:lnTo>
                  <a:pt x="66992" y="10732"/>
                </a:lnTo>
                <a:lnTo>
                  <a:pt x="66992" y="15939"/>
                </a:lnTo>
                <a:lnTo>
                  <a:pt x="65850" y="19749"/>
                </a:lnTo>
                <a:lnTo>
                  <a:pt x="63817" y="22670"/>
                </a:lnTo>
                <a:lnTo>
                  <a:pt x="58357" y="28004"/>
                </a:lnTo>
                <a:lnTo>
                  <a:pt x="49848" y="34735"/>
                </a:lnTo>
                <a:lnTo>
                  <a:pt x="39053" y="42227"/>
                </a:lnTo>
                <a:lnTo>
                  <a:pt x="33719" y="45911"/>
                </a:lnTo>
                <a:lnTo>
                  <a:pt x="26226" y="51245"/>
                </a:lnTo>
                <a:lnTo>
                  <a:pt x="16573" y="57976"/>
                </a:lnTo>
                <a:lnTo>
                  <a:pt x="7938" y="66231"/>
                </a:lnTo>
                <a:lnTo>
                  <a:pt x="4763" y="72200"/>
                </a:lnTo>
                <a:lnTo>
                  <a:pt x="7938" y="72962"/>
                </a:lnTo>
                <a:lnTo>
                  <a:pt x="9081" y="72962"/>
                </a:lnTo>
                <a:lnTo>
                  <a:pt x="11239" y="75248"/>
                </a:lnTo>
                <a:lnTo>
                  <a:pt x="16573" y="85027"/>
                </a:lnTo>
                <a:lnTo>
                  <a:pt x="19748" y="96965"/>
                </a:lnTo>
                <a:lnTo>
                  <a:pt x="19748" y="106744"/>
                </a:lnTo>
                <a:lnTo>
                  <a:pt x="20892" y="112713"/>
                </a:lnTo>
                <a:lnTo>
                  <a:pt x="26226" y="114237"/>
                </a:lnTo>
                <a:lnTo>
                  <a:pt x="33719" y="111951"/>
                </a:lnTo>
                <a:lnTo>
                  <a:pt x="39053" y="109030"/>
                </a:lnTo>
                <a:lnTo>
                  <a:pt x="43370" y="107506"/>
                </a:lnTo>
                <a:lnTo>
                  <a:pt x="46545" y="108268"/>
                </a:lnTo>
                <a:lnTo>
                  <a:pt x="52007" y="111951"/>
                </a:lnTo>
                <a:lnTo>
                  <a:pt x="58357" y="114237"/>
                </a:lnTo>
                <a:lnTo>
                  <a:pt x="63817" y="113475"/>
                </a:lnTo>
                <a:lnTo>
                  <a:pt x="69152" y="105982"/>
                </a:lnTo>
                <a:lnTo>
                  <a:pt x="75502" y="97727"/>
                </a:lnTo>
                <a:lnTo>
                  <a:pt x="85154" y="93917"/>
                </a:lnTo>
                <a:lnTo>
                  <a:pt x="93789" y="91758"/>
                </a:lnTo>
                <a:lnTo>
                  <a:pt x="98108" y="87948"/>
                </a:lnTo>
                <a:lnTo>
                  <a:pt x="98108" y="82740"/>
                </a:lnTo>
                <a:lnTo>
                  <a:pt x="98108" y="78931"/>
                </a:lnTo>
                <a:lnTo>
                  <a:pt x="102426" y="76771"/>
                </a:lnTo>
                <a:lnTo>
                  <a:pt x="116269" y="73724"/>
                </a:lnTo>
                <a:lnTo>
                  <a:pt x="124905" y="72200"/>
                </a:lnTo>
                <a:lnTo>
                  <a:pt x="133541" y="71438"/>
                </a:lnTo>
                <a:lnTo>
                  <a:pt x="142050" y="69279"/>
                </a:lnTo>
                <a:lnTo>
                  <a:pt x="149542" y="67755"/>
                </a:lnTo>
                <a:lnTo>
                  <a:pt x="154877" y="66231"/>
                </a:lnTo>
                <a:lnTo>
                  <a:pt x="159195" y="63183"/>
                </a:lnTo>
                <a:lnTo>
                  <a:pt x="161354" y="61024"/>
                </a:lnTo>
                <a:lnTo>
                  <a:pt x="163513" y="57976"/>
                </a:lnTo>
                <a:close/>
              </a:path>
            </a:pathLst>
          </a:custGeom>
          <a:ln w="9525">
            <a:solidFill>
              <a:srgbClr val="EFEFEF"/>
            </a:solidFill>
          </a:ln>
        </p:spPr>
        <p:txBody>
          <a:bodyPr wrap="square" lIns="0" tIns="0" rIns="0" bIns="0" rtlCol="0">
            <a:noAutofit/>
          </a:bodyPr>
          <a:lstStyle/>
          <a:p>
            <a:endParaRPr/>
          </a:p>
        </p:txBody>
      </p:sp>
      <p:sp>
        <p:nvSpPr>
          <p:cNvPr id="81" name="object 81"/>
          <p:cNvSpPr/>
          <p:nvPr/>
        </p:nvSpPr>
        <p:spPr>
          <a:xfrm>
            <a:off x="1831975" y="1008126"/>
            <a:ext cx="144526" cy="69850"/>
          </a:xfrm>
          <a:custGeom>
            <a:avLst/>
            <a:gdLst/>
            <a:ahLst/>
            <a:cxnLst/>
            <a:rect l="l" t="t" r="r" b="b"/>
            <a:pathLst>
              <a:path w="144526" h="69850">
                <a:moveTo>
                  <a:pt x="112903" y="0"/>
                </a:moveTo>
                <a:lnTo>
                  <a:pt x="112903" y="3048"/>
                </a:lnTo>
                <a:lnTo>
                  <a:pt x="111887" y="9906"/>
                </a:lnTo>
                <a:lnTo>
                  <a:pt x="111887" y="17652"/>
                </a:lnTo>
                <a:lnTo>
                  <a:pt x="110744" y="22987"/>
                </a:lnTo>
                <a:lnTo>
                  <a:pt x="109728" y="26797"/>
                </a:lnTo>
                <a:lnTo>
                  <a:pt x="109728" y="29845"/>
                </a:lnTo>
                <a:lnTo>
                  <a:pt x="110744" y="33655"/>
                </a:lnTo>
                <a:lnTo>
                  <a:pt x="116204" y="35306"/>
                </a:lnTo>
                <a:lnTo>
                  <a:pt x="120523" y="32893"/>
                </a:lnTo>
                <a:lnTo>
                  <a:pt x="122682" y="28320"/>
                </a:lnTo>
                <a:lnTo>
                  <a:pt x="124968" y="26035"/>
                </a:lnTo>
                <a:lnTo>
                  <a:pt x="131445" y="27558"/>
                </a:lnTo>
                <a:lnTo>
                  <a:pt x="139065" y="32131"/>
                </a:lnTo>
                <a:lnTo>
                  <a:pt x="143382" y="34417"/>
                </a:lnTo>
                <a:lnTo>
                  <a:pt x="144526" y="37592"/>
                </a:lnTo>
                <a:lnTo>
                  <a:pt x="143382" y="41402"/>
                </a:lnTo>
                <a:lnTo>
                  <a:pt x="143382" y="45974"/>
                </a:lnTo>
                <a:lnTo>
                  <a:pt x="143382" y="47498"/>
                </a:lnTo>
                <a:lnTo>
                  <a:pt x="142240" y="50545"/>
                </a:lnTo>
                <a:lnTo>
                  <a:pt x="139065" y="55245"/>
                </a:lnTo>
                <a:lnTo>
                  <a:pt x="133604" y="59817"/>
                </a:lnTo>
                <a:lnTo>
                  <a:pt x="131445" y="62864"/>
                </a:lnTo>
                <a:lnTo>
                  <a:pt x="125984" y="64389"/>
                </a:lnTo>
                <a:lnTo>
                  <a:pt x="116204" y="63627"/>
                </a:lnTo>
                <a:lnTo>
                  <a:pt x="104267" y="62102"/>
                </a:lnTo>
                <a:lnTo>
                  <a:pt x="95631" y="59817"/>
                </a:lnTo>
                <a:lnTo>
                  <a:pt x="90170" y="59055"/>
                </a:lnTo>
                <a:lnTo>
                  <a:pt x="85851" y="61341"/>
                </a:lnTo>
                <a:lnTo>
                  <a:pt x="82550" y="63627"/>
                </a:lnTo>
                <a:lnTo>
                  <a:pt x="78232" y="65151"/>
                </a:lnTo>
                <a:lnTo>
                  <a:pt x="73914" y="67437"/>
                </a:lnTo>
                <a:lnTo>
                  <a:pt x="66294" y="68961"/>
                </a:lnTo>
                <a:lnTo>
                  <a:pt x="58674" y="69850"/>
                </a:lnTo>
                <a:lnTo>
                  <a:pt x="53213" y="69850"/>
                </a:lnTo>
                <a:lnTo>
                  <a:pt x="48895" y="69850"/>
                </a:lnTo>
                <a:lnTo>
                  <a:pt x="42418" y="69850"/>
                </a:lnTo>
                <a:lnTo>
                  <a:pt x="34798" y="68199"/>
                </a:lnTo>
                <a:lnTo>
                  <a:pt x="26035" y="65151"/>
                </a:lnTo>
                <a:lnTo>
                  <a:pt x="19557" y="62864"/>
                </a:lnTo>
                <a:lnTo>
                  <a:pt x="20701" y="59817"/>
                </a:lnTo>
                <a:lnTo>
                  <a:pt x="27178" y="59055"/>
                </a:lnTo>
                <a:lnTo>
                  <a:pt x="34798" y="59055"/>
                </a:lnTo>
                <a:lnTo>
                  <a:pt x="41275" y="59055"/>
                </a:lnTo>
                <a:lnTo>
                  <a:pt x="46735" y="57531"/>
                </a:lnTo>
                <a:lnTo>
                  <a:pt x="52197" y="53720"/>
                </a:lnTo>
                <a:lnTo>
                  <a:pt x="53213" y="49022"/>
                </a:lnTo>
                <a:lnTo>
                  <a:pt x="52197" y="45974"/>
                </a:lnTo>
                <a:lnTo>
                  <a:pt x="45593" y="45974"/>
                </a:lnTo>
                <a:lnTo>
                  <a:pt x="37973" y="49783"/>
                </a:lnTo>
                <a:lnTo>
                  <a:pt x="34798" y="51308"/>
                </a:lnTo>
                <a:lnTo>
                  <a:pt x="29337" y="51308"/>
                </a:lnTo>
                <a:lnTo>
                  <a:pt x="21717" y="47498"/>
                </a:lnTo>
                <a:lnTo>
                  <a:pt x="15240" y="43688"/>
                </a:lnTo>
                <a:lnTo>
                  <a:pt x="8635" y="40639"/>
                </a:lnTo>
                <a:lnTo>
                  <a:pt x="4318" y="39116"/>
                </a:lnTo>
                <a:lnTo>
                  <a:pt x="2159" y="35306"/>
                </a:lnTo>
                <a:lnTo>
                  <a:pt x="0" y="32131"/>
                </a:lnTo>
                <a:lnTo>
                  <a:pt x="0" y="29083"/>
                </a:lnTo>
                <a:lnTo>
                  <a:pt x="2159" y="26797"/>
                </a:lnTo>
                <a:lnTo>
                  <a:pt x="8635" y="22987"/>
                </a:lnTo>
                <a:lnTo>
                  <a:pt x="13081" y="19177"/>
                </a:lnTo>
                <a:lnTo>
                  <a:pt x="15240" y="16764"/>
                </a:lnTo>
                <a:lnTo>
                  <a:pt x="16256" y="15239"/>
                </a:lnTo>
                <a:lnTo>
                  <a:pt x="19557" y="10668"/>
                </a:lnTo>
                <a:lnTo>
                  <a:pt x="25019" y="5333"/>
                </a:lnTo>
                <a:lnTo>
                  <a:pt x="27178" y="3048"/>
                </a:lnTo>
                <a:lnTo>
                  <a:pt x="30353" y="762"/>
                </a:lnTo>
                <a:lnTo>
                  <a:pt x="36957" y="0"/>
                </a:lnTo>
                <a:lnTo>
                  <a:pt x="44576" y="0"/>
                </a:lnTo>
                <a:lnTo>
                  <a:pt x="48895" y="1524"/>
                </a:lnTo>
                <a:lnTo>
                  <a:pt x="49910" y="3810"/>
                </a:lnTo>
                <a:lnTo>
                  <a:pt x="48895" y="6095"/>
                </a:lnTo>
                <a:lnTo>
                  <a:pt x="49910" y="9906"/>
                </a:lnTo>
                <a:lnTo>
                  <a:pt x="54356" y="11430"/>
                </a:lnTo>
                <a:lnTo>
                  <a:pt x="59690" y="14477"/>
                </a:lnTo>
                <a:lnTo>
                  <a:pt x="60832" y="17652"/>
                </a:lnTo>
                <a:lnTo>
                  <a:pt x="60832" y="21463"/>
                </a:lnTo>
                <a:lnTo>
                  <a:pt x="66294" y="23749"/>
                </a:lnTo>
                <a:lnTo>
                  <a:pt x="70612" y="26797"/>
                </a:lnTo>
                <a:lnTo>
                  <a:pt x="73914" y="29845"/>
                </a:lnTo>
                <a:lnTo>
                  <a:pt x="73914" y="33655"/>
                </a:lnTo>
                <a:lnTo>
                  <a:pt x="73914" y="36068"/>
                </a:lnTo>
                <a:lnTo>
                  <a:pt x="76073" y="38354"/>
                </a:lnTo>
                <a:lnTo>
                  <a:pt x="81407" y="39877"/>
                </a:lnTo>
                <a:lnTo>
                  <a:pt x="86868" y="42164"/>
                </a:lnTo>
                <a:lnTo>
                  <a:pt x="93472" y="45212"/>
                </a:lnTo>
                <a:lnTo>
                  <a:pt x="97790" y="45212"/>
                </a:lnTo>
                <a:lnTo>
                  <a:pt x="98806" y="41402"/>
                </a:lnTo>
                <a:lnTo>
                  <a:pt x="98806" y="36068"/>
                </a:lnTo>
                <a:lnTo>
                  <a:pt x="98806" y="32131"/>
                </a:lnTo>
                <a:lnTo>
                  <a:pt x="98806" y="28320"/>
                </a:lnTo>
                <a:lnTo>
                  <a:pt x="98806" y="24511"/>
                </a:lnTo>
                <a:lnTo>
                  <a:pt x="95631" y="22987"/>
                </a:lnTo>
                <a:lnTo>
                  <a:pt x="93472" y="22987"/>
                </a:lnTo>
                <a:lnTo>
                  <a:pt x="92329" y="22225"/>
                </a:lnTo>
                <a:lnTo>
                  <a:pt x="91185" y="18414"/>
                </a:lnTo>
                <a:lnTo>
                  <a:pt x="91185" y="14477"/>
                </a:lnTo>
                <a:lnTo>
                  <a:pt x="91185" y="10668"/>
                </a:lnTo>
                <a:lnTo>
                  <a:pt x="92329" y="8382"/>
                </a:lnTo>
                <a:lnTo>
                  <a:pt x="95631" y="6095"/>
                </a:lnTo>
                <a:lnTo>
                  <a:pt x="102107" y="4572"/>
                </a:lnTo>
                <a:lnTo>
                  <a:pt x="107569" y="3048"/>
                </a:lnTo>
                <a:lnTo>
                  <a:pt x="111887" y="762"/>
                </a:lnTo>
                <a:lnTo>
                  <a:pt x="112903" y="0"/>
                </a:lnTo>
                <a:close/>
              </a:path>
            </a:pathLst>
          </a:custGeom>
          <a:solidFill>
            <a:srgbClr val="A7A7A7"/>
          </a:solidFill>
        </p:spPr>
        <p:txBody>
          <a:bodyPr wrap="square" lIns="0" tIns="0" rIns="0" bIns="0" rtlCol="0">
            <a:noAutofit/>
          </a:bodyPr>
          <a:lstStyle/>
          <a:p>
            <a:endParaRPr/>
          </a:p>
        </p:txBody>
      </p:sp>
      <p:sp>
        <p:nvSpPr>
          <p:cNvPr id="82" name="object 82"/>
          <p:cNvSpPr/>
          <p:nvPr/>
        </p:nvSpPr>
        <p:spPr>
          <a:xfrm>
            <a:off x="1827212" y="1003363"/>
            <a:ext cx="154051" cy="79375"/>
          </a:xfrm>
          <a:custGeom>
            <a:avLst/>
            <a:gdLst/>
            <a:ahLst/>
            <a:cxnLst/>
            <a:rect l="l" t="t" r="r" b="b"/>
            <a:pathLst>
              <a:path w="154051" h="79375">
                <a:moveTo>
                  <a:pt x="117666" y="4763"/>
                </a:moveTo>
                <a:lnTo>
                  <a:pt x="117666" y="7811"/>
                </a:lnTo>
                <a:lnTo>
                  <a:pt x="116650" y="14669"/>
                </a:lnTo>
                <a:lnTo>
                  <a:pt x="116650" y="22415"/>
                </a:lnTo>
                <a:lnTo>
                  <a:pt x="115507" y="27750"/>
                </a:lnTo>
                <a:lnTo>
                  <a:pt x="114491" y="31560"/>
                </a:lnTo>
                <a:lnTo>
                  <a:pt x="114491" y="34608"/>
                </a:lnTo>
                <a:lnTo>
                  <a:pt x="115507" y="38418"/>
                </a:lnTo>
                <a:lnTo>
                  <a:pt x="120967" y="40069"/>
                </a:lnTo>
                <a:lnTo>
                  <a:pt x="125286" y="37656"/>
                </a:lnTo>
                <a:lnTo>
                  <a:pt x="127445" y="33083"/>
                </a:lnTo>
                <a:lnTo>
                  <a:pt x="129731" y="30798"/>
                </a:lnTo>
                <a:lnTo>
                  <a:pt x="136208" y="32321"/>
                </a:lnTo>
                <a:lnTo>
                  <a:pt x="143828" y="36894"/>
                </a:lnTo>
                <a:lnTo>
                  <a:pt x="148145" y="39180"/>
                </a:lnTo>
                <a:lnTo>
                  <a:pt x="149289" y="42355"/>
                </a:lnTo>
                <a:lnTo>
                  <a:pt x="148145" y="46165"/>
                </a:lnTo>
                <a:lnTo>
                  <a:pt x="148145" y="50737"/>
                </a:lnTo>
                <a:lnTo>
                  <a:pt x="148145" y="52261"/>
                </a:lnTo>
                <a:lnTo>
                  <a:pt x="147003" y="55308"/>
                </a:lnTo>
                <a:lnTo>
                  <a:pt x="143828" y="60008"/>
                </a:lnTo>
                <a:lnTo>
                  <a:pt x="138367" y="64580"/>
                </a:lnTo>
                <a:lnTo>
                  <a:pt x="136208" y="67627"/>
                </a:lnTo>
                <a:lnTo>
                  <a:pt x="130747" y="69152"/>
                </a:lnTo>
                <a:lnTo>
                  <a:pt x="120967" y="68390"/>
                </a:lnTo>
                <a:lnTo>
                  <a:pt x="109030" y="66865"/>
                </a:lnTo>
                <a:lnTo>
                  <a:pt x="100394" y="64580"/>
                </a:lnTo>
                <a:lnTo>
                  <a:pt x="94933" y="63818"/>
                </a:lnTo>
                <a:lnTo>
                  <a:pt x="90614" y="66104"/>
                </a:lnTo>
                <a:lnTo>
                  <a:pt x="87313" y="68390"/>
                </a:lnTo>
                <a:lnTo>
                  <a:pt x="82995" y="69914"/>
                </a:lnTo>
                <a:lnTo>
                  <a:pt x="78677" y="72200"/>
                </a:lnTo>
                <a:lnTo>
                  <a:pt x="71057" y="73724"/>
                </a:lnTo>
                <a:lnTo>
                  <a:pt x="63437" y="74613"/>
                </a:lnTo>
                <a:lnTo>
                  <a:pt x="57976" y="74613"/>
                </a:lnTo>
                <a:lnTo>
                  <a:pt x="53658" y="74613"/>
                </a:lnTo>
                <a:lnTo>
                  <a:pt x="47181" y="74613"/>
                </a:lnTo>
                <a:lnTo>
                  <a:pt x="39561" y="72962"/>
                </a:lnTo>
                <a:lnTo>
                  <a:pt x="30798" y="69914"/>
                </a:lnTo>
                <a:lnTo>
                  <a:pt x="24320" y="67627"/>
                </a:lnTo>
                <a:lnTo>
                  <a:pt x="25464" y="64580"/>
                </a:lnTo>
                <a:lnTo>
                  <a:pt x="31941" y="63818"/>
                </a:lnTo>
                <a:lnTo>
                  <a:pt x="39561" y="63818"/>
                </a:lnTo>
                <a:lnTo>
                  <a:pt x="46038" y="63818"/>
                </a:lnTo>
                <a:lnTo>
                  <a:pt x="51498" y="62294"/>
                </a:lnTo>
                <a:lnTo>
                  <a:pt x="56960" y="58483"/>
                </a:lnTo>
                <a:lnTo>
                  <a:pt x="57976" y="53785"/>
                </a:lnTo>
                <a:lnTo>
                  <a:pt x="56960" y="50737"/>
                </a:lnTo>
                <a:lnTo>
                  <a:pt x="50356" y="50737"/>
                </a:lnTo>
                <a:lnTo>
                  <a:pt x="42736" y="54546"/>
                </a:lnTo>
                <a:lnTo>
                  <a:pt x="39561" y="56071"/>
                </a:lnTo>
                <a:lnTo>
                  <a:pt x="34100" y="56071"/>
                </a:lnTo>
                <a:lnTo>
                  <a:pt x="26480" y="52261"/>
                </a:lnTo>
                <a:lnTo>
                  <a:pt x="20003" y="48451"/>
                </a:lnTo>
                <a:lnTo>
                  <a:pt x="13398" y="45402"/>
                </a:lnTo>
                <a:lnTo>
                  <a:pt x="9081" y="43879"/>
                </a:lnTo>
                <a:lnTo>
                  <a:pt x="6922" y="40069"/>
                </a:lnTo>
                <a:lnTo>
                  <a:pt x="4763" y="36894"/>
                </a:lnTo>
                <a:lnTo>
                  <a:pt x="4763" y="33846"/>
                </a:lnTo>
                <a:lnTo>
                  <a:pt x="6922" y="31560"/>
                </a:lnTo>
                <a:lnTo>
                  <a:pt x="13398" y="27750"/>
                </a:lnTo>
                <a:lnTo>
                  <a:pt x="17844" y="23940"/>
                </a:lnTo>
                <a:lnTo>
                  <a:pt x="20003" y="21527"/>
                </a:lnTo>
                <a:lnTo>
                  <a:pt x="21019" y="20002"/>
                </a:lnTo>
                <a:lnTo>
                  <a:pt x="24320" y="15431"/>
                </a:lnTo>
                <a:lnTo>
                  <a:pt x="29782" y="10096"/>
                </a:lnTo>
                <a:lnTo>
                  <a:pt x="31941" y="7811"/>
                </a:lnTo>
                <a:lnTo>
                  <a:pt x="35116" y="5525"/>
                </a:lnTo>
                <a:lnTo>
                  <a:pt x="41720" y="4763"/>
                </a:lnTo>
                <a:lnTo>
                  <a:pt x="49339" y="4763"/>
                </a:lnTo>
                <a:lnTo>
                  <a:pt x="53658" y="6287"/>
                </a:lnTo>
                <a:lnTo>
                  <a:pt x="54673" y="8573"/>
                </a:lnTo>
                <a:lnTo>
                  <a:pt x="53658" y="10858"/>
                </a:lnTo>
                <a:lnTo>
                  <a:pt x="54673" y="14669"/>
                </a:lnTo>
                <a:lnTo>
                  <a:pt x="59119" y="16193"/>
                </a:lnTo>
                <a:lnTo>
                  <a:pt x="64453" y="19240"/>
                </a:lnTo>
                <a:lnTo>
                  <a:pt x="65595" y="22415"/>
                </a:lnTo>
                <a:lnTo>
                  <a:pt x="65595" y="26226"/>
                </a:lnTo>
                <a:lnTo>
                  <a:pt x="71057" y="28512"/>
                </a:lnTo>
                <a:lnTo>
                  <a:pt x="75375" y="31560"/>
                </a:lnTo>
                <a:lnTo>
                  <a:pt x="78677" y="34608"/>
                </a:lnTo>
                <a:lnTo>
                  <a:pt x="78677" y="38418"/>
                </a:lnTo>
                <a:lnTo>
                  <a:pt x="78677" y="40831"/>
                </a:lnTo>
                <a:lnTo>
                  <a:pt x="80836" y="43117"/>
                </a:lnTo>
                <a:lnTo>
                  <a:pt x="86170" y="44640"/>
                </a:lnTo>
                <a:lnTo>
                  <a:pt x="91631" y="46927"/>
                </a:lnTo>
                <a:lnTo>
                  <a:pt x="98235" y="49975"/>
                </a:lnTo>
                <a:lnTo>
                  <a:pt x="102553" y="49975"/>
                </a:lnTo>
                <a:lnTo>
                  <a:pt x="103569" y="46165"/>
                </a:lnTo>
                <a:lnTo>
                  <a:pt x="103569" y="40831"/>
                </a:lnTo>
                <a:lnTo>
                  <a:pt x="103569" y="36894"/>
                </a:lnTo>
                <a:lnTo>
                  <a:pt x="103569" y="33083"/>
                </a:lnTo>
                <a:lnTo>
                  <a:pt x="103569" y="29274"/>
                </a:lnTo>
                <a:lnTo>
                  <a:pt x="100394" y="27750"/>
                </a:lnTo>
                <a:lnTo>
                  <a:pt x="98235" y="27750"/>
                </a:lnTo>
                <a:lnTo>
                  <a:pt x="97092" y="26988"/>
                </a:lnTo>
                <a:lnTo>
                  <a:pt x="95948" y="23177"/>
                </a:lnTo>
                <a:lnTo>
                  <a:pt x="95948" y="19240"/>
                </a:lnTo>
                <a:lnTo>
                  <a:pt x="95948" y="15431"/>
                </a:lnTo>
                <a:lnTo>
                  <a:pt x="97092" y="13145"/>
                </a:lnTo>
                <a:lnTo>
                  <a:pt x="100394" y="10858"/>
                </a:lnTo>
                <a:lnTo>
                  <a:pt x="106870" y="9335"/>
                </a:lnTo>
                <a:lnTo>
                  <a:pt x="112332" y="7811"/>
                </a:lnTo>
                <a:lnTo>
                  <a:pt x="116650" y="5525"/>
                </a:lnTo>
                <a:lnTo>
                  <a:pt x="117666" y="4763"/>
                </a:lnTo>
                <a:close/>
              </a:path>
            </a:pathLst>
          </a:custGeom>
          <a:ln w="9525">
            <a:solidFill>
              <a:srgbClr val="EFEFEF"/>
            </a:solidFill>
          </a:ln>
        </p:spPr>
        <p:txBody>
          <a:bodyPr wrap="square" lIns="0" tIns="0" rIns="0" bIns="0" rtlCol="0">
            <a:noAutofit/>
          </a:bodyPr>
          <a:lstStyle/>
          <a:p>
            <a:endParaRPr/>
          </a:p>
        </p:txBody>
      </p:sp>
      <p:sp>
        <p:nvSpPr>
          <p:cNvPr id="83" name="object 83"/>
          <p:cNvSpPr/>
          <p:nvPr/>
        </p:nvSpPr>
        <p:spPr>
          <a:xfrm>
            <a:off x="1771650" y="971550"/>
            <a:ext cx="109601" cy="46101"/>
          </a:xfrm>
          <a:custGeom>
            <a:avLst/>
            <a:gdLst/>
            <a:ahLst/>
            <a:cxnLst/>
            <a:rect l="l" t="t" r="r" b="b"/>
            <a:pathLst>
              <a:path w="109601" h="46101">
                <a:moveTo>
                  <a:pt x="81660" y="30734"/>
                </a:moveTo>
                <a:lnTo>
                  <a:pt x="80518" y="31496"/>
                </a:lnTo>
                <a:lnTo>
                  <a:pt x="77343" y="34544"/>
                </a:lnTo>
                <a:lnTo>
                  <a:pt x="73025" y="35306"/>
                </a:lnTo>
                <a:lnTo>
                  <a:pt x="70866" y="32258"/>
                </a:lnTo>
                <a:lnTo>
                  <a:pt x="68707" y="26796"/>
                </a:lnTo>
                <a:lnTo>
                  <a:pt x="65532" y="22987"/>
                </a:lnTo>
                <a:lnTo>
                  <a:pt x="62229" y="20701"/>
                </a:lnTo>
                <a:lnTo>
                  <a:pt x="60198" y="23749"/>
                </a:lnTo>
                <a:lnTo>
                  <a:pt x="59054" y="29209"/>
                </a:lnTo>
                <a:lnTo>
                  <a:pt x="59054" y="33782"/>
                </a:lnTo>
                <a:lnTo>
                  <a:pt x="56896" y="36068"/>
                </a:lnTo>
                <a:lnTo>
                  <a:pt x="51562" y="36068"/>
                </a:lnTo>
                <a:lnTo>
                  <a:pt x="45085" y="36068"/>
                </a:lnTo>
                <a:lnTo>
                  <a:pt x="40767" y="39878"/>
                </a:lnTo>
                <a:lnTo>
                  <a:pt x="40767" y="43688"/>
                </a:lnTo>
                <a:lnTo>
                  <a:pt x="40767" y="46101"/>
                </a:lnTo>
                <a:lnTo>
                  <a:pt x="39751" y="43688"/>
                </a:lnTo>
                <a:lnTo>
                  <a:pt x="35432" y="41402"/>
                </a:lnTo>
                <a:lnTo>
                  <a:pt x="28956" y="38353"/>
                </a:lnTo>
                <a:lnTo>
                  <a:pt x="23622" y="36830"/>
                </a:lnTo>
                <a:lnTo>
                  <a:pt x="16129" y="36830"/>
                </a:lnTo>
                <a:lnTo>
                  <a:pt x="6476" y="36830"/>
                </a:lnTo>
                <a:lnTo>
                  <a:pt x="0" y="35306"/>
                </a:lnTo>
                <a:lnTo>
                  <a:pt x="4318" y="30734"/>
                </a:lnTo>
                <a:lnTo>
                  <a:pt x="11810" y="26034"/>
                </a:lnTo>
                <a:lnTo>
                  <a:pt x="18288" y="22987"/>
                </a:lnTo>
                <a:lnTo>
                  <a:pt x="24638" y="19177"/>
                </a:lnTo>
                <a:lnTo>
                  <a:pt x="37592" y="14605"/>
                </a:lnTo>
                <a:lnTo>
                  <a:pt x="49403" y="9271"/>
                </a:lnTo>
                <a:lnTo>
                  <a:pt x="59054" y="5334"/>
                </a:lnTo>
                <a:lnTo>
                  <a:pt x="64389" y="1524"/>
                </a:lnTo>
                <a:lnTo>
                  <a:pt x="73025" y="0"/>
                </a:lnTo>
                <a:lnTo>
                  <a:pt x="81660" y="0"/>
                </a:lnTo>
                <a:lnTo>
                  <a:pt x="85851" y="0"/>
                </a:lnTo>
                <a:lnTo>
                  <a:pt x="89154" y="0"/>
                </a:lnTo>
                <a:lnTo>
                  <a:pt x="93472" y="0"/>
                </a:lnTo>
                <a:lnTo>
                  <a:pt x="99822" y="0"/>
                </a:lnTo>
                <a:lnTo>
                  <a:pt x="105282" y="1524"/>
                </a:lnTo>
                <a:lnTo>
                  <a:pt x="109601" y="4571"/>
                </a:lnTo>
                <a:lnTo>
                  <a:pt x="106299" y="7620"/>
                </a:lnTo>
                <a:lnTo>
                  <a:pt x="101981" y="11557"/>
                </a:lnTo>
                <a:lnTo>
                  <a:pt x="99822" y="13081"/>
                </a:lnTo>
                <a:lnTo>
                  <a:pt x="99822" y="14605"/>
                </a:lnTo>
                <a:lnTo>
                  <a:pt x="97663" y="18415"/>
                </a:lnTo>
                <a:lnTo>
                  <a:pt x="95631" y="23749"/>
                </a:lnTo>
                <a:lnTo>
                  <a:pt x="92329" y="26796"/>
                </a:lnTo>
                <a:lnTo>
                  <a:pt x="86995" y="29971"/>
                </a:lnTo>
                <a:lnTo>
                  <a:pt x="81660" y="30734"/>
                </a:lnTo>
                <a:close/>
              </a:path>
            </a:pathLst>
          </a:custGeom>
          <a:solidFill>
            <a:srgbClr val="A7A7A7"/>
          </a:solidFill>
        </p:spPr>
        <p:txBody>
          <a:bodyPr wrap="square" lIns="0" tIns="0" rIns="0" bIns="0" rtlCol="0">
            <a:noAutofit/>
          </a:bodyPr>
          <a:lstStyle/>
          <a:p>
            <a:endParaRPr/>
          </a:p>
        </p:txBody>
      </p:sp>
      <p:sp>
        <p:nvSpPr>
          <p:cNvPr id="84" name="object 84"/>
          <p:cNvSpPr/>
          <p:nvPr/>
        </p:nvSpPr>
        <p:spPr>
          <a:xfrm>
            <a:off x="1766887" y="966787"/>
            <a:ext cx="119126" cy="55626"/>
          </a:xfrm>
          <a:custGeom>
            <a:avLst/>
            <a:gdLst/>
            <a:ahLst/>
            <a:cxnLst/>
            <a:rect l="l" t="t" r="r" b="b"/>
            <a:pathLst>
              <a:path w="119126" h="55626">
                <a:moveTo>
                  <a:pt x="86423" y="35497"/>
                </a:moveTo>
                <a:lnTo>
                  <a:pt x="85281" y="36259"/>
                </a:lnTo>
                <a:lnTo>
                  <a:pt x="82106" y="39307"/>
                </a:lnTo>
                <a:lnTo>
                  <a:pt x="77788" y="40069"/>
                </a:lnTo>
                <a:lnTo>
                  <a:pt x="75629" y="37021"/>
                </a:lnTo>
                <a:lnTo>
                  <a:pt x="73470" y="31559"/>
                </a:lnTo>
                <a:lnTo>
                  <a:pt x="70295" y="27750"/>
                </a:lnTo>
                <a:lnTo>
                  <a:pt x="66992" y="25464"/>
                </a:lnTo>
                <a:lnTo>
                  <a:pt x="64961" y="28512"/>
                </a:lnTo>
                <a:lnTo>
                  <a:pt x="63817" y="33972"/>
                </a:lnTo>
                <a:lnTo>
                  <a:pt x="63817" y="38545"/>
                </a:lnTo>
                <a:lnTo>
                  <a:pt x="61659" y="40831"/>
                </a:lnTo>
                <a:lnTo>
                  <a:pt x="56325" y="40831"/>
                </a:lnTo>
                <a:lnTo>
                  <a:pt x="49848" y="40831"/>
                </a:lnTo>
                <a:lnTo>
                  <a:pt x="45530" y="44641"/>
                </a:lnTo>
                <a:lnTo>
                  <a:pt x="45530" y="48451"/>
                </a:lnTo>
                <a:lnTo>
                  <a:pt x="45530" y="50864"/>
                </a:lnTo>
                <a:lnTo>
                  <a:pt x="44514" y="48451"/>
                </a:lnTo>
                <a:lnTo>
                  <a:pt x="40195" y="46165"/>
                </a:lnTo>
                <a:lnTo>
                  <a:pt x="33719" y="43116"/>
                </a:lnTo>
                <a:lnTo>
                  <a:pt x="28385" y="41593"/>
                </a:lnTo>
                <a:lnTo>
                  <a:pt x="20892" y="41593"/>
                </a:lnTo>
                <a:lnTo>
                  <a:pt x="11239" y="41593"/>
                </a:lnTo>
                <a:lnTo>
                  <a:pt x="4763" y="40069"/>
                </a:lnTo>
                <a:lnTo>
                  <a:pt x="9081" y="35497"/>
                </a:lnTo>
                <a:lnTo>
                  <a:pt x="16573" y="30797"/>
                </a:lnTo>
                <a:lnTo>
                  <a:pt x="23051" y="27750"/>
                </a:lnTo>
                <a:lnTo>
                  <a:pt x="29401" y="23940"/>
                </a:lnTo>
                <a:lnTo>
                  <a:pt x="42355" y="19368"/>
                </a:lnTo>
                <a:lnTo>
                  <a:pt x="54166" y="14034"/>
                </a:lnTo>
                <a:lnTo>
                  <a:pt x="63817" y="10097"/>
                </a:lnTo>
                <a:lnTo>
                  <a:pt x="69152" y="6287"/>
                </a:lnTo>
                <a:lnTo>
                  <a:pt x="77788" y="4763"/>
                </a:lnTo>
                <a:lnTo>
                  <a:pt x="86423" y="4763"/>
                </a:lnTo>
                <a:lnTo>
                  <a:pt x="90614" y="4763"/>
                </a:lnTo>
                <a:lnTo>
                  <a:pt x="93917" y="4763"/>
                </a:lnTo>
                <a:lnTo>
                  <a:pt x="98235" y="4763"/>
                </a:lnTo>
                <a:lnTo>
                  <a:pt x="104585" y="4763"/>
                </a:lnTo>
                <a:lnTo>
                  <a:pt x="110045" y="6287"/>
                </a:lnTo>
                <a:lnTo>
                  <a:pt x="114364" y="9334"/>
                </a:lnTo>
                <a:lnTo>
                  <a:pt x="111062" y="12383"/>
                </a:lnTo>
                <a:lnTo>
                  <a:pt x="106744" y="16320"/>
                </a:lnTo>
                <a:lnTo>
                  <a:pt x="104585" y="17844"/>
                </a:lnTo>
                <a:lnTo>
                  <a:pt x="104585" y="19368"/>
                </a:lnTo>
                <a:lnTo>
                  <a:pt x="102426" y="23178"/>
                </a:lnTo>
                <a:lnTo>
                  <a:pt x="100394" y="28512"/>
                </a:lnTo>
                <a:lnTo>
                  <a:pt x="97092" y="31559"/>
                </a:lnTo>
                <a:lnTo>
                  <a:pt x="91758" y="34734"/>
                </a:lnTo>
                <a:lnTo>
                  <a:pt x="86423" y="35497"/>
                </a:lnTo>
                <a:close/>
              </a:path>
            </a:pathLst>
          </a:custGeom>
          <a:ln w="9525">
            <a:solidFill>
              <a:srgbClr val="EFEFEF"/>
            </a:solidFill>
          </a:ln>
        </p:spPr>
        <p:txBody>
          <a:bodyPr wrap="square" lIns="0" tIns="0" rIns="0" bIns="0" rtlCol="0">
            <a:noAutofit/>
          </a:bodyPr>
          <a:lstStyle/>
          <a:p>
            <a:endParaRPr/>
          </a:p>
        </p:txBody>
      </p:sp>
      <p:sp>
        <p:nvSpPr>
          <p:cNvPr id="85" name="object 85"/>
          <p:cNvSpPr/>
          <p:nvPr/>
        </p:nvSpPr>
        <p:spPr>
          <a:xfrm>
            <a:off x="1987550" y="1017651"/>
            <a:ext cx="92075" cy="60325"/>
          </a:xfrm>
          <a:custGeom>
            <a:avLst/>
            <a:gdLst/>
            <a:ahLst/>
            <a:cxnLst/>
            <a:rect l="l" t="t" r="r" b="b"/>
            <a:pathLst>
              <a:path w="92075" h="60325">
                <a:moveTo>
                  <a:pt x="21463" y="12064"/>
                </a:moveTo>
                <a:lnTo>
                  <a:pt x="18160" y="9017"/>
                </a:lnTo>
                <a:lnTo>
                  <a:pt x="10668" y="3683"/>
                </a:lnTo>
                <a:lnTo>
                  <a:pt x="3175" y="0"/>
                </a:lnTo>
                <a:lnTo>
                  <a:pt x="0" y="1397"/>
                </a:lnTo>
                <a:lnTo>
                  <a:pt x="1016" y="6731"/>
                </a:lnTo>
                <a:lnTo>
                  <a:pt x="2159" y="11302"/>
                </a:lnTo>
                <a:lnTo>
                  <a:pt x="3175" y="16510"/>
                </a:lnTo>
                <a:lnTo>
                  <a:pt x="4318" y="20320"/>
                </a:lnTo>
                <a:lnTo>
                  <a:pt x="5334" y="24764"/>
                </a:lnTo>
                <a:lnTo>
                  <a:pt x="8509" y="28575"/>
                </a:lnTo>
                <a:lnTo>
                  <a:pt x="11810" y="30861"/>
                </a:lnTo>
                <a:lnTo>
                  <a:pt x="16001" y="31623"/>
                </a:lnTo>
                <a:lnTo>
                  <a:pt x="19304" y="31623"/>
                </a:lnTo>
                <a:lnTo>
                  <a:pt x="23495" y="31623"/>
                </a:lnTo>
                <a:lnTo>
                  <a:pt x="25654" y="32385"/>
                </a:lnTo>
                <a:lnTo>
                  <a:pt x="24638" y="35433"/>
                </a:lnTo>
                <a:lnTo>
                  <a:pt x="21463" y="39116"/>
                </a:lnTo>
                <a:lnTo>
                  <a:pt x="23495" y="40639"/>
                </a:lnTo>
                <a:lnTo>
                  <a:pt x="25654" y="40639"/>
                </a:lnTo>
                <a:lnTo>
                  <a:pt x="33147" y="40639"/>
                </a:lnTo>
                <a:lnTo>
                  <a:pt x="40640" y="39877"/>
                </a:lnTo>
                <a:lnTo>
                  <a:pt x="43942" y="39877"/>
                </a:lnTo>
                <a:lnTo>
                  <a:pt x="44957" y="40639"/>
                </a:lnTo>
                <a:lnTo>
                  <a:pt x="44957" y="43688"/>
                </a:lnTo>
                <a:lnTo>
                  <a:pt x="42799" y="48895"/>
                </a:lnTo>
                <a:lnTo>
                  <a:pt x="40640" y="54991"/>
                </a:lnTo>
                <a:lnTo>
                  <a:pt x="40640" y="59563"/>
                </a:lnTo>
                <a:lnTo>
                  <a:pt x="45974" y="60325"/>
                </a:lnTo>
                <a:lnTo>
                  <a:pt x="57785" y="58039"/>
                </a:lnTo>
                <a:lnTo>
                  <a:pt x="68579" y="54229"/>
                </a:lnTo>
                <a:lnTo>
                  <a:pt x="77089" y="49657"/>
                </a:lnTo>
                <a:lnTo>
                  <a:pt x="81407" y="48260"/>
                </a:lnTo>
                <a:lnTo>
                  <a:pt x="80264" y="46736"/>
                </a:lnTo>
                <a:lnTo>
                  <a:pt x="77089" y="42926"/>
                </a:lnTo>
                <a:lnTo>
                  <a:pt x="77089" y="40639"/>
                </a:lnTo>
                <a:lnTo>
                  <a:pt x="80264" y="40639"/>
                </a:lnTo>
                <a:lnTo>
                  <a:pt x="84582" y="42164"/>
                </a:lnTo>
                <a:lnTo>
                  <a:pt x="89916" y="43688"/>
                </a:lnTo>
                <a:lnTo>
                  <a:pt x="92075" y="42926"/>
                </a:lnTo>
                <a:lnTo>
                  <a:pt x="88900" y="37592"/>
                </a:lnTo>
                <a:lnTo>
                  <a:pt x="82423" y="31623"/>
                </a:lnTo>
                <a:lnTo>
                  <a:pt x="77089" y="29337"/>
                </a:lnTo>
                <a:lnTo>
                  <a:pt x="76073" y="27813"/>
                </a:lnTo>
                <a:lnTo>
                  <a:pt x="77089" y="23368"/>
                </a:lnTo>
                <a:lnTo>
                  <a:pt x="81407" y="16510"/>
                </a:lnTo>
                <a:lnTo>
                  <a:pt x="82423" y="11302"/>
                </a:lnTo>
                <a:lnTo>
                  <a:pt x="81407" y="6731"/>
                </a:lnTo>
                <a:lnTo>
                  <a:pt x="76073" y="5207"/>
                </a:lnTo>
                <a:lnTo>
                  <a:pt x="69596" y="5969"/>
                </a:lnTo>
                <a:lnTo>
                  <a:pt x="68579" y="7493"/>
                </a:lnTo>
                <a:lnTo>
                  <a:pt x="67437" y="9017"/>
                </a:lnTo>
                <a:lnTo>
                  <a:pt x="64262" y="8255"/>
                </a:lnTo>
                <a:lnTo>
                  <a:pt x="58928" y="5969"/>
                </a:lnTo>
                <a:lnTo>
                  <a:pt x="53594" y="2158"/>
                </a:lnTo>
                <a:lnTo>
                  <a:pt x="50292" y="1397"/>
                </a:lnTo>
                <a:lnTo>
                  <a:pt x="48132" y="2158"/>
                </a:lnTo>
                <a:lnTo>
                  <a:pt x="48132" y="5207"/>
                </a:lnTo>
                <a:lnTo>
                  <a:pt x="50292" y="8255"/>
                </a:lnTo>
                <a:lnTo>
                  <a:pt x="51435" y="9779"/>
                </a:lnTo>
                <a:lnTo>
                  <a:pt x="50292" y="12064"/>
                </a:lnTo>
                <a:lnTo>
                  <a:pt x="45974" y="11302"/>
                </a:lnTo>
                <a:lnTo>
                  <a:pt x="41782" y="8255"/>
                </a:lnTo>
                <a:lnTo>
                  <a:pt x="37465" y="6731"/>
                </a:lnTo>
                <a:lnTo>
                  <a:pt x="34290" y="8255"/>
                </a:lnTo>
                <a:lnTo>
                  <a:pt x="29972" y="11302"/>
                </a:lnTo>
                <a:lnTo>
                  <a:pt x="26797" y="12064"/>
                </a:lnTo>
                <a:lnTo>
                  <a:pt x="23495" y="12064"/>
                </a:lnTo>
                <a:lnTo>
                  <a:pt x="21463" y="12064"/>
                </a:lnTo>
                <a:close/>
              </a:path>
            </a:pathLst>
          </a:custGeom>
          <a:solidFill>
            <a:srgbClr val="A7A7A7"/>
          </a:solidFill>
        </p:spPr>
        <p:txBody>
          <a:bodyPr wrap="square" lIns="0" tIns="0" rIns="0" bIns="0" rtlCol="0">
            <a:noAutofit/>
          </a:bodyPr>
          <a:lstStyle/>
          <a:p>
            <a:endParaRPr/>
          </a:p>
        </p:txBody>
      </p:sp>
      <p:sp>
        <p:nvSpPr>
          <p:cNvPr id="86" name="object 86"/>
          <p:cNvSpPr/>
          <p:nvPr/>
        </p:nvSpPr>
        <p:spPr>
          <a:xfrm>
            <a:off x="1982787" y="1012888"/>
            <a:ext cx="101600" cy="69850"/>
          </a:xfrm>
          <a:custGeom>
            <a:avLst/>
            <a:gdLst/>
            <a:ahLst/>
            <a:cxnLst/>
            <a:rect l="l" t="t" r="r" b="b"/>
            <a:pathLst>
              <a:path w="101600" h="69850">
                <a:moveTo>
                  <a:pt x="26226" y="16827"/>
                </a:moveTo>
                <a:lnTo>
                  <a:pt x="22923" y="13780"/>
                </a:lnTo>
                <a:lnTo>
                  <a:pt x="15431" y="8446"/>
                </a:lnTo>
                <a:lnTo>
                  <a:pt x="7938" y="4763"/>
                </a:lnTo>
                <a:lnTo>
                  <a:pt x="4763" y="6160"/>
                </a:lnTo>
                <a:lnTo>
                  <a:pt x="5779" y="11494"/>
                </a:lnTo>
                <a:lnTo>
                  <a:pt x="6922" y="16065"/>
                </a:lnTo>
                <a:lnTo>
                  <a:pt x="7938" y="21273"/>
                </a:lnTo>
                <a:lnTo>
                  <a:pt x="9081" y="25083"/>
                </a:lnTo>
                <a:lnTo>
                  <a:pt x="10097" y="29527"/>
                </a:lnTo>
                <a:lnTo>
                  <a:pt x="13272" y="33338"/>
                </a:lnTo>
                <a:lnTo>
                  <a:pt x="16573" y="35624"/>
                </a:lnTo>
                <a:lnTo>
                  <a:pt x="20764" y="36386"/>
                </a:lnTo>
                <a:lnTo>
                  <a:pt x="24067" y="36386"/>
                </a:lnTo>
                <a:lnTo>
                  <a:pt x="28258" y="36386"/>
                </a:lnTo>
                <a:lnTo>
                  <a:pt x="30417" y="37148"/>
                </a:lnTo>
                <a:lnTo>
                  <a:pt x="29401" y="40196"/>
                </a:lnTo>
                <a:lnTo>
                  <a:pt x="26226" y="43879"/>
                </a:lnTo>
                <a:lnTo>
                  <a:pt x="28258" y="45402"/>
                </a:lnTo>
                <a:lnTo>
                  <a:pt x="30417" y="45402"/>
                </a:lnTo>
                <a:lnTo>
                  <a:pt x="37910" y="45402"/>
                </a:lnTo>
                <a:lnTo>
                  <a:pt x="45403" y="44640"/>
                </a:lnTo>
                <a:lnTo>
                  <a:pt x="48705" y="44640"/>
                </a:lnTo>
                <a:lnTo>
                  <a:pt x="49720" y="45402"/>
                </a:lnTo>
                <a:lnTo>
                  <a:pt x="49720" y="48451"/>
                </a:lnTo>
                <a:lnTo>
                  <a:pt x="47562" y="53658"/>
                </a:lnTo>
                <a:lnTo>
                  <a:pt x="45403" y="59754"/>
                </a:lnTo>
                <a:lnTo>
                  <a:pt x="45403" y="64326"/>
                </a:lnTo>
                <a:lnTo>
                  <a:pt x="50737" y="65088"/>
                </a:lnTo>
                <a:lnTo>
                  <a:pt x="62548" y="62802"/>
                </a:lnTo>
                <a:lnTo>
                  <a:pt x="73342" y="58992"/>
                </a:lnTo>
                <a:lnTo>
                  <a:pt x="81852" y="54420"/>
                </a:lnTo>
                <a:lnTo>
                  <a:pt x="86170" y="53023"/>
                </a:lnTo>
                <a:lnTo>
                  <a:pt x="85027" y="51499"/>
                </a:lnTo>
                <a:lnTo>
                  <a:pt x="81852" y="47689"/>
                </a:lnTo>
                <a:lnTo>
                  <a:pt x="81852" y="45402"/>
                </a:lnTo>
                <a:lnTo>
                  <a:pt x="85027" y="45402"/>
                </a:lnTo>
                <a:lnTo>
                  <a:pt x="89345" y="46927"/>
                </a:lnTo>
                <a:lnTo>
                  <a:pt x="94679" y="48451"/>
                </a:lnTo>
                <a:lnTo>
                  <a:pt x="96838" y="47689"/>
                </a:lnTo>
                <a:lnTo>
                  <a:pt x="93663" y="42355"/>
                </a:lnTo>
                <a:lnTo>
                  <a:pt x="87186" y="36386"/>
                </a:lnTo>
                <a:lnTo>
                  <a:pt x="81852" y="34100"/>
                </a:lnTo>
                <a:lnTo>
                  <a:pt x="80836" y="32576"/>
                </a:lnTo>
                <a:lnTo>
                  <a:pt x="81852" y="28131"/>
                </a:lnTo>
                <a:lnTo>
                  <a:pt x="86170" y="21273"/>
                </a:lnTo>
                <a:lnTo>
                  <a:pt x="87186" y="16065"/>
                </a:lnTo>
                <a:lnTo>
                  <a:pt x="86170" y="11494"/>
                </a:lnTo>
                <a:lnTo>
                  <a:pt x="80836" y="9970"/>
                </a:lnTo>
                <a:lnTo>
                  <a:pt x="74359" y="10732"/>
                </a:lnTo>
                <a:lnTo>
                  <a:pt x="73342" y="12256"/>
                </a:lnTo>
                <a:lnTo>
                  <a:pt x="72200" y="13780"/>
                </a:lnTo>
                <a:lnTo>
                  <a:pt x="69025" y="13018"/>
                </a:lnTo>
                <a:lnTo>
                  <a:pt x="63691" y="10732"/>
                </a:lnTo>
                <a:lnTo>
                  <a:pt x="58357" y="6921"/>
                </a:lnTo>
                <a:lnTo>
                  <a:pt x="55055" y="6160"/>
                </a:lnTo>
                <a:lnTo>
                  <a:pt x="52895" y="6921"/>
                </a:lnTo>
                <a:lnTo>
                  <a:pt x="52895" y="9970"/>
                </a:lnTo>
                <a:lnTo>
                  <a:pt x="55055" y="13018"/>
                </a:lnTo>
                <a:lnTo>
                  <a:pt x="56198" y="14542"/>
                </a:lnTo>
                <a:lnTo>
                  <a:pt x="55055" y="16827"/>
                </a:lnTo>
                <a:lnTo>
                  <a:pt x="50737" y="16065"/>
                </a:lnTo>
                <a:lnTo>
                  <a:pt x="46545" y="13018"/>
                </a:lnTo>
                <a:lnTo>
                  <a:pt x="42228" y="11494"/>
                </a:lnTo>
                <a:lnTo>
                  <a:pt x="39053" y="13018"/>
                </a:lnTo>
                <a:lnTo>
                  <a:pt x="34735" y="16065"/>
                </a:lnTo>
                <a:lnTo>
                  <a:pt x="31560" y="16827"/>
                </a:lnTo>
                <a:lnTo>
                  <a:pt x="28258" y="16827"/>
                </a:lnTo>
                <a:lnTo>
                  <a:pt x="26226" y="16827"/>
                </a:lnTo>
                <a:close/>
              </a:path>
            </a:pathLst>
          </a:custGeom>
          <a:ln w="9525">
            <a:solidFill>
              <a:srgbClr val="EFEFEF"/>
            </a:solidFill>
          </a:ln>
        </p:spPr>
        <p:txBody>
          <a:bodyPr wrap="square" lIns="0" tIns="0" rIns="0" bIns="0" rtlCol="0">
            <a:noAutofit/>
          </a:bodyPr>
          <a:lstStyle/>
          <a:p>
            <a:endParaRPr/>
          </a:p>
        </p:txBody>
      </p:sp>
      <p:sp>
        <p:nvSpPr>
          <p:cNvPr id="87" name="object 87"/>
          <p:cNvSpPr/>
          <p:nvPr/>
        </p:nvSpPr>
        <p:spPr>
          <a:xfrm>
            <a:off x="2081276" y="1054100"/>
            <a:ext cx="36449" cy="34925"/>
          </a:xfrm>
          <a:custGeom>
            <a:avLst/>
            <a:gdLst/>
            <a:ahLst/>
            <a:cxnLst/>
            <a:rect l="l" t="t" r="r" b="b"/>
            <a:pathLst>
              <a:path w="36449" h="34925">
                <a:moveTo>
                  <a:pt x="14986" y="3048"/>
                </a:moveTo>
                <a:lnTo>
                  <a:pt x="14986" y="3809"/>
                </a:lnTo>
                <a:lnTo>
                  <a:pt x="13843" y="5334"/>
                </a:lnTo>
                <a:lnTo>
                  <a:pt x="11811" y="9144"/>
                </a:lnTo>
                <a:lnTo>
                  <a:pt x="7493" y="11430"/>
                </a:lnTo>
                <a:lnTo>
                  <a:pt x="4191" y="13715"/>
                </a:lnTo>
                <a:lnTo>
                  <a:pt x="1016" y="17399"/>
                </a:lnTo>
                <a:lnTo>
                  <a:pt x="0" y="21209"/>
                </a:lnTo>
                <a:lnTo>
                  <a:pt x="3175" y="23495"/>
                </a:lnTo>
                <a:lnTo>
                  <a:pt x="7493" y="26543"/>
                </a:lnTo>
                <a:lnTo>
                  <a:pt x="12827" y="28067"/>
                </a:lnTo>
                <a:lnTo>
                  <a:pt x="17145" y="30353"/>
                </a:lnTo>
                <a:lnTo>
                  <a:pt x="20320" y="33401"/>
                </a:lnTo>
                <a:lnTo>
                  <a:pt x="23622" y="34925"/>
                </a:lnTo>
                <a:lnTo>
                  <a:pt x="28956" y="33401"/>
                </a:lnTo>
                <a:lnTo>
                  <a:pt x="33274" y="30353"/>
                </a:lnTo>
                <a:lnTo>
                  <a:pt x="36449" y="26543"/>
                </a:lnTo>
                <a:lnTo>
                  <a:pt x="36449" y="21971"/>
                </a:lnTo>
                <a:lnTo>
                  <a:pt x="35433" y="18161"/>
                </a:lnTo>
                <a:lnTo>
                  <a:pt x="32131" y="15240"/>
                </a:lnTo>
                <a:lnTo>
                  <a:pt x="32131" y="11430"/>
                </a:lnTo>
                <a:lnTo>
                  <a:pt x="31115" y="6858"/>
                </a:lnTo>
                <a:lnTo>
                  <a:pt x="28956" y="3809"/>
                </a:lnTo>
                <a:lnTo>
                  <a:pt x="24638" y="762"/>
                </a:lnTo>
                <a:lnTo>
                  <a:pt x="23622" y="0"/>
                </a:lnTo>
                <a:lnTo>
                  <a:pt x="22479" y="0"/>
                </a:lnTo>
                <a:lnTo>
                  <a:pt x="20320" y="0"/>
                </a:lnTo>
                <a:lnTo>
                  <a:pt x="17145" y="762"/>
                </a:lnTo>
                <a:lnTo>
                  <a:pt x="14986" y="3048"/>
                </a:lnTo>
                <a:close/>
              </a:path>
            </a:pathLst>
          </a:custGeom>
          <a:solidFill>
            <a:srgbClr val="A7A7A7"/>
          </a:solidFill>
        </p:spPr>
        <p:txBody>
          <a:bodyPr wrap="square" lIns="0" tIns="0" rIns="0" bIns="0" rtlCol="0">
            <a:noAutofit/>
          </a:bodyPr>
          <a:lstStyle/>
          <a:p>
            <a:endParaRPr/>
          </a:p>
        </p:txBody>
      </p:sp>
      <p:sp>
        <p:nvSpPr>
          <p:cNvPr id="88" name="object 88"/>
          <p:cNvSpPr/>
          <p:nvPr/>
        </p:nvSpPr>
        <p:spPr>
          <a:xfrm>
            <a:off x="2076513" y="1049337"/>
            <a:ext cx="45974" cy="44450"/>
          </a:xfrm>
          <a:custGeom>
            <a:avLst/>
            <a:gdLst/>
            <a:ahLst/>
            <a:cxnLst/>
            <a:rect l="l" t="t" r="r" b="b"/>
            <a:pathLst>
              <a:path w="45974" h="44450">
                <a:moveTo>
                  <a:pt x="19749" y="7811"/>
                </a:moveTo>
                <a:lnTo>
                  <a:pt x="19749" y="8572"/>
                </a:lnTo>
                <a:lnTo>
                  <a:pt x="18606" y="10097"/>
                </a:lnTo>
                <a:lnTo>
                  <a:pt x="16574" y="13907"/>
                </a:lnTo>
                <a:lnTo>
                  <a:pt x="12256" y="16193"/>
                </a:lnTo>
                <a:lnTo>
                  <a:pt x="8954" y="18478"/>
                </a:lnTo>
                <a:lnTo>
                  <a:pt x="5779" y="22162"/>
                </a:lnTo>
                <a:lnTo>
                  <a:pt x="4763" y="25972"/>
                </a:lnTo>
                <a:lnTo>
                  <a:pt x="7938" y="28258"/>
                </a:lnTo>
                <a:lnTo>
                  <a:pt x="12256" y="31306"/>
                </a:lnTo>
                <a:lnTo>
                  <a:pt x="17590" y="32830"/>
                </a:lnTo>
                <a:lnTo>
                  <a:pt x="21908" y="35116"/>
                </a:lnTo>
                <a:lnTo>
                  <a:pt x="25083" y="38164"/>
                </a:lnTo>
                <a:lnTo>
                  <a:pt x="28385" y="39688"/>
                </a:lnTo>
                <a:lnTo>
                  <a:pt x="33719" y="38164"/>
                </a:lnTo>
                <a:lnTo>
                  <a:pt x="38037" y="35116"/>
                </a:lnTo>
                <a:lnTo>
                  <a:pt x="41212" y="31306"/>
                </a:lnTo>
                <a:lnTo>
                  <a:pt x="41212" y="26734"/>
                </a:lnTo>
                <a:lnTo>
                  <a:pt x="40196" y="22924"/>
                </a:lnTo>
                <a:lnTo>
                  <a:pt x="36894" y="20003"/>
                </a:lnTo>
                <a:lnTo>
                  <a:pt x="36894" y="16193"/>
                </a:lnTo>
                <a:lnTo>
                  <a:pt x="35878" y="11621"/>
                </a:lnTo>
                <a:lnTo>
                  <a:pt x="33719" y="8572"/>
                </a:lnTo>
                <a:lnTo>
                  <a:pt x="29401" y="5525"/>
                </a:lnTo>
                <a:lnTo>
                  <a:pt x="28385" y="4763"/>
                </a:lnTo>
                <a:lnTo>
                  <a:pt x="27242" y="4763"/>
                </a:lnTo>
                <a:lnTo>
                  <a:pt x="25083" y="4763"/>
                </a:lnTo>
                <a:lnTo>
                  <a:pt x="21908" y="5525"/>
                </a:lnTo>
                <a:lnTo>
                  <a:pt x="19749" y="7811"/>
                </a:lnTo>
                <a:close/>
              </a:path>
            </a:pathLst>
          </a:custGeom>
          <a:ln w="9525">
            <a:solidFill>
              <a:srgbClr val="EFEFEF"/>
            </a:solidFill>
          </a:ln>
        </p:spPr>
        <p:txBody>
          <a:bodyPr wrap="square" lIns="0" tIns="0" rIns="0" bIns="0" rtlCol="0">
            <a:noAutofit/>
          </a:bodyPr>
          <a:lstStyle/>
          <a:p>
            <a:endParaRPr/>
          </a:p>
        </p:txBody>
      </p:sp>
      <p:sp>
        <p:nvSpPr>
          <p:cNvPr id="89" name="object 89"/>
          <p:cNvSpPr/>
          <p:nvPr/>
        </p:nvSpPr>
        <p:spPr>
          <a:xfrm>
            <a:off x="2071751" y="1006475"/>
            <a:ext cx="215900" cy="77851"/>
          </a:xfrm>
          <a:custGeom>
            <a:avLst/>
            <a:gdLst/>
            <a:ahLst/>
            <a:cxnLst/>
            <a:rect l="l" t="t" r="r" b="b"/>
            <a:pathLst>
              <a:path w="215900" h="77851">
                <a:moveTo>
                  <a:pt x="177419" y="21844"/>
                </a:moveTo>
                <a:lnTo>
                  <a:pt x="180594" y="22606"/>
                </a:lnTo>
                <a:lnTo>
                  <a:pt x="188087" y="23368"/>
                </a:lnTo>
                <a:lnTo>
                  <a:pt x="196596" y="25653"/>
                </a:lnTo>
                <a:lnTo>
                  <a:pt x="204089" y="28828"/>
                </a:lnTo>
                <a:lnTo>
                  <a:pt x="209423" y="31877"/>
                </a:lnTo>
                <a:lnTo>
                  <a:pt x="211582" y="35814"/>
                </a:lnTo>
                <a:lnTo>
                  <a:pt x="214757" y="40513"/>
                </a:lnTo>
                <a:lnTo>
                  <a:pt x="214757" y="46736"/>
                </a:lnTo>
                <a:lnTo>
                  <a:pt x="214757" y="52070"/>
                </a:lnTo>
                <a:lnTo>
                  <a:pt x="215900" y="53721"/>
                </a:lnTo>
                <a:lnTo>
                  <a:pt x="214757" y="56769"/>
                </a:lnTo>
                <a:lnTo>
                  <a:pt x="209423" y="59182"/>
                </a:lnTo>
                <a:lnTo>
                  <a:pt x="203073" y="62992"/>
                </a:lnTo>
                <a:lnTo>
                  <a:pt x="198755" y="65405"/>
                </a:lnTo>
                <a:lnTo>
                  <a:pt x="192278" y="66167"/>
                </a:lnTo>
                <a:lnTo>
                  <a:pt x="183769" y="66167"/>
                </a:lnTo>
                <a:lnTo>
                  <a:pt x="177419" y="65405"/>
                </a:lnTo>
                <a:lnTo>
                  <a:pt x="174117" y="64515"/>
                </a:lnTo>
                <a:lnTo>
                  <a:pt x="170942" y="65405"/>
                </a:lnTo>
                <a:lnTo>
                  <a:pt x="166624" y="68453"/>
                </a:lnTo>
                <a:lnTo>
                  <a:pt x="162433" y="69977"/>
                </a:lnTo>
                <a:lnTo>
                  <a:pt x="158115" y="70739"/>
                </a:lnTo>
                <a:lnTo>
                  <a:pt x="151765" y="71628"/>
                </a:lnTo>
                <a:lnTo>
                  <a:pt x="145288" y="71628"/>
                </a:lnTo>
                <a:lnTo>
                  <a:pt x="138938" y="72390"/>
                </a:lnTo>
                <a:lnTo>
                  <a:pt x="133477" y="72390"/>
                </a:lnTo>
                <a:lnTo>
                  <a:pt x="128143" y="73152"/>
                </a:lnTo>
                <a:lnTo>
                  <a:pt x="123952" y="74676"/>
                </a:lnTo>
                <a:lnTo>
                  <a:pt x="118618" y="76200"/>
                </a:lnTo>
                <a:lnTo>
                  <a:pt x="113284" y="76962"/>
                </a:lnTo>
                <a:lnTo>
                  <a:pt x="106807" y="77851"/>
                </a:lnTo>
                <a:lnTo>
                  <a:pt x="98298" y="77851"/>
                </a:lnTo>
                <a:lnTo>
                  <a:pt x="89662" y="76962"/>
                </a:lnTo>
                <a:lnTo>
                  <a:pt x="82296" y="76962"/>
                </a:lnTo>
                <a:lnTo>
                  <a:pt x="77978" y="75438"/>
                </a:lnTo>
                <a:lnTo>
                  <a:pt x="72644" y="72390"/>
                </a:lnTo>
                <a:lnTo>
                  <a:pt x="67310" y="69977"/>
                </a:lnTo>
                <a:lnTo>
                  <a:pt x="61976" y="66167"/>
                </a:lnTo>
                <a:lnTo>
                  <a:pt x="56642" y="61468"/>
                </a:lnTo>
                <a:lnTo>
                  <a:pt x="55499" y="55245"/>
                </a:lnTo>
                <a:lnTo>
                  <a:pt x="56642" y="47498"/>
                </a:lnTo>
                <a:lnTo>
                  <a:pt x="56642" y="42037"/>
                </a:lnTo>
                <a:lnTo>
                  <a:pt x="56642" y="37338"/>
                </a:lnTo>
                <a:lnTo>
                  <a:pt x="54483" y="34290"/>
                </a:lnTo>
                <a:lnTo>
                  <a:pt x="52324" y="30353"/>
                </a:lnTo>
                <a:lnTo>
                  <a:pt x="49149" y="27178"/>
                </a:lnTo>
                <a:lnTo>
                  <a:pt x="44831" y="24892"/>
                </a:lnTo>
                <a:lnTo>
                  <a:pt x="38354" y="24892"/>
                </a:lnTo>
                <a:lnTo>
                  <a:pt x="32004" y="25653"/>
                </a:lnTo>
                <a:lnTo>
                  <a:pt x="29845" y="27178"/>
                </a:lnTo>
                <a:lnTo>
                  <a:pt x="25527" y="27178"/>
                </a:lnTo>
                <a:lnTo>
                  <a:pt x="21336" y="24130"/>
                </a:lnTo>
                <a:lnTo>
                  <a:pt x="12700" y="19431"/>
                </a:lnTo>
                <a:lnTo>
                  <a:pt x="5334" y="17145"/>
                </a:lnTo>
                <a:lnTo>
                  <a:pt x="0" y="12446"/>
                </a:lnTo>
                <a:lnTo>
                  <a:pt x="1016" y="6984"/>
                </a:lnTo>
                <a:lnTo>
                  <a:pt x="7366" y="2286"/>
                </a:lnTo>
                <a:lnTo>
                  <a:pt x="13843" y="0"/>
                </a:lnTo>
                <a:lnTo>
                  <a:pt x="20193" y="0"/>
                </a:lnTo>
                <a:lnTo>
                  <a:pt x="25527" y="762"/>
                </a:lnTo>
                <a:lnTo>
                  <a:pt x="32004" y="4699"/>
                </a:lnTo>
                <a:lnTo>
                  <a:pt x="36322" y="9398"/>
                </a:lnTo>
                <a:lnTo>
                  <a:pt x="39497" y="13208"/>
                </a:lnTo>
                <a:lnTo>
                  <a:pt x="45847" y="16383"/>
                </a:lnTo>
                <a:lnTo>
                  <a:pt x="52324" y="15621"/>
                </a:lnTo>
                <a:lnTo>
                  <a:pt x="55499" y="12446"/>
                </a:lnTo>
                <a:lnTo>
                  <a:pt x="57658" y="10159"/>
                </a:lnTo>
                <a:lnTo>
                  <a:pt x="62992" y="9398"/>
                </a:lnTo>
                <a:lnTo>
                  <a:pt x="67310" y="10159"/>
                </a:lnTo>
                <a:lnTo>
                  <a:pt x="71501" y="10159"/>
                </a:lnTo>
                <a:lnTo>
                  <a:pt x="73660" y="12446"/>
                </a:lnTo>
                <a:lnTo>
                  <a:pt x="74803" y="16383"/>
                </a:lnTo>
                <a:lnTo>
                  <a:pt x="77978" y="22606"/>
                </a:lnTo>
                <a:lnTo>
                  <a:pt x="85471" y="28067"/>
                </a:lnTo>
                <a:lnTo>
                  <a:pt x="90805" y="33401"/>
                </a:lnTo>
                <a:lnTo>
                  <a:pt x="93980" y="38862"/>
                </a:lnTo>
                <a:lnTo>
                  <a:pt x="97155" y="41275"/>
                </a:lnTo>
                <a:lnTo>
                  <a:pt x="106807" y="40513"/>
                </a:lnTo>
                <a:lnTo>
                  <a:pt x="118618" y="39624"/>
                </a:lnTo>
                <a:lnTo>
                  <a:pt x="127127" y="40513"/>
                </a:lnTo>
                <a:lnTo>
                  <a:pt x="131445" y="41275"/>
                </a:lnTo>
                <a:lnTo>
                  <a:pt x="136779" y="39624"/>
                </a:lnTo>
                <a:lnTo>
                  <a:pt x="142113" y="35814"/>
                </a:lnTo>
                <a:lnTo>
                  <a:pt x="147447" y="31877"/>
                </a:lnTo>
                <a:lnTo>
                  <a:pt x="152781" y="28828"/>
                </a:lnTo>
                <a:lnTo>
                  <a:pt x="159131" y="24892"/>
                </a:lnTo>
                <a:lnTo>
                  <a:pt x="164592" y="22606"/>
                </a:lnTo>
                <a:lnTo>
                  <a:pt x="177419" y="21844"/>
                </a:lnTo>
                <a:close/>
              </a:path>
            </a:pathLst>
          </a:custGeom>
          <a:solidFill>
            <a:srgbClr val="A7A7A7"/>
          </a:solidFill>
        </p:spPr>
        <p:txBody>
          <a:bodyPr wrap="square" lIns="0" tIns="0" rIns="0" bIns="0" rtlCol="0">
            <a:noAutofit/>
          </a:bodyPr>
          <a:lstStyle/>
          <a:p>
            <a:endParaRPr/>
          </a:p>
        </p:txBody>
      </p:sp>
      <p:sp>
        <p:nvSpPr>
          <p:cNvPr id="90" name="object 90"/>
          <p:cNvSpPr/>
          <p:nvPr/>
        </p:nvSpPr>
        <p:spPr>
          <a:xfrm>
            <a:off x="2066988" y="1001712"/>
            <a:ext cx="225425" cy="87376"/>
          </a:xfrm>
          <a:custGeom>
            <a:avLst/>
            <a:gdLst/>
            <a:ahLst/>
            <a:cxnLst/>
            <a:rect l="l" t="t" r="r" b="b"/>
            <a:pathLst>
              <a:path w="225425" h="87376">
                <a:moveTo>
                  <a:pt x="182182" y="26607"/>
                </a:moveTo>
                <a:lnTo>
                  <a:pt x="185357" y="27369"/>
                </a:lnTo>
                <a:lnTo>
                  <a:pt x="192850" y="28131"/>
                </a:lnTo>
                <a:lnTo>
                  <a:pt x="201359" y="30416"/>
                </a:lnTo>
                <a:lnTo>
                  <a:pt x="208852" y="33591"/>
                </a:lnTo>
                <a:lnTo>
                  <a:pt x="214186" y="36640"/>
                </a:lnTo>
                <a:lnTo>
                  <a:pt x="216345" y="40577"/>
                </a:lnTo>
                <a:lnTo>
                  <a:pt x="219520" y="45276"/>
                </a:lnTo>
                <a:lnTo>
                  <a:pt x="219520" y="51499"/>
                </a:lnTo>
                <a:lnTo>
                  <a:pt x="219520" y="56833"/>
                </a:lnTo>
                <a:lnTo>
                  <a:pt x="220663" y="58484"/>
                </a:lnTo>
                <a:lnTo>
                  <a:pt x="219520" y="61532"/>
                </a:lnTo>
                <a:lnTo>
                  <a:pt x="214186" y="63945"/>
                </a:lnTo>
                <a:lnTo>
                  <a:pt x="207836" y="67755"/>
                </a:lnTo>
                <a:lnTo>
                  <a:pt x="203518" y="70168"/>
                </a:lnTo>
                <a:lnTo>
                  <a:pt x="197041" y="70930"/>
                </a:lnTo>
                <a:lnTo>
                  <a:pt x="188532" y="70930"/>
                </a:lnTo>
                <a:lnTo>
                  <a:pt x="182182" y="70168"/>
                </a:lnTo>
                <a:lnTo>
                  <a:pt x="178880" y="69278"/>
                </a:lnTo>
                <a:lnTo>
                  <a:pt x="175705" y="70168"/>
                </a:lnTo>
                <a:lnTo>
                  <a:pt x="171387" y="73216"/>
                </a:lnTo>
                <a:lnTo>
                  <a:pt x="167196" y="74740"/>
                </a:lnTo>
                <a:lnTo>
                  <a:pt x="162878" y="75502"/>
                </a:lnTo>
                <a:lnTo>
                  <a:pt x="156528" y="76391"/>
                </a:lnTo>
                <a:lnTo>
                  <a:pt x="150051" y="76391"/>
                </a:lnTo>
                <a:lnTo>
                  <a:pt x="143701" y="77153"/>
                </a:lnTo>
                <a:lnTo>
                  <a:pt x="138240" y="77153"/>
                </a:lnTo>
                <a:lnTo>
                  <a:pt x="132906" y="77915"/>
                </a:lnTo>
                <a:lnTo>
                  <a:pt x="128715" y="79439"/>
                </a:lnTo>
                <a:lnTo>
                  <a:pt x="123381" y="80963"/>
                </a:lnTo>
                <a:lnTo>
                  <a:pt x="118047" y="81725"/>
                </a:lnTo>
                <a:lnTo>
                  <a:pt x="111570" y="82614"/>
                </a:lnTo>
                <a:lnTo>
                  <a:pt x="103061" y="82614"/>
                </a:lnTo>
                <a:lnTo>
                  <a:pt x="94425" y="81725"/>
                </a:lnTo>
                <a:lnTo>
                  <a:pt x="87059" y="81725"/>
                </a:lnTo>
                <a:lnTo>
                  <a:pt x="82741" y="80201"/>
                </a:lnTo>
                <a:lnTo>
                  <a:pt x="77407" y="77153"/>
                </a:lnTo>
                <a:lnTo>
                  <a:pt x="72073" y="74740"/>
                </a:lnTo>
                <a:lnTo>
                  <a:pt x="66739" y="70930"/>
                </a:lnTo>
                <a:lnTo>
                  <a:pt x="61405" y="66231"/>
                </a:lnTo>
                <a:lnTo>
                  <a:pt x="60262" y="60008"/>
                </a:lnTo>
                <a:lnTo>
                  <a:pt x="61405" y="52261"/>
                </a:lnTo>
                <a:lnTo>
                  <a:pt x="61405" y="46800"/>
                </a:lnTo>
                <a:lnTo>
                  <a:pt x="61405" y="42101"/>
                </a:lnTo>
                <a:lnTo>
                  <a:pt x="59246" y="39053"/>
                </a:lnTo>
                <a:lnTo>
                  <a:pt x="57087" y="35116"/>
                </a:lnTo>
                <a:lnTo>
                  <a:pt x="53912" y="31941"/>
                </a:lnTo>
                <a:lnTo>
                  <a:pt x="49594" y="29655"/>
                </a:lnTo>
                <a:lnTo>
                  <a:pt x="43117" y="29655"/>
                </a:lnTo>
                <a:lnTo>
                  <a:pt x="36767" y="30416"/>
                </a:lnTo>
                <a:lnTo>
                  <a:pt x="34608" y="31941"/>
                </a:lnTo>
                <a:lnTo>
                  <a:pt x="30290" y="31941"/>
                </a:lnTo>
                <a:lnTo>
                  <a:pt x="26099" y="28893"/>
                </a:lnTo>
                <a:lnTo>
                  <a:pt x="17463" y="24194"/>
                </a:lnTo>
                <a:lnTo>
                  <a:pt x="10097" y="21908"/>
                </a:lnTo>
                <a:lnTo>
                  <a:pt x="4763" y="17209"/>
                </a:lnTo>
                <a:lnTo>
                  <a:pt x="5779" y="11747"/>
                </a:lnTo>
                <a:lnTo>
                  <a:pt x="12129" y="7049"/>
                </a:lnTo>
                <a:lnTo>
                  <a:pt x="18606" y="4763"/>
                </a:lnTo>
                <a:lnTo>
                  <a:pt x="24956" y="4763"/>
                </a:lnTo>
                <a:lnTo>
                  <a:pt x="30290" y="5525"/>
                </a:lnTo>
                <a:lnTo>
                  <a:pt x="36767" y="9462"/>
                </a:lnTo>
                <a:lnTo>
                  <a:pt x="41085" y="14161"/>
                </a:lnTo>
                <a:lnTo>
                  <a:pt x="44260" y="17971"/>
                </a:lnTo>
                <a:lnTo>
                  <a:pt x="50610" y="21146"/>
                </a:lnTo>
                <a:lnTo>
                  <a:pt x="57087" y="20384"/>
                </a:lnTo>
                <a:lnTo>
                  <a:pt x="60262" y="17209"/>
                </a:lnTo>
                <a:lnTo>
                  <a:pt x="62421" y="14922"/>
                </a:lnTo>
                <a:lnTo>
                  <a:pt x="67755" y="14161"/>
                </a:lnTo>
                <a:lnTo>
                  <a:pt x="72073" y="14922"/>
                </a:lnTo>
                <a:lnTo>
                  <a:pt x="76264" y="14922"/>
                </a:lnTo>
                <a:lnTo>
                  <a:pt x="78423" y="17209"/>
                </a:lnTo>
                <a:lnTo>
                  <a:pt x="79566" y="21146"/>
                </a:lnTo>
                <a:lnTo>
                  <a:pt x="82741" y="27369"/>
                </a:lnTo>
                <a:lnTo>
                  <a:pt x="90234" y="32830"/>
                </a:lnTo>
                <a:lnTo>
                  <a:pt x="95568" y="38164"/>
                </a:lnTo>
                <a:lnTo>
                  <a:pt x="98743" y="43625"/>
                </a:lnTo>
                <a:lnTo>
                  <a:pt x="101918" y="46038"/>
                </a:lnTo>
                <a:lnTo>
                  <a:pt x="111570" y="45276"/>
                </a:lnTo>
                <a:lnTo>
                  <a:pt x="123381" y="44387"/>
                </a:lnTo>
                <a:lnTo>
                  <a:pt x="131890" y="45276"/>
                </a:lnTo>
                <a:lnTo>
                  <a:pt x="136208" y="46038"/>
                </a:lnTo>
                <a:lnTo>
                  <a:pt x="141542" y="44387"/>
                </a:lnTo>
                <a:lnTo>
                  <a:pt x="146876" y="40577"/>
                </a:lnTo>
                <a:lnTo>
                  <a:pt x="152210" y="36640"/>
                </a:lnTo>
                <a:lnTo>
                  <a:pt x="157544" y="33591"/>
                </a:lnTo>
                <a:lnTo>
                  <a:pt x="163894" y="29655"/>
                </a:lnTo>
                <a:lnTo>
                  <a:pt x="169355" y="27369"/>
                </a:lnTo>
                <a:lnTo>
                  <a:pt x="182182" y="26607"/>
                </a:lnTo>
                <a:close/>
              </a:path>
            </a:pathLst>
          </a:custGeom>
          <a:ln w="9525">
            <a:solidFill>
              <a:srgbClr val="EFEFEF"/>
            </a:solidFill>
          </a:ln>
        </p:spPr>
        <p:txBody>
          <a:bodyPr wrap="square" lIns="0" tIns="0" rIns="0" bIns="0" rtlCol="0">
            <a:noAutofit/>
          </a:bodyPr>
          <a:lstStyle/>
          <a:p>
            <a:endParaRPr/>
          </a:p>
        </p:txBody>
      </p:sp>
      <p:sp>
        <p:nvSpPr>
          <p:cNvPr id="91" name="object 91"/>
          <p:cNvSpPr/>
          <p:nvPr/>
        </p:nvSpPr>
        <p:spPr>
          <a:xfrm>
            <a:off x="1901825" y="958850"/>
            <a:ext cx="44450" cy="28575"/>
          </a:xfrm>
          <a:custGeom>
            <a:avLst/>
            <a:gdLst/>
            <a:ahLst/>
            <a:cxnLst/>
            <a:rect l="l" t="t" r="r" b="b"/>
            <a:pathLst>
              <a:path w="44450" h="28575">
                <a:moveTo>
                  <a:pt x="42164" y="15494"/>
                </a:moveTo>
                <a:lnTo>
                  <a:pt x="41148" y="16256"/>
                </a:lnTo>
                <a:lnTo>
                  <a:pt x="38862" y="20065"/>
                </a:lnTo>
                <a:lnTo>
                  <a:pt x="35560" y="23114"/>
                </a:lnTo>
                <a:lnTo>
                  <a:pt x="31115" y="26289"/>
                </a:lnTo>
                <a:lnTo>
                  <a:pt x="26670" y="27813"/>
                </a:lnTo>
                <a:lnTo>
                  <a:pt x="21082" y="28575"/>
                </a:lnTo>
                <a:lnTo>
                  <a:pt x="15494" y="28575"/>
                </a:lnTo>
                <a:lnTo>
                  <a:pt x="14478" y="28575"/>
                </a:lnTo>
                <a:lnTo>
                  <a:pt x="13335" y="27813"/>
                </a:lnTo>
                <a:lnTo>
                  <a:pt x="12192" y="26289"/>
                </a:lnTo>
                <a:lnTo>
                  <a:pt x="10032" y="24765"/>
                </a:lnTo>
                <a:lnTo>
                  <a:pt x="5588" y="21590"/>
                </a:lnTo>
                <a:lnTo>
                  <a:pt x="2159" y="18542"/>
                </a:lnTo>
                <a:lnTo>
                  <a:pt x="0" y="15494"/>
                </a:lnTo>
                <a:lnTo>
                  <a:pt x="2159" y="13081"/>
                </a:lnTo>
                <a:lnTo>
                  <a:pt x="6604" y="9271"/>
                </a:lnTo>
                <a:lnTo>
                  <a:pt x="13335" y="5461"/>
                </a:lnTo>
                <a:lnTo>
                  <a:pt x="18923" y="2286"/>
                </a:lnTo>
                <a:lnTo>
                  <a:pt x="22225" y="0"/>
                </a:lnTo>
                <a:lnTo>
                  <a:pt x="27813" y="1524"/>
                </a:lnTo>
                <a:lnTo>
                  <a:pt x="35560" y="3048"/>
                </a:lnTo>
                <a:lnTo>
                  <a:pt x="41148" y="5461"/>
                </a:lnTo>
                <a:lnTo>
                  <a:pt x="44450" y="9271"/>
                </a:lnTo>
                <a:lnTo>
                  <a:pt x="42164" y="15494"/>
                </a:lnTo>
                <a:close/>
              </a:path>
            </a:pathLst>
          </a:custGeom>
          <a:solidFill>
            <a:srgbClr val="A7A7A7"/>
          </a:solidFill>
        </p:spPr>
        <p:txBody>
          <a:bodyPr wrap="square" lIns="0" tIns="0" rIns="0" bIns="0" rtlCol="0">
            <a:noAutofit/>
          </a:bodyPr>
          <a:lstStyle/>
          <a:p>
            <a:endParaRPr/>
          </a:p>
        </p:txBody>
      </p:sp>
      <p:sp>
        <p:nvSpPr>
          <p:cNvPr id="92" name="object 92"/>
          <p:cNvSpPr/>
          <p:nvPr/>
        </p:nvSpPr>
        <p:spPr>
          <a:xfrm>
            <a:off x="1897062" y="954087"/>
            <a:ext cx="53975" cy="38100"/>
          </a:xfrm>
          <a:custGeom>
            <a:avLst/>
            <a:gdLst/>
            <a:ahLst/>
            <a:cxnLst/>
            <a:rect l="l" t="t" r="r" b="b"/>
            <a:pathLst>
              <a:path w="53975" h="38100">
                <a:moveTo>
                  <a:pt x="46927" y="20257"/>
                </a:moveTo>
                <a:lnTo>
                  <a:pt x="45911" y="21019"/>
                </a:lnTo>
                <a:lnTo>
                  <a:pt x="43625" y="24828"/>
                </a:lnTo>
                <a:lnTo>
                  <a:pt x="40323" y="27877"/>
                </a:lnTo>
                <a:lnTo>
                  <a:pt x="35878" y="31052"/>
                </a:lnTo>
                <a:lnTo>
                  <a:pt x="31433" y="32576"/>
                </a:lnTo>
                <a:lnTo>
                  <a:pt x="25845" y="33338"/>
                </a:lnTo>
                <a:lnTo>
                  <a:pt x="20257" y="33338"/>
                </a:lnTo>
                <a:lnTo>
                  <a:pt x="19241" y="33338"/>
                </a:lnTo>
                <a:lnTo>
                  <a:pt x="18098" y="32576"/>
                </a:lnTo>
                <a:lnTo>
                  <a:pt x="16955" y="31052"/>
                </a:lnTo>
                <a:lnTo>
                  <a:pt x="14795" y="29528"/>
                </a:lnTo>
                <a:lnTo>
                  <a:pt x="10351" y="26353"/>
                </a:lnTo>
                <a:lnTo>
                  <a:pt x="6922" y="23305"/>
                </a:lnTo>
                <a:lnTo>
                  <a:pt x="4763" y="20257"/>
                </a:lnTo>
                <a:lnTo>
                  <a:pt x="6922" y="17844"/>
                </a:lnTo>
                <a:lnTo>
                  <a:pt x="11367" y="14034"/>
                </a:lnTo>
                <a:lnTo>
                  <a:pt x="18098" y="10224"/>
                </a:lnTo>
                <a:lnTo>
                  <a:pt x="23686" y="7049"/>
                </a:lnTo>
                <a:lnTo>
                  <a:pt x="26988" y="4763"/>
                </a:lnTo>
                <a:lnTo>
                  <a:pt x="32576" y="6287"/>
                </a:lnTo>
                <a:lnTo>
                  <a:pt x="40323" y="7811"/>
                </a:lnTo>
                <a:lnTo>
                  <a:pt x="45911" y="10224"/>
                </a:lnTo>
                <a:lnTo>
                  <a:pt x="49213" y="14034"/>
                </a:lnTo>
                <a:lnTo>
                  <a:pt x="46927" y="20257"/>
                </a:lnTo>
                <a:close/>
              </a:path>
            </a:pathLst>
          </a:custGeom>
          <a:ln w="9525">
            <a:solidFill>
              <a:srgbClr val="EFEFEF"/>
            </a:solidFill>
          </a:ln>
        </p:spPr>
        <p:txBody>
          <a:bodyPr wrap="square" lIns="0" tIns="0" rIns="0" bIns="0" rtlCol="0">
            <a:noAutofit/>
          </a:bodyPr>
          <a:lstStyle/>
          <a:p>
            <a:endParaRPr/>
          </a:p>
        </p:txBody>
      </p:sp>
      <p:sp>
        <p:nvSpPr>
          <p:cNvPr id="93" name="object 93"/>
          <p:cNvSpPr/>
          <p:nvPr/>
        </p:nvSpPr>
        <p:spPr>
          <a:xfrm>
            <a:off x="2071751" y="777875"/>
            <a:ext cx="215900" cy="242951"/>
          </a:xfrm>
          <a:custGeom>
            <a:avLst/>
            <a:gdLst/>
            <a:ahLst/>
            <a:cxnLst/>
            <a:rect l="l" t="t" r="r" b="b"/>
            <a:pathLst>
              <a:path w="215900" h="242951">
                <a:moveTo>
                  <a:pt x="90170" y="39624"/>
                </a:moveTo>
                <a:lnTo>
                  <a:pt x="94488" y="37338"/>
                </a:lnTo>
                <a:lnTo>
                  <a:pt x="99822" y="32004"/>
                </a:lnTo>
                <a:lnTo>
                  <a:pt x="104140" y="27432"/>
                </a:lnTo>
                <a:lnTo>
                  <a:pt x="101981" y="22098"/>
                </a:lnTo>
                <a:lnTo>
                  <a:pt x="94488" y="19050"/>
                </a:lnTo>
                <a:lnTo>
                  <a:pt x="88011" y="17526"/>
                </a:lnTo>
                <a:lnTo>
                  <a:pt x="83693" y="13716"/>
                </a:lnTo>
                <a:lnTo>
                  <a:pt x="85852" y="8382"/>
                </a:lnTo>
                <a:lnTo>
                  <a:pt x="88011" y="3048"/>
                </a:lnTo>
                <a:lnTo>
                  <a:pt x="91186" y="762"/>
                </a:lnTo>
                <a:lnTo>
                  <a:pt x="98806" y="0"/>
                </a:lnTo>
                <a:lnTo>
                  <a:pt x="111633" y="0"/>
                </a:lnTo>
                <a:lnTo>
                  <a:pt x="124587" y="0"/>
                </a:lnTo>
                <a:lnTo>
                  <a:pt x="132080" y="762"/>
                </a:lnTo>
                <a:lnTo>
                  <a:pt x="138557" y="2286"/>
                </a:lnTo>
                <a:lnTo>
                  <a:pt x="146050" y="5334"/>
                </a:lnTo>
                <a:lnTo>
                  <a:pt x="154559" y="7620"/>
                </a:lnTo>
                <a:lnTo>
                  <a:pt x="162179" y="10668"/>
                </a:lnTo>
                <a:lnTo>
                  <a:pt x="169672" y="11430"/>
                </a:lnTo>
                <a:lnTo>
                  <a:pt x="176149" y="11430"/>
                </a:lnTo>
                <a:lnTo>
                  <a:pt x="183642" y="9906"/>
                </a:lnTo>
                <a:lnTo>
                  <a:pt x="188976" y="9906"/>
                </a:lnTo>
                <a:lnTo>
                  <a:pt x="195453" y="10668"/>
                </a:lnTo>
                <a:lnTo>
                  <a:pt x="200787" y="14478"/>
                </a:lnTo>
                <a:lnTo>
                  <a:pt x="205105" y="19050"/>
                </a:lnTo>
                <a:lnTo>
                  <a:pt x="211582" y="22860"/>
                </a:lnTo>
                <a:lnTo>
                  <a:pt x="212598" y="25908"/>
                </a:lnTo>
                <a:lnTo>
                  <a:pt x="205105" y="30480"/>
                </a:lnTo>
                <a:lnTo>
                  <a:pt x="193294" y="35052"/>
                </a:lnTo>
                <a:lnTo>
                  <a:pt x="185801" y="37338"/>
                </a:lnTo>
                <a:lnTo>
                  <a:pt x="181483" y="40386"/>
                </a:lnTo>
                <a:lnTo>
                  <a:pt x="184658" y="42672"/>
                </a:lnTo>
                <a:lnTo>
                  <a:pt x="190119" y="45720"/>
                </a:lnTo>
                <a:lnTo>
                  <a:pt x="194310" y="48006"/>
                </a:lnTo>
                <a:lnTo>
                  <a:pt x="195453" y="51816"/>
                </a:lnTo>
                <a:lnTo>
                  <a:pt x="195453" y="57150"/>
                </a:lnTo>
                <a:lnTo>
                  <a:pt x="193294" y="61722"/>
                </a:lnTo>
                <a:lnTo>
                  <a:pt x="192151" y="64008"/>
                </a:lnTo>
                <a:lnTo>
                  <a:pt x="192151" y="66294"/>
                </a:lnTo>
                <a:lnTo>
                  <a:pt x="195453" y="70104"/>
                </a:lnTo>
                <a:lnTo>
                  <a:pt x="201930" y="76200"/>
                </a:lnTo>
                <a:lnTo>
                  <a:pt x="209423" y="83693"/>
                </a:lnTo>
                <a:lnTo>
                  <a:pt x="211582" y="92837"/>
                </a:lnTo>
                <a:lnTo>
                  <a:pt x="203962" y="100457"/>
                </a:lnTo>
                <a:lnTo>
                  <a:pt x="190119" y="106553"/>
                </a:lnTo>
                <a:lnTo>
                  <a:pt x="180340" y="111125"/>
                </a:lnTo>
                <a:lnTo>
                  <a:pt x="177165" y="114935"/>
                </a:lnTo>
                <a:lnTo>
                  <a:pt x="180340" y="119507"/>
                </a:lnTo>
                <a:lnTo>
                  <a:pt x="190119" y="124079"/>
                </a:lnTo>
                <a:lnTo>
                  <a:pt x="201930" y="129413"/>
                </a:lnTo>
                <a:lnTo>
                  <a:pt x="209423" y="137033"/>
                </a:lnTo>
                <a:lnTo>
                  <a:pt x="209423" y="143891"/>
                </a:lnTo>
                <a:lnTo>
                  <a:pt x="206121" y="151511"/>
                </a:lnTo>
                <a:lnTo>
                  <a:pt x="208280" y="159893"/>
                </a:lnTo>
                <a:lnTo>
                  <a:pt x="209423" y="166751"/>
                </a:lnTo>
                <a:lnTo>
                  <a:pt x="210439" y="174371"/>
                </a:lnTo>
                <a:lnTo>
                  <a:pt x="211582" y="184277"/>
                </a:lnTo>
                <a:lnTo>
                  <a:pt x="213741" y="193421"/>
                </a:lnTo>
                <a:lnTo>
                  <a:pt x="215900" y="201040"/>
                </a:lnTo>
                <a:lnTo>
                  <a:pt x="210439" y="203327"/>
                </a:lnTo>
                <a:lnTo>
                  <a:pt x="202946" y="201803"/>
                </a:lnTo>
                <a:lnTo>
                  <a:pt x="196469" y="201803"/>
                </a:lnTo>
                <a:lnTo>
                  <a:pt x="196469" y="204089"/>
                </a:lnTo>
                <a:lnTo>
                  <a:pt x="203962" y="212471"/>
                </a:lnTo>
                <a:lnTo>
                  <a:pt x="211582" y="220853"/>
                </a:lnTo>
                <a:lnTo>
                  <a:pt x="213741" y="229234"/>
                </a:lnTo>
                <a:lnTo>
                  <a:pt x="212598" y="235331"/>
                </a:lnTo>
                <a:lnTo>
                  <a:pt x="208280" y="238378"/>
                </a:lnTo>
                <a:lnTo>
                  <a:pt x="206121" y="239140"/>
                </a:lnTo>
                <a:lnTo>
                  <a:pt x="203962" y="239140"/>
                </a:lnTo>
                <a:lnTo>
                  <a:pt x="202946" y="239140"/>
                </a:lnTo>
                <a:lnTo>
                  <a:pt x="200787" y="239140"/>
                </a:lnTo>
                <a:lnTo>
                  <a:pt x="192151" y="238378"/>
                </a:lnTo>
                <a:lnTo>
                  <a:pt x="185801" y="240665"/>
                </a:lnTo>
                <a:lnTo>
                  <a:pt x="180340" y="242189"/>
                </a:lnTo>
                <a:lnTo>
                  <a:pt x="176149" y="242951"/>
                </a:lnTo>
                <a:lnTo>
                  <a:pt x="175006" y="242951"/>
                </a:lnTo>
                <a:lnTo>
                  <a:pt x="172847" y="242951"/>
                </a:lnTo>
                <a:lnTo>
                  <a:pt x="171831" y="242189"/>
                </a:lnTo>
                <a:lnTo>
                  <a:pt x="170688" y="241427"/>
                </a:lnTo>
                <a:lnTo>
                  <a:pt x="167513" y="239140"/>
                </a:lnTo>
                <a:lnTo>
                  <a:pt x="162179" y="238378"/>
                </a:lnTo>
                <a:lnTo>
                  <a:pt x="155702" y="238378"/>
                </a:lnTo>
                <a:lnTo>
                  <a:pt x="149225" y="237617"/>
                </a:lnTo>
                <a:lnTo>
                  <a:pt x="144907" y="236855"/>
                </a:lnTo>
                <a:lnTo>
                  <a:pt x="138557" y="236093"/>
                </a:lnTo>
                <a:lnTo>
                  <a:pt x="135255" y="235331"/>
                </a:lnTo>
                <a:lnTo>
                  <a:pt x="132080" y="232283"/>
                </a:lnTo>
                <a:lnTo>
                  <a:pt x="129921" y="229996"/>
                </a:lnTo>
                <a:lnTo>
                  <a:pt x="127762" y="229234"/>
                </a:lnTo>
                <a:lnTo>
                  <a:pt x="123444" y="229234"/>
                </a:lnTo>
                <a:lnTo>
                  <a:pt x="115951" y="227711"/>
                </a:lnTo>
                <a:lnTo>
                  <a:pt x="107315" y="225425"/>
                </a:lnTo>
                <a:lnTo>
                  <a:pt x="99822" y="223139"/>
                </a:lnTo>
                <a:lnTo>
                  <a:pt x="93345" y="219328"/>
                </a:lnTo>
                <a:lnTo>
                  <a:pt x="88011" y="213233"/>
                </a:lnTo>
                <a:lnTo>
                  <a:pt x="85852" y="207137"/>
                </a:lnTo>
                <a:lnTo>
                  <a:pt x="86995" y="201803"/>
                </a:lnTo>
                <a:lnTo>
                  <a:pt x="86995" y="197993"/>
                </a:lnTo>
                <a:lnTo>
                  <a:pt x="85852" y="197231"/>
                </a:lnTo>
                <a:lnTo>
                  <a:pt x="79375" y="196469"/>
                </a:lnTo>
                <a:lnTo>
                  <a:pt x="71882" y="195707"/>
                </a:lnTo>
                <a:lnTo>
                  <a:pt x="64389" y="192659"/>
                </a:lnTo>
                <a:lnTo>
                  <a:pt x="63373" y="189611"/>
                </a:lnTo>
                <a:lnTo>
                  <a:pt x="61214" y="186563"/>
                </a:lnTo>
                <a:lnTo>
                  <a:pt x="55753" y="184277"/>
                </a:lnTo>
                <a:lnTo>
                  <a:pt x="49403" y="181228"/>
                </a:lnTo>
                <a:lnTo>
                  <a:pt x="46101" y="178943"/>
                </a:lnTo>
                <a:lnTo>
                  <a:pt x="42926" y="175133"/>
                </a:lnTo>
                <a:lnTo>
                  <a:pt x="39624" y="172084"/>
                </a:lnTo>
                <a:lnTo>
                  <a:pt x="37592" y="167513"/>
                </a:lnTo>
                <a:lnTo>
                  <a:pt x="40767" y="161417"/>
                </a:lnTo>
                <a:lnTo>
                  <a:pt x="47244" y="155321"/>
                </a:lnTo>
                <a:lnTo>
                  <a:pt x="50419" y="149987"/>
                </a:lnTo>
                <a:lnTo>
                  <a:pt x="52578" y="145415"/>
                </a:lnTo>
                <a:lnTo>
                  <a:pt x="50419" y="142367"/>
                </a:lnTo>
                <a:lnTo>
                  <a:pt x="48260" y="137795"/>
                </a:lnTo>
                <a:lnTo>
                  <a:pt x="47244" y="133985"/>
                </a:lnTo>
                <a:lnTo>
                  <a:pt x="46101" y="133985"/>
                </a:lnTo>
                <a:lnTo>
                  <a:pt x="40767" y="139319"/>
                </a:lnTo>
                <a:lnTo>
                  <a:pt x="36449" y="146939"/>
                </a:lnTo>
                <a:lnTo>
                  <a:pt x="33274" y="153035"/>
                </a:lnTo>
                <a:lnTo>
                  <a:pt x="29972" y="156845"/>
                </a:lnTo>
                <a:lnTo>
                  <a:pt x="25654" y="156083"/>
                </a:lnTo>
                <a:lnTo>
                  <a:pt x="22478" y="153035"/>
                </a:lnTo>
                <a:lnTo>
                  <a:pt x="17145" y="149225"/>
                </a:lnTo>
                <a:lnTo>
                  <a:pt x="12827" y="145415"/>
                </a:lnTo>
                <a:lnTo>
                  <a:pt x="9652" y="142367"/>
                </a:lnTo>
                <a:lnTo>
                  <a:pt x="7493" y="135509"/>
                </a:lnTo>
                <a:lnTo>
                  <a:pt x="4191" y="126365"/>
                </a:lnTo>
                <a:lnTo>
                  <a:pt x="0" y="116459"/>
                </a:lnTo>
                <a:lnTo>
                  <a:pt x="0" y="108839"/>
                </a:lnTo>
                <a:lnTo>
                  <a:pt x="1016" y="102743"/>
                </a:lnTo>
                <a:lnTo>
                  <a:pt x="2031" y="98171"/>
                </a:lnTo>
                <a:lnTo>
                  <a:pt x="6350" y="94361"/>
                </a:lnTo>
                <a:lnTo>
                  <a:pt x="12827" y="92075"/>
                </a:lnTo>
                <a:lnTo>
                  <a:pt x="20320" y="91313"/>
                </a:lnTo>
                <a:lnTo>
                  <a:pt x="24638" y="90551"/>
                </a:lnTo>
                <a:lnTo>
                  <a:pt x="28956" y="90551"/>
                </a:lnTo>
                <a:lnTo>
                  <a:pt x="32131" y="91313"/>
                </a:lnTo>
                <a:lnTo>
                  <a:pt x="33274" y="90551"/>
                </a:lnTo>
                <a:lnTo>
                  <a:pt x="32131" y="86741"/>
                </a:lnTo>
                <a:lnTo>
                  <a:pt x="29972" y="82169"/>
                </a:lnTo>
                <a:lnTo>
                  <a:pt x="25654" y="79248"/>
                </a:lnTo>
                <a:lnTo>
                  <a:pt x="24638" y="76200"/>
                </a:lnTo>
                <a:lnTo>
                  <a:pt x="25654" y="72390"/>
                </a:lnTo>
                <a:lnTo>
                  <a:pt x="29972" y="68580"/>
                </a:lnTo>
                <a:lnTo>
                  <a:pt x="33274" y="64770"/>
                </a:lnTo>
                <a:lnTo>
                  <a:pt x="38608" y="61722"/>
                </a:lnTo>
                <a:lnTo>
                  <a:pt x="47244" y="56388"/>
                </a:lnTo>
                <a:lnTo>
                  <a:pt x="57912" y="54102"/>
                </a:lnTo>
                <a:lnTo>
                  <a:pt x="67564" y="57150"/>
                </a:lnTo>
                <a:lnTo>
                  <a:pt x="75184" y="62484"/>
                </a:lnTo>
                <a:lnTo>
                  <a:pt x="80518" y="66294"/>
                </a:lnTo>
                <a:lnTo>
                  <a:pt x="82677" y="68580"/>
                </a:lnTo>
                <a:lnTo>
                  <a:pt x="88011" y="67818"/>
                </a:lnTo>
                <a:lnTo>
                  <a:pt x="94488" y="64770"/>
                </a:lnTo>
                <a:lnTo>
                  <a:pt x="102997" y="60198"/>
                </a:lnTo>
                <a:lnTo>
                  <a:pt x="111633" y="54864"/>
                </a:lnTo>
                <a:lnTo>
                  <a:pt x="119126" y="48006"/>
                </a:lnTo>
                <a:lnTo>
                  <a:pt x="121285" y="42672"/>
                </a:lnTo>
                <a:lnTo>
                  <a:pt x="121285" y="41910"/>
                </a:lnTo>
                <a:lnTo>
                  <a:pt x="118110" y="43434"/>
                </a:lnTo>
                <a:lnTo>
                  <a:pt x="110617" y="48006"/>
                </a:lnTo>
                <a:lnTo>
                  <a:pt x="99822" y="51054"/>
                </a:lnTo>
                <a:lnTo>
                  <a:pt x="91186" y="51054"/>
                </a:lnTo>
                <a:lnTo>
                  <a:pt x="88011" y="46482"/>
                </a:lnTo>
                <a:lnTo>
                  <a:pt x="90170" y="39624"/>
                </a:lnTo>
                <a:close/>
              </a:path>
            </a:pathLst>
          </a:custGeom>
          <a:solidFill>
            <a:srgbClr val="A7A7A7"/>
          </a:solidFill>
        </p:spPr>
        <p:txBody>
          <a:bodyPr wrap="square" lIns="0" tIns="0" rIns="0" bIns="0" rtlCol="0">
            <a:noAutofit/>
          </a:bodyPr>
          <a:lstStyle/>
          <a:p>
            <a:endParaRPr/>
          </a:p>
        </p:txBody>
      </p:sp>
      <p:sp>
        <p:nvSpPr>
          <p:cNvPr id="94" name="object 94"/>
          <p:cNvSpPr/>
          <p:nvPr/>
        </p:nvSpPr>
        <p:spPr>
          <a:xfrm>
            <a:off x="2066988" y="773112"/>
            <a:ext cx="225425" cy="252476"/>
          </a:xfrm>
          <a:custGeom>
            <a:avLst/>
            <a:gdLst/>
            <a:ahLst/>
            <a:cxnLst/>
            <a:rect l="l" t="t" r="r" b="b"/>
            <a:pathLst>
              <a:path w="225425" h="252476">
                <a:moveTo>
                  <a:pt x="94933" y="44387"/>
                </a:moveTo>
                <a:lnTo>
                  <a:pt x="99251" y="42101"/>
                </a:lnTo>
                <a:lnTo>
                  <a:pt x="104585" y="36767"/>
                </a:lnTo>
                <a:lnTo>
                  <a:pt x="108903" y="32195"/>
                </a:lnTo>
                <a:lnTo>
                  <a:pt x="106744" y="26861"/>
                </a:lnTo>
                <a:lnTo>
                  <a:pt x="99251" y="23813"/>
                </a:lnTo>
                <a:lnTo>
                  <a:pt x="92774" y="22289"/>
                </a:lnTo>
                <a:lnTo>
                  <a:pt x="88456" y="18479"/>
                </a:lnTo>
                <a:lnTo>
                  <a:pt x="90615" y="13145"/>
                </a:lnTo>
                <a:lnTo>
                  <a:pt x="92774" y="7811"/>
                </a:lnTo>
                <a:lnTo>
                  <a:pt x="95949" y="5525"/>
                </a:lnTo>
                <a:lnTo>
                  <a:pt x="103569" y="4763"/>
                </a:lnTo>
                <a:lnTo>
                  <a:pt x="116396" y="4763"/>
                </a:lnTo>
                <a:lnTo>
                  <a:pt x="129350" y="4763"/>
                </a:lnTo>
                <a:lnTo>
                  <a:pt x="136843" y="5525"/>
                </a:lnTo>
                <a:lnTo>
                  <a:pt x="143320" y="7049"/>
                </a:lnTo>
                <a:lnTo>
                  <a:pt x="150813" y="10097"/>
                </a:lnTo>
                <a:lnTo>
                  <a:pt x="159322" y="12383"/>
                </a:lnTo>
                <a:lnTo>
                  <a:pt x="166942" y="15431"/>
                </a:lnTo>
                <a:lnTo>
                  <a:pt x="174435" y="16193"/>
                </a:lnTo>
                <a:lnTo>
                  <a:pt x="180912" y="16193"/>
                </a:lnTo>
                <a:lnTo>
                  <a:pt x="188405" y="14669"/>
                </a:lnTo>
                <a:lnTo>
                  <a:pt x="193739" y="14669"/>
                </a:lnTo>
                <a:lnTo>
                  <a:pt x="200216" y="15431"/>
                </a:lnTo>
                <a:lnTo>
                  <a:pt x="205550" y="19241"/>
                </a:lnTo>
                <a:lnTo>
                  <a:pt x="209868" y="23813"/>
                </a:lnTo>
                <a:lnTo>
                  <a:pt x="216345" y="27623"/>
                </a:lnTo>
                <a:lnTo>
                  <a:pt x="217361" y="30671"/>
                </a:lnTo>
                <a:lnTo>
                  <a:pt x="209868" y="35243"/>
                </a:lnTo>
                <a:lnTo>
                  <a:pt x="198057" y="39815"/>
                </a:lnTo>
                <a:lnTo>
                  <a:pt x="190564" y="42101"/>
                </a:lnTo>
                <a:lnTo>
                  <a:pt x="186246" y="45149"/>
                </a:lnTo>
                <a:lnTo>
                  <a:pt x="189421" y="47435"/>
                </a:lnTo>
                <a:lnTo>
                  <a:pt x="194882" y="50483"/>
                </a:lnTo>
                <a:lnTo>
                  <a:pt x="199073" y="52769"/>
                </a:lnTo>
                <a:lnTo>
                  <a:pt x="200216" y="56579"/>
                </a:lnTo>
                <a:lnTo>
                  <a:pt x="200216" y="61913"/>
                </a:lnTo>
                <a:lnTo>
                  <a:pt x="198057" y="66485"/>
                </a:lnTo>
                <a:lnTo>
                  <a:pt x="196914" y="68771"/>
                </a:lnTo>
                <a:lnTo>
                  <a:pt x="196914" y="71057"/>
                </a:lnTo>
                <a:lnTo>
                  <a:pt x="200216" y="74867"/>
                </a:lnTo>
                <a:lnTo>
                  <a:pt x="206693" y="80963"/>
                </a:lnTo>
                <a:lnTo>
                  <a:pt x="214186" y="88456"/>
                </a:lnTo>
                <a:lnTo>
                  <a:pt x="216345" y="97600"/>
                </a:lnTo>
                <a:lnTo>
                  <a:pt x="208725" y="105220"/>
                </a:lnTo>
                <a:lnTo>
                  <a:pt x="194882" y="111316"/>
                </a:lnTo>
                <a:lnTo>
                  <a:pt x="185103" y="115888"/>
                </a:lnTo>
                <a:lnTo>
                  <a:pt x="181928" y="119698"/>
                </a:lnTo>
                <a:lnTo>
                  <a:pt x="185103" y="124270"/>
                </a:lnTo>
                <a:lnTo>
                  <a:pt x="194882" y="128842"/>
                </a:lnTo>
                <a:lnTo>
                  <a:pt x="206693" y="134176"/>
                </a:lnTo>
                <a:lnTo>
                  <a:pt x="214186" y="141796"/>
                </a:lnTo>
                <a:lnTo>
                  <a:pt x="214186" y="148654"/>
                </a:lnTo>
                <a:lnTo>
                  <a:pt x="210884" y="156274"/>
                </a:lnTo>
                <a:lnTo>
                  <a:pt x="213043" y="164656"/>
                </a:lnTo>
                <a:lnTo>
                  <a:pt x="214186" y="171514"/>
                </a:lnTo>
                <a:lnTo>
                  <a:pt x="215202" y="179134"/>
                </a:lnTo>
                <a:lnTo>
                  <a:pt x="216345" y="189040"/>
                </a:lnTo>
                <a:lnTo>
                  <a:pt x="218504" y="198184"/>
                </a:lnTo>
                <a:lnTo>
                  <a:pt x="220663" y="205803"/>
                </a:lnTo>
                <a:lnTo>
                  <a:pt x="215202" y="208090"/>
                </a:lnTo>
                <a:lnTo>
                  <a:pt x="207709" y="206566"/>
                </a:lnTo>
                <a:lnTo>
                  <a:pt x="201232" y="206566"/>
                </a:lnTo>
                <a:lnTo>
                  <a:pt x="201232" y="208852"/>
                </a:lnTo>
                <a:lnTo>
                  <a:pt x="208725" y="217234"/>
                </a:lnTo>
                <a:lnTo>
                  <a:pt x="216345" y="225616"/>
                </a:lnTo>
                <a:lnTo>
                  <a:pt x="218504" y="233997"/>
                </a:lnTo>
                <a:lnTo>
                  <a:pt x="217361" y="240094"/>
                </a:lnTo>
                <a:lnTo>
                  <a:pt x="213043" y="243141"/>
                </a:lnTo>
                <a:lnTo>
                  <a:pt x="210884" y="243903"/>
                </a:lnTo>
                <a:lnTo>
                  <a:pt x="208725" y="243903"/>
                </a:lnTo>
                <a:lnTo>
                  <a:pt x="207709" y="243903"/>
                </a:lnTo>
                <a:lnTo>
                  <a:pt x="205550" y="243903"/>
                </a:lnTo>
                <a:lnTo>
                  <a:pt x="196914" y="243141"/>
                </a:lnTo>
                <a:lnTo>
                  <a:pt x="190564" y="245428"/>
                </a:lnTo>
                <a:lnTo>
                  <a:pt x="185103" y="246952"/>
                </a:lnTo>
                <a:lnTo>
                  <a:pt x="180912" y="247714"/>
                </a:lnTo>
                <a:lnTo>
                  <a:pt x="179769" y="247714"/>
                </a:lnTo>
                <a:lnTo>
                  <a:pt x="177610" y="247714"/>
                </a:lnTo>
                <a:lnTo>
                  <a:pt x="176594" y="246952"/>
                </a:lnTo>
                <a:lnTo>
                  <a:pt x="175451" y="246190"/>
                </a:lnTo>
                <a:lnTo>
                  <a:pt x="172276" y="243903"/>
                </a:lnTo>
                <a:lnTo>
                  <a:pt x="166942" y="243141"/>
                </a:lnTo>
                <a:lnTo>
                  <a:pt x="160465" y="243141"/>
                </a:lnTo>
                <a:lnTo>
                  <a:pt x="153988" y="242380"/>
                </a:lnTo>
                <a:lnTo>
                  <a:pt x="149670" y="241618"/>
                </a:lnTo>
                <a:lnTo>
                  <a:pt x="143320" y="240856"/>
                </a:lnTo>
                <a:lnTo>
                  <a:pt x="140018" y="240094"/>
                </a:lnTo>
                <a:lnTo>
                  <a:pt x="136843" y="237046"/>
                </a:lnTo>
                <a:lnTo>
                  <a:pt x="134684" y="234759"/>
                </a:lnTo>
                <a:lnTo>
                  <a:pt x="132525" y="233997"/>
                </a:lnTo>
                <a:lnTo>
                  <a:pt x="128207" y="233997"/>
                </a:lnTo>
                <a:lnTo>
                  <a:pt x="120714" y="232474"/>
                </a:lnTo>
                <a:lnTo>
                  <a:pt x="112078" y="230188"/>
                </a:lnTo>
                <a:lnTo>
                  <a:pt x="104585" y="227902"/>
                </a:lnTo>
                <a:lnTo>
                  <a:pt x="98108" y="224091"/>
                </a:lnTo>
                <a:lnTo>
                  <a:pt x="92774" y="217996"/>
                </a:lnTo>
                <a:lnTo>
                  <a:pt x="90615" y="211900"/>
                </a:lnTo>
                <a:lnTo>
                  <a:pt x="91758" y="206566"/>
                </a:lnTo>
                <a:lnTo>
                  <a:pt x="91758" y="202756"/>
                </a:lnTo>
                <a:lnTo>
                  <a:pt x="90615" y="201994"/>
                </a:lnTo>
                <a:lnTo>
                  <a:pt x="84138" y="201232"/>
                </a:lnTo>
                <a:lnTo>
                  <a:pt x="76645" y="200470"/>
                </a:lnTo>
                <a:lnTo>
                  <a:pt x="69152" y="197422"/>
                </a:lnTo>
                <a:lnTo>
                  <a:pt x="68136" y="194374"/>
                </a:lnTo>
                <a:lnTo>
                  <a:pt x="65977" y="191326"/>
                </a:lnTo>
                <a:lnTo>
                  <a:pt x="60516" y="189040"/>
                </a:lnTo>
                <a:lnTo>
                  <a:pt x="54166" y="185991"/>
                </a:lnTo>
                <a:lnTo>
                  <a:pt x="50864" y="183706"/>
                </a:lnTo>
                <a:lnTo>
                  <a:pt x="47689" y="179896"/>
                </a:lnTo>
                <a:lnTo>
                  <a:pt x="44387" y="176847"/>
                </a:lnTo>
                <a:lnTo>
                  <a:pt x="42355" y="172276"/>
                </a:lnTo>
                <a:lnTo>
                  <a:pt x="45530" y="166180"/>
                </a:lnTo>
                <a:lnTo>
                  <a:pt x="52007" y="160084"/>
                </a:lnTo>
                <a:lnTo>
                  <a:pt x="55182" y="154750"/>
                </a:lnTo>
                <a:lnTo>
                  <a:pt x="57341" y="150178"/>
                </a:lnTo>
                <a:lnTo>
                  <a:pt x="55182" y="147130"/>
                </a:lnTo>
                <a:lnTo>
                  <a:pt x="53023" y="142558"/>
                </a:lnTo>
                <a:lnTo>
                  <a:pt x="52007" y="138748"/>
                </a:lnTo>
                <a:lnTo>
                  <a:pt x="50864" y="138748"/>
                </a:lnTo>
                <a:lnTo>
                  <a:pt x="45530" y="144082"/>
                </a:lnTo>
                <a:lnTo>
                  <a:pt x="41212" y="151702"/>
                </a:lnTo>
                <a:lnTo>
                  <a:pt x="38037" y="157798"/>
                </a:lnTo>
                <a:lnTo>
                  <a:pt x="34735" y="161608"/>
                </a:lnTo>
                <a:lnTo>
                  <a:pt x="30417" y="160846"/>
                </a:lnTo>
                <a:lnTo>
                  <a:pt x="27241" y="157798"/>
                </a:lnTo>
                <a:lnTo>
                  <a:pt x="21908" y="153988"/>
                </a:lnTo>
                <a:lnTo>
                  <a:pt x="17590" y="150178"/>
                </a:lnTo>
                <a:lnTo>
                  <a:pt x="14415" y="147130"/>
                </a:lnTo>
                <a:lnTo>
                  <a:pt x="12256" y="140272"/>
                </a:lnTo>
                <a:lnTo>
                  <a:pt x="8954" y="131128"/>
                </a:lnTo>
                <a:lnTo>
                  <a:pt x="4763" y="121222"/>
                </a:lnTo>
                <a:lnTo>
                  <a:pt x="4763" y="113602"/>
                </a:lnTo>
                <a:lnTo>
                  <a:pt x="5779" y="107506"/>
                </a:lnTo>
                <a:lnTo>
                  <a:pt x="6794" y="102934"/>
                </a:lnTo>
                <a:lnTo>
                  <a:pt x="11113" y="99124"/>
                </a:lnTo>
                <a:lnTo>
                  <a:pt x="17590" y="96838"/>
                </a:lnTo>
                <a:lnTo>
                  <a:pt x="25083" y="96076"/>
                </a:lnTo>
                <a:lnTo>
                  <a:pt x="29401" y="95314"/>
                </a:lnTo>
                <a:lnTo>
                  <a:pt x="33719" y="95314"/>
                </a:lnTo>
                <a:lnTo>
                  <a:pt x="36894" y="96076"/>
                </a:lnTo>
                <a:lnTo>
                  <a:pt x="38037" y="95314"/>
                </a:lnTo>
                <a:lnTo>
                  <a:pt x="36894" y="91504"/>
                </a:lnTo>
                <a:lnTo>
                  <a:pt x="34735" y="86932"/>
                </a:lnTo>
                <a:lnTo>
                  <a:pt x="30417" y="84011"/>
                </a:lnTo>
                <a:lnTo>
                  <a:pt x="29401" y="80963"/>
                </a:lnTo>
                <a:lnTo>
                  <a:pt x="30417" y="77153"/>
                </a:lnTo>
                <a:lnTo>
                  <a:pt x="34735" y="73343"/>
                </a:lnTo>
                <a:lnTo>
                  <a:pt x="38037" y="69533"/>
                </a:lnTo>
                <a:lnTo>
                  <a:pt x="43371" y="66485"/>
                </a:lnTo>
                <a:lnTo>
                  <a:pt x="52007" y="61151"/>
                </a:lnTo>
                <a:lnTo>
                  <a:pt x="62675" y="58865"/>
                </a:lnTo>
                <a:lnTo>
                  <a:pt x="72327" y="61913"/>
                </a:lnTo>
                <a:lnTo>
                  <a:pt x="79947" y="67247"/>
                </a:lnTo>
                <a:lnTo>
                  <a:pt x="85281" y="71057"/>
                </a:lnTo>
                <a:lnTo>
                  <a:pt x="87440" y="73343"/>
                </a:lnTo>
                <a:lnTo>
                  <a:pt x="92774" y="72581"/>
                </a:lnTo>
                <a:lnTo>
                  <a:pt x="99251" y="69533"/>
                </a:lnTo>
                <a:lnTo>
                  <a:pt x="107760" y="64961"/>
                </a:lnTo>
                <a:lnTo>
                  <a:pt x="116396" y="59627"/>
                </a:lnTo>
                <a:lnTo>
                  <a:pt x="123889" y="52769"/>
                </a:lnTo>
                <a:lnTo>
                  <a:pt x="126048" y="47435"/>
                </a:lnTo>
                <a:lnTo>
                  <a:pt x="126048" y="46673"/>
                </a:lnTo>
                <a:lnTo>
                  <a:pt x="122873" y="48197"/>
                </a:lnTo>
                <a:lnTo>
                  <a:pt x="115380" y="52769"/>
                </a:lnTo>
                <a:lnTo>
                  <a:pt x="104585" y="55817"/>
                </a:lnTo>
                <a:lnTo>
                  <a:pt x="95949" y="55817"/>
                </a:lnTo>
                <a:lnTo>
                  <a:pt x="92774" y="51245"/>
                </a:lnTo>
                <a:lnTo>
                  <a:pt x="94933" y="44387"/>
                </a:lnTo>
                <a:close/>
              </a:path>
            </a:pathLst>
          </a:custGeom>
          <a:ln w="9525">
            <a:solidFill>
              <a:srgbClr val="EFEFEF"/>
            </a:solidFill>
          </a:ln>
        </p:spPr>
        <p:txBody>
          <a:bodyPr wrap="square" lIns="0" tIns="0" rIns="0" bIns="0" rtlCol="0">
            <a:noAutofit/>
          </a:bodyPr>
          <a:lstStyle/>
          <a:p>
            <a:endParaRPr/>
          </a:p>
        </p:txBody>
      </p:sp>
      <p:sp>
        <p:nvSpPr>
          <p:cNvPr id="95" name="object 95"/>
          <p:cNvSpPr/>
          <p:nvPr/>
        </p:nvSpPr>
        <p:spPr>
          <a:xfrm>
            <a:off x="2076450" y="977900"/>
            <a:ext cx="36576" cy="14351"/>
          </a:xfrm>
          <a:custGeom>
            <a:avLst/>
            <a:gdLst/>
            <a:ahLst/>
            <a:cxnLst/>
            <a:rect l="l" t="t" r="r" b="b"/>
            <a:pathLst>
              <a:path w="36576" h="14351">
                <a:moveTo>
                  <a:pt x="33274" y="0"/>
                </a:moveTo>
                <a:lnTo>
                  <a:pt x="34417" y="762"/>
                </a:lnTo>
                <a:lnTo>
                  <a:pt x="36576" y="2413"/>
                </a:lnTo>
                <a:lnTo>
                  <a:pt x="36576" y="4699"/>
                </a:lnTo>
                <a:lnTo>
                  <a:pt x="32258" y="8001"/>
                </a:lnTo>
                <a:lnTo>
                  <a:pt x="25781" y="11176"/>
                </a:lnTo>
                <a:lnTo>
                  <a:pt x="23622" y="12700"/>
                </a:lnTo>
                <a:lnTo>
                  <a:pt x="20447" y="14351"/>
                </a:lnTo>
                <a:lnTo>
                  <a:pt x="12826" y="14351"/>
                </a:lnTo>
                <a:lnTo>
                  <a:pt x="4318" y="12700"/>
                </a:lnTo>
                <a:lnTo>
                  <a:pt x="0" y="10287"/>
                </a:lnTo>
                <a:lnTo>
                  <a:pt x="0" y="7112"/>
                </a:lnTo>
                <a:lnTo>
                  <a:pt x="4318" y="5588"/>
                </a:lnTo>
                <a:lnTo>
                  <a:pt x="14985" y="3175"/>
                </a:lnTo>
                <a:lnTo>
                  <a:pt x="23622" y="1524"/>
                </a:lnTo>
                <a:lnTo>
                  <a:pt x="31115" y="762"/>
                </a:lnTo>
                <a:lnTo>
                  <a:pt x="33274" y="0"/>
                </a:lnTo>
                <a:close/>
              </a:path>
            </a:pathLst>
          </a:custGeom>
          <a:solidFill>
            <a:srgbClr val="A7A7A7"/>
          </a:solidFill>
        </p:spPr>
        <p:txBody>
          <a:bodyPr wrap="square" lIns="0" tIns="0" rIns="0" bIns="0" rtlCol="0">
            <a:noAutofit/>
          </a:bodyPr>
          <a:lstStyle/>
          <a:p>
            <a:endParaRPr/>
          </a:p>
        </p:txBody>
      </p:sp>
      <p:sp>
        <p:nvSpPr>
          <p:cNvPr id="96" name="object 96"/>
          <p:cNvSpPr/>
          <p:nvPr/>
        </p:nvSpPr>
        <p:spPr>
          <a:xfrm>
            <a:off x="2071687" y="973137"/>
            <a:ext cx="46101" cy="23876"/>
          </a:xfrm>
          <a:custGeom>
            <a:avLst/>
            <a:gdLst/>
            <a:ahLst/>
            <a:cxnLst/>
            <a:rect l="l" t="t" r="r" b="b"/>
            <a:pathLst>
              <a:path w="46101" h="23876">
                <a:moveTo>
                  <a:pt x="38037" y="4763"/>
                </a:moveTo>
                <a:lnTo>
                  <a:pt x="39180" y="5525"/>
                </a:lnTo>
                <a:lnTo>
                  <a:pt x="41339" y="7176"/>
                </a:lnTo>
                <a:lnTo>
                  <a:pt x="41339" y="9462"/>
                </a:lnTo>
                <a:lnTo>
                  <a:pt x="37021" y="12764"/>
                </a:lnTo>
                <a:lnTo>
                  <a:pt x="30544" y="15939"/>
                </a:lnTo>
                <a:lnTo>
                  <a:pt x="28385" y="17463"/>
                </a:lnTo>
                <a:lnTo>
                  <a:pt x="25210" y="19114"/>
                </a:lnTo>
                <a:lnTo>
                  <a:pt x="17589" y="19114"/>
                </a:lnTo>
                <a:lnTo>
                  <a:pt x="9081" y="17463"/>
                </a:lnTo>
                <a:lnTo>
                  <a:pt x="4763" y="15050"/>
                </a:lnTo>
                <a:lnTo>
                  <a:pt x="4763" y="11875"/>
                </a:lnTo>
                <a:lnTo>
                  <a:pt x="9081" y="10351"/>
                </a:lnTo>
                <a:lnTo>
                  <a:pt x="19748" y="7938"/>
                </a:lnTo>
                <a:lnTo>
                  <a:pt x="28385" y="6287"/>
                </a:lnTo>
                <a:lnTo>
                  <a:pt x="35878" y="5525"/>
                </a:lnTo>
                <a:lnTo>
                  <a:pt x="38037" y="4763"/>
                </a:lnTo>
                <a:close/>
              </a:path>
            </a:pathLst>
          </a:custGeom>
          <a:ln w="9525">
            <a:solidFill>
              <a:srgbClr val="EFEFEF"/>
            </a:solidFill>
          </a:ln>
        </p:spPr>
        <p:txBody>
          <a:bodyPr wrap="square" lIns="0" tIns="0" rIns="0" bIns="0" rtlCol="0">
            <a:noAutofit/>
          </a:bodyPr>
          <a:lstStyle/>
          <a:p>
            <a:endParaRPr/>
          </a:p>
        </p:txBody>
      </p:sp>
      <p:sp>
        <p:nvSpPr>
          <p:cNvPr id="97" name="object 97"/>
          <p:cNvSpPr/>
          <p:nvPr/>
        </p:nvSpPr>
        <p:spPr>
          <a:xfrm>
            <a:off x="2057400" y="944626"/>
            <a:ext cx="33401" cy="34925"/>
          </a:xfrm>
          <a:custGeom>
            <a:avLst/>
            <a:gdLst/>
            <a:ahLst/>
            <a:cxnLst/>
            <a:rect l="l" t="t" r="r" b="b"/>
            <a:pathLst>
              <a:path w="33401" h="34925">
                <a:moveTo>
                  <a:pt x="21590" y="10541"/>
                </a:moveTo>
                <a:lnTo>
                  <a:pt x="19557" y="7493"/>
                </a:lnTo>
                <a:lnTo>
                  <a:pt x="13716" y="3683"/>
                </a:lnTo>
                <a:lnTo>
                  <a:pt x="6857" y="0"/>
                </a:lnTo>
                <a:lnTo>
                  <a:pt x="2921" y="0"/>
                </a:lnTo>
                <a:lnTo>
                  <a:pt x="1016" y="3683"/>
                </a:lnTo>
                <a:lnTo>
                  <a:pt x="0" y="7493"/>
                </a:lnTo>
                <a:lnTo>
                  <a:pt x="1016" y="11302"/>
                </a:lnTo>
                <a:lnTo>
                  <a:pt x="1016" y="15113"/>
                </a:lnTo>
                <a:lnTo>
                  <a:pt x="2921" y="20447"/>
                </a:lnTo>
                <a:lnTo>
                  <a:pt x="3937" y="27305"/>
                </a:lnTo>
                <a:lnTo>
                  <a:pt x="6857" y="32639"/>
                </a:lnTo>
                <a:lnTo>
                  <a:pt x="10795" y="34925"/>
                </a:lnTo>
                <a:lnTo>
                  <a:pt x="15748" y="34925"/>
                </a:lnTo>
                <a:lnTo>
                  <a:pt x="20574" y="33401"/>
                </a:lnTo>
                <a:lnTo>
                  <a:pt x="25526" y="31877"/>
                </a:lnTo>
                <a:lnTo>
                  <a:pt x="28448" y="28829"/>
                </a:lnTo>
                <a:lnTo>
                  <a:pt x="30353" y="25019"/>
                </a:lnTo>
                <a:lnTo>
                  <a:pt x="33401" y="22733"/>
                </a:lnTo>
                <a:lnTo>
                  <a:pt x="33401" y="20447"/>
                </a:lnTo>
                <a:lnTo>
                  <a:pt x="29464" y="16637"/>
                </a:lnTo>
                <a:lnTo>
                  <a:pt x="25526" y="12827"/>
                </a:lnTo>
                <a:lnTo>
                  <a:pt x="22606" y="11302"/>
                </a:lnTo>
                <a:lnTo>
                  <a:pt x="21590" y="10541"/>
                </a:lnTo>
                <a:close/>
              </a:path>
            </a:pathLst>
          </a:custGeom>
          <a:solidFill>
            <a:srgbClr val="A7A7A7"/>
          </a:solidFill>
        </p:spPr>
        <p:txBody>
          <a:bodyPr wrap="square" lIns="0" tIns="0" rIns="0" bIns="0" rtlCol="0">
            <a:noAutofit/>
          </a:bodyPr>
          <a:lstStyle/>
          <a:p>
            <a:endParaRPr/>
          </a:p>
        </p:txBody>
      </p:sp>
      <p:sp>
        <p:nvSpPr>
          <p:cNvPr id="98" name="object 98"/>
          <p:cNvSpPr/>
          <p:nvPr/>
        </p:nvSpPr>
        <p:spPr>
          <a:xfrm>
            <a:off x="2052637" y="939863"/>
            <a:ext cx="42926" cy="44450"/>
          </a:xfrm>
          <a:custGeom>
            <a:avLst/>
            <a:gdLst/>
            <a:ahLst/>
            <a:cxnLst/>
            <a:rect l="l" t="t" r="r" b="b"/>
            <a:pathLst>
              <a:path w="42926" h="44450">
                <a:moveTo>
                  <a:pt x="26353" y="15304"/>
                </a:moveTo>
                <a:lnTo>
                  <a:pt x="24320" y="12256"/>
                </a:lnTo>
                <a:lnTo>
                  <a:pt x="18479" y="8446"/>
                </a:lnTo>
                <a:lnTo>
                  <a:pt x="11620" y="4763"/>
                </a:lnTo>
                <a:lnTo>
                  <a:pt x="7684" y="4763"/>
                </a:lnTo>
                <a:lnTo>
                  <a:pt x="5779" y="8446"/>
                </a:lnTo>
                <a:lnTo>
                  <a:pt x="4763" y="12256"/>
                </a:lnTo>
                <a:lnTo>
                  <a:pt x="5779" y="16065"/>
                </a:lnTo>
                <a:lnTo>
                  <a:pt x="5779" y="19876"/>
                </a:lnTo>
                <a:lnTo>
                  <a:pt x="7684" y="25210"/>
                </a:lnTo>
                <a:lnTo>
                  <a:pt x="8700" y="32068"/>
                </a:lnTo>
                <a:lnTo>
                  <a:pt x="11620" y="37402"/>
                </a:lnTo>
                <a:lnTo>
                  <a:pt x="15558" y="39688"/>
                </a:lnTo>
                <a:lnTo>
                  <a:pt x="20511" y="39688"/>
                </a:lnTo>
                <a:lnTo>
                  <a:pt x="25337" y="38164"/>
                </a:lnTo>
                <a:lnTo>
                  <a:pt x="30289" y="36640"/>
                </a:lnTo>
                <a:lnTo>
                  <a:pt x="33211" y="33592"/>
                </a:lnTo>
                <a:lnTo>
                  <a:pt x="35116" y="29782"/>
                </a:lnTo>
                <a:lnTo>
                  <a:pt x="38164" y="27496"/>
                </a:lnTo>
                <a:lnTo>
                  <a:pt x="38164" y="25210"/>
                </a:lnTo>
                <a:lnTo>
                  <a:pt x="34227" y="21400"/>
                </a:lnTo>
                <a:lnTo>
                  <a:pt x="30289" y="17590"/>
                </a:lnTo>
                <a:lnTo>
                  <a:pt x="27369" y="16065"/>
                </a:lnTo>
                <a:lnTo>
                  <a:pt x="26353" y="15304"/>
                </a:lnTo>
                <a:close/>
              </a:path>
            </a:pathLst>
          </a:custGeom>
          <a:ln w="9525">
            <a:solidFill>
              <a:srgbClr val="EFEFEF"/>
            </a:solidFill>
          </a:ln>
        </p:spPr>
        <p:txBody>
          <a:bodyPr wrap="square" lIns="0" tIns="0" rIns="0" bIns="0" rtlCol="0">
            <a:noAutofit/>
          </a:bodyPr>
          <a:lstStyle/>
          <a:p>
            <a:endParaRPr/>
          </a:p>
        </p:txBody>
      </p:sp>
      <p:sp>
        <p:nvSpPr>
          <p:cNvPr id="99" name="object 99"/>
          <p:cNvSpPr/>
          <p:nvPr/>
        </p:nvSpPr>
        <p:spPr>
          <a:xfrm>
            <a:off x="1990725" y="927100"/>
            <a:ext cx="60325" cy="50800"/>
          </a:xfrm>
          <a:custGeom>
            <a:avLst/>
            <a:gdLst/>
            <a:ahLst/>
            <a:cxnLst/>
            <a:rect l="l" t="t" r="r" b="b"/>
            <a:pathLst>
              <a:path w="60325" h="50800">
                <a:moveTo>
                  <a:pt x="55118" y="25781"/>
                </a:moveTo>
                <a:lnTo>
                  <a:pt x="56134" y="28067"/>
                </a:lnTo>
                <a:lnTo>
                  <a:pt x="59309" y="33401"/>
                </a:lnTo>
                <a:lnTo>
                  <a:pt x="60325" y="40132"/>
                </a:lnTo>
                <a:lnTo>
                  <a:pt x="59309" y="45465"/>
                </a:lnTo>
                <a:lnTo>
                  <a:pt x="56134" y="48514"/>
                </a:lnTo>
                <a:lnTo>
                  <a:pt x="54101" y="50038"/>
                </a:lnTo>
                <a:lnTo>
                  <a:pt x="49910" y="50800"/>
                </a:lnTo>
                <a:lnTo>
                  <a:pt x="45720" y="49276"/>
                </a:lnTo>
                <a:lnTo>
                  <a:pt x="40513" y="46990"/>
                </a:lnTo>
                <a:lnTo>
                  <a:pt x="36449" y="45465"/>
                </a:lnTo>
                <a:lnTo>
                  <a:pt x="33274" y="43942"/>
                </a:lnTo>
                <a:lnTo>
                  <a:pt x="30099" y="40132"/>
                </a:lnTo>
                <a:lnTo>
                  <a:pt x="25019" y="37973"/>
                </a:lnTo>
                <a:lnTo>
                  <a:pt x="17653" y="37211"/>
                </a:lnTo>
                <a:lnTo>
                  <a:pt x="12446" y="35687"/>
                </a:lnTo>
                <a:lnTo>
                  <a:pt x="8382" y="31877"/>
                </a:lnTo>
                <a:lnTo>
                  <a:pt x="9398" y="28067"/>
                </a:lnTo>
                <a:lnTo>
                  <a:pt x="13462" y="28067"/>
                </a:lnTo>
                <a:lnTo>
                  <a:pt x="15621" y="27305"/>
                </a:lnTo>
                <a:lnTo>
                  <a:pt x="13462" y="22733"/>
                </a:lnTo>
                <a:lnTo>
                  <a:pt x="7239" y="15113"/>
                </a:lnTo>
                <a:lnTo>
                  <a:pt x="2032" y="8382"/>
                </a:lnTo>
                <a:lnTo>
                  <a:pt x="0" y="3048"/>
                </a:lnTo>
                <a:lnTo>
                  <a:pt x="4191" y="0"/>
                </a:lnTo>
                <a:lnTo>
                  <a:pt x="9398" y="0"/>
                </a:lnTo>
                <a:lnTo>
                  <a:pt x="14604" y="0"/>
                </a:lnTo>
                <a:lnTo>
                  <a:pt x="19812" y="1524"/>
                </a:lnTo>
                <a:lnTo>
                  <a:pt x="23876" y="6096"/>
                </a:lnTo>
                <a:lnTo>
                  <a:pt x="29082" y="9906"/>
                </a:lnTo>
                <a:lnTo>
                  <a:pt x="35306" y="11430"/>
                </a:lnTo>
                <a:lnTo>
                  <a:pt x="39497" y="12192"/>
                </a:lnTo>
                <a:lnTo>
                  <a:pt x="41656" y="14351"/>
                </a:lnTo>
                <a:lnTo>
                  <a:pt x="44704" y="18161"/>
                </a:lnTo>
                <a:lnTo>
                  <a:pt x="48895" y="21971"/>
                </a:lnTo>
                <a:lnTo>
                  <a:pt x="53085" y="24257"/>
                </a:lnTo>
                <a:lnTo>
                  <a:pt x="55118" y="25781"/>
                </a:lnTo>
                <a:close/>
              </a:path>
            </a:pathLst>
          </a:custGeom>
          <a:solidFill>
            <a:srgbClr val="A7A7A7"/>
          </a:solidFill>
        </p:spPr>
        <p:txBody>
          <a:bodyPr wrap="square" lIns="0" tIns="0" rIns="0" bIns="0" rtlCol="0">
            <a:noAutofit/>
          </a:bodyPr>
          <a:lstStyle/>
          <a:p>
            <a:endParaRPr/>
          </a:p>
        </p:txBody>
      </p:sp>
      <p:sp>
        <p:nvSpPr>
          <p:cNvPr id="100" name="object 100"/>
          <p:cNvSpPr/>
          <p:nvPr/>
        </p:nvSpPr>
        <p:spPr>
          <a:xfrm>
            <a:off x="1985962" y="922337"/>
            <a:ext cx="69850" cy="60325"/>
          </a:xfrm>
          <a:custGeom>
            <a:avLst/>
            <a:gdLst/>
            <a:ahLst/>
            <a:cxnLst/>
            <a:rect l="l" t="t" r="r" b="b"/>
            <a:pathLst>
              <a:path w="69850" h="60325">
                <a:moveTo>
                  <a:pt x="59881" y="30544"/>
                </a:moveTo>
                <a:lnTo>
                  <a:pt x="60897" y="32830"/>
                </a:lnTo>
                <a:lnTo>
                  <a:pt x="64072" y="38164"/>
                </a:lnTo>
                <a:lnTo>
                  <a:pt x="65088" y="44895"/>
                </a:lnTo>
                <a:lnTo>
                  <a:pt x="64072" y="50228"/>
                </a:lnTo>
                <a:lnTo>
                  <a:pt x="60897" y="53277"/>
                </a:lnTo>
                <a:lnTo>
                  <a:pt x="58864" y="54801"/>
                </a:lnTo>
                <a:lnTo>
                  <a:pt x="54673" y="55563"/>
                </a:lnTo>
                <a:lnTo>
                  <a:pt x="50483" y="54039"/>
                </a:lnTo>
                <a:lnTo>
                  <a:pt x="45276" y="51753"/>
                </a:lnTo>
                <a:lnTo>
                  <a:pt x="41212" y="50228"/>
                </a:lnTo>
                <a:lnTo>
                  <a:pt x="38037" y="48705"/>
                </a:lnTo>
                <a:lnTo>
                  <a:pt x="34862" y="44895"/>
                </a:lnTo>
                <a:lnTo>
                  <a:pt x="29782" y="42736"/>
                </a:lnTo>
                <a:lnTo>
                  <a:pt x="22416" y="41974"/>
                </a:lnTo>
                <a:lnTo>
                  <a:pt x="17209" y="40450"/>
                </a:lnTo>
                <a:lnTo>
                  <a:pt x="13145" y="36640"/>
                </a:lnTo>
                <a:lnTo>
                  <a:pt x="14161" y="32830"/>
                </a:lnTo>
                <a:lnTo>
                  <a:pt x="18225" y="32830"/>
                </a:lnTo>
                <a:lnTo>
                  <a:pt x="20384" y="32068"/>
                </a:lnTo>
                <a:lnTo>
                  <a:pt x="18225" y="27496"/>
                </a:lnTo>
                <a:lnTo>
                  <a:pt x="12002" y="19876"/>
                </a:lnTo>
                <a:lnTo>
                  <a:pt x="6795" y="13145"/>
                </a:lnTo>
                <a:lnTo>
                  <a:pt x="4763" y="7811"/>
                </a:lnTo>
                <a:lnTo>
                  <a:pt x="8954" y="4763"/>
                </a:lnTo>
                <a:lnTo>
                  <a:pt x="14161" y="4763"/>
                </a:lnTo>
                <a:lnTo>
                  <a:pt x="19367" y="4763"/>
                </a:lnTo>
                <a:lnTo>
                  <a:pt x="24575" y="6287"/>
                </a:lnTo>
                <a:lnTo>
                  <a:pt x="28639" y="10859"/>
                </a:lnTo>
                <a:lnTo>
                  <a:pt x="33845" y="14669"/>
                </a:lnTo>
                <a:lnTo>
                  <a:pt x="40069" y="16193"/>
                </a:lnTo>
                <a:lnTo>
                  <a:pt x="44260" y="16955"/>
                </a:lnTo>
                <a:lnTo>
                  <a:pt x="46419" y="19114"/>
                </a:lnTo>
                <a:lnTo>
                  <a:pt x="49467" y="22924"/>
                </a:lnTo>
                <a:lnTo>
                  <a:pt x="53658" y="26734"/>
                </a:lnTo>
                <a:lnTo>
                  <a:pt x="57848" y="29020"/>
                </a:lnTo>
                <a:lnTo>
                  <a:pt x="59881" y="30544"/>
                </a:lnTo>
                <a:close/>
              </a:path>
            </a:pathLst>
          </a:custGeom>
          <a:ln w="9525">
            <a:solidFill>
              <a:srgbClr val="EFEFEF"/>
            </a:solidFill>
          </a:ln>
        </p:spPr>
        <p:txBody>
          <a:bodyPr wrap="square" lIns="0" tIns="0" rIns="0" bIns="0" rtlCol="0">
            <a:noAutofit/>
          </a:bodyPr>
          <a:lstStyle/>
          <a:p>
            <a:endParaRPr/>
          </a:p>
        </p:txBody>
      </p:sp>
      <p:sp>
        <p:nvSpPr>
          <p:cNvPr id="101" name="object 101"/>
          <p:cNvSpPr/>
          <p:nvPr/>
        </p:nvSpPr>
        <p:spPr>
          <a:xfrm>
            <a:off x="1747901" y="1112901"/>
            <a:ext cx="269875" cy="176149"/>
          </a:xfrm>
          <a:custGeom>
            <a:avLst/>
            <a:gdLst/>
            <a:ahLst/>
            <a:cxnLst/>
            <a:rect l="l" t="t" r="r" b="b"/>
            <a:pathLst>
              <a:path w="269875" h="176149">
                <a:moveTo>
                  <a:pt x="258953" y="123570"/>
                </a:moveTo>
                <a:lnTo>
                  <a:pt x="261112" y="125095"/>
                </a:lnTo>
                <a:lnTo>
                  <a:pt x="266573" y="128143"/>
                </a:lnTo>
                <a:lnTo>
                  <a:pt x="269875" y="133477"/>
                </a:lnTo>
                <a:lnTo>
                  <a:pt x="268731" y="138811"/>
                </a:lnTo>
                <a:lnTo>
                  <a:pt x="264414" y="142620"/>
                </a:lnTo>
                <a:lnTo>
                  <a:pt x="258953" y="143383"/>
                </a:lnTo>
                <a:lnTo>
                  <a:pt x="255778" y="142620"/>
                </a:lnTo>
                <a:lnTo>
                  <a:pt x="251333" y="142620"/>
                </a:lnTo>
                <a:lnTo>
                  <a:pt x="248158" y="142620"/>
                </a:lnTo>
                <a:lnTo>
                  <a:pt x="244856" y="142620"/>
                </a:lnTo>
                <a:lnTo>
                  <a:pt x="244856" y="144145"/>
                </a:lnTo>
                <a:lnTo>
                  <a:pt x="247015" y="148717"/>
                </a:lnTo>
                <a:lnTo>
                  <a:pt x="249174" y="155575"/>
                </a:lnTo>
                <a:lnTo>
                  <a:pt x="251333" y="162433"/>
                </a:lnTo>
                <a:lnTo>
                  <a:pt x="250317" y="167767"/>
                </a:lnTo>
                <a:lnTo>
                  <a:pt x="242697" y="171577"/>
                </a:lnTo>
                <a:lnTo>
                  <a:pt x="234061" y="173101"/>
                </a:lnTo>
                <a:lnTo>
                  <a:pt x="228600" y="175387"/>
                </a:lnTo>
                <a:lnTo>
                  <a:pt x="222123" y="176149"/>
                </a:lnTo>
                <a:lnTo>
                  <a:pt x="211328" y="171577"/>
                </a:lnTo>
                <a:lnTo>
                  <a:pt x="205867" y="167767"/>
                </a:lnTo>
                <a:lnTo>
                  <a:pt x="199390" y="163957"/>
                </a:lnTo>
                <a:lnTo>
                  <a:pt x="192913" y="160147"/>
                </a:lnTo>
                <a:lnTo>
                  <a:pt x="187452" y="156337"/>
                </a:lnTo>
                <a:lnTo>
                  <a:pt x="184150" y="154051"/>
                </a:lnTo>
                <a:lnTo>
                  <a:pt x="178816" y="151002"/>
                </a:lnTo>
                <a:lnTo>
                  <a:pt x="176656" y="149479"/>
                </a:lnTo>
                <a:lnTo>
                  <a:pt x="174371" y="148717"/>
                </a:lnTo>
                <a:lnTo>
                  <a:pt x="171196" y="147955"/>
                </a:lnTo>
                <a:lnTo>
                  <a:pt x="170053" y="147955"/>
                </a:lnTo>
                <a:lnTo>
                  <a:pt x="166878" y="149479"/>
                </a:lnTo>
                <a:lnTo>
                  <a:pt x="158115" y="154051"/>
                </a:lnTo>
                <a:lnTo>
                  <a:pt x="151638" y="157099"/>
                </a:lnTo>
                <a:lnTo>
                  <a:pt x="143002" y="160147"/>
                </a:lnTo>
                <a:lnTo>
                  <a:pt x="133223" y="162433"/>
                </a:lnTo>
                <a:lnTo>
                  <a:pt x="123444" y="164719"/>
                </a:lnTo>
                <a:lnTo>
                  <a:pt x="112649" y="167005"/>
                </a:lnTo>
                <a:lnTo>
                  <a:pt x="102870" y="167767"/>
                </a:lnTo>
                <a:lnTo>
                  <a:pt x="96393" y="168529"/>
                </a:lnTo>
                <a:lnTo>
                  <a:pt x="92075" y="170052"/>
                </a:lnTo>
                <a:lnTo>
                  <a:pt x="87756" y="170052"/>
                </a:lnTo>
                <a:lnTo>
                  <a:pt x="84455" y="170052"/>
                </a:lnTo>
                <a:lnTo>
                  <a:pt x="78994" y="168529"/>
                </a:lnTo>
                <a:lnTo>
                  <a:pt x="72517" y="167005"/>
                </a:lnTo>
                <a:lnTo>
                  <a:pt x="67183" y="166243"/>
                </a:lnTo>
                <a:lnTo>
                  <a:pt x="61722" y="164719"/>
                </a:lnTo>
                <a:lnTo>
                  <a:pt x="56261" y="163957"/>
                </a:lnTo>
                <a:lnTo>
                  <a:pt x="53086" y="163957"/>
                </a:lnTo>
                <a:lnTo>
                  <a:pt x="49784" y="162433"/>
                </a:lnTo>
                <a:lnTo>
                  <a:pt x="47625" y="160147"/>
                </a:lnTo>
                <a:lnTo>
                  <a:pt x="47625" y="155575"/>
                </a:lnTo>
                <a:lnTo>
                  <a:pt x="46481" y="150241"/>
                </a:lnTo>
                <a:lnTo>
                  <a:pt x="43306" y="143383"/>
                </a:lnTo>
                <a:lnTo>
                  <a:pt x="35687" y="137287"/>
                </a:lnTo>
                <a:lnTo>
                  <a:pt x="27050" y="131952"/>
                </a:lnTo>
                <a:lnTo>
                  <a:pt x="17272" y="127381"/>
                </a:lnTo>
                <a:lnTo>
                  <a:pt x="9652" y="125095"/>
                </a:lnTo>
                <a:lnTo>
                  <a:pt x="3175" y="123570"/>
                </a:lnTo>
                <a:lnTo>
                  <a:pt x="1016" y="119761"/>
                </a:lnTo>
                <a:lnTo>
                  <a:pt x="0" y="115062"/>
                </a:lnTo>
                <a:lnTo>
                  <a:pt x="0" y="108966"/>
                </a:lnTo>
                <a:lnTo>
                  <a:pt x="0" y="103632"/>
                </a:lnTo>
                <a:lnTo>
                  <a:pt x="1016" y="99060"/>
                </a:lnTo>
                <a:lnTo>
                  <a:pt x="5334" y="98298"/>
                </a:lnTo>
                <a:lnTo>
                  <a:pt x="12953" y="98298"/>
                </a:lnTo>
                <a:lnTo>
                  <a:pt x="21590" y="97536"/>
                </a:lnTo>
                <a:lnTo>
                  <a:pt x="29209" y="98298"/>
                </a:lnTo>
                <a:lnTo>
                  <a:pt x="38989" y="100583"/>
                </a:lnTo>
                <a:lnTo>
                  <a:pt x="45466" y="102870"/>
                </a:lnTo>
                <a:lnTo>
                  <a:pt x="53086" y="105156"/>
                </a:lnTo>
                <a:lnTo>
                  <a:pt x="61722" y="108204"/>
                </a:lnTo>
                <a:lnTo>
                  <a:pt x="70358" y="112014"/>
                </a:lnTo>
                <a:lnTo>
                  <a:pt x="77978" y="113538"/>
                </a:lnTo>
                <a:lnTo>
                  <a:pt x="85598" y="115062"/>
                </a:lnTo>
                <a:lnTo>
                  <a:pt x="88773" y="115062"/>
                </a:lnTo>
                <a:lnTo>
                  <a:pt x="92075" y="113538"/>
                </a:lnTo>
                <a:lnTo>
                  <a:pt x="93091" y="107442"/>
                </a:lnTo>
                <a:lnTo>
                  <a:pt x="93091" y="101345"/>
                </a:lnTo>
                <a:lnTo>
                  <a:pt x="87756" y="96012"/>
                </a:lnTo>
                <a:lnTo>
                  <a:pt x="74675" y="92202"/>
                </a:lnTo>
                <a:lnTo>
                  <a:pt x="60578" y="89916"/>
                </a:lnTo>
                <a:lnTo>
                  <a:pt x="54102" y="89154"/>
                </a:lnTo>
                <a:lnTo>
                  <a:pt x="47625" y="89154"/>
                </a:lnTo>
                <a:lnTo>
                  <a:pt x="37846" y="87630"/>
                </a:lnTo>
                <a:lnTo>
                  <a:pt x="25908" y="87630"/>
                </a:lnTo>
                <a:lnTo>
                  <a:pt x="18415" y="87630"/>
                </a:lnTo>
                <a:lnTo>
                  <a:pt x="12953" y="86868"/>
                </a:lnTo>
                <a:lnTo>
                  <a:pt x="8636" y="84582"/>
                </a:lnTo>
                <a:lnTo>
                  <a:pt x="3175" y="79248"/>
                </a:lnTo>
                <a:lnTo>
                  <a:pt x="2159" y="73152"/>
                </a:lnTo>
                <a:lnTo>
                  <a:pt x="2159" y="68580"/>
                </a:lnTo>
                <a:lnTo>
                  <a:pt x="4318" y="65532"/>
                </a:lnTo>
                <a:lnTo>
                  <a:pt x="11811" y="64008"/>
                </a:lnTo>
                <a:lnTo>
                  <a:pt x="21590" y="65532"/>
                </a:lnTo>
                <a:lnTo>
                  <a:pt x="30225" y="64008"/>
                </a:lnTo>
                <a:lnTo>
                  <a:pt x="31369" y="60198"/>
                </a:lnTo>
                <a:lnTo>
                  <a:pt x="28067" y="55626"/>
                </a:lnTo>
                <a:lnTo>
                  <a:pt x="24892" y="54102"/>
                </a:lnTo>
                <a:lnTo>
                  <a:pt x="20574" y="51816"/>
                </a:lnTo>
                <a:lnTo>
                  <a:pt x="13970" y="47244"/>
                </a:lnTo>
                <a:lnTo>
                  <a:pt x="8636" y="41148"/>
                </a:lnTo>
                <a:lnTo>
                  <a:pt x="3175" y="37338"/>
                </a:lnTo>
                <a:lnTo>
                  <a:pt x="3175" y="33527"/>
                </a:lnTo>
                <a:lnTo>
                  <a:pt x="8636" y="29718"/>
                </a:lnTo>
                <a:lnTo>
                  <a:pt x="15113" y="28194"/>
                </a:lnTo>
                <a:lnTo>
                  <a:pt x="20574" y="26670"/>
                </a:lnTo>
                <a:lnTo>
                  <a:pt x="22733" y="25145"/>
                </a:lnTo>
                <a:lnTo>
                  <a:pt x="25908" y="20574"/>
                </a:lnTo>
                <a:lnTo>
                  <a:pt x="27050" y="16002"/>
                </a:lnTo>
                <a:lnTo>
                  <a:pt x="27050" y="13716"/>
                </a:lnTo>
                <a:lnTo>
                  <a:pt x="30225" y="11430"/>
                </a:lnTo>
                <a:lnTo>
                  <a:pt x="35687" y="10668"/>
                </a:lnTo>
                <a:lnTo>
                  <a:pt x="43306" y="9906"/>
                </a:lnTo>
                <a:lnTo>
                  <a:pt x="49784" y="6858"/>
                </a:lnTo>
                <a:lnTo>
                  <a:pt x="55245" y="5333"/>
                </a:lnTo>
                <a:lnTo>
                  <a:pt x="66040" y="3810"/>
                </a:lnTo>
                <a:lnTo>
                  <a:pt x="77978" y="2286"/>
                </a:lnTo>
                <a:lnTo>
                  <a:pt x="87756" y="0"/>
                </a:lnTo>
                <a:lnTo>
                  <a:pt x="95377" y="2286"/>
                </a:lnTo>
                <a:lnTo>
                  <a:pt x="95377" y="6858"/>
                </a:lnTo>
                <a:lnTo>
                  <a:pt x="92075" y="13716"/>
                </a:lnTo>
                <a:lnTo>
                  <a:pt x="87756" y="17526"/>
                </a:lnTo>
                <a:lnTo>
                  <a:pt x="88773" y="20574"/>
                </a:lnTo>
                <a:lnTo>
                  <a:pt x="95377" y="19812"/>
                </a:lnTo>
                <a:lnTo>
                  <a:pt x="102870" y="17526"/>
                </a:lnTo>
                <a:lnTo>
                  <a:pt x="108331" y="18288"/>
                </a:lnTo>
                <a:lnTo>
                  <a:pt x="110490" y="20574"/>
                </a:lnTo>
                <a:lnTo>
                  <a:pt x="112649" y="25908"/>
                </a:lnTo>
                <a:lnTo>
                  <a:pt x="119125" y="31242"/>
                </a:lnTo>
                <a:lnTo>
                  <a:pt x="126746" y="35052"/>
                </a:lnTo>
                <a:lnTo>
                  <a:pt x="134366" y="35814"/>
                </a:lnTo>
                <a:lnTo>
                  <a:pt x="137541" y="34289"/>
                </a:lnTo>
                <a:lnTo>
                  <a:pt x="137541" y="28956"/>
                </a:lnTo>
                <a:lnTo>
                  <a:pt x="136525" y="23622"/>
                </a:lnTo>
                <a:lnTo>
                  <a:pt x="135381" y="20574"/>
                </a:lnTo>
                <a:lnTo>
                  <a:pt x="139700" y="20574"/>
                </a:lnTo>
                <a:lnTo>
                  <a:pt x="145161" y="25145"/>
                </a:lnTo>
                <a:lnTo>
                  <a:pt x="151638" y="29718"/>
                </a:lnTo>
                <a:lnTo>
                  <a:pt x="157099" y="35814"/>
                </a:lnTo>
                <a:lnTo>
                  <a:pt x="158115" y="44195"/>
                </a:lnTo>
                <a:lnTo>
                  <a:pt x="159258" y="52577"/>
                </a:lnTo>
                <a:lnTo>
                  <a:pt x="160400" y="60960"/>
                </a:lnTo>
                <a:lnTo>
                  <a:pt x="164719" y="63245"/>
                </a:lnTo>
                <a:lnTo>
                  <a:pt x="167894" y="57150"/>
                </a:lnTo>
                <a:lnTo>
                  <a:pt x="171196" y="48768"/>
                </a:lnTo>
                <a:lnTo>
                  <a:pt x="174371" y="43433"/>
                </a:lnTo>
                <a:lnTo>
                  <a:pt x="175514" y="38862"/>
                </a:lnTo>
                <a:lnTo>
                  <a:pt x="173355" y="35052"/>
                </a:lnTo>
                <a:lnTo>
                  <a:pt x="170053" y="29718"/>
                </a:lnTo>
                <a:lnTo>
                  <a:pt x="169037" y="25145"/>
                </a:lnTo>
                <a:lnTo>
                  <a:pt x="170053" y="20574"/>
                </a:lnTo>
                <a:lnTo>
                  <a:pt x="173355" y="16764"/>
                </a:lnTo>
                <a:lnTo>
                  <a:pt x="177673" y="15239"/>
                </a:lnTo>
                <a:lnTo>
                  <a:pt x="183134" y="16002"/>
                </a:lnTo>
                <a:lnTo>
                  <a:pt x="187452" y="17526"/>
                </a:lnTo>
                <a:lnTo>
                  <a:pt x="193928" y="19812"/>
                </a:lnTo>
                <a:lnTo>
                  <a:pt x="196088" y="18288"/>
                </a:lnTo>
                <a:lnTo>
                  <a:pt x="198247" y="16764"/>
                </a:lnTo>
                <a:lnTo>
                  <a:pt x="196088" y="14477"/>
                </a:lnTo>
                <a:lnTo>
                  <a:pt x="196088" y="13716"/>
                </a:lnTo>
                <a:lnTo>
                  <a:pt x="193928" y="11430"/>
                </a:lnTo>
                <a:lnTo>
                  <a:pt x="189611" y="8382"/>
                </a:lnTo>
                <a:lnTo>
                  <a:pt x="186309" y="5333"/>
                </a:lnTo>
                <a:lnTo>
                  <a:pt x="193928" y="3810"/>
                </a:lnTo>
                <a:lnTo>
                  <a:pt x="200406" y="3810"/>
                </a:lnTo>
                <a:lnTo>
                  <a:pt x="208025" y="3810"/>
                </a:lnTo>
                <a:lnTo>
                  <a:pt x="214503" y="3810"/>
                </a:lnTo>
                <a:lnTo>
                  <a:pt x="219964" y="4572"/>
                </a:lnTo>
                <a:lnTo>
                  <a:pt x="225425" y="6095"/>
                </a:lnTo>
                <a:lnTo>
                  <a:pt x="228600" y="8382"/>
                </a:lnTo>
                <a:lnTo>
                  <a:pt x="230759" y="11430"/>
                </a:lnTo>
                <a:lnTo>
                  <a:pt x="228600" y="16002"/>
                </a:lnTo>
                <a:lnTo>
                  <a:pt x="224281" y="23622"/>
                </a:lnTo>
                <a:lnTo>
                  <a:pt x="219964" y="28194"/>
                </a:lnTo>
                <a:lnTo>
                  <a:pt x="215646" y="29718"/>
                </a:lnTo>
                <a:lnTo>
                  <a:pt x="211328" y="32004"/>
                </a:lnTo>
                <a:lnTo>
                  <a:pt x="208025" y="34289"/>
                </a:lnTo>
                <a:lnTo>
                  <a:pt x="209169" y="39624"/>
                </a:lnTo>
                <a:lnTo>
                  <a:pt x="211328" y="45720"/>
                </a:lnTo>
                <a:lnTo>
                  <a:pt x="212344" y="52577"/>
                </a:lnTo>
                <a:lnTo>
                  <a:pt x="214503" y="60198"/>
                </a:lnTo>
                <a:lnTo>
                  <a:pt x="215646" y="67818"/>
                </a:lnTo>
                <a:lnTo>
                  <a:pt x="217805" y="74676"/>
                </a:lnTo>
                <a:lnTo>
                  <a:pt x="217805" y="80010"/>
                </a:lnTo>
                <a:lnTo>
                  <a:pt x="216662" y="83820"/>
                </a:lnTo>
                <a:lnTo>
                  <a:pt x="215646" y="85344"/>
                </a:lnTo>
                <a:lnTo>
                  <a:pt x="214503" y="87630"/>
                </a:lnTo>
                <a:lnTo>
                  <a:pt x="214503" y="92964"/>
                </a:lnTo>
                <a:lnTo>
                  <a:pt x="217805" y="99060"/>
                </a:lnTo>
                <a:lnTo>
                  <a:pt x="222123" y="103632"/>
                </a:lnTo>
                <a:lnTo>
                  <a:pt x="226441" y="107442"/>
                </a:lnTo>
                <a:lnTo>
                  <a:pt x="234061" y="112014"/>
                </a:lnTo>
                <a:lnTo>
                  <a:pt x="242697" y="116586"/>
                </a:lnTo>
                <a:lnTo>
                  <a:pt x="250317" y="120523"/>
                </a:lnTo>
                <a:lnTo>
                  <a:pt x="256794" y="122047"/>
                </a:lnTo>
                <a:lnTo>
                  <a:pt x="258953" y="123570"/>
                </a:lnTo>
                <a:close/>
              </a:path>
            </a:pathLst>
          </a:custGeom>
          <a:solidFill>
            <a:srgbClr val="A7A7A7"/>
          </a:solidFill>
        </p:spPr>
        <p:txBody>
          <a:bodyPr wrap="square" lIns="0" tIns="0" rIns="0" bIns="0" rtlCol="0">
            <a:noAutofit/>
          </a:bodyPr>
          <a:lstStyle/>
          <a:p>
            <a:endParaRPr/>
          </a:p>
        </p:txBody>
      </p:sp>
      <p:sp>
        <p:nvSpPr>
          <p:cNvPr id="102" name="object 102"/>
          <p:cNvSpPr/>
          <p:nvPr/>
        </p:nvSpPr>
        <p:spPr>
          <a:xfrm>
            <a:off x="1743138" y="1108138"/>
            <a:ext cx="279400" cy="185674"/>
          </a:xfrm>
          <a:custGeom>
            <a:avLst/>
            <a:gdLst/>
            <a:ahLst/>
            <a:cxnLst/>
            <a:rect l="l" t="t" r="r" b="b"/>
            <a:pathLst>
              <a:path w="279400" h="185674">
                <a:moveTo>
                  <a:pt x="263716" y="128333"/>
                </a:moveTo>
                <a:lnTo>
                  <a:pt x="265875" y="129858"/>
                </a:lnTo>
                <a:lnTo>
                  <a:pt x="271336" y="132906"/>
                </a:lnTo>
                <a:lnTo>
                  <a:pt x="274638" y="138240"/>
                </a:lnTo>
                <a:lnTo>
                  <a:pt x="273494" y="143574"/>
                </a:lnTo>
                <a:lnTo>
                  <a:pt x="269177" y="147383"/>
                </a:lnTo>
                <a:lnTo>
                  <a:pt x="263716" y="148146"/>
                </a:lnTo>
                <a:lnTo>
                  <a:pt x="260541" y="147383"/>
                </a:lnTo>
                <a:lnTo>
                  <a:pt x="256096" y="147383"/>
                </a:lnTo>
                <a:lnTo>
                  <a:pt x="252921" y="147383"/>
                </a:lnTo>
                <a:lnTo>
                  <a:pt x="249619" y="147383"/>
                </a:lnTo>
                <a:lnTo>
                  <a:pt x="249619" y="148908"/>
                </a:lnTo>
                <a:lnTo>
                  <a:pt x="251778" y="153480"/>
                </a:lnTo>
                <a:lnTo>
                  <a:pt x="253937" y="160338"/>
                </a:lnTo>
                <a:lnTo>
                  <a:pt x="256096" y="167196"/>
                </a:lnTo>
                <a:lnTo>
                  <a:pt x="255080" y="172530"/>
                </a:lnTo>
                <a:lnTo>
                  <a:pt x="247460" y="176340"/>
                </a:lnTo>
                <a:lnTo>
                  <a:pt x="238824" y="177864"/>
                </a:lnTo>
                <a:lnTo>
                  <a:pt x="233363" y="180150"/>
                </a:lnTo>
                <a:lnTo>
                  <a:pt x="226886" y="180912"/>
                </a:lnTo>
                <a:lnTo>
                  <a:pt x="216091" y="176340"/>
                </a:lnTo>
                <a:lnTo>
                  <a:pt x="210630" y="172530"/>
                </a:lnTo>
                <a:lnTo>
                  <a:pt x="204153" y="168720"/>
                </a:lnTo>
                <a:lnTo>
                  <a:pt x="197676" y="164910"/>
                </a:lnTo>
                <a:lnTo>
                  <a:pt x="192215" y="161100"/>
                </a:lnTo>
                <a:lnTo>
                  <a:pt x="188913" y="158814"/>
                </a:lnTo>
                <a:lnTo>
                  <a:pt x="183579" y="155765"/>
                </a:lnTo>
                <a:lnTo>
                  <a:pt x="181419" y="154242"/>
                </a:lnTo>
                <a:lnTo>
                  <a:pt x="179134" y="153480"/>
                </a:lnTo>
                <a:lnTo>
                  <a:pt x="175959" y="152718"/>
                </a:lnTo>
                <a:lnTo>
                  <a:pt x="174816" y="152718"/>
                </a:lnTo>
                <a:lnTo>
                  <a:pt x="171641" y="154242"/>
                </a:lnTo>
                <a:lnTo>
                  <a:pt x="162878" y="158814"/>
                </a:lnTo>
                <a:lnTo>
                  <a:pt x="156401" y="161862"/>
                </a:lnTo>
                <a:lnTo>
                  <a:pt x="147765" y="164910"/>
                </a:lnTo>
                <a:lnTo>
                  <a:pt x="137986" y="167196"/>
                </a:lnTo>
                <a:lnTo>
                  <a:pt x="128207" y="169482"/>
                </a:lnTo>
                <a:lnTo>
                  <a:pt x="117412" y="171768"/>
                </a:lnTo>
                <a:lnTo>
                  <a:pt x="107633" y="172530"/>
                </a:lnTo>
                <a:lnTo>
                  <a:pt x="101156" y="173292"/>
                </a:lnTo>
                <a:lnTo>
                  <a:pt x="96838" y="174815"/>
                </a:lnTo>
                <a:lnTo>
                  <a:pt x="92519" y="174815"/>
                </a:lnTo>
                <a:lnTo>
                  <a:pt x="89218" y="174815"/>
                </a:lnTo>
                <a:lnTo>
                  <a:pt x="83757" y="173292"/>
                </a:lnTo>
                <a:lnTo>
                  <a:pt x="77280" y="171768"/>
                </a:lnTo>
                <a:lnTo>
                  <a:pt x="71946" y="171006"/>
                </a:lnTo>
                <a:lnTo>
                  <a:pt x="66485" y="169482"/>
                </a:lnTo>
                <a:lnTo>
                  <a:pt x="61024" y="168720"/>
                </a:lnTo>
                <a:lnTo>
                  <a:pt x="57849" y="168720"/>
                </a:lnTo>
                <a:lnTo>
                  <a:pt x="54547" y="167196"/>
                </a:lnTo>
                <a:lnTo>
                  <a:pt x="52388" y="164910"/>
                </a:lnTo>
                <a:lnTo>
                  <a:pt x="52388" y="160338"/>
                </a:lnTo>
                <a:lnTo>
                  <a:pt x="51244" y="155004"/>
                </a:lnTo>
                <a:lnTo>
                  <a:pt x="48069" y="148146"/>
                </a:lnTo>
                <a:lnTo>
                  <a:pt x="40450" y="142050"/>
                </a:lnTo>
                <a:lnTo>
                  <a:pt x="31813" y="136715"/>
                </a:lnTo>
                <a:lnTo>
                  <a:pt x="22035" y="132144"/>
                </a:lnTo>
                <a:lnTo>
                  <a:pt x="14415" y="129858"/>
                </a:lnTo>
                <a:lnTo>
                  <a:pt x="7938" y="128333"/>
                </a:lnTo>
                <a:lnTo>
                  <a:pt x="5779" y="124524"/>
                </a:lnTo>
                <a:lnTo>
                  <a:pt x="4763" y="119825"/>
                </a:lnTo>
                <a:lnTo>
                  <a:pt x="4763" y="113729"/>
                </a:lnTo>
                <a:lnTo>
                  <a:pt x="4763" y="108395"/>
                </a:lnTo>
                <a:lnTo>
                  <a:pt x="5779" y="103823"/>
                </a:lnTo>
                <a:lnTo>
                  <a:pt x="10097" y="103061"/>
                </a:lnTo>
                <a:lnTo>
                  <a:pt x="17716" y="103061"/>
                </a:lnTo>
                <a:lnTo>
                  <a:pt x="26353" y="102299"/>
                </a:lnTo>
                <a:lnTo>
                  <a:pt x="33972" y="103061"/>
                </a:lnTo>
                <a:lnTo>
                  <a:pt x="43752" y="105346"/>
                </a:lnTo>
                <a:lnTo>
                  <a:pt x="50229" y="107633"/>
                </a:lnTo>
                <a:lnTo>
                  <a:pt x="57849" y="109919"/>
                </a:lnTo>
                <a:lnTo>
                  <a:pt x="66485" y="112967"/>
                </a:lnTo>
                <a:lnTo>
                  <a:pt x="75121" y="116777"/>
                </a:lnTo>
                <a:lnTo>
                  <a:pt x="82741" y="118301"/>
                </a:lnTo>
                <a:lnTo>
                  <a:pt x="90361" y="119825"/>
                </a:lnTo>
                <a:lnTo>
                  <a:pt x="93536" y="119825"/>
                </a:lnTo>
                <a:lnTo>
                  <a:pt x="96838" y="118301"/>
                </a:lnTo>
                <a:lnTo>
                  <a:pt x="97854" y="112205"/>
                </a:lnTo>
                <a:lnTo>
                  <a:pt x="97854" y="106108"/>
                </a:lnTo>
                <a:lnTo>
                  <a:pt x="92519" y="100775"/>
                </a:lnTo>
                <a:lnTo>
                  <a:pt x="79438" y="96965"/>
                </a:lnTo>
                <a:lnTo>
                  <a:pt x="65341" y="94679"/>
                </a:lnTo>
                <a:lnTo>
                  <a:pt x="58865" y="93917"/>
                </a:lnTo>
                <a:lnTo>
                  <a:pt x="52388" y="93917"/>
                </a:lnTo>
                <a:lnTo>
                  <a:pt x="42609" y="92393"/>
                </a:lnTo>
                <a:lnTo>
                  <a:pt x="30671" y="92393"/>
                </a:lnTo>
                <a:lnTo>
                  <a:pt x="23178" y="92393"/>
                </a:lnTo>
                <a:lnTo>
                  <a:pt x="17716" y="91631"/>
                </a:lnTo>
                <a:lnTo>
                  <a:pt x="13399" y="89345"/>
                </a:lnTo>
                <a:lnTo>
                  <a:pt x="7938" y="84011"/>
                </a:lnTo>
                <a:lnTo>
                  <a:pt x="6922" y="77915"/>
                </a:lnTo>
                <a:lnTo>
                  <a:pt x="6922" y="73343"/>
                </a:lnTo>
                <a:lnTo>
                  <a:pt x="9081" y="70295"/>
                </a:lnTo>
                <a:lnTo>
                  <a:pt x="16574" y="68771"/>
                </a:lnTo>
                <a:lnTo>
                  <a:pt x="26353" y="70295"/>
                </a:lnTo>
                <a:lnTo>
                  <a:pt x="34988" y="68771"/>
                </a:lnTo>
                <a:lnTo>
                  <a:pt x="36132" y="64961"/>
                </a:lnTo>
                <a:lnTo>
                  <a:pt x="32830" y="60389"/>
                </a:lnTo>
                <a:lnTo>
                  <a:pt x="29655" y="58865"/>
                </a:lnTo>
                <a:lnTo>
                  <a:pt x="25337" y="56579"/>
                </a:lnTo>
                <a:lnTo>
                  <a:pt x="18733" y="52007"/>
                </a:lnTo>
                <a:lnTo>
                  <a:pt x="13399" y="45911"/>
                </a:lnTo>
                <a:lnTo>
                  <a:pt x="7938" y="42101"/>
                </a:lnTo>
                <a:lnTo>
                  <a:pt x="7938" y="38290"/>
                </a:lnTo>
                <a:lnTo>
                  <a:pt x="13399" y="34481"/>
                </a:lnTo>
                <a:lnTo>
                  <a:pt x="19876" y="32957"/>
                </a:lnTo>
                <a:lnTo>
                  <a:pt x="25337" y="31433"/>
                </a:lnTo>
                <a:lnTo>
                  <a:pt x="27496" y="29908"/>
                </a:lnTo>
                <a:lnTo>
                  <a:pt x="30671" y="25337"/>
                </a:lnTo>
                <a:lnTo>
                  <a:pt x="31813" y="20765"/>
                </a:lnTo>
                <a:lnTo>
                  <a:pt x="31813" y="18479"/>
                </a:lnTo>
                <a:lnTo>
                  <a:pt x="34988" y="16193"/>
                </a:lnTo>
                <a:lnTo>
                  <a:pt x="40450" y="15431"/>
                </a:lnTo>
                <a:lnTo>
                  <a:pt x="48069" y="14669"/>
                </a:lnTo>
                <a:lnTo>
                  <a:pt x="54547" y="11621"/>
                </a:lnTo>
                <a:lnTo>
                  <a:pt x="60008" y="10096"/>
                </a:lnTo>
                <a:lnTo>
                  <a:pt x="70803" y="8573"/>
                </a:lnTo>
                <a:lnTo>
                  <a:pt x="82741" y="7049"/>
                </a:lnTo>
                <a:lnTo>
                  <a:pt x="92519" y="4763"/>
                </a:lnTo>
                <a:lnTo>
                  <a:pt x="100140" y="7049"/>
                </a:lnTo>
                <a:lnTo>
                  <a:pt x="100140" y="11621"/>
                </a:lnTo>
                <a:lnTo>
                  <a:pt x="96838" y="18479"/>
                </a:lnTo>
                <a:lnTo>
                  <a:pt x="92519" y="22289"/>
                </a:lnTo>
                <a:lnTo>
                  <a:pt x="93536" y="25337"/>
                </a:lnTo>
                <a:lnTo>
                  <a:pt x="100140" y="24575"/>
                </a:lnTo>
                <a:lnTo>
                  <a:pt x="107633" y="22289"/>
                </a:lnTo>
                <a:lnTo>
                  <a:pt x="113094" y="23051"/>
                </a:lnTo>
                <a:lnTo>
                  <a:pt x="115253" y="25337"/>
                </a:lnTo>
                <a:lnTo>
                  <a:pt x="117412" y="30671"/>
                </a:lnTo>
                <a:lnTo>
                  <a:pt x="123888" y="36005"/>
                </a:lnTo>
                <a:lnTo>
                  <a:pt x="131509" y="39815"/>
                </a:lnTo>
                <a:lnTo>
                  <a:pt x="139129" y="40577"/>
                </a:lnTo>
                <a:lnTo>
                  <a:pt x="142304" y="39052"/>
                </a:lnTo>
                <a:lnTo>
                  <a:pt x="142304" y="33719"/>
                </a:lnTo>
                <a:lnTo>
                  <a:pt x="141288" y="28385"/>
                </a:lnTo>
                <a:lnTo>
                  <a:pt x="140144" y="25337"/>
                </a:lnTo>
                <a:lnTo>
                  <a:pt x="144463" y="25337"/>
                </a:lnTo>
                <a:lnTo>
                  <a:pt x="149924" y="29908"/>
                </a:lnTo>
                <a:lnTo>
                  <a:pt x="156401" y="34481"/>
                </a:lnTo>
                <a:lnTo>
                  <a:pt x="161862" y="40577"/>
                </a:lnTo>
                <a:lnTo>
                  <a:pt x="162878" y="48958"/>
                </a:lnTo>
                <a:lnTo>
                  <a:pt x="164021" y="57340"/>
                </a:lnTo>
                <a:lnTo>
                  <a:pt x="165163" y="65723"/>
                </a:lnTo>
                <a:lnTo>
                  <a:pt x="169482" y="68008"/>
                </a:lnTo>
                <a:lnTo>
                  <a:pt x="172657" y="61913"/>
                </a:lnTo>
                <a:lnTo>
                  <a:pt x="175959" y="53531"/>
                </a:lnTo>
                <a:lnTo>
                  <a:pt x="179134" y="48196"/>
                </a:lnTo>
                <a:lnTo>
                  <a:pt x="180277" y="43625"/>
                </a:lnTo>
                <a:lnTo>
                  <a:pt x="178118" y="39815"/>
                </a:lnTo>
                <a:lnTo>
                  <a:pt x="174816" y="34481"/>
                </a:lnTo>
                <a:lnTo>
                  <a:pt x="173800" y="29908"/>
                </a:lnTo>
                <a:lnTo>
                  <a:pt x="174816" y="25337"/>
                </a:lnTo>
                <a:lnTo>
                  <a:pt x="178118" y="21527"/>
                </a:lnTo>
                <a:lnTo>
                  <a:pt x="182436" y="20002"/>
                </a:lnTo>
                <a:lnTo>
                  <a:pt x="187897" y="20765"/>
                </a:lnTo>
                <a:lnTo>
                  <a:pt x="192215" y="22289"/>
                </a:lnTo>
                <a:lnTo>
                  <a:pt x="198691" y="24575"/>
                </a:lnTo>
                <a:lnTo>
                  <a:pt x="200851" y="23051"/>
                </a:lnTo>
                <a:lnTo>
                  <a:pt x="203010" y="21527"/>
                </a:lnTo>
                <a:lnTo>
                  <a:pt x="200851" y="19240"/>
                </a:lnTo>
                <a:lnTo>
                  <a:pt x="200851" y="18479"/>
                </a:lnTo>
                <a:lnTo>
                  <a:pt x="198691" y="16193"/>
                </a:lnTo>
                <a:lnTo>
                  <a:pt x="194374" y="13145"/>
                </a:lnTo>
                <a:lnTo>
                  <a:pt x="191072" y="10096"/>
                </a:lnTo>
                <a:lnTo>
                  <a:pt x="198691" y="8573"/>
                </a:lnTo>
                <a:lnTo>
                  <a:pt x="205169" y="8573"/>
                </a:lnTo>
                <a:lnTo>
                  <a:pt x="212788" y="8573"/>
                </a:lnTo>
                <a:lnTo>
                  <a:pt x="219266" y="8573"/>
                </a:lnTo>
                <a:lnTo>
                  <a:pt x="224727" y="9335"/>
                </a:lnTo>
                <a:lnTo>
                  <a:pt x="230188" y="10858"/>
                </a:lnTo>
                <a:lnTo>
                  <a:pt x="233363" y="13145"/>
                </a:lnTo>
                <a:lnTo>
                  <a:pt x="235522" y="16193"/>
                </a:lnTo>
                <a:lnTo>
                  <a:pt x="233363" y="20765"/>
                </a:lnTo>
                <a:lnTo>
                  <a:pt x="229044" y="28385"/>
                </a:lnTo>
                <a:lnTo>
                  <a:pt x="224727" y="32957"/>
                </a:lnTo>
                <a:lnTo>
                  <a:pt x="220409" y="34481"/>
                </a:lnTo>
                <a:lnTo>
                  <a:pt x="216091" y="36767"/>
                </a:lnTo>
                <a:lnTo>
                  <a:pt x="212788" y="39052"/>
                </a:lnTo>
                <a:lnTo>
                  <a:pt x="213932" y="44387"/>
                </a:lnTo>
                <a:lnTo>
                  <a:pt x="216091" y="50483"/>
                </a:lnTo>
                <a:lnTo>
                  <a:pt x="217107" y="57340"/>
                </a:lnTo>
                <a:lnTo>
                  <a:pt x="219266" y="64961"/>
                </a:lnTo>
                <a:lnTo>
                  <a:pt x="220409" y="72581"/>
                </a:lnTo>
                <a:lnTo>
                  <a:pt x="222568" y="79439"/>
                </a:lnTo>
                <a:lnTo>
                  <a:pt x="222568" y="84773"/>
                </a:lnTo>
                <a:lnTo>
                  <a:pt x="221425" y="88583"/>
                </a:lnTo>
                <a:lnTo>
                  <a:pt x="220409" y="90107"/>
                </a:lnTo>
                <a:lnTo>
                  <a:pt x="219266" y="92393"/>
                </a:lnTo>
                <a:lnTo>
                  <a:pt x="219266" y="97727"/>
                </a:lnTo>
                <a:lnTo>
                  <a:pt x="222568" y="103823"/>
                </a:lnTo>
                <a:lnTo>
                  <a:pt x="226886" y="108395"/>
                </a:lnTo>
                <a:lnTo>
                  <a:pt x="231204" y="112205"/>
                </a:lnTo>
                <a:lnTo>
                  <a:pt x="238824" y="116777"/>
                </a:lnTo>
                <a:lnTo>
                  <a:pt x="247460" y="121349"/>
                </a:lnTo>
                <a:lnTo>
                  <a:pt x="255080" y="125286"/>
                </a:lnTo>
                <a:lnTo>
                  <a:pt x="261557" y="126810"/>
                </a:lnTo>
                <a:lnTo>
                  <a:pt x="263716" y="128333"/>
                </a:lnTo>
                <a:close/>
              </a:path>
            </a:pathLst>
          </a:custGeom>
          <a:ln w="9525">
            <a:solidFill>
              <a:srgbClr val="EFEFEF"/>
            </a:solidFill>
          </a:ln>
        </p:spPr>
        <p:txBody>
          <a:bodyPr wrap="square" lIns="0" tIns="0" rIns="0" bIns="0" rtlCol="0">
            <a:noAutofit/>
          </a:bodyPr>
          <a:lstStyle/>
          <a:p>
            <a:endParaRPr/>
          </a:p>
        </p:txBody>
      </p:sp>
      <p:sp>
        <p:nvSpPr>
          <p:cNvPr id="103" name="object 103"/>
          <p:cNvSpPr/>
          <p:nvPr/>
        </p:nvSpPr>
        <p:spPr>
          <a:xfrm>
            <a:off x="2776601" y="2714625"/>
            <a:ext cx="36449" cy="14351"/>
          </a:xfrm>
          <a:custGeom>
            <a:avLst/>
            <a:gdLst/>
            <a:ahLst/>
            <a:cxnLst/>
            <a:rect l="l" t="t" r="r" b="b"/>
            <a:pathLst>
              <a:path w="36449" h="14351">
                <a:moveTo>
                  <a:pt x="3175" y="0"/>
                </a:moveTo>
                <a:lnTo>
                  <a:pt x="36449" y="762"/>
                </a:lnTo>
                <a:lnTo>
                  <a:pt x="33274" y="14351"/>
                </a:lnTo>
                <a:lnTo>
                  <a:pt x="0" y="10287"/>
                </a:lnTo>
                <a:lnTo>
                  <a:pt x="3175" y="0"/>
                </a:lnTo>
                <a:close/>
              </a:path>
            </a:pathLst>
          </a:custGeom>
          <a:solidFill>
            <a:srgbClr val="A7A7A7"/>
          </a:solidFill>
        </p:spPr>
        <p:txBody>
          <a:bodyPr wrap="square" lIns="0" tIns="0" rIns="0" bIns="0" rtlCol="0">
            <a:noAutofit/>
          </a:bodyPr>
          <a:lstStyle/>
          <a:p>
            <a:endParaRPr/>
          </a:p>
        </p:txBody>
      </p:sp>
      <p:sp>
        <p:nvSpPr>
          <p:cNvPr id="104" name="object 104"/>
          <p:cNvSpPr/>
          <p:nvPr/>
        </p:nvSpPr>
        <p:spPr>
          <a:xfrm>
            <a:off x="2771838" y="2709862"/>
            <a:ext cx="45974" cy="23876"/>
          </a:xfrm>
          <a:custGeom>
            <a:avLst/>
            <a:gdLst/>
            <a:ahLst/>
            <a:cxnLst/>
            <a:rect l="l" t="t" r="r" b="b"/>
            <a:pathLst>
              <a:path w="45974" h="23876">
                <a:moveTo>
                  <a:pt x="7938" y="4763"/>
                </a:moveTo>
                <a:lnTo>
                  <a:pt x="41212" y="5525"/>
                </a:lnTo>
                <a:lnTo>
                  <a:pt x="38037" y="19114"/>
                </a:lnTo>
                <a:lnTo>
                  <a:pt x="4763" y="15050"/>
                </a:lnTo>
                <a:lnTo>
                  <a:pt x="7938" y="4763"/>
                </a:lnTo>
                <a:close/>
              </a:path>
            </a:pathLst>
          </a:custGeom>
          <a:ln w="9525">
            <a:solidFill>
              <a:srgbClr val="EFEFEF"/>
            </a:solidFill>
          </a:ln>
        </p:spPr>
        <p:txBody>
          <a:bodyPr wrap="square" lIns="0" tIns="0" rIns="0" bIns="0" rtlCol="0">
            <a:noAutofit/>
          </a:bodyPr>
          <a:lstStyle/>
          <a:p>
            <a:endParaRPr/>
          </a:p>
        </p:txBody>
      </p:sp>
      <p:sp>
        <p:nvSpPr>
          <p:cNvPr id="105" name="object 105"/>
          <p:cNvSpPr/>
          <p:nvPr/>
        </p:nvSpPr>
        <p:spPr>
          <a:xfrm>
            <a:off x="3819525" y="1384300"/>
            <a:ext cx="131826" cy="38100"/>
          </a:xfrm>
          <a:custGeom>
            <a:avLst/>
            <a:gdLst/>
            <a:ahLst/>
            <a:cxnLst/>
            <a:rect l="l" t="t" r="r" b="b"/>
            <a:pathLst>
              <a:path w="131826" h="38100">
                <a:moveTo>
                  <a:pt x="16128" y="0"/>
                </a:moveTo>
                <a:lnTo>
                  <a:pt x="30099" y="9906"/>
                </a:lnTo>
                <a:lnTo>
                  <a:pt x="62357" y="2794"/>
                </a:lnTo>
                <a:lnTo>
                  <a:pt x="101727" y="0"/>
                </a:lnTo>
                <a:lnTo>
                  <a:pt x="131826" y="12700"/>
                </a:lnTo>
                <a:lnTo>
                  <a:pt x="110998" y="26796"/>
                </a:lnTo>
                <a:lnTo>
                  <a:pt x="78613" y="38100"/>
                </a:lnTo>
                <a:lnTo>
                  <a:pt x="34671" y="29590"/>
                </a:lnTo>
                <a:lnTo>
                  <a:pt x="11557" y="30988"/>
                </a:lnTo>
                <a:lnTo>
                  <a:pt x="30099" y="25400"/>
                </a:lnTo>
                <a:lnTo>
                  <a:pt x="18542" y="15494"/>
                </a:lnTo>
                <a:lnTo>
                  <a:pt x="0" y="11303"/>
                </a:lnTo>
                <a:lnTo>
                  <a:pt x="16128" y="0"/>
                </a:lnTo>
                <a:close/>
              </a:path>
            </a:pathLst>
          </a:custGeom>
          <a:solidFill>
            <a:srgbClr val="A7A7A7"/>
          </a:solidFill>
        </p:spPr>
        <p:txBody>
          <a:bodyPr wrap="square" lIns="0" tIns="0" rIns="0" bIns="0" rtlCol="0">
            <a:noAutofit/>
          </a:bodyPr>
          <a:lstStyle/>
          <a:p>
            <a:endParaRPr/>
          </a:p>
        </p:txBody>
      </p:sp>
      <p:sp>
        <p:nvSpPr>
          <p:cNvPr id="106" name="object 106"/>
          <p:cNvSpPr/>
          <p:nvPr/>
        </p:nvSpPr>
        <p:spPr>
          <a:xfrm>
            <a:off x="3814762" y="1379537"/>
            <a:ext cx="141351" cy="47625"/>
          </a:xfrm>
          <a:custGeom>
            <a:avLst/>
            <a:gdLst/>
            <a:ahLst/>
            <a:cxnLst/>
            <a:rect l="l" t="t" r="r" b="b"/>
            <a:pathLst>
              <a:path w="141351" h="47625">
                <a:moveTo>
                  <a:pt x="20891" y="4763"/>
                </a:moveTo>
                <a:lnTo>
                  <a:pt x="34862" y="14669"/>
                </a:lnTo>
                <a:lnTo>
                  <a:pt x="67120" y="7557"/>
                </a:lnTo>
                <a:lnTo>
                  <a:pt x="106490" y="4763"/>
                </a:lnTo>
                <a:lnTo>
                  <a:pt x="136589" y="17463"/>
                </a:lnTo>
                <a:lnTo>
                  <a:pt x="115761" y="31559"/>
                </a:lnTo>
                <a:lnTo>
                  <a:pt x="83376" y="42863"/>
                </a:lnTo>
                <a:lnTo>
                  <a:pt x="39434" y="34353"/>
                </a:lnTo>
                <a:lnTo>
                  <a:pt x="16320" y="35751"/>
                </a:lnTo>
                <a:lnTo>
                  <a:pt x="34862" y="30163"/>
                </a:lnTo>
                <a:lnTo>
                  <a:pt x="23305" y="20257"/>
                </a:lnTo>
                <a:lnTo>
                  <a:pt x="4763" y="16066"/>
                </a:lnTo>
                <a:lnTo>
                  <a:pt x="20891" y="4763"/>
                </a:lnTo>
                <a:close/>
              </a:path>
            </a:pathLst>
          </a:custGeom>
          <a:ln w="9525">
            <a:solidFill>
              <a:srgbClr val="EFEFEF"/>
            </a:solidFill>
          </a:ln>
        </p:spPr>
        <p:txBody>
          <a:bodyPr wrap="square" lIns="0" tIns="0" rIns="0" bIns="0" rtlCol="0">
            <a:noAutofit/>
          </a:bodyPr>
          <a:lstStyle/>
          <a:p>
            <a:endParaRPr/>
          </a:p>
        </p:txBody>
      </p:sp>
      <p:sp>
        <p:nvSpPr>
          <p:cNvPr id="107" name="object 107"/>
          <p:cNvSpPr/>
          <p:nvPr/>
        </p:nvSpPr>
        <p:spPr>
          <a:xfrm>
            <a:off x="7815326" y="2984500"/>
            <a:ext cx="215900" cy="139700"/>
          </a:xfrm>
          <a:custGeom>
            <a:avLst/>
            <a:gdLst/>
            <a:ahLst/>
            <a:cxnLst/>
            <a:rect l="l" t="t" r="r" b="b"/>
            <a:pathLst>
              <a:path w="215900" h="139700">
                <a:moveTo>
                  <a:pt x="153924" y="20320"/>
                </a:moveTo>
                <a:lnTo>
                  <a:pt x="120523" y="40640"/>
                </a:lnTo>
                <a:lnTo>
                  <a:pt x="87376" y="40640"/>
                </a:lnTo>
                <a:lnTo>
                  <a:pt x="66802" y="20320"/>
                </a:lnTo>
                <a:lnTo>
                  <a:pt x="40131" y="0"/>
                </a:lnTo>
                <a:lnTo>
                  <a:pt x="13462" y="5461"/>
                </a:lnTo>
                <a:lnTo>
                  <a:pt x="0" y="25781"/>
                </a:lnTo>
                <a:lnTo>
                  <a:pt x="26924" y="35560"/>
                </a:lnTo>
                <a:lnTo>
                  <a:pt x="33401" y="45466"/>
                </a:lnTo>
                <a:lnTo>
                  <a:pt x="40131" y="60960"/>
                </a:lnTo>
                <a:lnTo>
                  <a:pt x="60071" y="60960"/>
                </a:lnTo>
                <a:lnTo>
                  <a:pt x="73914" y="65786"/>
                </a:lnTo>
                <a:lnTo>
                  <a:pt x="120523" y="81026"/>
                </a:lnTo>
                <a:lnTo>
                  <a:pt x="167386" y="101092"/>
                </a:lnTo>
                <a:lnTo>
                  <a:pt x="174498" y="111379"/>
                </a:lnTo>
                <a:lnTo>
                  <a:pt x="147447" y="121412"/>
                </a:lnTo>
                <a:lnTo>
                  <a:pt x="174498" y="126492"/>
                </a:lnTo>
                <a:lnTo>
                  <a:pt x="194437" y="131445"/>
                </a:lnTo>
                <a:lnTo>
                  <a:pt x="215900" y="139700"/>
                </a:lnTo>
                <a:lnTo>
                  <a:pt x="215900" y="34925"/>
                </a:lnTo>
                <a:lnTo>
                  <a:pt x="153924" y="20320"/>
                </a:lnTo>
                <a:close/>
              </a:path>
            </a:pathLst>
          </a:custGeom>
          <a:solidFill>
            <a:srgbClr val="A7A7A7"/>
          </a:solidFill>
        </p:spPr>
        <p:txBody>
          <a:bodyPr wrap="square" lIns="0" tIns="0" rIns="0" bIns="0" rtlCol="0">
            <a:noAutofit/>
          </a:bodyPr>
          <a:lstStyle/>
          <a:p>
            <a:endParaRPr/>
          </a:p>
        </p:txBody>
      </p:sp>
      <p:sp>
        <p:nvSpPr>
          <p:cNvPr id="108" name="object 108"/>
          <p:cNvSpPr/>
          <p:nvPr/>
        </p:nvSpPr>
        <p:spPr>
          <a:xfrm>
            <a:off x="7810563" y="2979737"/>
            <a:ext cx="225425" cy="149225"/>
          </a:xfrm>
          <a:custGeom>
            <a:avLst/>
            <a:gdLst/>
            <a:ahLst/>
            <a:cxnLst/>
            <a:rect l="l" t="t" r="r" b="b"/>
            <a:pathLst>
              <a:path w="225425" h="149225">
                <a:moveTo>
                  <a:pt x="158687" y="25083"/>
                </a:moveTo>
                <a:lnTo>
                  <a:pt x="125286" y="45403"/>
                </a:lnTo>
                <a:lnTo>
                  <a:pt x="92139" y="45403"/>
                </a:lnTo>
                <a:lnTo>
                  <a:pt x="71565" y="25083"/>
                </a:lnTo>
                <a:lnTo>
                  <a:pt x="44894" y="4763"/>
                </a:lnTo>
                <a:lnTo>
                  <a:pt x="18225" y="10224"/>
                </a:lnTo>
                <a:lnTo>
                  <a:pt x="4763" y="30544"/>
                </a:lnTo>
                <a:lnTo>
                  <a:pt x="31687" y="40323"/>
                </a:lnTo>
                <a:lnTo>
                  <a:pt x="38164" y="50229"/>
                </a:lnTo>
                <a:lnTo>
                  <a:pt x="44894" y="65723"/>
                </a:lnTo>
                <a:lnTo>
                  <a:pt x="64834" y="65723"/>
                </a:lnTo>
                <a:lnTo>
                  <a:pt x="78677" y="70549"/>
                </a:lnTo>
                <a:lnTo>
                  <a:pt x="125286" y="85789"/>
                </a:lnTo>
                <a:lnTo>
                  <a:pt x="172149" y="105855"/>
                </a:lnTo>
                <a:lnTo>
                  <a:pt x="179261" y="116142"/>
                </a:lnTo>
                <a:lnTo>
                  <a:pt x="152210" y="126175"/>
                </a:lnTo>
                <a:lnTo>
                  <a:pt x="179261" y="131255"/>
                </a:lnTo>
                <a:lnTo>
                  <a:pt x="199200" y="136208"/>
                </a:lnTo>
                <a:lnTo>
                  <a:pt x="220663" y="144463"/>
                </a:lnTo>
                <a:lnTo>
                  <a:pt x="220663" y="39688"/>
                </a:lnTo>
                <a:lnTo>
                  <a:pt x="158687" y="25083"/>
                </a:lnTo>
                <a:close/>
              </a:path>
            </a:pathLst>
          </a:custGeom>
          <a:ln w="9525">
            <a:solidFill>
              <a:srgbClr val="EFEFEF"/>
            </a:solidFill>
          </a:ln>
        </p:spPr>
        <p:txBody>
          <a:bodyPr wrap="square" lIns="0" tIns="0" rIns="0" bIns="0" rtlCol="0">
            <a:noAutofit/>
          </a:bodyPr>
          <a:lstStyle/>
          <a:p>
            <a:endParaRPr/>
          </a:p>
        </p:txBody>
      </p:sp>
      <p:sp>
        <p:nvSpPr>
          <p:cNvPr id="109" name="object 109"/>
          <p:cNvSpPr/>
          <p:nvPr/>
        </p:nvSpPr>
        <p:spPr>
          <a:xfrm>
            <a:off x="8031226" y="3017901"/>
            <a:ext cx="174625" cy="127000"/>
          </a:xfrm>
          <a:custGeom>
            <a:avLst/>
            <a:gdLst/>
            <a:ahLst/>
            <a:cxnLst/>
            <a:rect l="l" t="t" r="r" b="b"/>
            <a:pathLst>
              <a:path w="174625" h="127000">
                <a:moveTo>
                  <a:pt x="133985" y="86487"/>
                </a:moveTo>
                <a:lnTo>
                  <a:pt x="127508" y="71374"/>
                </a:lnTo>
                <a:lnTo>
                  <a:pt x="141097" y="61341"/>
                </a:lnTo>
                <a:lnTo>
                  <a:pt x="107315" y="46101"/>
                </a:lnTo>
                <a:lnTo>
                  <a:pt x="93726" y="30861"/>
                </a:lnTo>
                <a:lnTo>
                  <a:pt x="46228" y="10541"/>
                </a:lnTo>
                <a:lnTo>
                  <a:pt x="0" y="0"/>
                </a:lnTo>
                <a:lnTo>
                  <a:pt x="0" y="104902"/>
                </a:lnTo>
                <a:lnTo>
                  <a:pt x="5206" y="106807"/>
                </a:lnTo>
                <a:lnTo>
                  <a:pt x="25400" y="106807"/>
                </a:lnTo>
                <a:lnTo>
                  <a:pt x="46228" y="91694"/>
                </a:lnTo>
                <a:lnTo>
                  <a:pt x="80010" y="81407"/>
                </a:lnTo>
                <a:lnTo>
                  <a:pt x="100203" y="91694"/>
                </a:lnTo>
                <a:lnTo>
                  <a:pt x="147574" y="116840"/>
                </a:lnTo>
                <a:lnTo>
                  <a:pt x="174625" y="127000"/>
                </a:lnTo>
                <a:lnTo>
                  <a:pt x="174625" y="96520"/>
                </a:lnTo>
                <a:lnTo>
                  <a:pt x="133985" y="86487"/>
                </a:lnTo>
                <a:close/>
              </a:path>
            </a:pathLst>
          </a:custGeom>
          <a:solidFill>
            <a:srgbClr val="A7A7A7"/>
          </a:solidFill>
        </p:spPr>
        <p:txBody>
          <a:bodyPr wrap="square" lIns="0" tIns="0" rIns="0" bIns="0" rtlCol="0">
            <a:noAutofit/>
          </a:bodyPr>
          <a:lstStyle/>
          <a:p>
            <a:endParaRPr/>
          </a:p>
        </p:txBody>
      </p:sp>
      <p:sp>
        <p:nvSpPr>
          <p:cNvPr id="110" name="object 110"/>
          <p:cNvSpPr/>
          <p:nvPr/>
        </p:nvSpPr>
        <p:spPr>
          <a:xfrm>
            <a:off x="8026463" y="3013138"/>
            <a:ext cx="184150" cy="136525"/>
          </a:xfrm>
          <a:custGeom>
            <a:avLst/>
            <a:gdLst/>
            <a:ahLst/>
            <a:cxnLst/>
            <a:rect l="l" t="t" r="r" b="b"/>
            <a:pathLst>
              <a:path w="184150" h="136525">
                <a:moveTo>
                  <a:pt x="138748" y="91250"/>
                </a:moveTo>
                <a:lnTo>
                  <a:pt x="132271" y="76137"/>
                </a:lnTo>
                <a:lnTo>
                  <a:pt x="145860" y="66104"/>
                </a:lnTo>
                <a:lnTo>
                  <a:pt x="112078" y="50864"/>
                </a:lnTo>
                <a:lnTo>
                  <a:pt x="98489" y="35624"/>
                </a:lnTo>
                <a:lnTo>
                  <a:pt x="50991" y="15304"/>
                </a:lnTo>
                <a:lnTo>
                  <a:pt x="4763" y="4763"/>
                </a:lnTo>
                <a:lnTo>
                  <a:pt x="4763" y="109665"/>
                </a:lnTo>
                <a:lnTo>
                  <a:pt x="9969" y="111570"/>
                </a:lnTo>
                <a:lnTo>
                  <a:pt x="30163" y="111570"/>
                </a:lnTo>
                <a:lnTo>
                  <a:pt x="50991" y="96457"/>
                </a:lnTo>
                <a:lnTo>
                  <a:pt x="84773" y="86170"/>
                </a:lnTo>
                <a:lnTo>
                  <a:pt x="104966" y="96457"/>
                </a:lnTo>
                <a:lnTo>
                  <a:pt x="152337" y="121603"/>
                </a:lnTo>
                <a:lnTo>
                  <a:pt x="179388" y="131763"/>
                </a:lnTo>
                <a:lnTo>
                  <a:pt x="179388" y="101283"/>
                </a:lnTo>
                <a:lnTo>
                  <a:pt x="138748" y="91250"/>
                </a:lnTo>
                <a:close/>
              </a:path>
            </a:pathLst>
          </a:custGeom>
          <a:ln w="9525">
            <a:solidFill>
              <a:srgbClr val="EFEFEF"/>
            </a:solidFill>
          </a:ln>
        </p:spPr>
        <p:txBody>
          <a:bodyPr wrap="square" lIns="0" tIns="0" rIns="0" bIns="0" rtlCol="0">
            <a:noAutofit/>
          </a:bodyPr>
          <a:lstStyle/>
          <a:p>
            <a:endParaRPr/>
          </a:p>
        </p:txBody>
      </p:sp>
      <p:sp>
        <p:nvSpPr>
          <p:cNvPr id="111" name="object 111"/>
          <p:cNvSpPr/>
          <p:nvPr/>
        </p:nvSpPr>
        <p:spPr>
          <a:xfrm>
            <a:off x="4354830" y="1676273"/>
            <a:ext cx="188595" cy="276225"/>
          </a:xfrm>
          <a:custGeom>
            <a:avLst/>
            <a:gdLst/>
            <a:ahLst/>
            <a:cxnLst/>
            <a:rect l="l" t="t" r="r" b="b"/>
            <a:pathLst>
              <a:path w="188595" h="276225">
                <a:moveTo>
                  <a:pt x="23622" y="217424"/>
                </a:moveTo>
                <a:cubicBezTo>
                  <a:pt x="47117" y="205613"/>
                  <a:pt x="47117" y="205613"/>
                  <a:pt x="47117" y="205613"/>
                </a:cubicBezTo>
                <a:cubicBezTo>
                  <a:pt x="47117" y="193929"/>
                  <a:pt x="47117" y="193929"/>
                  <a:pt x="47117" y="193929"/>
                </a:cubicBezTo>
                <a:cubicBezTo>
                  <a:pt x="31496" y="193929"/>
                  <a:pt x="31496" y="193929"/>
                  <a:pt x="31496" y="193929"/>
                </a:cubicBezTo>
                <a:cubicBezTo>
                  <a:pt x="47117" y="176276"/>
                  <a:pt x="47117" y="176276"/>
                  <a:pt x="47117" y="176276"/>
                </a:cubicBezTo>
                <a:cubicBezTo>
                  <a:pt x="78613" y="170434"/>
                  <a:pt x="78613" y="170434"/>
                  <a:pt x="78613" y="170434"/>
                </a:cubicBezTo>
                <a:cubicBezTo>
                  <a:pt x="70739" y="152780"/>
                  <a:pt x="70739" y="152780"/>
                  <a:pt x="70739" y="152780"/>
                </a:cubicBezTo>
                <a:cubicBezTo>
                  <a:pt x="70739" y="146939"/>
                  <a:pt x="70739" y="146939"/>
                  <a:pt x="70739" y="146939"/>
                </a:cubicBezTo>
                <a:cubicBezTo>
                  <a:pt x="62865" y="135128"/>
                  <a:pt x="62865" y="135128"/>
                  <a:pt x="62865" y="135128"/>
                </a:cubicBezTo>
                <a:cubicBezTo>
                  <a:pt x="62865" y="129286"/>
                  <a:pt x="62865" y="129286"/>
                  <a:pt x="62865" y="129286"/>
                </a:cubicBezTo>
                <a:cubicBezTo>
                  <a:pt x="39243" y="129286"/>
                  <a:pt x="39243" y="129286"/>
                  <a:pt x="39243" y="129286"/>
                </a:cubicBezTo>
                <a:cubicBezTo>
                  <a:pt x="23622" y="129286"/>
                  <a:pt x="23622" y="129286"/>
                  <a:pt x="23622" y="129286"/>
                </a:cubicBezTo>
                <a:cubicBezTo>
                  <a:pt x="23622" y="117475"/>
                  <a:pt x="23622" y="117475"/>
                  <a:pt x="23622" y="117475"/>
                </a:cubicBezTo>
                <a:cubicBezTo>
                  <a:pt x="31496" y="93980"/>
                  <a:pt x="31496" y="93980"/>
                  <a:pt x="31496" y="93980"/>
                </a:cubicBezTo>
                <a:cubicBezTo>
                  <a:pt x="15748" y="93980"/>
                  <a:pt x="15748" y="93980"/>
                  <a:pt x="15748" y="93980"/>
                </a:cubicBezTo>
                <a:cubicBezTo>
                  <a:pt x="7874" y="105791"/>
                  <a:pt x="7874" y="105791"/>
                  <a:pt x="7874" y="105791"/>
                </a:cubicBezTo>
                <a:cubicBezTo>
                  <a:pt x="7874" y="105791"/>
                  <a:pt x="0" y="99822"/>
                  <a:pt x="0" y="93980"/>
                </a:cubicBezTo>
                <a:cubicBezTo>
                  <a:pt x="0" y="88138"/>
                  <a:pt x="0" y="76327"/>
                  <a:pt x="0" y="76327"/>
                </a:cubicBezTo>
                <a:cubicBezTo>
                  <a:pt x="0" y="64642"/>
                  <a:pt x="0" y="64642"/>
                  <a:pt x="0" y="64642"/>
                </a:cubicBezTo>
                <a:cubicBezTo>
                  <a:pt x="0" y="46990"/>
                  <a:pt x="0" y="46990"/>
                  <a:pt x="0" y="46990"/>
                </a:cubicBezTo>
                <a:cubicBezTo>
                  <a:pt x="0" y="35179"/>
                  <a:pt x="0" y="35179"/>
                  <a:pt x="0" y="35179"/>
                </a:cubicBezTo>
                <a:cubicBezTo>
                  <a:pt x="7874" y="23495"/>
                  <a:pt x="7874" y="23495"/>
                  <a:pt x="7874" y="23495"/>
                </a:cubicBezTo>
                <a:cubicBezTo>
                  <a:pt x="23622" y="0"/>
                  <a:pt x="23622" y="0"/>
                  <a:pt x="23622" y="0"/>
                </a:cubicBezTo>
                <a:cubicBezTo>
                  <a:pt x="39243" y="0"/>
                  <a:pt x="39243" y="0"/>
                  <a:pt x="39243" y="0"/>
                </a:cubicBezTo>
                <a:cubicBezTo>
                  <a:pt x="62865" y="0"/>
                  <a:pt x="62865" y="0"/>
                  <a:pt x="62865" y="0"/>
                </a:cubicBezTo>
                <a:cubicBezTo>
                  <a:pt x="62865" y="5842"/>
                  <a:pt x="62865" y="5842"/>
                  <a:pt x="62865" y="5842"/>
                </a:cubicBezTo>
                <a:cubicBezTo>
                  <a:pt x="47117" y="29336"/>
                  <a:pt x="47117" y="29336"/>
                  <a:pt x="47117" y="29336"/>
                </a:cubicBezTo>
                <a:cubicBezTo>
                  <a:pt x="54991" y="35179"/>
                  <a:pt x="54991" y="35179"/>
                  <a:pt x="54991" y="35179"/>
                </a:cubicBezTo>
                <a:cubicBezTo>
                  <a:pt x="78613" y="29336"/>
                  <a:pt x="78613" y="29336"/>
                  <a:pt x="78613" y="29336"/>
                </a:cubicBezTo>
                <a:cubicBezTo>
                  <a:pt x="102108" y="35179"/>
                  <a:pt x="102108" y="35179"/>
                  <a:pt x="102108" y="35179"/>
                </a:cubicBezTo>
                <a:cubicBezTo>
                  <a:pt x="94361" y="46990"/>
                  <a:pt x="94361" y="46990"/>
                  <a:pt x="94361" y="46990"/>
                </a:cubicBezTo>
                <a:cubicBezTo>
                  <a:pt x="86487" y="64642"/>
                  <a:pt x="86487" y="64642"/>
                  <a:pt x="86487" y="64642"/>
                </a:cubicBezTo>
                <a:cubicBezTo>
                  <a:pt x="70739" y="82296"/>
                  <a:pt x="70739" y="82296"/>
                  <a:pt x="70739" y="82296"/>
                </a:cubicBezTo>
                <a:cubicBezTo>
                  <a:pt x="70739" y="88138"/>
                  <a:pt x="70739" y="88138"/>
                  <a:pt x="70739" y="88138"/>
                </a:cubicBezTo>
                <a:cubicBezTo>
                  <a:pt x="86487" y="93980"/>
                  <a:pt x="86487" y="93980"/>
                  <a:pt x="86487" y="93980"/>
                </a:cubicBezTo>
                <a:cubicBezTo>
                  <a:pt x="102108" y="99822"/>
                  <a:pt x="102108" y="99822"/>
                  <a:pt x="102108" y="99822"/>
                </a:cubicBezTo>
                <a:cubicBezTo>
                  <a:pt x="117856" y="129286"/>
                  <a:pt x="117856" y="129286"/>
                  <a:pt x="117856" y="129286"/>
                </a:cubicBezTo>
                <a:cubicBezTo>
                  <a:pt x="133604" y="140970"/>
                  <a:pt x="133604" y="140970"/>
                  <a:pt x="133604" y="140970"/>
                </a:cubicBezTo>
                <a:cubicBezTo>
                  <a:pt x="157226" y="164465"/>
                  <a:pt x="157226" y="164465"/>
                  <a:pt x="157226" y="164465"/>
                </a:cubicBezTo>
                <a:cubicBezTo>
                  <a:pt x="149352" y="170434"/>
                  <a:pt x="149352" y="170434"/>
                  <a:pt x="149352" y="170434"/>
                </a:cubicBezTo>
                <a:cubicBezTo>
                  <a:pt x="149352" y="176276"/>
                  <a:pt x="149352" y="176276"/>
                  <a:pt x="149352" y="176276"/>
                </a:cubicBezTo>
                <a:cubicBezTo>
                  <a:pt x="149352" y="188086"/>
                  <a:pt x="149352" y="188086"/>
                  <a:pt x="149352" y="188086"/>
                </a:cubicBezTo>
                <a:cubicBezTo>
                  <a:pt x="164973" y="188086"/>
                  <a:pt x="164973" y="188086"/>
                  <a:pt x="164973" y="188086"/>
                </a:cubicBezTo>
                <a:cubicBezTo>
                  <a:pt x="180721" y="188086"/>
                  <a:pt x="180721" y="188086"/>
                  <a:pt x="180721" y="188086"/>
                </a:cubicBezTo>
                <a:cubicBezTo>
                  <a:pt x="188595" y="211582"/>
                  <a:pt x="188595" y="211582"/>
                  <a:pt x="188595" y="211582"/>
                </a:cubicBezTo>
                <a:cubicBezTo>
                  <a:pt x="172847" y="229235"/>
                  <a:pt x="172847" y="229235"/>
                  <a:pt x="172847" y="229235"/>
                </a:cubicBezTo>
                <a:cubicBezTo>
                  <a:pt x="172847" y="235077"/>
                  <a:pt x="172847" y="235077"/>
                  <a:pt x="172847" y="235077"/>
                </a:cubicBezTo>
                <a:cubicBezTo>
                  <a:pt x="188595" y="235077"/>
                  <a:pt x="188595" y="235077"/>
                  <a:pt x="188595" y="235077"/>
                </a:cubicBezTo>
                <a:cubicBezTo>
                  <a:pt x="172847" y="240919"/>
                  <a:pt x="172847" y="240919"/>
                  <a:pt x="172847" y="240919"/>
                </a:cubicBezTo>
                <a:cubicBezTo>
                  <a:pt x="133604" y="252730"/>
                  <a:pt x="133604" y="252730"/>
                  <a:pt x="133604" y="252730"/>
                </a:cubicBezTo>
                <a:cubicBezTo>
                  <a:pt x="109982" y="252730"/>
                  <a:pt x="109982" y="252730"/>
                  <a:pt x="109982" y="252730"/>
                </a:cubicBezTo>
                <a:cubicBezTo>
                  <a:pt x="86487" y="258572"/>
                  <a:pt x="86487" y="258572"/>
                  <a:pt x="86487" y="258572"/>
                </a:cubicBezTo>
                <a:cubicBezTo>
                  <a:pt x="86487" y="258572"/>
                  <a:pt x="78613" y="252730"/>
                  <a:pt x="70739" y="252730"/>
                </a:cubicBezTo>
                <a:cubicBezTo>
                  <a:pt x="70739" y="252730"/>
                  <a:pt x="62865" y="264414"/>
                  <a:pt x="62865" y="264414"/>
                </a:cubicBezTo>
                <a:cubicBezTo>
                  <a:pt x="47117" y="264414"/>
                  <a:pt x="47117" y="264414"/>
                  <a:pt x="47117" y="264414"/>
                </a:cubicBezTo>
                <a:cubicBezTo>
                  <a:pt x="31496" y="264414"/>
                  <a:pt x="31496" y="264414"/>
                  <a:pt x="31496" y="264414"/>
                </a:cubicBezTo>
                <a:cubicBezTo>
                  <a:pt x="23622" y="276225"/>
                  <a:pt x="23622" y="276225"/>
                  <a:pt x="23622" y="276225"/>
                </a:cubicBezTo>
                <a:cubicBezTo>
                  <a:pt x="7874" y="270256"/>
                  <a:pt x="7874" y="270256"/>
                  <a:pt x="7874" y="270256"/>
                </a:cubicBezTo>
                <a:cubicBezTo>
                  <a:pt x="15748" y="258572"/>
                  <a:pt x="15748" y="258572"/>
                  <a:pt x="15748" y="258572"/>
                </a:cubicBezTo>
                <a:cubicBezTo>
                  <a:pt x="39243" y="246761"/>
                  <a:pt x="39243" y="246761"/>
                  <a:pt x="39243" y="246761"/>
                </a:cubicBezTo>
                <a:cubicBezTo>
                  <a:pt x="62865" y="229235"/>
                  <a:pt x="62865" y="229235"/>
                  <a:pt x="62865" y="229235"/>
                </a:cubicBezTo>
                <a:cubicBezTo>
                  <a:pt x="47117" y="223266"/>
                  <a:pt x="47117" y="223266"/>
                  <a:pt x="47117" y="223266"/>
                </a:cubicBezTo>
                <a:cubicBezTo>
                  <a:pt x="31496" y="223266"/>
                  <a:pt x="31496" y="223266"/>
                  <a:pt x="31496" y="223266"/>
                </a:cubicBezTo>
                <a:lnTo>
                  <a:pt x="23622" y="217424"/>
                </a:lnTo>
                <a:close/>
              </a:path>
            </a:pathLst>
          </a:custGeom>
          <a:solidFill>
            <a:srgbClr val="A7A7A7"/>
          </a:solidFill>
        </p:spPr>
        <p:txBody>
          <a:bodyPr wrap="square" lIns="0" tIns="0" rIns="0" bIns="0" rtlCol="0">
            <a:noAutofit/>
          </a:bodyPr>
          <a:lstStyle/>
          <a:p>
            <a:endParaRPr/>
          </a:p>
        </p:txBody>
      </p:sp>
      <p:sp>
        <p:nvSpPr>
          <p:cNvPr id="112" name="object 112"/>
          <p:cNvSpPr/>
          <p:nvPr/>
        </p:nvSpPr>
        <p:spPr>
          <a:xfrm>
            <a:off x="4350067" y="1671510"/>
            <a:ext cx="198120" cy="285750"/>
          </a:xfrm>
          <a:custGeom>
            <a:avLst/>
            <a:gdLst/>
            <a:ahLst/>
            <a:cxnLst/>
            <a:rect l="l" t="t" r="r" b="b"/>
            <a:pathLst>
              <a:path w="198120" h="285750">
                <a:moveTo>
                  <a:pt x="28385" y="222187"/>
                </a:moveTo>
                <a:cubicBezTo>
                  <a:pt x="51880" y="210376"/>
                  <a:pt x="51880" y="210376"/>
                  <a:pt x="51880" y="210376"/>
                </a:cubicBezTo>
                <a:cubicBezTo>
                  <a:pt x="51880" y="198692"/>
                  <a:pt x="51880" y="198692"/>
                  <a:pt x="51880" y="198692"/>
                </a:cubicBezTo>
                <a:cubicBezTo>
                  <a:pt x="36259" y="198692"/>
                  <a:pt x="36259" y="198692"/>
                  <a:pt x="36259" y="198692"/>
                </a:cubicBezTo>
                <a:cubicBezTo>
                  <a:pt x="51880" y="181039"/>
                  <a:pt x="51880" y="181039"/>
                  <a:pt x="51880" y="181039"/>
                </a:cubicBezTo>
                <a:cubicBezTo>
                  <a:pt x="83376" y="175197"/>
                  <a:pt x="83376" y="175197"/>
                  <a:pt x="83376" y="175197"/>
                </a:cubicBezTo>
                <a:cubicBezTo>
                  <a:pt x="75502" y="157543"/>
                  <a:pt x="75502" y="157543"/>
                  <a:pt x="75502" y="157543"/>
                </a:cubicBezTo>
                <a:cubicBezTo>
                  <a:pt x="75502" y="151702"/>
                  <a:pt x="75502" y="151702"/>
                  <a:pt x="75502" y="151702"/>
                </a:cubicBezTo>
                <a:cubicBezTo>
                  <a:pt x="67628" y="139891"/>
                  <a:pt x="67628" y="139891"/>
                  <a:pt x="67628" y="139891"/>
                </a:cubicBezTo>
                <a:cubicBezTo>
                  <a:pt x="67628" y="134049"/>
                  <a:pt x="67628" y="134049"/>
                  <a:pt x="67628" y="134049"/>
                </a:cubicBezTo>
                <a:cubicBezTo>
                  <a:pt x="44006" y="134049"/>
                  <a:pt x="44006" y="134049"/>
                  <a:pt x="44006" y="134049"/>
                </a:cubicBezTo>
                <a:cubicBezTo>
                  <a:pt x="28385" y="134049"/>
                  <a:pt x="28385" y="134049"/>
                  <a:pt x="28385" y="134049"/>
                </a:cubicBezTo>
                <a:cubicBezTo>
                  <a:pt x="28385" y="122238"/>
                  <a:pt x="28385" y="122238"/>
                  <a:pt x="28385" y="122238"/>
                </a:cubicBezTo>
                <a:cubicBezTo>
                  <a:pt x="36259" y="98743"/>
                  <a:pt x="36259" y="98743"/>
                  <a:pt x="36259" y="98743"/>
                </a:cubicBezTo>
                <a:cubicBezTo>
                  <a:pt x="20511" y="98743"/>
                  <a:pt x="20511" y="98743"/>
                  <a:pt x="20511" y="98743"/>
                </a:cubicBezTo>
                <a:cubicBezTo>
                  <a:pt x="12637" y="110554"/>
                  <a:pt x="12637" y="110554"/>
                  <a:pt x="12637" y="110554"/>
                </a:cubicBezTo>
                <a:cubicBezTo>
                  <a:pt x="12637" y="110554"/>
                  <a:pt x="4763" y="104585"/>
                  <a:pt x="4763" y="98743"/>
                </a:cubicBezTo>
                <a:cubicBezTo>
                  <a:pt x="4763" y="92901"/>
                  <a:pt x="4763" y="81090"/>
                  <a:pt x="4763" y="81090"/>
                </a:cubicBezTo>
                <a:cubicBezTo>
                  <a:pt x="4763" y="69405"/>
                  <a:pt x="4763" y="69405"/>
                  <a:pt x="4763" y="69405"/>
                </a:cubicBezTo>
                <a:cubicBezTo>
                  <a:pt x="4763" y="51753"/>
                  <a:pt x="4763" y="51753"/>
                  <a:pt x="4763" y="51753"/>
                </a:cubicBezTo>
                <a:cubicBezTo>
                  <a:pt x="4763" y="39942"/>
                  <a:pt x="4763" y="39942"/>
                  <a:pt x="4763" y="39942"/>
                </a:cubicBezTo>
                <a:cubicBezTo>
                  <a:pt x="12637" y="28258"/>
                  <a:pt x="12637" y="28258"/>
                  <a:pt x="12637" y="28258"/>
                </a:cubicBezTo>
                <a:cubicBezTo>
                  <a:pt x="28385" y="4763"/>
                  <a:pt x="28385" y="4763"/>
                  <a:pt x="28385" y="4763"/>
                </a:cubicBezTo>
                <a:cubicBezTo>
                  <a:pt x="44006" y="4763"/>
                  <a:pt x="44006" y="4763"/>
                  <a:pt x="44006" y="4763"/>
                </a:cubicBezTo>
                <a:cubicBezTo>
                  <a:pt x="67628" y="4763"/>
                  <a:pt x="67628" y="4763"/>
                  <a:pt x="67628" y="4763"/>
                </a:cubicBezTo>
                <a:cubicBezTo>
                  <a:pt x="67628" y="10605"/>
                  <a:pt x="67628" y="10605"/>
                  <a:pt x="67628" y="10605"/>
                </a:cubicBezTo>
                <a:cubicBezTo>
                  <a:pt x="51880" y="34099"/>
                  <a:pt x="51880" y="34099"/>
                  <a:pt x="51880" y="34099"/>
                </a:cubicBezTo>
                <a:cubicBezTo>
                  <a:pt x="59754" y="39942"/>
                  <a:pt x="59754" y="39942"/>
                  <a:pt x="59754" y="39942"/>
                </a:cubicBezTo>
                <a:cubicBezTo>
                  <a:pt x="83376" y="34099"/>
                  <a:pt x="83376" y="34099"/>
                  <a:pt x="83376" y="34099"/>
                </a:cubicBezTo>
                <a:cubicBezTo>
                  <a:pt x="106871" y="39942"/>
                  <a:pt x="106871" y="39942"/>
                  <a:pt x="106871" y="39942"/>
                </a:cubicBezTo>
                <a:cubicBezTo>
                  <a:pt x="99124" y="51753"/>
                  <a:pt x="99124" y="51753"/>
                  <a:pt x="99124" y="51753"/>
                </a:cubicBezTo>
                <a:cubicBezTo>
                  <a:pt x="91250" y="69405"/>
                  <a:pt x="91250" y="69405"/>
                  <a:pt x="91250" y="69405"/>
                </a:cubicBezTo>
                <a:cubicBezTo>
                  <a:pt x="75502" y="87059"/>
                  <a:pt x="75502" y="87059"/>
                  <a:pt x="75502" y="87059"/>
                </a:cubicBezTo>
                <a:cubicBezTo>
                  <a:pt x="75502" y="92901"/>
                  <a:pt x="75502" y="92901"/>
                  <a:pt x="75502" y="92901"/>
                </a:cubicBezTo>
                <a:cubicBezTo>
                  <a:pt x="91250" y="98743"/>
                  <a:pt x="91250" y="98743"/>
                  <a:pt x="91250" y="98743"/>
                </a:cubicBezTo>
                <a:cubicBezTo>
                  <a:pt x="106871" y="104585"/>
                  <a:pt x="106871" y="104585"/>
                  <a:pt x="106871" y="104585"/>
                </a:cubicBezTo>
                <a:cubicBezTo>
                  <a:pt x="122619" y="134049"/>
                  <a:pt x="122619" y="134049"/>
                  <a:pt x="122619" y="134049"/>
                </a:cubicBezTo>
                <a:cubicBezTo>
                  <a:pt x="138367" y="145733"/>
                  <a:pt x="138367" y="145733"/>
                  <a:pt x="138367" y="145733"/>
                </a:cubicBezTo>
                <a:cubicBezTo>
                  <a:pt x="161989" y="169228"/>
                  <a:pt x="161989" y="169228"/>
                  <a:pt x="161989" y="169228"/>
                </a:cubicBezTo>
                <a:cubicBezTo>
                  <a:pt x="154115" y="175197"/>
                  <a:pt x="154115" y="175197"/>
                  <a:pt x="154115" y="175197"/>
                </a:cubicBezTo>
                <a:cubicBezTo>
                  <a:pt x="154115" y="181039"/>
                  <a:pt x="154115" y="181039"/>
                  <a:pt x="154115" y="181039"/>
                </a:cubicBezTo>
                <a:cubicBezTo>
                  <a:pt x="154115" y="192849"/>
                  <a:pt x="154115" y="192849"/>
                  <a:pt x="154115" y="192849"/>
                </a:cubicBezTo>
                <a:cubicBezTo>
                  <a:pt x="169736" y="192849"/>
                  <a:pt x="169736" y="192849"/>
                  <a:pt x="169736" y="192849"/>
                </a:cubicBezTo>
                <a:cubicBezTo>
                  <a:pt x="185484" y="192849"/>
                  <a:pt x="185484" y="192849"/>
                  <a:pt x="185484" y="192849"/>
                </a:cubicBezTo>
                <a:cubicBezTo>
                  <a:pt x="193358" y="216345"/>
                  <a:pt x="193358" y="216345"/>
                  <a:pt x="193358" y="216345"/>
                </a:cubicBezTo>
                <a:cubicBezTo>
                  <a:pt x="177610" y="233998"/>
                  <a:pt x="177610" y="233998"/>
                  <a:pt x="177610" y="233998"/>
                </a:cubicBezTo>
                <a:cubicBezTo>
                  <a:pt x="177610" y="239840"/>
                  <a:pt x="177610" y="239840"/>
                  <a:pt x="177610" y="239840"/>
                </a:cubicBezTo>
                <a:cubicBezTo>
                  <a:pt x="193358" y="239840"/>
                  <a:pt x="193358" y="239840"/>
                  <a:pt x="193358" y="239840"/>
                </a:cubicBezTo>
                <a:cubicBezTo>
                  <a:pt x="177610" y="245682"/>
                  <a:pt x="177610" y="245682"/>
                  <a:pt x="177610" y="245682"/>
                </a:cubicBezTo>
                <a:cubicBezTo>
                  <a:pt x="138367" y="257493"/>
                  <a:pt x="138367" y="257493"/>
                  <a:pt x="138367" y="257493"/>
                </a:cubicBezTo>
                <a:cubicBezTo>
                  <a:pt x="114745" y="257493"/>
                  <a:pt x="114745" y="257493"/>
                  <a:pt x="114745" y="257493"/>
                </a:cubicBezTo>
                <a:cubicBezTo>
                  <a:pt x="91250" y="263335"/>
                  <a:pt x="91250" y="263335"/>
                  <a:pt x="91250" y="263335"/>
                </a:cubicBezTo>
                <a:cubicBezTo>
                  <a:pt x="91250" y="263335"/>
                  <a:pt x="83376" y="257493"/>
                  <a:pt x="75502" y="257493"/>
                </a:cubicBezTo>
                <a:cubicBezTo>
                  <a:pt x="75502" y="257493"/>
                  <a:pt x="67628" y="269177"/>
                  <a:pt x="67628" y="269177"/>
                </a:cubicBezTo>
                <a:cubicBezTo>
                  <a:pt x="51880" y="269177"/>
                  <a:pt x="51880" y="269177"/>
                  <a:pt x="51880" y="269177"/>
                </a:cubicBezTo>
                <a:cubicBezTo>
                  <a:pt x="36259" y="269177"/>
                  <a:pt x="36259" y="269177"/>
                  <a:pt x="36259" y="269177"/>
                </a:cubicBezTo>
                <a:cubicBezTo>
                  <a:pt x="28385" y="280988"/>
                  <a:pt x="28385" y="280988"/>
                  <a:pt x="28385" y="280988"/>
                </a:cubicBezTo>
                <a:cubicBezTo>
                  <a:pt x="12637" y="275019"/>
                  <a:pt x="12637" y="275019"/>
                  <a:pt x="12637" y="275019"/>
                </a:cubicBezTo>
                <a:cubicBezTo>
                  <a:pt x="20511" y="263335"/>
                  <a:pt x="20511" y="263335"/>
                  <a:pt x="20511" y="263335"/>
                </a:cubicBezTo>
                <a:cubicBezTo>
                  <a:pt x="44006" y="251524"/>
                  <a:pt x="44006" y="251524"/>
                  <a:pt x="44006" y="251524"/>
                </a:cubicBezTo>
                <a:cubicBezTo>
                  <a:pt x="67628" y="233998"/>
                  <a:pt x="67628" y="233998"/>
                  <a:pt x="67628" y="233998"/>
                </a:cubicBezTo>
                <a:cubicBezTo>
                  <a:pt x="51880" y="228029"/>
                  <a:pt x="51880" y="228029"/>
                  <a:pt x="51880" y="228029"/>
                </a:cubicBezTo>
                <a:cubicBezTo>
                  <a:pt x="36259" y="228029"/>
                  <a:pt x="36259" y="228029"/>
                  <a:pt x="36259" y="228029"/>
                </a:cubicBezTo>
                <a:lnTo>
                  <a:pt x="28385" y="222187"/>
                </a:lnTo>
                <a:close/>
              </a:path>
            </a:pathLst>
          </a:custGeom>
          <a:ln w="9525">
            <a:solidFill>
              <a:srgbClr val="EFEFEF"/>
            </a:solidFill>
          </a:ln>
        </p:spPr>
        <p:txBody>
          <a:bodyPr wrap="square" lIns="0" tIns="0" rIns="0" bIns="0" rtlCol="0">
            <a:noAutofit/>
          </a:bodyPr>
          <a:lstStyle/>
          <a:p>
            <a:endParaRPr/>
          </a:p>
        </p:txBody>
      </p:sp>
      <p:sp>
        <p:nvSpPr>
          <p:cNvPr id="113" name="object 113"/>
          <p:cNvSpPr/>
          <p:nvPr/>
        </p:nvSpPr>
        <p:spPr>
          <a:xfrm>
            <a:off x="4292600" y="1792224"/>
            <a:ext cx="64135" cy="31369"/>
          </a:xfrm>
          <a:custGeom>
            <a:avLst/>
            <a:gdLst/>
            <a:ahLst/>
            <a:cxnLst/>
            <a:rect l="l" t="t" r="r" b="b"/>
            <a:pathLst>
              <a:path w="64135" h="31369">
                <a:moveTo>
                  <a:pt x="45212" y="31369"/>
                </a:moveTo>
                <a:lnTo>
                  <a:pt x="0" y="25654"/>
                </a:lnTo>
                <a:lnTo>
                  <a:pt x="24511" y="0"/>
                </a:lnTo>
                <a:lnTo>
                  <a:pt x="50927" y="4191"/>
                </a:lnTo>
                <a:lnTo>
                  <a:pt x="64135" y="21463"/>
                </a:lnTo>
                <a:lnTo>
                  <a:pt x="45212" y="31369"/>
                </a:lnTo>
                <a:close/>
              </a:path>
            </a:pathLst>
          </a:custGeom>
          <a:solidFill>
            <a:srgbClr val="A7A7A7"/>
          </a:solidFill>
        </p:spPr>
        <p:txBody>
          <a:bodyPr wrap="square" lIns="0" tIns="0" rIns="0" bIns="0" rtlCol="0">
            <a:noAutofit/>
          </a:bodyPr>
          <a:lstStyle/>
          <a:p>
            <a:endParaRPr/>
          </a:p>
        </p:txBody>
      </p:sp>
      <p:sp>
        <p:nvSpPr>
          <p:cNvPr id="114" name="object 114"/>
          <p:cNvSpPr/>
          <p:nvPr/>
        </p:nvSpPr>
        <p:spPr>
          <a:xfrm>
            <a:off x="4287837" y="1787461"/>
            <a:ext cx="73660" cy="40894"/>
          </a:xfrm>
          <a:custGeom>
            <a:avLst/>
            <a:gdLst/>
            <a:ahLst/>
            <a:cxnLst/>
            <a:rect l="l" t="t" r="r" b="b"/>
            <a:pathLst>
              <a:path w="73660" h="40894">
                <a:moveTo>
                  <a:pt x="49975" y="36132"/>
                </a:moveTo>
                <a:lnTo>
                  <a:pt x="4763" y="30417"/>
                </a:lnTo>
                <a:lnTo>
                  <a:pt x="29274" y="4763"/>
                </a:lnTo>
                <a:lnTo>
                  <a:pt x="55690" y="8954"/>
                </a:lnTo>
                <a:lnTo>
                  <a:pt x="68898" y="26226"/>
                </a:lnTo>
                <a:lnTo>
                  <a:pt x="49975" y="36132"/>
                </a:lnTo>
                <a:close/>
              </a:path>
            </a:pathLst>
          </a:custGeom>
          <a:ln w="9525">
            <a:solidFill>
              <a:srgbClr val="EFEFEF"/>
            </a:solidFill>
          </a:ln>
        </p:spPr>
        <p:txBody>
          <a:bodyPr wrap="square" lIns="0" tIns="0" rIns="0" bIns="0" rtlCol="0">
            <a:noAutofit/>
          </a:bodyPr>
          <a:lstStyle/>
          <a:p>
            <a:endParaRPr/>
          </a:p>
        </p:txBody>
      </p:sp>
      <p:sp>
        <p:nvSpPr>
          <p:cNvPr id="115" name="object 115"/>
          <p:cNvSpPr/>
          <p:nvPr/>
        </p:nvSpPr>
        <p:spPr>
          <a:xfrm>
            <a:off x="5275326" y="2313051"/>
            <a:ext cx="73025" cy="33274"/>
          </a:xfrm>
          <a:custGeom>
            <a:avLst/>
            <a:gdLst/>
            <a:ahLst/>
            <a:cxnLst/>
            <a:rect l="l" t="t" r="r" b="b"/>
            <a:pathLst>
              <a:path w="73025" h="33274">
                <a:moveTo>
                  <a:pt x="0" y="17780"/>
                </a:moveTo>
                <a:lnTo>
                  <a:pt x="4699" y="20193"/>
                </a:lnTo>
                <a:lnTo>
                  <a:pt x="19050" y="16637"/>
                </a:lnTo>
                <a:lnTo>
                  <a:pt x="20574" y="9398"/>
                </a:lnTo>
                <a:lnTo>
                  <a:pt x="42799" y="10668"/>
                </a:lnTo>
                <a:lnTo>
                  <a:pt x="73025" y="0"/>
                </a:lnTo>
                <a:lnTo>
                  <a:pt x="73025" y="1143"/>
                </a:lnTo>
                <a:lnTo>
                  <a:pt x="52324" y="13081"/>
                </a:lnTo>
                <a:lnTo>
                  <a:pt x="57150" y="21336"/>
                </a:lnTo>
                <a:lnTo>
                  <a:pt x="42799" y="24892"/>
                </a:lnTo>
                <a:lnTo>
                  <a:pt x="23749" y="33274"/>
                </a:lnTo>
                <a:lnTo>
                  <a:pt x="20574" y="33274"/>
                </a:lnTo>
                <a:lnTo>
                  <a:pt x="12700" y="30861"/>
                </a:lnTo>
                <a:lnTo>
                  <a:pt x="3175" y="27305"/>
                </a:lnTo>
                <a:lnTo>
                  <a:pt x="0" y="17780"/>
                </a:lnTo>
                <a:close/>
              </a:path>
            </a:pathLst>
          </a:custGeom>
          <a:solidFill>
            <a:srgbClr val="A7A7A7"/>
          </a:solidFill>
        </p:spPr>
        <p:txBody>
          <a:bodyPr wrap="square" lIns="0" tIns="0" rIns="0" bIns="0" rtlCol="0">
            <a:noAutofit/>
          </a:bodyPr>
          <a:lstStyle/>
          <a:p>
            <a:endParaRPr/>
          </a:p>
        </p:txBody>
      </p:sp>
      <p:sp>
        <p:nvSpPr>
          <p:cNvPr id="116" name="object 116"/>
          <p:cNvSpPr/>
          <p:nvPr/>
        </p:nvSpPr>
        <p:spPr>
          <a:xfrm>
            <a:off x="5270563" y="2308288"/>
            <a:ext cx="82550" cy="42799"/>
          </a:xfrm>
          <a:custGeom>
            <a:avLst/>
            <a:gdLst/>
            <a:ahLst/>
            <a:cxnLst/>
            <a:rect l="l" t="t" r="r" b="b"/>
            <a:pathLst>
              <a:path w="82550" h="42799">
                <a:moveTo>
                  <a:pt x="4763" y="22543"/>
                </a:moveTo>
                <a:lnTo>
                  <a:pt x="9462" y="24956"/>
                </a:lnTo>
                <a:lnTo>
                  <a:pt x="23813" y="21400"/>
                </a:lnTo>
                <a:lnTo>
                  <a:pt x="25337" y="14161"/>
                </a:lnTo>
                <a:lnTo>
                  <a:pt x="47562" y="15431"/>
                </a:lnTo>
                <a:lnTo>
                  <a:pt x="77788" y="4763"/>
                </a:lnTo>
                <a:lnTo>
                  <a:pt x="77788" y="5906"/>
                </a:lnTo>
                <a:lnTo>
                  <a:pt x="57087" y="17844"/>
                </a:lnTo>
                <a:lnTo>
                  <a:pt x="61913" y="26099"/>
                </a:lnTo>
                <a:lnTo>
                  <a:pt x="47562" y="29655"/>
                </a:lnTo>
                <a:lnTo>
                  <a:pt x="28512" y="38037"/>
                </a:lnTo>
                <a:lnTo>
                  <a:pt x="25337" y="38037"/>
                </a:lnTo>
                <a:lnTo>
                  <a:pt x="17463" y="35624"/>
                </a:lnTo>
                <a:lnTo>
                  <a:pt x="7938" y="32068"/>
                </a:lnTo>
                <a:lnTo>
                  <a:pt x="4763" y="22543"/>
                </a:lnTo>
                <a:close/>
              </a:path>
            </a:pathLst>
          </a:custGeom>
          <a:ln w="9525">
            <a:solidFill>
              <a:srgbClr val="EFEFEF"/>
            </a:solidFill>
          </a:ln>
        </p:spPr>
        <p:txBody>
          <a:bodyPr wrap="square" lIns="0" tIns="0" rIns="0" bIns="0" rtlCol="0">
            <a:noAutofit/>
          </a:bodyPr>
          <a:lstStyle/>
          <a:p>
            <a:endParaRPr/>
          </a:p>
        </p:txBody>
      </p:sp>
      <p:sp>
        <p:nvSpPr>
          <p:cNvPr id="117" name="object 117"/>
          <p:cNvSpPr/>
          <p:nvPr/>
        </p:nvSpPr>
        <p:spPr>
          <a:xfrm>
            <a:off x="6342126" y="1852676"/>
            <a:ext cx="1508125" cy="785749"/>
          </a:xfrm>
          <a:custGeom>
            <a:avLst/>
            <a:gdLst/>
            <a:ahLst/>
            <a:cxnLst/>
            <a:rect l="l" t="t" r="r" b="b"/>
            <a:pathLst>
              <a:path w="1508125" h="785749">
                <a:moveTo>
                  <a:pt x="1412875" y="140462"/>
                </a:moveTo>
                <a:lnTo>
                  <a:pt x="1412875" y="140462"/>
                </a:lnTo>
                <a:lnTo>
                  <a:pt x="1397000" y="116586"/>
                </a:lnTo>
                <a:lnTo>
                  <a:pt x="1333500" y="104775"/>
                </a:lnTo>
                <a:lnTo>
                  <a:pt x="1257300" y="0"/>
                </a:lnTo>
                <a:lnTo>
                  <a:pt x="1184275" y="0"/>
                </a:lnTo>
                <a:lnTo>
                  <a:pt x="1162050" y="28575"/>
                </a:lnTo>
                <a:lnTo>
                  <a:pt x="1114425" y="92837"/>
                </a:lnTo>
                <a:lnTo>
                  <a:pt x="1066800" y="92837"/>
                </a:lnTo>
                <a:lnTo>
                  <a:pt x="1060450" y="104775"/>
                </a:lnTo>
                <a:lnTo>
                  <a:pt x="1060450" y="107061"/>
                </a:lnTo>
                <a:lnTo>
                  <a:pt x="1063625" y="107061"/>
                </a:lnTo>
                <a:lnTo>
                  <a:pt x="1066800" y="107061"/>
                </a:lnTo>
                <a:lnTo>
                  <a:pt x="1066800" y="109474"/>
                </a:lnTo>
                <a:lnTo>
                  <a:pt x="1069975" y="109474"/>
                </a:lnTo>
                <a:lnTo>
                  <a:pt x="1073150" y="109474"/>
                </a:lnTo>
                <a:lnTo>
                  <a:pt x="1073150" y="111887"/>
                </a:lnTo>
                <a:lnTo>
                  <a:pt x="1076325" y="111887"/>
                </a:lnTo>
                <a:lnTo>
                  <a:pt x="1073150" y="111887"/>
                </a:lnTo>
                <a:lnTo>
                  <a:pt x="1073150" y="109474"/>
                </a:lnTo>
                <a:lnTo>
                  <a:pt x="1069975" y="109474"/>
                </a:lnTo>
                <a:lnTo>
                  <a:pt x="1066800" y="109474"/>
                </a:lnTo>
                <a:lnTo>
                  <a:pt x="1066800" y="107061"/>
                </a:lnTo>
                <a:lnTo>
                  <a:pt x="1063625" y="107061"/>
                </a:lnTo>
                <a:lnTo>
                  <a:pt x="1060450" y="107061"/>
                </a:lnTo>
                <a:lnTo>
                  <a:pt x="1060450" y="104775"/>
                </a:lnTo>
                <a:lnTo>
                  <a:pt x="1044575" y="128524"/>
                </a:lnTo>
                <a:lnTo>
                  <a:pt x="1044575" y="157099"/>
                </a:lnTo>
                <a:lnTo>
                  <a:pt x="1114425" y="164211"/>
                </a:lnTo>
                <a:lnTo>
                  <a:pt x="1130300" y="188087"/>
                </a:lnTo>
                <a:lnTo>
                  <a:pt x="1060450" y="204724"/>
                </a:lnTo>
                <a:lnTo>
                  <a:pt x="1003300" y="223774"/>
                </a:lnTo>
                <a:lnTo>
                  <a:pt x="949325" y="240411"/>
                </a:lnTo>
                <a:lnTo>
                  <a:pt x="933450" y="280924"/>
                </a:lnTo>
                <a:lnTo>
                  <a:pt x="847725" y="288036"/>
                </a:lnTo>
                <a:lnTo>
                  <a:pt x="762000" y="328549"/>
                </a:lnTo>
                <a:lnTo>
                  <a:pt x="682625" y="299974"/>
                </a:lnTo>
                <a:lnTo>
                  <a:pt x="587375" y="292862"/>
                </a:lnTo>
                <a:lnTo>
                  <a:pt x="517525" y="240411"/>
                </a:lnTo>
                <a:lnTo>
                  <a:pt x="415925" y="216662"/>
                </a:lnTo>
                <a:lnTo>
                  <a:pt x="406400" y="157099"/>
                </a:lnTo>
                <a:lnTo>
                  <a:pt x="358775" y="140462"/>
                </a:lnTo>
                <a:lnTo>
                  <a:pt x="352425" y="135636"/>
                </a:lnTo>
                <a:lnTo>
                  <a:pt x="349250" y="138049"/>
                </a:lnTo>
                <a:lnTo>
                  <a:pt x="346075" y="142875"/>
                </a:lnTo>
                <a:lnTo>
                  <a:pt x="346075" y="145161"/>
                </a:lnTo>
                <a:lnTo>
                  <a:pt x="346075" y="147574"/>
                </a:lnTo>
                <a:lnTo>
                  <a:pt x="346075" y="145161"/>
                </a:lnTo>
                <a:lnTo>
                  <a:pt x="346075" y="142875"/>
                </a:lnTo>
                <a:lnTo>
                  <a:pt x="352425" y="135636"/>
                </a:lnTo>
                <a:lnTo>
                  <a:pt x="346075" y="128524"/>
                </a:lnTo>
                <a:lnTo>
                  <a:pt x="330200" y="135636"/>
                </a:lnTo>
                <a:lnTo>
                  <a:pt x="330200" y="147574"/>
                </a:lnTo>
                <a:lnTo>
                  <a:pt x="330200" y="135636"/>
                </a:lnTo>
                <a:lnTo>
                  <a:pt x="304800" y="140462"/>
                </a:lnTo>
                <a:lnTo>
                  <a:pt x="288925" y="176149"/>
                </a:lnTo>
                <a:lnTo>
                  <a:pt x="225425" y="169037"/>
                </a:lnTo>
                <a:lnTo>
                  <a:pt x="209550" y="228600"/>
                </a:lnTo>
                <a:lnTo>
                  <a:pt x="155575" y="235712"/>
                </a:lnTo>
                <a:lnTo>
                  <a:pt x="139700" y="304800"/>
                </a:lnTo>
                <a:lnTo>
                  <a:pt x="107950" y="328549"/>
                </a:lnTo>
                <a:lnTo>
                  <a:pt x="69850" y="352425"/>
                </a:lnTo>
                <a:lnTo>
                  <a:pt x="6350" y="364236"/>
                </a:lnTo>
                <a:lnTo>
                  <a:pt x="0" y="388112"/>
                </a:lnTo>
                <a:lnTo>
                  <a:pt x="15875" y="397637"/>
                </a:lnTo>
                <a:lnTo>
                  <a:pt x="22225" y="416687"/>
                </a:lnTo>
                <a:lnTo>
                  <a:pt x="6350" y="421386"/>
                </a:lnTo>
                <a:lnTo>
                  <a:pt x="22225" y="433324"/>
                </a:lnTo>
                <a:lnTo>
                  <a:pt x="47625" y="440436"/>
                </a:lnTo>
                <a:lnTo>
                  <a:pt x="69850" y="464312"/>
                </a:lnTo>
                <a:lnTo>
                  <a:pt x="101600" y="464312"/>
                </a:lnTo>
                <a:lnTo>
                  <a:pt x="149225" y="464312"/>
                </a:lnTo>
                <a:lnTo>
                  <a:pt x="155575" y="473837"/>
                </a:lnTo>
                <a:lnTo>
                  <a:pt x="123825" y="509524"/>
                </a:lnTo>
                <a:lnTo>
                  <a:pt x="133350" y="528574"/>
                </a:lnTo>
                <a:lnTo>
                  <a:pt x="117475" y="545211"/>
                </a:lnTo>
                <a:lnTo>
                  <a:pt x="133350" y="569087"/>
                </a:lnTo>
                <a:lnTo>
                  <a:pt x="171450" y="580898"/>
                </a:lnTo>
                <a:lnTo>
                  <a:pt x="165100" y="585724"/>
                </a:lnTo>
                <a:lnTo>
                  <a:pt x="180975" y="585724"/>
                </a:lnTo>
                <a:lnTo>
                  <a:pt x="234950" y="604774"/>
                </a:lnTo>
                <a:lnTo>
                  <a:pt x="282575" y="621411"/>
                </a:lnTo>
                <a:lnTo>
                  <a:pt x="330200" y="628523"/>
                </a:lnTo>
                <a:lnTo>
                  <a:pt x="346075" y="638048"/>
                </a:lnTo>
                <a:lnTo>
                  <a:pt x="358775" y="638048"/>
                </a:lnTo>
                <a:lnTo>
                  <a:pt x="384175" y="649986"/>
                </a:lnTo>
                <a:lnTo>
                  <a:pt x="415925" y="649986"/>
                </a:lnTo>
                <a:lnTo>
                  <a:pt x="447675" y="649986"/>
                </a:lnTo>
                <a:lnTo>
                  <a:pt x="469900" y="628523"/>
                </a:lnTo>
                <a:lnTo>
                  <a:pt x="501650" y="609473"/>
                </a:lnTo>
                <a:lnTo>
                  <a:pt x="539750" y="609473"/>
                </a:lnTo>
                <a:lnTo>
                  <a:pt x="571500" y="628523"/>
                </a:lnTo>
                <a:lnTo>
                  <a:pt x="587375" y="628523"/>
                </a:lnTo>
                <a:lnTo>
                  <a:pt x="603250" y="633349"/>
                </a:lnTo>
                <a:lnTo>
                  <a:pt x="612775" y="661924"/>
                </a:lnTo>
                <a:lnTo>
                  <a:pt x="596900" y="697611"/>
                </a:lnTo>
                <a:lnTo>
                  <a:pt x="596900" y="709549"/>
                </a:lnTo>
                <a:lnTo>
                  <a:pt x="619125" y="714248"/>
                </a:lnTo>
                <a:lnTo>
                  <a:pt x="635000" y="733298"/>
                </a:lnTo>
                <a:lnTo>
                  <a:pt x="635000" y="745236"/>
                </a:lnTo>
                <a:lnTo>
                  <a:pt x="673100" y="757174"/>
                </a:lnTo>
                <a:lnTo>
                  <a:pt x="666750" y="761873"/>
                </a:lnTo>
                <a:lnTo>
                  <a:pt x="704850" y="757174"/>
                </a:lnTo>
                <a:lnTo>
                  <a:pt x="714375" y="733298"/>
                </a:lnTo>
                <a:lnTo>
                  <a:pt x="793750" y="733298"/>
                </a:lnTo>
                <a:lnTo>
                  <a:pt x="822325" y="750062"/>
                </a:lnTo>
                <a:lnTo>
                  <a:pt x="831850" y="769112"/>
                </a:lnTo>
                <a:lnTo>
                  <a:pt x="847725" y="761873"/>
                </a:lnTo>
                <a:lnTo>
                  <a:pt x="901700" y="785749"/>
                </a:lnTo>
                <a:lnTo>
                  <a:pt x="901700" y="769112"/>
                </a:lnTo>
                <a:lnTo>
                  <a:pt x="965200" y="750062"/>
                </a:lnTo>
                <a:lnTo>
                  <a:pt x="971550" y="745236"/>
                </a:lnTo>
                <a:lnTo>
                  <a:pt x="987425" y="738124"/>
                </a:lnTo>
                <a:lnTo>
                  <a:pt x="1003300" y="745236"/>
                </a:lnTo>
                <a:lnTo>
                  <a:pt x="1035050" y="733298"/>
                </a:lnTo>
                <a:lnTo>
                  <a:pt x="1076325" y="714248"/>
                </a:lnTo>
                <a:lnTo>
                  <a:pt x="1114425" y="692912"/>
                </a:lnTo>
                <a:lnTo>
                  <a:pt x="1130300" y="669036"/>
                </a:lnTo>
                <a:lnTo>
                  <a:pt x="1152525" y="645287"/>
                </a:lnTo>
                <a:lnTo>
                  <a:pt x="1177925" y="609473"/>
                </a:lnTo>
                <a:lnTo>
                  <a:pt x="1177925" y="592836"/>
                </a:lnTo>
                <a:lnTo>
                  <a:pt x="1168400" y="580898"/>
                </a:lnTo>
                <a:lnTo>
                  <a:pt x="1177925" y="561848"/>
                </a:lnTo>
                <a:lnTo>
                  <a:pt x="1168400" y="540512"/>
                </a:lnTo>
                <a:lnTo>
                  <a:pt x="1130300" y="480949"/>
                </a:lnTo>
                <a:lnTo>
                  <a:pt x="1136650" y="473837"/>
                </a:lnTo>
                <a:lnTo>
                  <a:pt x="1168400" y="445262"/>
                </a:lnTo>
                <a:lnTo>
                  <a:pt x="1193800" y="440436"/>
                </a:lnTo>
                <a:lnTo>
                  <a:pt x="1196975" y="438023"/>
                </a:lnTo>
                <a:lnTo>
                  <a:pt x="1196975" y="433324"/>
                </a:lnTo>
                <a:lnTo>
                  <a:pt x="1193800" y="428625"/>
                </a:lnTo>
                <a:lnTo>
                  <a:pt x="1152525" y="421386"/>
                </a:lnTo>
                <a:lnTo>
                  <a:pt x="1130300" y="428625"/>
                </a:lnTo>
                <a:lnTo>
                  <a:pt x="1114425" y="421386"/>
                </a:lnTo>
                <a:lnTo>
                  <a:pt x="1098550" y="404749"/>
                </a:lnTo>
                <a:lnTo>
                  <a:pt x="1082675" y="392811"/>
                </a:lnTo>
                <a:lnTo>
                  <a:pt x="1120775" y="381000"/>
                </a:lnTo>
                <a:lnTo>
                  <a:pt x="1146175" y="364236"/>
                </a:lnTo>
                <a:lnTo>
                  <a:pt x="1184275" y="345186"/>
                </a:lnTo>
                <a:lnTo>
                  <a:pt x="1200150" y="345186"/>
                </a:lnTo>
                <a:lnTo>
                  <a:pt x="1177925" y="369062"/>
                </a:lnTo>
                <a:lnTo>
                  <a:pt x="1193800" y="381000"/>
                </a:lnTo>
                <a:lnTo>
                  <a:pt x="1209675" y="376174"/>
                </a:lnTo>
                <a:lnTo>
                  <a:pt x="1247775" y="364236"/>
                </a:lnTo>
                <a:lnTo>
                  <a:pt x="1257300" y="338074"/>
                </a:lnTo>
                <a:lnTo>
                  <a:pt x="1279525" y="323850"/>
                </a:lnTo>
                <a:lnTo>
                  <a:pt x="1301750" y="335661"/>
                </a:lnTo>
                <a:lnTo>
                  <a:pt x="1298575" y="311912"/>
                </a:lnTo>
                <a:lnTo>
                  <a:pt x="1330325" y="297561"/>
                </a:lnTo>
                <a:lnTo>
                  <a:pt x="1371600" y="302387"/>
                </a:lnTo>
                <a:lnTo>
                  <a:pt x="1390650" y="292862"/>
                </a:lnTo>
                <a:lnTo>
                  <a:pt x="1412875" y="299974"/>
                </a:lnTo>
                <a:lnTo>
                  <a:pt x="1428750" y="235712"/>
                </a:lnTo>
                <a:lnTo>
                  <a:pt x="1466850" y="228600"/>
                </a:lnTo>
                <a:lnTo>
                  <a:pt x="1508125" y="140462"/>
                </a:lnTo>
                <a:lnTo>
                  <a:pt x="1412875" y="140462"/>
                </a:lnTo>
                <a:close/>
              </a:path>
            </a:pathLst>
          </a:custGeom>
          <a:solidFill>
            <a:srgbClr val="A7A7A7"/>
          </a:solidFill>
        </p:spPr>
        <p:txBody>
          <a:bodyPr wrap="square" lIns="0" tIns="0" rIns="0" bIns="0" rtlCol="0">
            <a:noAutofit/>
          </a:bodyPr>
          <a:lstStyle/>
          <a:p>
            <a:endParaRPr/>
          </a:p>
        </p:txBody>
      </p:sp>
      <p:sp>
        <p:nvSpPr>
          <p:cNvPr id="118" name="object 118"/>
          <p:cNvSpPr/>
          <p:nvPr/>
        </p:nvSpPr>
        <p:spPr>
          <a:xfrm>
            <a:off x="6337363" y="1847913"/>
            <a:ext cx="1517650" cy="795274"/>
          </a:xfrm>
          <a:custGeom>
            <a:avLst/>
            <a:gdLst/>
            <a:ahLst/>
            <a:cxnLst/>
            <a:rect l="l" t="t" r="r" b="b"/>
            <a:pathLst>
              <a:path w="1517650" h="795274">
                <a:moveTo>
                  <a:pt x="1417638" y="145225"/>
                </a:moveTo>
                <a:lnTo>
                  <a:pt x="1417638" y="145225"/>
                </a:lnTo>
                <a:lnTo>
                  <a:pt x="1401763" y="121349"/>
                </a:lnTo>
                <a:lnTo>
                  <a:pt x="1338263" y="109538"/>
                </a:lnTo>
                <a:lnTo>
                  <a:pt x="1262063" y="4763"/>
                </a:lnTo>
                <a:lnTo>
                  <a:pt x="1189038" y="4763"/>
                </a:lnTo>
                <a:lnTo>
                  <a:pt x="1166813" y="33338"/>
                </a:lnTo>
                <a:lnTo>
                  <a:pt x="1119188" y="97600"/>
                </a:lnTo>
                <a:lnTo>
                  <a:pt x="1071563" y="97600"/>
                </a:lnTo>
                <a:lnTo>
                  <a:pt x="1065213" y="109538"/>
                </a:lnTo>
                <a:lnTo>
                  <a:pt x="1065213" y="111824"/>
                </a:lnTo>
                <a:lnTo>
                  <a:pt x="1068388" y="111824"/>
                </a:lnTo>
                <a:lnTo>
                  <a:pt x="1071563" y="111824"/>
                </a:lnTo>
                <a:lnTo>
                  <a:pt x="1071563" y="114237"/>
                </a:lnTo>
                <a:lnTo>
                  <a:pt x="1074738" y="114237"/>
                </a:lnTo>
                <a:lnTo>
                  <a:pt x="1077913" y="114237"/>
                </a:lnTo>
                <a:lnTo>
                  <a:pt x="1077913" y="116650"/>
                </a:lnTo>
                <a:lnTo>
                  <a:pt x="1081088" y="116650"/>
                </a:lnTo>
                <a:lnTo>
                  <a:pt x="1077913" y="116650"/>
                </a:lnTo>
                <a:lnTo>
                  <a:pt x="1077913" y="114237"/>
                </a:lnTo>
                <a:lnTo>
                  <a:pt x="1074738" y="114237"/>
                </a:lnTo>
                <a:lnTo>
                  <a:pt x="1071563" y="114237"/>
                </a:lnTo>
                <a:lnTo>
                  <a:pt x="1071563" y="111824"/>
                </a:lnTo>
                <a:lnTo>
                  <a:pt x="1068388" y="111824"/>
                </a:lnTo>
                <a:lnTo>
                  <a:pt x="1065213" y="111824"/>
                </a:lnTo>
                <a:lnTo>
                  <a:pt x="1065213" y="109538"/>
                </a:lnTo>
                <a:lnTo>
                  <a:pt x="1049338" y="133287"/>
                </a:lnTo>
                <a:lnTo>
                  <a:pt x="1049338" y="161862"/>
                </a:lnTo>
                <a:lnTo>
                  <a:pt x="1119188" y="168974"/>
                </a:lnTo>
                <a:lnTo>
                  <a:pt x="1135063" y="192850"/>
                </a:lnTo>
                <a:lnTo>
                  <a:pt x="1065213" y="209487"/>
                </a:lnTo>
                <a:lnTo>
                  <a:pt x="1008063" y="228537"/>
                </a:lnTo>
                <a:lnTo>
                  <a:pt x="954088" y="245174"/>
                </a:lnTo>
                <a:lnTo>
                  <a:pt x="938213" y="285687"/>
                </a:lnTo>
                <a:lnTo>
                  <a:pt x="852488" y="292799"/>
                </a:lnTo>
                <a:lnTo>
                  <a:pt x="766763" y="333312"/>
                </a:lnTo>
                <a:lnTo>
                  <a:pt x="687388" y="304737"/>
                </a:lnTo>
                <a:lnTo>
                  <a:pt x="592138" y="297625"/>
                </a:lnTo>
                <a:lnTo>
                  <a:pt x="522288" y="245174"/>
                </a:lnTo>
                <a:lnTo>
                  <a:pt x="420688" y="221425"/>
                </a:lnTo>
                <a:lnTo>
                  <a:pt x="411163" y="161862"/>
                </a:lnTo>
                <a:lnTo>
                  <a:pt x="363538" y="145225"/>
                </a:lnTo>
                <a:lnTo>
                  <a:pt x="357188" y="140399"/>
                </a:lnTo>
                <a:lnTo>
                  <a:pt x="354013" y="142812"/>
                </a:lnTo>
                <a:lnTo>
                  <a:pt x="350838" y="147638"/>
                </a:lnTo>
                <a:lnTo>
                  <a:pt x="350838" y="149924"/>
                </a:lnTo>
                <a:lnTo>
                  <a:pt x="350838" y="152337"/>
                </a:lnTo>
                <a:lnTo>
                  <a:pt x="350838" y="149924"/>
                </a:lnTo>
                <a:lnTo>
                  <a:pt x="350838" y="147638"/>
                </a:lnTo>
                <a:lnTo>
                  <a:pt x="357188" y="140399"/>
                </a:lnTo>
                <a:lnTo>
                  <a:pt x="350838" y="133287"/>
                </a:lnTo>
                <a:lnTo>
                  <a:pt x="334963" y="140399"/>
                </a:lnTo>
                <a:lnTo>
                  <a:pt x="334963" y="152337"/>
                </a:lnTo>
                <a:lnTo>
                  <a:pt x="334963" y="140399"/>
                </a:lnTo>
                <a:lnTo>
                  <a:pt x="309563" y="145225"/>
                </a:lnTo>
                <a:lnTo>
                  <a:pt x="293688" y="180912"/>
                </a:lnTo>
                <a:lnTo>
                  <a:pt x="230188" y="173800"/>
                </a:lnTo>
                <a:lnTo>
                  <a:pt x="214313" y="233363"/>
                </a:lnTo>
                <a:lnTo>
                  <a:pt x="160338" y="240475"/>
                </a:lnTo>
                <a:lnTo>
                  <a:pt x="144463" y="309563"/>
                </a:lnTo>
                <a:lnTo>
                  <a:pt x="112713" y="333312"/>
                </a:lnTo>
                <a:lnTo>
                  <a:pt x="74613" y="357188"/>
                </a:lnTo>
                <a:lnTo>
                  <a:pt x="11113" y="368999"/>
                </a:lnTo>
                <a:lnTo>
                  <a:pt x="4763" y="392875"/>
                </a:lnTo>
                <a:lnTo>
                  <a:pt x="20638" y="402400"/>
                </a:lnTo>
                <a:lnTo>
                  <a:pt x="26988" y="421450"/>
                </a:lnTo>
                <a:lnTo>
                  <a:pt x="11113" y="426149"/>
                </a:lnTo>
                <a:lnTo>
                  <a:pt x="26988" y="438087"/>
                </a:lnTo>
                <a:lnTo>
                  <a:pt x="52388" y="445199"/>
                </a:lnTo>
                <a:lnTo>
                  <a:pt x="74613" y="469075"/>
                </a:lnTo>
                <a:lnTo>
                  <a:pt x="106363" y="469075"/>
                </a:lnTo>
                <a:lnTo>
                  <a:pt x="153988" y="469075"/>
                </a:lnTo>
                <a:lnTo>
                  <a:pt x="160338" y="478600"/>
                </a:lnTo>
                <a:lnTo>
                  <a:pt x="128588" y="514287"/>
                </a:lnTo>
                <a:lnTo>
                  <a:pt x="138113" y="533337"/>
                </a:lnTo>
                <a:lnTo>
                  <a:pt x="122238" y="549974"/>
                </a:lnTo>
                <a:lnTo>
                  <a:pt x="138113" y="573850"/>
                </a:lnTo>
                <a:lnTo>
                  <a:pt x="176213" y="585661"/>
                </a:lnTo>
                <a:lnTo>
                  <a:pt x="169863" y="590487"/>
                </a:lnTo>
                <a:lnTo>
                  <a:pt x="185738" y="590487"/>
                </a:lnTo>
                <a:lnTo>
                  <a:pt x="239713" y="609537"/>
                </a:lnTo>
                <a:lnTo>
                  <a:pt x="287338" y="626174"/>
                </a:lnTo>
                <a:lnTo>
                  <a:pt x="334963" y="633286"/>
                </a:lnTo>
                <a:lnTo>
                  <a:pt x="350838" y="642811"/>
                </a:lnTo>
                <a:lnTo>
                  <a:pt x="363538" y="642811"/>
                </a:lnTo>
                <a:lnTo>
                  <a:pt x="388938" y="654749"/>
                </a:lnTo>
                <a:lnTo>
                  <a:pt x="420688" y="654749"/>
                </a:lnTo>
                <a:lnTo>
                  <a:pt x="452438" y="654749"/>
                </a:lnTo>
                <a:lnTo>
                  <a:pt x="474663" y="633286"/>
                </a:lnTo>
                <a:lnTo>
                  <a:pt x="506413" y="614236"/>
                </a:lnTo>
                <a:lnTo>
                  <a:pt x="544513" y="614236"/>
                </a:lnTo>
                <a:lnTo>
                  <a:pt x="576263" y="633286"/>
                </a:lnTo>
                <a:lnTo>
                  <a:pt x="592138" y="633286"/>
                </a:lnTo>
                <a:lnTo>
                  <a:pt x="608013" y="638112"/>
                </a:lnTo>
                <a:lnTo>
                  <a:pt x="617538" y="666687"/>
                </a:lnTo>
                <a:lnTo>
                  <a:pt x="601663" y="702374"/>
                </a:lnTo>
                <a:lnTo>
                  <a:pt x="601663" y="714312"/>
                </a:lnTo>
                <a:lnTo>
                  <a:pt x="623888" y="719011"/>
                </a:lnTo>
                <a:lnTo>
                  <a:pt x="639763" y="738061"/>
                </a:lnTo>
                <a:lnTo>
                  <a:pt x="639763" y="749999"/>
                </a:lnTo>
                <a:lnTo>
                  <a:pt x="677863" y="761937"/>
                </a:lnTo>
                <a:lnTo>
                  <a:pt x="671513" y="766636"/>
                </a:lnTo>
                <a:lnTo>
                  <a:pt x="709613" y="761937"/>
                </a:lnTo>
                <a:lnTo>
                  <a:pt x="719138" y="738061"/>
                </a:lnTo>
                <a:lnTo>
                  <a:pt x="798513" y="738061"/>
                </a:lnTo>
                <a:lnTo>
                  <a:pt x="827088" y="754825"/>
                </a:lnTo>
                <a:lnTo>
                  <a:pt x="836613" y="773875"/>
                </a:lnTo>
                <a:lnTo>
                  <a:pt x="852488" y="766636"/>
                </a:lnTo>
                <a:lnTo>
                  <a:pt x="906463" y="790512"/>
                </a:lnTo>
                <a:lnTo>
                  <a:pt x="906463" y="773875"/>
                </a:lnTo>
                <a:lnTo>
                  <a:pt x="969963" y="754825"/>
                </a:lnTo>
                <a:lnTo>
                  <a:pt x="976313" y="749999"/>
                </a:lnTo>
                <a:lnTo>
                  <a:pt x="992188" y="742887"/>
                </a:lnTo>
                <a:lnTo>
                  <a:pt x="1008063" y="749999"/>
                </a:lnTo>
                <a:lnTo>
                  <a:pt x="1039813" y="738061"/>
                </a:lnTo>
                <a:lnTo>
                  <a:pt x="1081088" y="719011"/>
                </a:lnTo>
                <a:lnTo>
                  <a:pt x="1119188" y="697675"/>
                </a:lnTo>
                <a:lnTo>
                  <a:pt x="1135063" y="673799"/>
                </a:lnTo>
                <a:lnTo>
                  <a:pt x="1157288" y="650050"/>
                </a:lnTo>
                <a:lnTo>
                  <a:pt x="1182688" y="614236"/>
                </a:lnTo>
                <a:lnTo>
                  <a:pt x="1182688" y="597599"/>
                </a:lnTo>
                <a:lnTo>
                  <a:pt x="1173163" y="585661"/>
                </a:lnTo>
                <a:lnTo>
                  <a:pt x="1182688" y="566611"/>
                </a:lnTo>
                <a:lnTo>
                  <a:pt x="1173163" y="545275"/>
                </a:lnTo>
                <a:lnTo>
                  <a:pt x="1135063" y="485712"/>
                </a:lnTo>
                <a:lnTo>
                  <a:pt x="1141413" y="478600"/>
                </a:lnTo>
                <a:lnTo>
                  <a:pt x="1173163" y="450025"/>
                </a:lnTo>
                <a:lnTo>
                  <a:pt x="1198563" y="445199"/>
                </a:lnTo>
                <a:lnTo>
                  <a:pt x="1201738" y="442786"/>
                </a:lnTo>
                <a:lnTo>
                  <a:pt x="1201738" y="438087"/>
                </a:lnTo>
                <a:lnTo>
                  <a:pt x="1198563" y="433388"/>
                </a:lnTo>
                <a:lnTo>
                  <a:pt x="1157288" y="426149"/>
                </a:lnTo>
                <a:lnTo>
                  <a:pt x="1135063" y="433388"/>
                </a:lnTo>
                <a:lnTo>
                  <a:pt x="1119188" y="426149"/>
                </a:lnTo>
                <a:lnTo>
                  <a:pt x="1103313" y="409512"/>
                </a:lnTo>
                <a:lnTo>
                  <a:pt x="1087438" y="397574"/>
                </a:lnTo>
                <a:lnTo>
                  <a:pt x="1125538" y="385763"/>
                </a:lnTo>
                <a:lnTo>
                  <a:pt x="1150938" y="368999"/>
                </a:lnTo>
                <a:lnTo>
                  <a:pt x="1189038" y="349949"/>
                </a:lnTo>
                <a:lnTo>
                  <a:pt x="1204913" y="349949"/>
                </a:lnTo>
                <a:lnTo>
                  <a:pt x="1182688" y="373825"/>
                </a:lnTo>
                <a:lnTo>
                  <a:pt x="1198563" y="385763"/>
                </a:lnTo>
                <a:lnTo>
                  <a:pt x="1214438" y="380937"/>
                </a:lnTo>
                <a:lnTo>
                  <a:pt x="1252538" y="368999"/>
                </a:lnTo>
                <a:lnTo>
                  <a:pt x="1262063" y="342837"/>
                </a:lnTo>
                <a:lnTo>
                  <a:pt x="1284288" y="328613"/>
                </a:lnTo>
                <a:lnTo>
                  <a:pt x="1306513" y="340424"/>
                </a:lnTo>
                <a:lnTo>
                  <a:pt x="1303338" y="316675"/>
                </a:lnTo>
                <a:lnTo>
                  <a:pt x="1335088" y="302324"/>
                </a:lnTo>
                <a:lnTo>
                  <a:pt x="1376363" y="307150"/>
                </a:lnTo>
                <a:lnTo>
                  <a:pt x="1395413" y="297625"/>
                </a:lnTo>
                <a:lnTo>
                  <a:pt x="1417638" y="304737"/>
                </a:lnTo>
                <a:lnTo>
                  <a:pt x="1433513" y="240475"/>
                </a:lnTo>
                <a:lnTo>
                  <a:pt x="1471613" y="233363"/>
                </a:lnTo>
                <a:lnTo>
                  <a:pt x="1512888" y="145225"/>
                </a:lnTo>
                <a:lnTo>
                  <a:pt x="1417638" y="145225"/>
                </a:lnTo>
                <a:close/>
              </a:path>
            </a:pathLst>
          </a:custGeom>
          <a:ln w="9525">
            <a:solidFill>
              <a:srgbClr val="EFEFEF"/>
            </a:solidFill>
          </a:ln>
        </p:spPr>
        <p:txBody>
          <a:bodyPr wrap="square" lIns="0" tIns="0" rIns="0" bIns="0" rtlCol="0">
            <a:noAutofit/>
          </a:bodyPr>
          <a:lstStyle/>
          <a:p>
            <a:endParaRPr/>
          </a:p>
        </p:txBody>
      </p:sp>
      <p:sp>
        <p:nvSpPr>
          <p:cNvPr id="119" name="object 119"/>
          <p:cNvSpPr/>
          <p:nvPr/>
        </p:nvSpPr>
        <p:spPr>
          <a:xfrm>
            <a:off x="6386576" y="3028950"/>
            <a:ext cx="57150" cy="50800"/>
          </a:xfrm>
          <a:custGeom>
            <a:avLst/>
            <a:gdLst/>
            <a:ahLst/>
            <a:cxnLst/>
            <a:rect l="l" t="t" r="r" b="b"/>
            <a:pathLst>
              <a:path w="57150" h="50800">
                <a:moveTo>
                  <a:pt x="8128" y="0"/>
                </a:moveTo>
                <a:lnTo>
                  <a:pt x="0" y="22606"/>
                </a:lnTo>
                <a:lnTo>
                  <a:pt x="8128" y="50800"/>
                </a:lnTo>
                <a:lnTo>
                  <a:pt x="40767" y="50800"/>
                </a:lnTo>
                <a:lnTo>
                  <a:pt x="57150" y="28194"/>
                </a:lnTo>
                <a:lnTo>
                  <a:pt x="8128" y="0"/>
                </a:lnTo>
                <a:close/>
              </a:path>
            </a:pathLst>
          </a:custGeom>
          <a:solidFill>
            <a:srgbClr val="A7A7A7"/>
          </a:solidFill>
        </p:spPr>
        <p:txBody>
          <a:bodyPr wrap="square" lIns="0" tIns="0" rIns="0" bIns="0" rtlCol="0">
            <a:noAutofit/>
          </a:bodyPr>
          <a:lstStyle/>
          <a:p>
            <a:endParaRPr/>
          </a:p>
        </p:txBody>
      </p:sp>
      <p:sp>
        <p:nvSpPr>
          <p:cNvPr id="120" name="object 120"/>
          <p:cNvSpPr/>
          <p:nvPr/>
        </p:nvSpPr>
        <p:spPr>
          <a:xfrm>
            <a:off x="6381813" y="3024187"/>
            <a:ext cx="66675" cy="60325"/>
          </a:xfrm>
          <a:custGeom>
            <a:avLst/>
            <a:gdLst/>
            <a:ahLst/>
            <a:cxnLst/>
            <a:rect l="l" t="t" r="r" b="b"/>
            <a:pathLst>
              <a:path w="66675" h="60325">
                <a:moveTo>
                  <a:pt x="12891" y="4763"/>
                </a:moveTo>
                <a:lnTo>
                  <a:pt x="4763" y="27369"/>
                </a:lnTo>
                <a:lnTo>
                  <a:pt x="12891" y="55563"/>
                </a:lnTo>
                <a:lnTo>
                  <a:pt x="45530" y="55563"/>
                </a:lnTo>
                <a:lnTo>
                  <a:pt x="61913" y="32957"/>
                </a:lnTo>
                <a:lnTo>
                  <a:pt x="12891" y="4763"/>
                </a:lnTo>
                <a:close/>
              </a:path>
            </a:pathLst>
          </a:custGeom>
          <a:ln w="9525">
            <a:solidFill>
              <a:srgbClr val="EFEFEF"/>
            </a:solidFill>
          </a:ln>
        </p:spPr>
        <p:txBody>
          <a:bodyPr wrap="square" lIns="0" tIns="0" rIns="0" bIns="0" rtlCol="0">
            <a:noAutofit/>
          </a:bodyPr>
          <a:lstStyle/>
          <a:p>
            <a:endParaRPr/>
          </a:p>
        </p:txBody>
      </p:sp>
      <p:sp>
        <p:nvSpPr>
          <p:cNvPr id="121" name="object 121"/>
          <p:cNvSpPr/>
          <p:nvPr/>
        </p:nvSpPr>
        <p:spPr>
          <a:xfrm>
            <a:off x="7205726" y="2638425"/>
            <a:ext cx="53975" cy="39751"/>
          </a:xfrm>
          <a:custGeom>
            <a:avLst/>
            <a:gdLst/>
            <a:ahLst/>
            <a:cxnLst/>
            <a:rect l="l" t="t" r="r" b="b"/>
            <a:pathLst>
              <a:path w="53975" h="39751">
                <a:moveTo>
                  <a:pt x="0" y="28321"/>
                </a:moveTo>
                <a:lnTo>
                  <a:pt x="15367" y="11303"/>
                </a:lnTo>
                <a:lnTo>
                  <a:pt x="38480" y="0"/>
                </a:lnTo>
                <a:lnTo>
                  <a:pt x="53975" y="11303"/>
                </a:lnTo>
                <a:lnTo>
                  <a:pt x="38480" y="28321"/>
                </a:lnTo>
                <a:lnTo>
                  <a:pt x="15367" y="39751"/>
                </a:lnTo>
                <a:lnTo>
                  <a:pt x="0" y="28321"/>
                </a:lnTo>
                <a:close/>
              </a:path>
            </a:pathLst>
          </a:custGeom>
          <a:solidFill>
            <a:srgbClr val="A7A7A7"/>
          </a:solidFill>
        </p:spPr>
        <p:txBody>
          <a:bodyPr wrap="square" lIns="0" tIns="0" rIns="0" bIns="0" rtlCol="0">
            <a:noAutofit/>
          </a:bodyPr>
          <a:lstStyle/>
          <a:p>
            <a:endParaRPr/>
          </a:p>
        </p:txBody>
      </p:sp>
      <p:sp>
        <p:nvSpPr>
          <p:cNvPr id="122" name="object 122"/>
          <p:cNvSpPr/>
          <p:nvPr/>
        </p:nvSpPr>
        <p:spPr>
          <a:xfrm>
            <a:off x="7200963" y="2633662"/>
            <a:ext cx="63500" cy="49276"/>
          </a:xfrm>
          <a:custGeom>
            <a:avLst/>
            <a:gdLst/>
            <a:ahLst/>
            <a:cxnLst/>
            <a:rect l="l" t="t" r="r" b="b"/>
            <a:pathLst>
              <a:path w="63500" h="49276">
                <a:moveTo>
                  <a:pt x="4763" y="33084"/>
                </a:moveTo>
                <a:lnTo>
                  <a:pt x="20130" y="16066"/>
                </a:lnTo>
                <a:lnTo>
                  <a:pt x="43243" y="4763"/>
                </a:lnTo>
                <a:lnTo>
                  <a:pt x="58738" y="16066"/>
                </a:lnTo>
                <a:lnTo>
                  <a:pt x="43243" y="33084"/>
                </a:lnTo>
                <a:lnTo>
                  <a:pt x="20130" y="44514"/>
                </a:lnTo>
                <a:lnTo>
                  <a:pt x="4763" y="33084"/>
                </a:lnTo>
                <a:close/>
              </a:path>
            </a:pathLst>
          </a:custGeom>
          <a:ln w="9525">
            <a:solidFill>
              <a:srgbClr val="EFEFEF"/>
            </a:solidFill>
          </a:ln>
        </p:spPr>
        <p:txBody>
          <a:bodyPr wrap="square" lIns="0" tIns="0" rIns="0" bIns="0" rtlCol="0">
            <a:noAutofit/>
          </a:bodyPr>
          <a:lstStyle/>
          <a:p>
            <a:endParaRPr/>
          </a:p>
        </p:txBody>
      </p:sp>
      <p:sp>
        <p:nvSpPr>
          <p:cNvPr id="123" name="object 123"/>
          <p:cNvSpPr/>
          <p:nvPr/>
        </p:nvSpPr>
        <p:spPr>
          <a:xfrm>
            <a:off x="7496175" y="2538476"/>
            <a:ext cx="31750" cy="69850"/>
          </a:xfrm>
          <a:custGeom>
            <a:avLst/>
            <a:gdLst/>
            <a:ahLst/>
            <a:cxnLst/>
            <a:rect l="l" t="t" r="r" b="b"/>
            <a:pathLst>
              <a:path w="31750" h="69850">
                <a:moveTo>
                  <a:pt x="0" y="40640"/>
                </a:moveTo>
                <a:lnTo>
                  <a:pt x="0" y="17399"/>
                </a:lnTo>
                <a:lnTo>
                  <a:pt x="31750" y="0"/>
                </a:lnTo>
                <a:lnTo>
                  <a:pt x="31750" y="23241"/>
                </a:lnTo>
                <a:lnTo>
                  <a:pt x="7874" y="69850"/>
                </a:lnTo>
                <a:lnTo>
                  <a:pt x="0" y="40640"/>
                </a:lnTo>
                <a:close/>
              </a:path>
            </a:pathLst>
          </a:custGeom>
          <a:solidFill>
            <a:srgbClr val="A7A7A7"/>
          </a:solidFill>
        </p:spPr>
        <p:txBody>
          <a:bodyPr wrap="square" lIns="0" tIns="0" rIns="0" bIns="0" rtlCol="0">
            <a:noAutofit/>
          </a:bodyPr>
          <a:lstStyle/>
          <a:p>
            <a:endParaRPr/>
          </a:p>
        </p:txBody>
      </p:sp>
      <p:sp>
        <p:nvSpPr>
          <p:cNvPr id="124" name="object 124"/>
          <p:cNvSpPr/>
          <p:nvPr/>
        </p:nvSpPr>
        <p:spPr>
          <a:xfrm>
            <a:off x="7491412" y="2533713"/>
            <a:ext cx="41275" cy="79375"/>
          </a:xfrm>
          <a:custGeom>
            <a:avLst/>
            <a:gdLst/>
            <a:ahLst/>
            <a:cxnLst/>
            <a:rect l="l" t="t" r="r" b="b"/>
            <a:pathLst>
              <a:path w="41275" h="79375">
                <a:moveTo>
                  <a:pt x="4763" y="45403"/>
                </a:moveTo>
                <a:lnTo>
                  <a:pt x="4763" y="22162"/>
                </a:lnTo>
                <a:lnTo>
                  <a:pt x="36513" y="4763"/>
                </a:lnTo>
                <a:lnTo>
                  <a:pt x="36513" y="28004"/>
                </a:lnTo>
                <a:lnTo>
                  <a:pt x="12637" y="74613"/>
                </a:lnTo>
                <a:lnTo>
                  <a:pt x="4763" y="45403"/>
                </a:lnTo>
                <a:close/>
              </a:path>
            </a:pathLst>
          </a:custGeom>
          <a:ln w="9525">
            <a:solidFill>
              <a:srgbClr val="EFEFEF"/>
            </a:solidFill>
          </a:ln>
        </p:spPr>
        <p:txBody>
          <a:bodyPr wrap="square" lIns="0" tIns="0" rIns="0" bIns="0" rtlCol="0">
            <a:noAutofit/>
          </a:bodyPr>
          <a:lstStyle/>
          <a:p>
            <a:endParaRPr/>
          </a:p>
        </p:txBody>
      </p:sp>
      <p:sp>
        <p:nvSpPr>
          <p:cNvPr id="125" name="object 125"/>
          <p:cNvSpPr/>
          <p:nvPr/>
        </p:nvSpPr>
        <p:spPr>
          <a:xfrm>
            <a:off x="7731125" y="2355850"/>
            <a:ext cx="46101" cy="52451"/>
          </a:xfrm>
          <a:custGeom>
            <a:avLst/>
            <a:gdLst/>
            <a:ahLst/>
            <a:cxnLst/>
            <a:rect l="l" t="t" r="r" b="b"/>
            <a:pathLst>
              <a:path w="46101" h="52451">
                <a:moveTo>
                  <a:pt x="0" y="17526"/>
                </a:moveTo>
                <a:lnTo>
                  <a:pt x="7619" y="34925"/>
                </a:lnTo>
                <a:lnTo>
                  <a:pt x="15367" y="52451"/>
                </a:lnTo>
                <a:lnTo>
                  <a:pt x="38354" y="40767"/>
                </a:lnTo>
                <a:lnTo>
                  <a:pt x="46101" y="17526"/>
                </a:lnTo>
                <a:lnTo>
                  <a:pt x="38354" y="0"/>
                </a:lnTo>
                <a:lnTo>
                  <a:pt x="0" y="17526"/>
                </a:lnTo>
                <a:close/>
              </a:path>
            </a:pathLst>
          </a:custGeom>
          <a:solidFill>
            <a:srgbClr val="A7A7A7"/>
          </a:solidFill>
        </p:spPr>
        <p:txBody>
          <a:bodyPr wrap="square" lIns="0" tIns="0" rIns="0" bIns="0" rtlCol="0">
            <a:noAutofit/>
          </a:bodyPr>
          <a:lstStyle/>
          <a:p>
            <a:endParaRPr/>
          </a:p>
        </p:txBody>
      </p:sp>
      <p:sp>
        <p:nvSpPr>
          <p:cNvPr id="126" name="object 126"/>
          <p:cNvSpPr/>
          <p:nvPr/>
        </p:nvSpPr>
        <p:spPr>
          <a:xfrm>
            <a:off x="7726362" y="2351087"/>
            <a:ext cx="55626" cy="61976"/>
          </a:xfrm>
          <a:custGeom>
            <a:avLst/>
            <a:gdLst/>
            <a:ahLst/>
            <a:cxnLst/>
            <a:rect l="l" t="t" r="r" b="b"/>
            <a:pathLst>
              <a:path w="55626" h="61976">
                <a:moveTo>
                  <a:pt x="4763" y="22289"/>
                </a:moveTo>
                <a:lnTo>
                  <a:pt x="12382" y="39688"/>
                </a:lnTo>
                <a:lnTo>
                  <a:pt x="20130" y="57214"/>
                </a:lnTo>
                <a:lnTo>
                  <a:pt x="43117" y="45530"/>
                </a:lnTo>
                <a:lnTo>
                  <a:pt x="50864" y="22289"/>
                </a:lnTo>
                <a:lnTo>
                  <a:pt x="43117" y="4763"/>
                </a:lnTo>
                <a:lnTo>
                  <a:pt x="4763" y="22289"/>
                </a:lnTo>
                <a:close/>
              </a:path>
            </a:pathLst>
          </a:custGeom>
          <a:ln w="9525">
            <a:solidFill>
              <a:srgbClr val="EFEFEF"/>
            </a:solidFill>
          </a:ln>
        </p:spPr>
        <p:txBody>
          <a:bodyPr wrap="square" lIns="0" tIns="0" rIns="0" bIns="0" rtlCol="0">
            <a:noAutofit/>
          </a:bodyPr>
          <a:lstStyle/>
          <a:p>
            <a:endParaRPr/>
          </a:p>
        </p:txBody>
      </p:sp>
      <p:sp>
        <p:nvSpPr>
          <p:cNvPr id="127" name="object 127"/>
          <p:cNvSpPr/>
          <p:nvPr/>
        </p:nvSpPr>
        <p:spPr>
          <a:xfrm>
            <a:off x="7786751" y="2087626"/>
            <a:ext cx="344424" cy="280924"/>
          </a:xfrm>
          <a:custGeom>
            <a:avLst/>
            <a:gdLst/>
            <a:ahLst/>
            <a:cxnLst/>
            <a:rect l="l" t="t" r="r" b="b"/>
            <a:pathLst>
              <a:path w="344424" h="280924">
                <a:moveTo>
                  <a:pt x="7747" y="240030"/>
                </a:moveTo>
                <a:lnTo>
                  <a:pt x="54737" y="228473"/>
                </a:lnTo>
                <a:lnTo>
                  <a:pt x="86105" y="228473"/>
                </a:lnTo>
                <a:lnTo>
                  <a:pt x="140842" y="193421"/>
                </a:lnTo>
                <a:lnTo>
                  <a:pt x="179959" y="181737"/>
                </a:lnTo>
                <a:lnTo>
                  <a:pt x="187833" y="152527"/>
                </a:lnTo>
                <a:lnTo>
                  <a:pt x="203454" y="105918"/>
                </a:lnTo>
                <a:lnTo>
                  <a:pt x="203454" y="69977"/>
                </a:lnTo>
                <a:lnTo>
                  <a:pt x="226949" y="46609"/>
                </a:lnTo>
                <a:lnTo>
                  <a:pt x="226949" y="17399"/>
                </a:lnTo>
                <a:lnTo>
                  <a:pt x="242697" y="0"/>
                </a:lnTo>
                <a:lnTo>
                  <a:pt x="273939" y="17399"/>
                </a:lnTo>
                <a:lnTo>
                  <a:pt x="320929" y="29083"/>
                </a:lnTo>
                <a:lnTo>
                  <a:pt x="344424" y="29083"/>
                </a:lnTo>
                <a:lnTo>
                  <a:pt x="313055" y="52451"/>
                </a:lnTo>
                <a:lnTo>
                  <a:pt x="289560" y="64135"/>
                </a:lnTo>
                <a:lnTo>
                  <a:pt x="273939" y="82550"/>
                </a:lnTo>
                <a:lnTo>
                  <a:pt x="234823" y="58293"/>
                </a:lnTo>
                <a:lnTo>
                  <a:pt x="211328" y="94234"/>
                </a:lnTo>
                <a:lnTo>
                  <a:pt x="242697" y="135128"/>
                </a:lnTo>
                <a:lnTo>
                  <a:pt x="219202" y="164211"/>
                </a:lnTo>
                <a:lnTo>
                  <a:pt x="211328" y="187579"/>
                </a:lnTo>
                <a:lnTo>
                  <a:pt x="211328" y="228473"/>
                </a:lnTo>
                <a:lnTo>
                  <a:pt x="195706" y="240030"/>
                </a:lnTo>
                <a:lnTo>
                  <a:pt x="179959" y="234315"/>
                </a:lnTo>
                <a:lnTo>
                  <a:pt x="164338" y="240030"/>
                </a:lnTo>
                <a:lnTo>
                  <a:pt x="133096" y="240030"/>
                </a:lnTo>
                <a:lnTo>
                  <a:pt x="117348" y="240030"/>
                </a:lnTo>
                <a:lnTo>
                  <a:pt x="86105" y="263398"/>
                </a:lnTo>
                <a:lnTo>
                  <a:pt x="78231" y="251714"/>
                </a:lnTo>
                <a:lnTo>
                  <a:pt x="62611" y="257556"/>
                </a:lnTo>
                <a:lnTo>
                  <a:pt x="46863" y="263398"/>
                </a:lnTo>
                <a:lnTo>
                  <a:pt x="15621" y="280924"/>
                </a:lnTo>
                <a:lnTo>
                  <a:pt x="0" y="251714"/>
                </a:lnTo>
                <a:lnTo>
                  <a:pt x="7747" y="240030"/>
                </a:lnTo>
                <a:close/>
              </a:path>
            </a:pathLst>
          </a:custGeom>
          <a:solidFill>
            <a:srgbClr val="A7A7A7"/>
          </a:solidFill>
        </p:spPr>
        <p:txBody>
          <a:bodyPr wrap="square" lIns="0" tIns="0" rIns="0" bIns="0" rtlCol="0">
            <a:noAutofit/>
          </a:bodyPr>
          <a:lstStyle/>
          <a:p>
            <a:endParaRPr/>
          </a:p>
        </p:txBody>
      </p:sp>
      <p:sp>
        <p:nvSpPr>
          <p:cNvPr id="128" name="object 128"/>
          <p:cNvSpPr/>
          <p:nvPr/>
        </p:nvSpPr>
        <p:spPr>
          <a:xfrm>
            <a:off x="7781988" y="2082863"/>
            <a:ext cx="353949" cy="290449"/>
          </a:xfrm>
          <a:custGeom>
            <a:avLst/>
            <a:gdLst/>
            <a:ahLst/>
            <a:cxnLst/>
            <a:rect l="l" t="t" r="r" b="b"/>
            <a:pathLst>
              <a:path w="353949" h="290449">
                <a:moveTo>
                  <a:pt x="12510" y="244793"/>
                </a:moveTo>
                <a:lnTo>
                  <a:pt x="59500" y="233236"/>
                </a:lnTo>
                <a:lnTo>
                  <a:pt x="90868" y="233236"/>
                </a:lnTo>
                <a:lnTo>
                  <a:pt x="145605" y="198184"/>
                </a:lnTo>
                <a:lnTo>
                  <a:pt x="184722" y="186500"/>
                </a:lnTo>
                <a:lnTo>
                  <a:pt x="192596" y="157290"/>
                </a:lnTo>
                <a:lnTo>
                  <a:pt x="208217" y="110681"/>
                </a:lnTo>
                <a:lnTo>
                  <a:pt x="208217" y="74740"/>
                </a:lnTo>
                <a:lnTo>
                  <a:pt x="231712" y="51372"/>
                </a:lnTo>
                <a:lnTo>
                  <a:pt x="231712" y="22162"/>
                </a:lnTo>
                <a:lnTo>
                  <a:pt x="247460" y="4763"/>
                </a:lnTo>
                <a:lnTo>
                  <a:pt x="278702" y="22162"/>
                </a:lnTo>
                <a:lnTo>
                  <a:pt x="325692" y="33846"/>
                </a:lnTo>
                <a:lnTo>
                  <a:pt x="349187" y="33846"/>
                </a:lnTo>
                <a:lnTo>
                  <a:pt x="317818" y="57214"/>
                </a:lnTo>
                <a:lnTo>
                  <a:pt x="294323" y="68898"/>
                </a:lnTo>
                <a:lnTo>
                  <a:pt x="278702" y="87313"/>
                </a:lnTo>
                <a:lnTo>
                  <a:pt x="239586" y="63056"/>
                </a:lnTo>
                <a:lnTo>
                  <a:pt x="216091" y="98997"/>
                </a:lnTo>
                <a:lnTo>
                  <a:pt x="247460" y="139891"/>
                </a:lnTo>
                <a:lnTo>
                  <a:pt x="223965" y="168974"/>
                </a:lnTo>
                <a:lnTo>
                  <a:pt x="216091" y="192342"/>
                </a:lnTo>
                <a:lnTo>
                  <a:pt x="216091" y="233236"/>
                </a:lnTo>
                <a:lnTo>
                  <a:pt x="200469" y="244793"/>
                </a:lnTo>
                <a:lnTo>
                  <a:pt x="184722" y="239078"/>
                </a:lnTo>
                <a:lnTo>
                  <a:pt x="169101" y="244793"/>
                </a:lnTo>
                <a:lnTo>
                  <a:pt x="137859" y="244793"/>
                </a:lnTo>
                <a:lnTo>
                  <a:pt x="122111" y="244793"/>
                </a:lnTo>
                <a:lnTo>
                  <a:pt x="90868" y="268161"/>
                </a:lnTo>
                <a:lnTo>
                  <a:pt x="82994" y="256477"/>
                </a:lnTo>
                <a:lnTo>
                  <a:pt x="67374" y="262319"/>
                </a:lnTo>
                <a:lnTo>
                  <a:pt x="51626" y="268161"/>
                </a:lnTo>
                <a:lnTo>
                  <a:pt x="20384" y="285687"/>
                </a:lnTo>
                <a:lnTo>
                  <a:pt x="4763" y="256477"/>
                </a:lnTo>
                <a:lnTo>
                  <a:pt x="12510" y="244793"/>
                </a:lnTo>
                <a:close/>
              </a:path>
            </a:pathLst>
          </a:custGeom>
          <a:ln w="9525">
            <a:solidFill>
              <a:srgbClr val="EFEFEF"/>
            </a:solidFill>
          </a:ln>
        </p:spPr>
        <p:txBody>
          <a:bodyPr wrap="square" lIns="0" tIns="0" rIns="0" bIns="0" rtlCol="0">
            <a:noAutofit/>
          </a:bodyPr>
          <a:lstStyle/>
          <a:p>
            <a:endParaRPr/>
          </a:p>
        </p:txBody>
      </p:sp>
      <p:sp>
        <p:nvSpPr>
          <p:cNvPr id="129" name="object 129"/>
          <p:cNvSpPr/>
          <p:nvPr/>
        </p:nvSpPr>
        <p:spPr>
          <a:xfrm>
            <a:off x="8029575" y="1828800"/>
            <a:ext cx="61976" cy="230251"/>
          </a:xfrm>
          <a:custGeom>
            <a:avLst/>
            <a:gdLst/>
            <a:ahLst/>
            <a:cxnLst/>
            <a:rect l="l" t="t" r="r" b="b"/>
            <a:pathLst>
              <a:path w="61976" h="230251">
                <a:moveTo>
                  <a:pt x="15493" y="218440"/>
                </a:moveTo>
                <a:lnTo>
                  <a:pt x="15493" y="177038"/>
                </a:lnTo>
                <a:lnTo>
                  <a:pt x="7747" y="88519"/>
                </a:lnTo>
                <a:lnTo>
                  <a:pt x="0" y="64897"/>
                </a:lnTo>
                <a:lnTo>
                  <a:pt x="7747" y="29464"/>
                </a:lnTo>
                <a:lnTo>
                  <a:pt x="15493" y="0"/>
                </a:lnTo>
                <a:lnTo>
                  <a:pt x="30988" y="35433"/>
                </a:lnTo>
                <a:lnTo>
                  <a:pt x="30988" y="59055"/>
                </a:lnTo>
                <a:lnTo>
                  <a:pt x="61976" y="153416"/>
                </a:lnTo>
                <a:lnTo>
                  <a:pt x="38735" y="141605"/>
                </a:lnTo>
                <a:lnTo>
                  <a:pt x="30988" y="165227"/>
                </a:lnTo>
                <a:lnTo>
                  <a:pt x="30988" y="194818"/>
                </a:lnTo>
                <a:lnTo>
                  <a:pt x="54229" y="230251"/>
                </a:lnTo>
                <a:lnTo>
                  <a:pt x="15493" y="218440"/>
                </a:lnTo>
                <a:close/>
              </a:path>
            </a:pathLst>
          </a:custGeom>
          <a:solidFill>
            <a:srgbClr val="A7A7A7"/>
          </a:solidFill>
        </p:spPr>
        <p:txBody>
          <a:bodyPr wrap="square" lIns="0" tIns="0" rIns="0" bIns="0" rtlCol="0">
            <a:noAutofit/>
          </a:bodyPr>
          <a:lstStyle/>
          <a:p>
            <a:endParaRPr/>
          </a:p>
        </p:txBody>
      </p:sp>
      <p:sp>
        <p:nvSpPr>
          <p:cNvPr id="130" name="object 130"/>
          <p:cNvSpPr/>
          <p:nvPr/>
        </p:nvSpPr>
        <p:spPr>
          <a:xfrm>
            <a:off x="8024812" y="1824037"/>
            <a:ext cx="71501" cy="239776"/>
          </a:xfrm>
          <a:custGeom>
            <a:avLst/>
            <a:gdLst/>
            <a:ahLst/>
            <a:cxnLst/>
            <a:rect l="l" t="t" r="r" b="b"/>
            <a:pathLst>
              <a:path w="71501" h="239776">
                <a:moveTo>
                  <a:pt x="20256" y="223203"/>
                </a:moveTo>
                <a:lnTo>
                  <a:pt x="20256" y="181801"/>
                </a:lnTo>
                <a:lnTo>
                  <a:pt x="12510" y="93282"/>
                </a:lnTo>
                <a:lnTo>
                  <a:pt x="4763" y="69660"/>
                </a:lnTo>
                <a:lnTo>
                  <a:pt x="12510" y="34227"/>
                </a:lnTo>
                <a:lnTo>
                  <a:pt x="20256" y="4763"/>
                </a:lnTo>
                <a:lnTo>
                  <a:pt x="35751" y="40196"/>
                </a:lnTo>
                <a:lnTo>
                  <a:pt x="35751" y="63818"/>
                </a:lnTo>
                <a:lnTo>
                  <a:pt x="66739" y="158179"/>
                </a:lnTo>
                <a:lnTo>
                  <a:pt x="43498" y="146368"/>
                </a:lnTo>
                <a:lnTo>
                  <a:pt x="35751" y="169990"/>
                </a:lnTo>
                <a:lnTo>
                  <a:pt x="35751" y="199581"/>
                </a:lnTo>
                <a:lnTo>
                  <a:pt x="58992" y="235014"/>
                </a:lnTo>
                <a:lnTo>
                  <a:pt x="20256" y="223203"/>
                </a:lnTo>
                <a:close/>
              </a:path>
            </a:pathLst>
          </a:custGeom>
          <a:ln w="9525">
            <a:solidFill>
              <a:srgbClr val="EFEFEF"/>
            </a:solidFill>
          </a:ln>
        </p:spPr>
        <p:txBody>
          <a:bodyPr wrap="square" lIns="0" tIns="0" rIns="0" bIns="0" rtlCol="0">
            <a:noAutofit/>
          </a:bodyPr>
          <a:lstStyle/>
          <a:p>
            <a:endParaRPr/>
          </a:p>
        </p:txBody>
      </p:sp>
      <p:sp>
        <p:nvSpPr>
          <p:cNvPr id="131" name="object 131"/>
          <p:cNvSpPr/>
          <p:nvPr/>
        </p:nvSpPr>
        <p:spPr>
          <a:xfrm>
            <a:off x="7478776" y="2673350"/>
            <a:ext cx="141224" cy="146050"/>
          </a:xfrm>
          <a:custGeom>
            <a:avLst/>
            <a:gdLst/>
            <a:ahLst/>
            <a:cxnLst/>
            <a:rect l="l" t="t" r="r" b="b"/>
            <a:pathLst>
              <a:path w="141224" h="146050">
                <a:moveTo>
                  <a:pt x="15621" y="17399"/>
                </a:moveTo>
                <a:lnTo>
                  <a:pt x="0" y="40640"/>
                </a:lnTo>
                <a:lnTo>
                  <a:pt x="7747" y="69596"/>
                </a:lnTo>
                <a:lnTo>
                  <a:pt x="23495" y="82169"/>
                </a:lnTo>
                <a:lnTo>
                  <a:pt x="46990" y="88011"/>
                </a:lnTo>
                <a:lnTo>
                  <a:pt x="94106" y="105410"/>
                </a:lnTo>
                <a:lnTo>
                  <a:pt x="101980" y="134493"/>
                </a:lnTo>
                <a:lnTo>
                  <a:pt x="141224" y="146050"/>
                </a:lnTo>
                <a:lnTo>
                  <a:pt x="133350" y="122809"/>
                </a:lnTo>
                <a:lnTo>
                  <a:pt x="101980" y="88011"/>
                </a:lnTo>
                <a:lnTo>
                  <a:pt x="54864" y="63881"/>
                </a:lnTo>
                <a:lnTo>
                  <a:pt x="62738" y="46482"/>
                </a:lnTo>
                <a:lnTo>
                  <a:pt x="70612" y="11557"/>
                </a:lnTo>
                <a:lnTo>
                  <a:pt x="39242" y="0"/>
                </a:lnTo>
                <a:lnTo>
                  <a:pt x="15621" y="17399"/>
                </a:lnTo>
                <a:close/>
              </a:path>
            </a:pathLst>
          </a:custGeom>
          <a:solidFill>
            <a:srgbClr val="A7A7A7"/>
          </a:solidFill>
        </p:spPr>
        <p:txBody>
          <a:bodyPr wrap="square" lIns="0" tIns="0" rIns="0" bIns="0" rtlCol="0">
            <a:noAutofit/>
          </a:bodyPr>
          <a:lstStyle/>
          <a:p>
            <a:endParaRPr/>
          </a:p>
        </p:txBody>
      </p:sp>
      <p:sp>
        <p:nvSpPr>
          <p:cNvPr id="132" name="object 132"/>
          <p:cNvSpPr/>
          <p:nvPr/>
        </p:nvSpPr>
        <p:spPr>
          <a:xfrm>
            <a:off x="7474013" y="2668587"/>
            <a:ext cx="150749" cy="155575"/>
          </a:xfrm>
          <a:custGeom>
            <a:avLst/>
            <a:gdLst/>
            <a:ahLst/>
            <a:cxnLst/>
            <a:rect l="l" t="t" r="r" b="b"/>
            <a:pathLst>
              <a:path w="150749" h="155575">
                <a:moveTo>
                  <a:pt x="20384" y="22162"/>
                </a:moveTo>
                <a:lnTo>
                  <a:pt x="4763" y="45403"/>
                </a:lnTo>
                <a:lnTo>
                  <a:pt x="12510" y="74359"/>
                </a:lnTo>
                <a:lnTo>
                  <a:pt x="28258" y="86932"/>
                </a:lnTo>
                <a:lnTo>
                  <a:pt x="51753" y="92774"/>
                </a:lnTo>
                <a:lnTo>
                  <a:pt x="98869" y="110173"/>
                </a:lnTo>
                <a:lnTo>
                  <a:pt x="106743" y="139256"/>
                </a:lnTo>
                <a:lnTo>
                  <a:pt x="145987" y="150813"/>
                </a:lnTo>
                <a:lnTo>
                  <a:pt x="138113" y="127572"/>
                </a:lnTo>
                <a:lnTo>
                  <a:pt x="106743" y="92774"/>
                </a:lnTo>
                <a:lnTo>
                  <a:pt x="59627" y="68644"/>
                </a:lnTo>
                <a:lnTo>
                  <a:pt x="67501" y="51245"/>
                </a:lnTo>
                <a:lnTo>
                  <a:pt x="75375" y="16320"/>
                </a:lnTo>
                <a:lnTo>
                  <a:pt x="44005" y="4763"/>
                </a:lnTo>
                <a:lnTo>
                  <a:pt x="20384" y="22162"/>
                </a:lnTo>
                <a:close/>
              </a:path>
            </a:pathLst>
          </a:custGeom>
          <a:ln w="9525">
            <a:solidFill>
              <a:srgbClr val="EFEFEF"/>
            </a:solidFill>
          </a:ln>
        </p:spPr>
        <p:txBody>
          <a:bodyPr wrap="square" lIns="0" tIns="0" rIns="0" bIns="0" rtlCol="0">
            <a:noAutofit/>
          </a:bodyPr>
          <a:lstStyle/>
          <a:p>
            <a:endParaRPr/>
          </a:p>
        </p:txBody>
      </p:sp>
      <p:sp>
        <p:nvSpPr>
          <p:cNvPr id="133" name="object 133"/>
          <p:cNvSpPr/>
          <p:nvPr/>
        </p:nvSpPr>
        <p:spPr>
          <a:xfrm>
            <a:off x="7535926" y="2843276"/>
            <a:ext cx="115824" cy="68199"/>
          </a:xfrm>
          <a:custGeom>
            <a:avLst/>
            <a:gdLst/>
            <a:ahLst/>
            <a:cxnLst/>
            <a:rect l="l" t="t" r="r" b="b"/>
            <a:pathLst>
              <a:path w="115824" h="68199">
                <a:moveTo>
                  <a:pt x="0" y="51181"/>
                </a:moveTo>
                <a:lnTo>
                  <a:pt x="23114" y="22733"/>
                </a:lnTo>
                <a:lnTo>
                  <a:pt x="53975" y="22733"/>
                </a:lnTo>
                <a:lnTo>
                  <a:pt x="77216" y="0"/>
                </a:lnTo>
                <a:lnTo>
                  <a:pt x="115824" y="22733"/>
                </a:lnTo>
                <a:lnTo>
                  <a:pt x="115824" y="68199"/>
                </a:lnTo>
                <a:lnTo>
                  <a:pt x="77216" y="56769"/>
                </a:lnTo>
                <a:lnTo>
                  <a:pt x="53975" y="56769"/>
                </a:lnTo>
                <a:lnTo>
                  <a:pt x="30861" y="45466"/>
                </a:lnTo>
                <a:lnTo>
                  <a:pt x="0" y="51181"/>
                </a:lnTo>
                <a:close/>
              </a:path>
            </a:pathLst>
          </a:custGeom>
          <a:solidFill>
            <a:srgbClr val="A7A7A7"/>
          </a:solidFill>
        </p:spPr>
        <p:txBody>
          <a:bodyPr wrap="square" lIns="0" tIns="0" rIns="0" bIns="0" rtlCol="0">
            <a:noAutofit/>
          </a:bodyPr>
          <a:lstStyle/>
          <a:p>
            <a:endParaRPr/>
          </a:p>
        </p:txBody>
      </p:sp>
      <p:sp>
        <p:nvSpPr>
          <p:cNvPr id="134" name="object 134"/>
          <p:cNvSpPr/>
          <p:nvPr/>
        </p:nvSpPr>
        <p:spPr>
          <a:xfrm>
            <a:off x="7531163" y="2838513"/>
            <a:ext cx="125349" cy="77724"/>
          </a:xfrm>
          <a:custGeom>
            <a:avLst/>
            <a:gdLst/>
            <a:ahLst/>
            <a:cxnLst/>
            <a:rect l="l" t="t" r="r" b="b"/>
            <a:pathLst>
              <a:path w="125349" h="77724">
                <a:moveTo>
                  <a:pt x="4763" y="55944"/>
                </a:moveTo>
                <a:lnTo>
                  <a:pt x="27877" y="27496"/>
                </a:lnTo>
                <a:lnTo>
                  <a:pt x="58738" y="27496"/>
                </a:lnTo>
                <a:lnTo>
                  <a:pt x="81979" y="4763"/>
                </a:lnTo>
                <a:lnTo>
                  <a:pt x="120587" y="27496"/>
                </a:lnTo>
                <a:lnTo>
                  <a:pt x="120587" y="72962"/>
                </a:lnTo>
                <a:lnTo>
                  <a:pt x="81979" y="61532"/>
                </a:lnTo>
                <a:lnTo>
                  <a:pt x="58738" y="61532"/>
                </a:lnTo>
                <a:lnTo>
                  <a:pt x="35624" y="50229"/>
                </a:lnTo>
                <a:lnTo>
                  <a:pt x="4763" y="55944"/>
                </a:lnTo>
                <a:close/>
              </a:path>
            </a:pathLst>
          </a:custGeom>
          <a:ln w="9525">
            <a:solidFill>
              <a:srgbClr val="EFEFEF"/>
            </a:solidFill>
          </a:ln>
        </p:spPr>
        <p:txBody>
          <a:bodyPr wrap="square" lIns="0" tIns="0" rIns="0" bIns="0" rtlCol="0">
            <a:noAutofit/>
          </a:bodyPr>
          <a:lstStyle/>
          <a:p>
            <a:endParaRPr/>
          </a:p>
        </p:txBody>
      </p:sp>
      <p:sp>
        <p:nvSpPr>
          <p:cNvPr id="135" name="object 135"/>
          <p:cNvSpPr/>
          <p:nvPr/>
        </p:nvSpPr>
        <p:spPr>
          <a:xfrm>
            <a:off x="6692900" y="1887601"/>
            <a:ext cx="777875" cy="293624"/>
          </a:xfrm>
          <a:custGeom>
            <a:avLst/>
            <a:gdLst/>
            <a:ahLst/>
            <a:cxnLst/>
            <a:rect l="l" t="t" r="r" b="b"/>
            <a:pathLst>
              <a:path w="777875" h="293624">
                <a:moveTo>
                  <a:pt x="54864" y="122936"/>
                </a:moveTo>
                <a:lnTo>
                  <a:pt x="62738" y="181356"/>
                </a:lnTo>
                <a:lnTo>
                  <a:pt x="165989" y="204851"/>
                </a:lnTo>
                <a:lnTo>
                  <a:pt x="236601" y="257556"/>
                </a:lnTo>
                <a:lnTo>
                  <a:pt x="330707" y="263398"/>
                </a:lnTo>
                <a:lnTo>
                  <a:pt x="409193" y="293624"/>
                </a:lnTo>
                <a:lnTo>
                  <a:pt x="495427" y="251714"/>
                </a:lnTo>
                <a:lnTo>
                  <a:pt x="581787" y="245872"/>
                </a:lnTo>
                <a:lnTo>
                  <a:pt x="597407" y="204851"/>
                </a:lnTo>
                <a:lnTo>
                  <a:pt x="652399" y="187325"/>
                </a:lnTo>
                <a:lnTo>
                  <a:pt x="707263" y="169672"/>
                </a:lnTo>
                <a:lnTo>
                  <a:pt x="777875" y="152146"/>
                </a:lnTo>
                <a:lnTo>
                  <a:pt x="762127" y="128778"/>
                </a:lnTo>
                <a:lnTo>
                  <a:pt x="691642" y="122936"/>
                </a:lnTo>
                <a:lnTo>
                  <a:pt x="691642" y="93599"/>
                </a:lnTo>
                <a:lnTo>
                  <a:pt x="707263" y="70231"/>
                </a:lnTo>
                <a:lnTo>
                  <a:pt x="652399" y="58420"/>
                </a:lnTo>
                <a:lnTo>
                  <a:pt x="526923" y="81915"/>
                </a:lnTo>
                <a:lnTo>
                  <a:pt x="479806" y="52578"/>
                </a:lnTo>
                <a:lnTo>
                  <a:pt x="401319" y="52578"/>
                </a:lnTo>
                <a:lnTo>
                  <a:pt x="377825" y="35052"/>
                </a:lnTo>
                <a:lnTo>
                  <a:pt x="283718" y="0"/>
                </a:lnTo>
                <a:lnTo>
                  <a:pt x="252349" y="29210"/>
                </a:lnTo>
                <a:lnTo>
                  <a:pt x="220980" y="64389"/>
                </a:lnTo>
                <a:lnTo>
                  <a:pt x="158242" y="46736"/>
                </a:lnTo>
                <a:lnTo>
                  <a:pt x="70612" y="52578"/>
                </a:lnTo>
                <a:lnTo>
                  <a:pt x="15748" y="76073"/>
                </a:lnTo>
                <a:lnTo>
                  <a:pt x="0" y="99441"/>
                </a:lnTo>
                <a:lnTo>
                  <a:pt x="7874" y="105283"/>
                </a:lnTo>
                <a:lnTo>
                  <a:pt x="54864" y="122936"/>
                </a:lnTo>
                <a:close/>
              </a:path>
            </a:pathLst>
          </a:custGeom>
          <a:solidFill>
            <a:srgbClr val="A7A7A7"/>
          </a:solidFill>
        </p:spPr>
        <p:txBody>
          <a:bodyPr wrap="square" lIns="0" tIns="0" rIns="0" bIns="0" rtlCol="0">
            <a:noAutofit/>
          </a:bodyPr>
          <a:lstStyle/>
          <a:p>
            <a:endParaRPr/>
          </a:p>
        </p:txBody>
      </p:sp>
      <p:sp>
        <p:nvSpPr>
          <p:cNvPr id="136" name="object 136"/>
          <p:cNvSpPr/>
          <p:nvPr/>
        </p:nvSpPr>
        <p:spPr>
          <a:xfrm>
            <a:off x="6688137" y="1882838"/>
            <a:ext cx="787400" cy="303149"/>
          </a:xfrm>
          <a:custGeom>
            <a:avLst/>
            <a:gdLst/>
            <a:ahLst/>
            <a:cxnLst/>
            <a:rect l="l" t="t" r="r" b="b"/>
            <a:pathLst>
              <a:path w="787400" h="303149">
                <a:moveTo>
                  <a:pt x="59627" y="127699"/>
                </a:moveTo>
                <a:lnTo>
                  <a:pt x="67501" y="186119"/>
                </a:lnTo>
                <a:lnTo>
                  <a:pt x="170752" y="209614"/>
                </a:lnTo>
                <a:lnTo>
                  <a:pt x="241364" y="262319"/>
                </a:lnTo>
                <a:lnTo>
                  <a:pt x="335470" y="268161"/>
                </a:lnTo>
                <a:lnTo>
                  <a:pt x="413956" y="298387"/>
                </a:lnTo>
                <a:lnTo>
                  <a:pt x="500190" y="256477"/>
                </a:lnTo>
                <a:lnTo>
                  <a:pt x="586550" y="250635"/>
                </a:lnTo>
                <a:lnTo>
                  <a:pt x="602170" y="209614"/>
                </a:lnTo>
                <a:lnTo>
                  <a:pt x="657162" y="192088"/>
                </a:lnTo>
                <a:lnTo>
                  <a:pt x="712026" y="174435"/>
                </a:lnTo>
                <a:lnTo>
                  <a:pt x="782638" y="156909"/>
                </a:lnTo>
                <a:lnTo>
                  <a:pt x="766890" y="133541"/>
                </a:lnTo>
                <a:lnTo>
                  <a:pt x="696405" y="127699"/>
                </a:lnTo>
                <a:lnTo>
                  <a:pt x="696405" y="98362"/>
                </a:lnTo>
                <a:lnTo>
                  <a:pt x="712026" y="74994"/>
                </a:lnTo>
                <a:lnTo>
                  <a:pt x="657162" y="63183"/>
                </a:lnTo>
                <a:lnTo>
                  <a:pt x="531686" y="86678"/>
                </a:lnTo>
                <a:lnTo>
                  <a:pt x="484569" y="57341"/>
                </a:lnTo>
                <a:lnTo>
                  <a:pt x="406082" y="57341"/>
                </a:lnTo>
                <a:lnTo>
                  <a:pt x="382588" y="39815"/>
                </a:lnTo>
                <a:lnTo>
                  <a:pt x="288481" y="4763"/>
                </a:lnTo>
                <a:lnTo>
                  <a:pt x="257112" y="33973"/>
                </a:lnTo>
                <a:lnTo>
                  <a:pt x="225743" y="69152"/>
                </a:lnTo>
                <a:lnTo>
                  <a:pt x="163005" y="51499"/>
                </a:lnTo>
                <a:lnTo>
                  <a:pt x="75375" y="57341"/>
                </a:lnTo>
                <a:lnTo>
                  <a:pt x="20511" y="80836"/>
                </a:lnTo>
                <a:lnTo>
                  <a:pt x="4763" y="104204"/>
                </a:lnTo>
                <a:lnTo>
                  <a:pt x="12637" y="110046"/>
                </a:lnTo>
                <a:lnTo>
                  <a:pt x="59627" y="127699"/>
                </a:lnTo>
                <a:close/>
              </a:path>
            </a:pathLst>
          </a:custGeom>
          <a:ln w="9525">
            <a:solidFill>
              <a:srgbClr val="EFEFEF"/>
            </a:solidFill>
          </a:ln>
        </p:spPr>
        <p:txBody>
          <a:bodyPr wrap="square" lIns="0" tIns="0" rIns="0" bIns="0" rtlCol="0">
            <a:noAutofit/>
          </a:bodyPr>
          <a:lstStyle/>
          <a:p>
            <a:endParaRPr/>
          </a:p>
        </p:txBody>
      </p:sp>
      <p:pic>
        <p:nvPicPr>
          <p:cNvPr id="320"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39787" y="2685161"/>
            <a:ext cx="1778" cy="1778"/>
          </a:xfrm>
          <a:prstGeom prst="rect">
            <a:avLst/>
          </a:prstGeom>
        </p:spPr>
      </p:pic>
      <p:sp>
        <p:nvSpPr>
          <p:cNvPr id="137" name="object 137"/>
          <p:cNvSpPr/>
          <p:nvPr/>
        </p:nvSpPr>
        <p:spPr>
          <a:xfrm>
            <a:off x="7589901" y="2149475"/>
            <a:ext cx="123825" cy="117475"/>
          </a:xfrm>
          <a:custGeom>
            <a:avLst/>
            <a:gdLst/>
            <a:ahLst/>
            <a:cxnLst/>
            <a:rect l="l" t="t" r="r" b="b"/>
            <a:pathLst>
              <a:path w="123825" h="117475">
                <a:moveTo>
                  <a:pt x="50800" y="14351"/>
                </a:moveTo>
                <a:lnTo>
                  <a:pt x="53975" y="38354"/>
                </a:lnTo>
                <a:lnTo>
                  <a:pt x="31750" y="26416"/>
                </a:lnTo>
                <a:lnTo>
                  <a:pt x="9525" y="40767"/>
                </a:lnTo>
                <a:lnTo>
                  <a:pt x="0" y="67183"/>
                </a:lnTo>
                <a:lnTo>
                  <a:pt x="9525" y="67183"/>
                </a:lnTo>
                <a:lnTo>
                  <a:pt x="15875" y="67183"/>
                </a:lnTo>
                <a:lnTo>
                  <a:pt x="47625" y="83947"/>
                </a:lnTo>
                <a:lnTo>
                  <a:pt x="53975" y="100711"/>
                </a:lnTo>
                <a:lnTo>
                  <a:pt x="57150" y="110236"/>
                </a:lnTo>
                <a:lnTo>
                  <a:pt x="63500" y="117475"/>
                </a:lnTo>
                <a:lnTo>
                  <a:pt x="111125" y="105537"/>
                </a:lnTo>
                <a:lnTo>
                  <a:pt x="111125" y="100711"/>
                </a:lnTo>
                <a:lnTo>
                  <a:pt x="107950" y="98298"/>
                </a:lnTo>
                <a:lnTo>
                  <a:pt x="104775" y="93472"/>
                </a:lnTo>
                <a:lnTo>
                  <a:pt x="101600" y="91059"/>
                </a:lnTo>
                <a:lnTo>
                  <a:pt x="101600" y="71882"/>
                </a:lnTo>
                <a:lnTo>
                  <a:pt x="101600" y="55118"/>
                </a:lnTo>
                <a:lnTo>
                  <a:pt x="85725" y="31115"/>
                </a:lnTo>
                <a:lnTo>
                  <a:pt x="101600" y="19177"/>
                </a:lnTo>
                <a:lnTo>
                  <a:pt x="123825" y="4826"/>
                </a:lnTo>
                <a:lnTo>
                  <a:pt x="82550" y="0"/>
                </a:lnTo>
                <a:lnTo>
                  <a:pt x="50800" y="14351"/>
                </a:lnTo>
                <a:close/>
              </a:path>
            </a:pathLst>
          </a:custGeom>
          <a:solidFill>
            <a:srgbClr val="A7A7A7"/>
          </a:solidFill>
        </p:spPr>
        <p:txBody>
          <a:bodyPr wrap="square" lIns="0" tIns="0" rIns="0" bIns="0" rtlCol="0">
            <a:noAutofit/>
          </a:bodyPr>
          <a:lstStyle/>
          <a:p>
            <a:endParaRPr/>
          </a:p>
        </p:txBody>
      </p:sp>
      <p:sp>
        <p:nvSpPr>
          <p:cNvPr id="138" name="object 138"/>
          <p:cNvSpPr/>
          <p:nvPr/>
        </p:nvSpPr>
        <p:spPr>
          <a:xfrm>
            <a:off x="7585138" y="2144712"/>
            <a:ext cx="133350" cy="127000"/>
          </a:xfrm>
          <a:custGeom>
            <a:avLst/>
            <a:gdLst/>
            <a:ahLst/>
            <a:cxnLst/>
            <a:rect l="l" t="t" r="r" b="b"/>
            <a:pathLst>
              <a:path w="133350" h="127000">
                <a:moveTo>
                  <a:pt x="55563" y="19114"/>
                </a:moveTo>
                <a:lnTo>
                  <a:pt x="58738" y="43117"/>
                </a:lnTo>
                <a:lnTo>
                  <a:pt x="36513" y="31179"/>
                </a:lnTo>
                <a:lnTo>
                  <a:pt x="14288" y="45530"/>
                </a:lnTo>
                <a:lnTo>
                  <a:pt x="4763" y="71946"/>
                </a:lnTo>
                <a:lnTo>
                  <a:pt x="14288" y="71946"/>
                </a:lnTo>
                <a:lnTo>
                  <a:pt x="20638" y="71946"/>
                </a:lnTo>
                <a:lnTo>
                  <a:pt x="52388" y="88710"/>
                </a:lnTo>
                <a:lnTo>
                  <a:pt x="58738" y="105474"/>
                </a:lnTo>
                <a:lnTo>
                  <a:pt x="61913" y="114999"/>
                </a:lnTo>
                <a:lnTo>
                  <a:pt x="68263" y="122238"/>
                </a:lnTo>
                <a:lnTo>
                  <a:pt x="115888" y="110300"/>
                </a:lnTo>
                <a:lnTo>
                  <a:pt x="115888" y="105474"/>
                </a:lnTo>
                <a:lnTo>
                  <a:pt x="112713" y="103061"/>
                </a:lnTo>
                <a:lnTo>
                  <a:pt x="109538" y="98235"/>
                </a:lnTo>
                <a:lnTo>
                  <a:pt x="106363" y="95822"/>
                </a:lnTo>
                <a:lnTo>
                  <a:pt x="106363" y="76645"/>
                </a:lnTo>
                <a:lnTo>
                  <a:pt x="106363" y="59881"/>
                </a:lnTo>
                <a:lnTo>
                  <a:pt x="90488" y="35878"/>
                </a:lnTo>
                <a:lnTo>
                  <a:pt x="106363" y="23940"/>
                </a:lnTo>
                <a:lnTo>
                  <a:pt x="128588" y="9589"/>
                </a:lnTo>
                <a:lnTo>
                  <a:pt x="87313" y="4763"/>
                </a:lnTo>
                <a:lnTo>
                  <a:pt x="55563" y="19114"/>
                </a:lnTo>
                <a:close/>
              </a:path>
            </a:pathLst>
          </a:custGeom>
          <a:ln w="9525">
            <a:solidFill>
              <a:srgbClr val="EFEFEF"/>
            </a:solidFill>
          </a:ln>
        </p:spPr>
        <p:txBody>
          <a:bodyPr wrap="square" lIns="0" tIns="0" rIns="0" bIns="0" rtlCol="0">
            <a:noAutofit/>
          </a:bodyPr>
          <a:lstStyle/>
          <a:p>
            <a:endParaRPr/>
          </a:p>
        </p:txBody>
      </p:sp>
      <p:sp>
        <p:nvSpPr>
          <p:cNvPr id="139" name="object 139"/>
          <p:cNvSpPr/>
          <p:nvPr/>
        </p:nvSpPr>
        <p:spPr>
          <a:xfrm>
            <a:off x="7637526" y="2254250"/>
            <a:ext cx="85725" cy="79375"/>
          </a:xfrm>
          <a:custGeom>
            <a:avLst/>
            <a:gdLst/>
            <a:ahLst/>
            <a:cxnLst/>
            <a:rect l="l" t="t" r="r" b="b"/>
            <a:pathLst>
              <a:path w="85725" h="79375">
                <a:moveTo>
                  <a:pt x="15875" y="14478"/>
                </a:moveTo>
                <a:lnTo>
                  <a:pt x="15875" y="14478"/>
                </a:lnTo>
                <a:lnTo>
                  <a:pt x="15875" y="43307"/>
                </a:lnTo>
                <a:lnTo>
                  <a:pt x="0" y="79375"/>
                </a:lnTo>
                <a:lnTo>
                  <a:pt x="31750" y="79375"/>
                </a:lnTo>
                <a:lnTo>
                  <a:pt x="63500" y="72136"/>
                </a:lnTo>
                <a:lnTo>
                  <a:pt x="79375" y="62484"/>
                </a:lnTo>
                <a:lnTo>
                  <a:pt x="85725" y="43307"/>
                </a:lnTo>
                <a:lnTo>
                  <a:pt x="63500" y="0"/>
                </a:lnTo>
                <a:lnTo>
                  <a:pt x="15875" y="12065"/>
                </a:lnTo>
                <a:lnTo>
                  <a:pt x="15875" y="14478"/>
                </a:lnTo>
                <a:close/>
              </a:path>
            </a:pathLst>
          </a:custGeom>
          <a:solidFill>
            <a:srgbClr val="A7A7A7"/>
          </a:solidFill>
        </p:spPr>
        <p:txBody>
          <a:bodyPr wrap="square" lIns="0" tIns="0" rIns="0" bIns="0" rtlCol="0">
            <a:noAutofit/>
          </a:bodyPr>
          <a:lstStyle/>
          <a:p>
            <a:endParaRPr/>
          </a:p>
        </p:txBody>
      </p:sp>
      <p:sp>
        <p:nvSpPr>
          <p:cNvPr id="140" name="object 140"/>
          <p:cNvSpPr/>
          <p:nvPr/>
        </p:nvSpPr>
        <p:spPr>
          <a:xfrm>
            <a:off x="7632763" y="2249487"/>
            <a:ext cx="95250" cy="88900"/>
          </a:xfrm>
          <a:custGeom>
            <a:avLst/>
            <a:gdLst/>
            <a:ahLst/>
            <a:cxnLst/>
            <a:rect l="l" t="t" r="r" b="b"/>
            <a:pathLst>
              <a:path w="95250" h="88900">
                <a:moveTo>
                  <a:pt x="20638" y="19241"/>
                </a:moveTo>
                <a:lnTo>
                  <a:pt x="20638" y="19241"/>
                </a:lnTo>
                <a:lnTo>
                  <a:pt x="20638" y="48070"/>
                </a:lnTo>
                <a:lnTo>
                  <a:pt x="4763" y="84138"/>
                </a:lnTo>
                <a:lnTo>
                  <a:pt x="36513" y="84138"/>
                </a:lnTo>
                <a:lnTo>
                  <a:pt x="68263" y="76899"/>
                </a:lnTo>
                <a:lnTo>
                  <a:pt x="84138" y="67247"/>
                </a:lnTo>
                <a:lnTo>
                  <a:pt x="90488" y="48070"/>
                </a:lnTo>
                <a:lnTo>
                  <a:pt x="68263" y="4763"/>
                </a:lnTo>
                <a:lnTo>
                  <a:pt x="20638" y="16828"/>
                </a:lnTo>
                <a:lnTo>
                  <a:pt x="20638" y="19241"/>
                </a:lnTo>
                <a:close/>
              </a:path>
            </a:pathLst>
          </a:custGeom>
          <a:ln w="9525">
            <a:solidFill>
              <a:srgbClr val="EFEFEF"/>
            </a:solidFill>
          </a:ln>
        </p:spPr>
        <p:txBody>
          <a:bodyPr wrap="square" lIns="0" tIns="0" rIns="0" bIns="0" rtlCol="0">
            <a:noAutofit/>
          </a:bodyPr>
          <a:lstStyle/>
          <a:p>
            <a:endParaRPr/>
          </a:p>
        </p:txBody>
      </p:sp>
      <p:sp>
        <p:nvSpPr>
          <p:cNvPr id="141" name="object 141"/>
          <p:cNvSpPr/>
          <p:nvPr/>
        </p:nvSpPr>
        <p:spPr>
          <a:xfrm>
            <a:off x="2919476" y="3554476"/>
            <a:ext cx="127000" cy="125349"/>
          </a:xfrm>
          <a:custGeom>
            <a:avLst/>
            <a:gdLst/>
            <a:ahLst/>
            <a:cxnLst/>
            <a:rect l="l" t="t" r="r" b="b"/>
            <a:pathLst>
              <a:path w="127000" h="125349">
                <a:moveTo>
                  <a:pt x="82169" y="26289"/>
                </a:moveTo>
                <a:lnTo>
                  <a:pt x="44704" y="6477"/>
                </a:lnTo>
                <a:lnTo>
                  <a:pt x="22352" y="0"/>
                </a:lnTo>
                <a:lnTo>
                  <a:pt x="7366" y="19685"/>
                </a:lnTo>
                <a:lnTo>
                  <a:pt x="0" y="52705"/>
                </a:lnTo>
                <a:lnTo>
                  <a:pt x="0" y="85725"/>
                </a:lnTo>
                <a:lnTo>
                  <a:pt x="29845" y="105537"/>
                </a:lnTo>
                <a:lnTo>
                  <a:pt x="44704" y="118745"/>
                </a:lnTo>
                <a:lnTo>
                  <a:pt x="82169" y="125349"/>
                </a:lnTo>
                <a:lnTo>
                  <a:pt x="119507" y="98933"/>
                </a:lnTo>
                <a:lnTo>
                  <a:pt x="127000" y="85725"/>
                </a:lnTo>
                <a:lnTo>
                  <a:pt x="104521" y="46101"/>
                </a:lnTo>
                <a:lnTo>
                  <a:pt x="82169" y="26289"/>
                </a:lnTo>
                <a:close/>
              </a:path>
            </a:pathLst>
          </a:custGeom>
          <a:solidFill>
            <a:srgbClr val="A7A7A7"/>
          </a:solidFill>
        </p:spPr>
        <p:txBody>
          <a:bodyPr wrap="square" lIns="0" tIns="0" rIns="0" bIns="0" rtlCol="0">
            <a:noAutofit/>
          </a:bodyPr>
          <a:lstStyle/>
          <a:p>
            <a:endParaRPr/>
          </a:p>
        </p:txBody>
      </p:sp>
      <p:sp>
        <p:nvSpPr>
          <p:cNvPr id="142" name="object 142"/>
          <p:cNvSpPr/>
          <p:nvPr/>
        </p:nvSpPr>
        <p:spPr>
          <a:xfrm>
            <a:off x="2914713" y="3549713"/>
            <a:ext cx="136525" cy="134874"/>
          </a:xfrm>
          <a:custGeom>
            <a:avLst/>
            <a:gdLst/>
            <a:ahLst/>
            <a:cxnLst/>
            <a:rect l="l" t="t" r="r" b="b"/>
            <a:pathLst>
              <a:path w="136525" h="134874">
                <a:moveTo>
                  <a:pt x="86932" y="31052"/>
                </a:moveTo>
                <a:lnTo>
                  <a:pt x="49467" y="11240"/>
                </a:lnTo>
                <a:lnTo>
                  <a:pt x="27115" y="4763"/>
                </a:lnTo>
                <a:lnTo>
                  <a:pt x="12129" y="24448"/>
                </a:lnTo>
                <a:lnTo>
                  <a:pt x="4763" y="57468"/>
                </a:lnTo>
                <a:lnTo>
                  <a:pt x="4763" y="90488"/>
                </a:lnTo>
                <a:lnTo>
                  <a:pt x="34608" y="110300"/>
                </a:lnTo>
                <a:lnTo>
                  <a:pt x="49467" y="123508"/>
                </a:lnTo>
                <a:lnTo>
                  <a:pt x="86932" y="130112"/>
                </a:lnTo>
                <a:lnTo>
                  <a:pt x="124270" y="103696"/>
                </a:lnTo>
                <a:lnTo>
                  <a:pt x="131763" y="90488"/>
                </a:lnTo>
                <a:lnTo>
                  <a:pt x="109284" y="50864"/>
                </a:lnTo>
                <a:lnTo>
                  <a:pt x="86932" y="31052"/>
                </a:lnTo>
                <a:close/>
              </a:path>
            </a:pathLst>
          </a:custGeom>
          <a:ln w="9525">
            <a:solidFill>
              <a:srgbClr val="EFEFEF"/>
            </a:solidFill>
          </a:ln>
        </p:spPr>
        <p:txBody>
          <a:bodyPr wrap="square" lIns="0" tIns="0" rIns="0" bIns="0" rtlCol="0">
            <a:noAutofit/>
          </a:bodyPr>
          <a:lstStyle/>
          <a:p>
            <a:endParaRPr/>
          </a:p>
        </p:txBody>
      </p:sp>
      <p:sp>
        <p:nvSpPr>
          <p:cNvPr id="143" name="object 143"/>
          <p:cNvSpPr/>
          <p:nvPr/>
        </p:nvSpPr>
        <p:spPr>
          <a:xfrm>
            <a:off x="2371725" y="3036951"/>
            <a:ext cx="320675" cy="293624"/>
          </a:xfrm>
          <a:custGeom>
            <a:avLst/>
            <a:gdLst/>
            <a:ahLst/>
            <a:cxnLst/>
            <a:rect l="l" t="t" r="r" b="b"/>
            <a:pathLst>
              <a:path w="320675" h="293624">
                <a:moveTo>
                  <a:pt x="304673" y="177673"/>
                </a:moveTo>
                <a:lnTo>
                  <a:pt x="304673" y="172466"/>
                </a:lnTo>
                <a:lnTo>
                  <a:pt x="288544" y="172466"/>
                </a:lnTo>
                <a:lnTo>
                  <a:pt x="280543" y="141097"/>
                </a:lnTo>
                <a:lnTo>
                  <a:pt x="240538" y="151511"/>
                </a:lnTo>
                <a:lnTo>
                  <a:pt x="208407" y="135890"/>
                </a:lnTo>
                <a:lnTo>
                  <a:pt x="208407" y="104521"/>
                </a:lnTo>
                <a:lnTo>
                  <a:pt x="240538" y="73152"/>
                </a:lnTo>
                <a:lnTo>
                  <a:pt x="264541" y="62738"/>
                </a:lnTo>
                <a:lnTo>
                  <a:pt x="272542" y="46990"/>
                </a:lnTo>
                <a:lnTo>
                  <a:pt x="256540" y="31369"/>
                </a:lnTo>
                <a:lnTo>
                  <a:pt x="224409" y="31369"/>
                </a:lnTo>
                <a:lnTo>
                  <a:pt x="200406" y="15621"/>
                </a:lnTo>
                <a:lnTo>
                  <a:pt x="160274" y="0"/>
                </a:lnTo>
                <a:lnTo>
                  <a:pt x="144272" y="20828"/>
                </a:lnTo>
                <a:lnTo>
                  <a:pt x="112268" y="41783"/>
                </a:lnTo>
                <a:lnTo>
                  <a:pt x="88138" y="46990"/>
                </a:lnTo>
                <a:lnTo>
                  <a:pt x="56134" y="67945"/>
                </a:lnTo>
                <a:lnTo>
                  <a:pt x="32004" y="62738"/>
                </a:lnTo>
                <a:lnTo>
                  <a:pt x="24003" y="52197"/>
                </a:lnTo>
                <a:lnTo>
                  <a:pt x="0" y="62738"/>
                </a:lnTo>
                <a:lnTo>
                  <a:pt x="24003" y="99314"/>
                </a:lnTo>
                <a:lnTo>
                  <a:pt x="72136" y="151511"/>
                </a:lnTo>
                <a:lnTo>
                  <a:pt x="120269" y="219583"/>
                </a:lnTo>
                <a:lnTo>
                  <a:pt x="120269" y="229997"/>
                </a:lnTo>
                <a:lnTo>
                  <a:pt x="288544" y="293624"/>
                </a:lnTo>
                <a:lnTo>
                  <a:pt x="296672" y="293624"/>
                </a:lnTo>
                <a:lnTo>
                  <a:pt x="304673" y="267462"/>
                </a:lnTo>
                <a:lnTo>
                  <a:pt x="312674" y="235204"/>
                </a:lnTo>
                <a:lnTo>
                  <a:pt x="320675" y="193421"/>
                </a:lnTo>
                <a:lnTo>
                  <a:pt x="304673" y="177673"/>
                </a:lnTo>
              </a:path>
            </a:pathLst>
          </a:custGeom>
          <a:solidFill>
            <a:srgbClr val="A7A7A7"/>
          </a:solidFill>
        </p:spPr>
        <p:txBody>
          <a:bodyPr wrap="square" lIns="0" tIns="0" rIns="0" bIns="0" rtlCol="0">
            <a:noAutofit/>
          </a:bodyPr>
          <a:lstStyle/>
          <a:p>
            <a:endParaRPr/>
          </a:p>
        </p:txBody>
      </p:sp>
      <p:sp>
        <p:nvSpPr>
          <p:cNvPr id="144" name="object 144"/>
          <p:cNvSpPr/>
          <p:nvPr/>
        </p:nvSpPr>
        <p:spPr>
          <a:xfrm>
            <a:off x="2366962" y="3032188"/>
            <a:ext cx="330200" cy="303149"/>
          </a:xfrm>
          <a:custGeom>
            <a:avLst/>
            <a:gdLst/>
            <a:ahLst/>
            <a:cxnLst/>
            <a:rect l="l" t="t" r="r" b="b"/>
            <a:pathLst>
              <a:path w="330200" h="303149">
                <a:moveTo>
                  <a:pt x="309436" y="182436"/>
                </a:moveTo>
                <a:lnTo>
                  <a:pt x="309436" y="177229"/>
                </a:lnTo>
                <a:lnTo>
                  <a:pt x="293307" y="177229"/>
                </a:lnTo>
                <a:lnTo>
                  <a:pt x="285306" y="145860"/>
                </a:lnTo>
                <a:lnTo>
                  <a:pt x="245301" y="156274"/>
                </a:lnTo>
                <a:lnTo>
                  <a:pt x="213170" y="140653"/>
                </a:lnTo>
                <a:lnTo>
                  <a:pt x="213170" y="109284"/>
                </a:lnTo>
                <a:lnTo>
                  <a:pt x="245301" y="77915"/>
                </a:lnTo>
                <a:lnTo>
                  <a:pt x="269304" y="67501"/>
                </a:lnTo>
                <a:lnTo>
                  <a:pt x="277305" y="51753"/>
                </a:lnTo>
                <a:lnTo>
                  <a:pt x="261303" y="36132"/>
                </a:lnTo>
                <a:lnTo>
                  <a:pt x="229172" y="36132"/>
                </a:lnTo>
                <a:lnTo>
                  <a:pt x="205169" y="20384"/>
                </a:lnTo>
                <a:lnTo>
                  <a:pt x="165037" y="4763"/>
                </a:lnTo>
                <a:lnTo>
                  <a:pt x="149035" y="25591"/>
                </a:lnTo>
                <a:lnTo>
                  <a:pt x="117031" y="46546"/>
                </a:lnTo>
                <a:lnTo>
                  <a:pt x="92901" y="51753"/>
                </a:lnTo>
                <a:lnTo>
                  <a:pt x="60897" y="72708"/>
                </a:lnTo>
                <a:lnTo>
                  <a:pt x="36767" y="67501"/>
                </a:lnTo>
                <a:lnTo>
                  <a:pt x="28766" y="56960"/>
                </a:lnTo>
                <a:lnTo>
                  <a:pt x="4763" y="67501"/>
                </a:lnTo>
                <a:lnTo>
                  <a:pt x="28766" y="104077"/>
                </a:lnTo>
                <a:lnTo>
                  <a:pt x="76899" y="156274"/>
                </a:lnTo>
                <a:lnTo>
                  <a:pt x="125032" y="224346"/>
                </a:lnTo>
                <a:lnTo>
                  <a:pt x="125032" y="234760"/>
                </a:lnTo>
                <a:lnTo>
                  <a:pt x="293307" y="298387"/>
                </a:lnTo>
                <a:lnTo>
                  <a:pt x="301435" y="298387"/>
                </a:lnTo>
                <a:lnTo>
                  <a:pt x="309436" y="272225"/>
                </a:lnTo>
                <a:lnTo>
                  <a:pt x="317437" y="239967"/>
                </a:lnTo>
                <a:lnTo>
                  <a:pt x="325438" y="198184"/>
                </a:lnTo>
                <a:lnTo>
                  <a:pt x="309436" y="182436"/>
                </a:lnTo>
              </a:path>
            </a:pathLst>
          </a:custGeom>
          <a:ln w="9525">
            <a:solidFill>
              <a:srgbClr val="EFEFEF"/>
            </a:solidFill>
          </a:ln>
        </p:spPr>
        <p:txBody>
          <a:bodyPr wrap="square" lIns="0" tIns="0" rIns="0" bIns="0" rtlCol="0">
            <a:noAutofit/>
          </a:bodyPr>
          <a:lstStyle/>
          <a:p>
            <a:endParaRPr/>
          </a:p>
        </p:txBody>
      </p:sp>
      <p:sp>
        <p:nvSpPr>
          <p:cNvPr id="145" name="object 145"/>
          <p:cNvSpPr/>
          <p:nvPr/>
        </p:nvSpPr>
        <p:spPr>
          <a:xfrm>
            <a:off x="2576576" y="2944876"/>
            <a:ext cx="884174" cy="682625"/>
          </a:xfrm>
          <a:custGeom>
            <a:avLst/>
            <a:gdLst/>
            <a:ahLst/>
            <a:cxnLst/>
            <a:rect l="l" t="t" r="r" b="b"/>
            <a:pathLst>
              <a:path w="884174" h="682625">
                <a:moveTo>
                  <a:pt x="442087" y="530225"/>
                </a:moveTo>
                <a:cubicBezTo>
                  <a:pt x="444500" y="532003"/>
                  <a:pt x="446913" y="533781"/>
                  <a:pt x="449326" y="535559"/>
                </a:cubicBezTo>
                <a:cubicBezTo>
                  <a:pt x="444500" y="546100"/>
                  <a:pt x="439674" y="556514"/>
                  <a:pt x="434848" y="567055"/>
                </a:cubicBezTo>
                <a:lnTo>
                  <a:pt x="413004" y="577596"/>
                </a:lnTo>
                <a:lnTo>
                  <a:pt x="362331" y="614299"/>
                </a:lnTo>
                <a:lnTo>
                  <a:pt x="369570" y="614299"/>
                </a:lnTo>
                <a:lnTo>
                  <a:pt x="362331" y="614299"/>
                </a:lnTo>
                <a:lnTo>
                  <a:pt x="384048" y="619506"/>
                </a:lnTo>
                <a:lnTo>
                  <a:pt x="420243" y="635381"/>
                </a:lnTo>
                <a:lnTo>
                  <a:pt x="442087" y="651002"/>
                </a:lnTo>
                <a:lnTo>
                  <a:pt x="463804" y="682625"/>
                </a:lnTo>
                <a:cubicBezTo>
                  <a:pt x="466217" y="677291"/>
                  <a:pt x="468630" y="672084"/>
                  <a:pt x="471043" y="666750"/>
                </a:cubicBezTo>
                <a:lnTo>
                  <a:pt x="499999" y="645795"/>
                </a:lnTo>
                <a:lnTo>
                  <a:pt x="536321" y="619506"/>
                </a:lnTo>
                <a:lnTo>
                  <a:pt x="565277" y="551307"/>
                </a:lnTo>
                <a:lnTo>
                  <a:pt x="586994" y="519811"/>
                </a:lnTo>
                <a:lnTo>
                  <a:pt x="666750" y="482981"/>
                </a:lnTo>
                <a:lnTo>
                  <a:pt x="717550" y="477774"/>
                </a:lnTo>
                <a:lnTo>
                  <a:pt x="732027" y="472567"/>
                </a:lnTo>
                <a:lnTo>
                  <a:pt x="746506" y="451485"/>
                </a:lnTo>
                <a:cubicBezTo>
                  <a:pt x="748919" y="444500"/>
                  <a:pt x="751332" y="437515"/>
                  <a:pt x="753745" y="430530"/>
                </a:cubicBezTo>
                <a:cubicBezTo>
                  <a:pt x="760983" y="421767"/>
                  <a:pt x="768223" y="413004"/>
                  <a:pt x="775462" y="404241"/>
                </a:cubicBezTo>
                <a:cubicBezTo>
                  <a:pt x="777748" y="400812"/>
                  <a:pt x="780288" y="397256"/>
                  <a:pt x="782701" y="393700"/>
                </a:cubicBezTo>
                <a:cubicBezTo>
                  <a:pt x="785114" y="363982"/>
                  <a:pt x="787527" y="334264"/>
                  <a:pt x="789939" y="304546"/>
                </a:cubicBezTo>
                <a:lnTo>
                  <a:pt x="811657" y="299212"/>
                </a:lnTo>
                <a:lnTo>
                  <a:pt x="884174" y="231013"/>
                </a:lnTo>
                <a:lnTo>
                  <a:pt x="884174" y="215265"/>
                </a:lnTo>
                <a:cubicBezTo>
                  <a:pt x="879348" y="202946"/>
                  <a:pt x="874522" y="190754"/>
                  <a:pt x="869695" y="178435"/>
                </a:cubicBezTo>
                <a:lnTo>
                  <a:pt x="826135" y="168021"/>
                </a:lnTo>
                <a:lnTo>
                  <a:pt x="760983" y="141732"/>
                </a:lnTo>
                <a:lnTo>
                  <a:pt x="688467" y="136525"/>
                </a:lnTo>
                <a:lnTo>
                  <a:pt x="666750" y="131191"/>
                </a:lnTo>
                <a:lnTo>
                  <a:pt x="652272" y="115443"/>
                </a:lnTo>
                <a:lnTo>
                  <a:pt x="594233" y="99695"/>
                </a:lnTo>
                <a:lnTo>
                  <a:pt x="543560" y="78740"/>
                </a:lnTo>
                <a:cubicBezTo>
                  <a:pt x="541147" y="71628"/>
                  <a:pt x="538734" y="64770"/>
                  <a:pt x="536321" y="57658"/>
                </a:cubicBezTo>
                <a:lnTo>
                  <a:pt x="514604" y="15748"/>
                </a:lnTo>
                <a:lnTo>
                  <a:pt x="507365" y="15748"/>
                </a:lnTo>
                <a:lnTo>
                  <a:pt x="478282" y="47117"/>
                </a:lnTo>
                <a:lnTo>
                  <a:pt x="449326" y="57658"/>
                </a:lnTo>
                <a:cubicBezTo>
                  <a:pt x="446913" y="55880"/>
                  <a:pt x="444500" y="54229"/>
                  <a:pt x="442087" y="52451"/>
                </a:cubicBezTo>
                <a:lnTo>
                  <a:pt x="405765" y="52451"/>
                </a:lnTo>
                <a:lnTo>
                  <a:pt x="391287" y="57658"/>
                </a:lnTo>
                <a:lnTo>
                  <a:pt x="384048" y="57658"/>
                </a:lnTo>
                <a:lnTo>
                  <a:pt x="347853" y="62992"/>
                </a:lnTo>
                <a:lnTo>
                  <a:pt x="326136" y="68199"/>
                </a:lnTo>
                <a:lnTo>
                  <a:pt x="304419" y="52451"/>
                </a:lnTo>
                <a:cubicBezTo>
                  <a:pt x="306705" y="41910"/>
                  <a:pt x="309245" y="31496"/>
                  <a:pt x="311658" y="20955"/>
                </a:cubicBezTo>
                <a:lnTo>
                  <a:pt x="297180" y="5207"/>
                </a:lnTo>
                <a:lnTo>
                  <a:pt x="282575" y="0"/>
                </a:lnTo>
                <a:cubicBezTo>
                  <a:pt x="284988" y="3429"/>
                  <a:pt x="287528" y="6985"/>
                  <a:pt x="289941" y="10414"/>
                </a:cubicBezTo>
                <a:lnTo>
                  <a:pt x="253619" y="20955"/>
                </a:lnTo>
                <a:lnTo>
                  <a:pt x="195580" y="20955"/>
                </a:lnTo>
                <a:lnTo>
                  <a:pt x="217424" y="47117"/>
                </a:lnTo>
                <a:cubicBezTo>
                  <a:pt x="219710" y="52451"/>
                  <a:pt x="222250" y="57658"/>
                  <a:pt x="224663" y="62992"/>
                </a:cubicBezTo>
                <a:lnTo>
                  <a:pt x="159385" y="78740"/>
                </a:lnTo>
                <a:lnTo>
                  <a:pt x="137668" y="62992"/>
                </a:lnTo>
                <a:lnTo>
                  <a:pt x="79756" y="73406"/>
                </a:lnTo>
                <a:cubicBezTo>
                  <a:pt x="82042" y="82169"/>
                  <a:pt x="84582" y="91059"/>
                  <a:pt x="86995" y="99695"/>
                </a:cubicBezTo>
                <a:cubicBezTo>
                  <a:pt x="82042" y="118999"/>
                  <a:pt x="77343" y="138176"/>
                  <a:pt x="72390" y="157480"/>
                </a:cubicBezTo>
                <a:cubicBezTo>
                  <a:pt x="67564" y="154051"/>
                  <a:pt x="62865" y="150495"/>
                  <a:pt x="57912" y="146939"/>
                </a:cubicBezTo>
                <a:cubicBezTo>
                  <a:pt x="55499" y="152273"/>
                  <a:pt x="53086" y="157480"/>
                  <a:pt x="50673" y="162687"/>
                </a:cubicBezTo>
                <a:lnTo>
                  <a:pt x="28956" y="173228"/>
                </a:lnTo>
                <a:lnTo>
                  <a:pt x="0" y="204724"/>
                </a:lnTo>
                <a:lnTo>
                  <a:pt x="0" y="236220"/>
                </a:lnTo>
                <a:lnTo>
                  <a:pt x="28956" y="251968"/>
                </a:lnTo>
                <a:lnTo>
                  <a:pt x="65151" y="241427"/>
                </a:lnTo>
                <a:cubicBezTo>
                  <a:pt x="67564" y="251968"/>
                  <a:pt x="70104" y="262509"/>
                  <a:pt x="72390" y="273050"/>
                </a:cubicBezTo>
                <a:lnTo>
                  <a:pt x="86995" y="273050"/>
                </a:lnTo>
                <a:lnTo>
                  <a:pt x="86995" y="278257"/>
                </a:lnTo>
                <a:cubicBezTo>
                  <a:pt x="115824" y="273050"/>
                  <a:pt x="109601" y="272542"/>
                  <a:pt x="115824" y="273050"/>
                </a:cubicBezTo>
                <a:cubicBezTo>
                  <a:pt x="122174" y="273431"/>
                  <a:pt x="121793" y="281432"/>
                  <a:pt x="124714" y="281305"/>
                </a:cubicBezTo>
                <a:cubicBezTo>
                  <a:pt x="131445" y="276225"/>
                  <a:pt x="145288" y="268859"/>
                  <a:pt x="152019" y="266192"/>
                </a:cubicBezTo>
                <a:cubicBezTo>
                  <a:pt x="158750" y="263525"/>
                  <a:pt x="157988" y="264287"/>
                  <a:pt x="165227" y="265176"/>
                </a:cubicBezTo>
                <a:cubicBezTo>
                  <a:pt x="172466" y="266065"/>
                  <a:pt x="183388" y="257683"/>
                  <a:pt x="188341" y="262509"/>
                </a:cubicBezTo>
                <a:cubicBezTo>
                  <a:pt x="193421" y="267208"/>
                  <a:pt x="193294" y="283464"/>
                  <a:pt x="195580" y="294005"/>
                </a:cubicBezTo>
                <a:lnTo>
                  <a:pt x="239141" y="309753"/>
                </a:lnTo>
                <a:lnTo>
                  <a:pt x="289941" y="325501"/>
                </a:lnTo>
                <a:lnTo>
                  <a:pt x="289941" y="346456"/>
                </a:lnTo>
                <a:lnTo>
                  <a:pt x="304419" y="362331"/>
                </a:lnTo>
                <a:cubicBezTo>
                  <a:pt x="311658" y="362331"/>
                  <a:pt x="347853" y="367538"/>
                  <a:pt x="347853" y="367538"/>
                </a:cubicBezTo>
                <a:lnTo>
                  <a:pt x="347853" y="388493"/>
                </a:lnTo>
                <a:lnTo>
                  <a:pt x="347853" y="425323"/>
                </a:lnTo>
              </a:path>
            </a:pathLst>
          </a:custGeom>
          <a:solidFill>
            <a:srgbClr val="A7A7A7"/>
          </a:solidFill>
        </p:spPr>
        <p:txBody>
          <a:bodyPr wrap="square" lIns="0" tIns="0" rIns="0" bIns="0" rtlCol="0">
            <a:noAutofit/>
          </a:bodyPr>
          <a:lstStyle/>
          <a:p>
            <a:endParaRPr/>
          </a:p>
        </p:txBody>
      </p:sp>
      <p:sp>
        <p:nvSpPr>
          <p:cNvPr id="146" name="object 146"/>
          <p:cNvSpPr/>
          <p:nvPr/>
        </p:nvSpPr>
        <p:spPr>
          <a:xfrm>
            <a:off x="2571813" y="2940113"/>
            <a:ext cx="893699" cy="692150"/>
          </a:xfrm>
          <a:custGeom>
            <a:avLst/>
            <a:gdLst/>
            <a:ahLst/>
            <a:cxnLst/>
            <a:rect l="l" t="t" r="r" b="b"/>
            <a:pathLst>
              <a:path w="893699" h="692150">
                <a:moveTo>
                  <a:pt x="446850" y="534988"/>
                </a:moveTo>
                <a:cubicBezTo>
                  <a:pt x="449263" y="536766"/>
                  <a:pt x="451676" y="538544"/>
                  <a:pt x="454089" y="540322"/>
                </a:cubicBezTo>
                <a:cubicBezTo>
                  <a:pt x="449263" y="550863"/>
                  <a:pt x="444437" y="561277"/>
                  <a:pt x="439611" y="571818"/>
                </a:cubicBezTo>
                <a:lnTo>
                  <a:pt x="417767" y="582359"/>
                </a:lnTo>
                <a:lnTo>
                  <a:pt x="367094" y="619062"/>
                </a:lnTo>
                <a:lnTo>
                  <a:pt x="374333" y="619062"/>
                </a:lnTo>
                <a:lnTo>
                  <a:pt x="367094" y="619062"/>
                </a:lnTo>
                <a:lnTo>
                  <a:pt x="388811" y="624269"/>
                </a:lnTo>
                <a:lnTo>
                  <a:pt x="425006" y="640144"/>
                </a:lnTo>
                <a:lnTo>
                  <a:pt x="446850" y="655765"/>
                </a:lnTo>
                <a:lnTo>
                  <a:pt x="468567" y="687388"/>
                </a:lnTo>
                <a:cubicBezTo>
                  <a:pt x="470980" y="682054"/>
                  <a:pt x="473393" y="676847"/>
                  <a:pt x="475806" y="671513"/>
                </a:cubicBezTo>
                <a:lnTo>
                  <a:pt x="504762" y="650558"/>
                </a:lnTo>
                <a:lnTo>
                  <a:pt x="541084" y="624269"/>
                </a:lnTo>
                <a:lnTo>
                  <a:pt x="570040" y="556070"/>
                </a:lnTo>
                <a:lnTo>
                  <a:pt x="591757" y="524574"/>
                </a:lnTo>
                <a:lnTo>
                  <a:pt x="671513" y="487744"/>
                </a:lnTo>
                <a:lnTo>
                  <a:pt x="722313" y="482537"/>
                </a:lnTo>
                <a:lnTo>
                  <a:pt x="736790" y="477330"/>
                </a:lnTo>
                <a:lnTo>
                  <a:pt x="751269" y="456248"/>
                </a:lnTo>
                <a:cubicBezTo>
                  <a:pt x="753682" y="449263"/>
                  <a:pt x="756095" y="442278"/>
                  <a:pt x="758508" y="435293"/>
                </a:cubicBezTo>
                <a:cubicBezTo>
                  <a:pt x="765746" y="426530"/>
                  <a:pt x="772986" y="417767"/>
                  <a:pt x="780225" y="409004"/>
                </a:cubicBezTo>
                <a:cubicBezTo>
                  <a:pt x="782511" y="405575"/>
                  <a:pt x="785051" y="402019"/>
                  <a:pt x="787464" y="398463"/>
                </a:cubicBezTo>
                <a:cubicBezTo>
                  <a:pt x="789877" y="368745"/>
                  <a:pt x="792290" y="339027"/>
                  <a:pt x="794702" y="309309"/>
                </a:cubicBezTo>
                <a:lnTo>
                  <a:pt x="816420" y="303975"/>
                </a:lnTo>
                <a:lnTo>
                  <a:pt x="888937" y="235776"/>
                </a:lnTo>
                <a:lnTo>
                  <a:pt x="888937" y="220028"/>
                </a:lnTo>
                <a:cubicBezTo>
                  <a:pt x="884111" y="207709"/>
                  <a:pt x="879285" y="195517"/>
                  <a:pt x="874458" y="183198"/>
                </a:cubicBezTo>
                <a:lnTo>
                  <a:pt x="830898" y="172784"/>
                </a:lnTo>
                <a:lnTo>
                  <a:pt x="765746" y="146495"/>
                </a:lnTo>
                <a:lnTo>
                  <a:pt x="693230" y="141288"/>
                </a:lnTo>
                <a:lnTo>
                  <a:pt x="671513" y="135954"/>
                </a:lnTo>
                <a:lnTo>
                  <a:pt x="657035" y="120206"/>
                </a:lnTo>
                <a:lnTo>
                  <a:pt x="598996" y="104458"/>
                </a:lnTo>
                <a:lnTo>
                  <a:pt x="548323" y="83503"/>
                </a:lnTo>
                <a:cubicBezTo>
                  <a:pt x="545910" y="76391"/>
                  <a:pt x="543497" y="69533"/>
                  <a:pt x="541084" y="62421"/>
                </a:cubicBezTo>
                <a:lnTo>
                  <a:pt x="519367" y="20511"/>
                </a:lnTo>
                <a:lnTo>
                  <a:pt x="512128" y="20511"/>
                </a:lnTo>
                <a:lnTo>
                  <a:pt x="483045" y="51880"/>
                </a:lnTo>
                <a:lnTo>
                  <a:pt x="454089" y="62421"/>
                </a:lnTo>
                <a:cubicBezTo>
                  <a:pt x="451676" y="60643"/>
                  <a:pt x="449263" y="58992"/>
                  <a:pt x="446850" y="57214"/>
                </a:cubicBezTo>
                <a:lnTo>
                  <a:pt x="410528" y="57214"/>
                </a:lnTo>
                <a:lnTo>
                  <a:pt x="396050" y="62421"/>
                </a:lnTo>
                <a:lnTo>
                  <a:pt x="388811" y="62421"/>
                </a:lnTo>
                <a:lnTo>
                  <a:pt x="352616" y="67755"/>
                </a:lnTo>
                <a:lnTo>
                  <a:pt x="330899" y="72962"/>
                </a:lnTo>
                <a:lnTo>
                  <a:pt x="309182" y="57214"/>
                </a:lnTo>
                <a:cubicBezTo>
                  <a:pt x="311468" y="46673"/>
                  <a:pt x="314008" y="36259"/>
                  <a:pt x="316421" y="25718"/>
                </a:cubicBezTo>
                <a:lnTo>
                  <a:pt x="301943" y="9970"/>
                </a:lnTo>
                <a:lnTo>
                  <a:pt x="287338" y="4763"/>
                </a:lnTo>
                <a:cubicBezTo>
                  <a:pt x="289751" y="8192"/>
                  <a:pt x="292291" y="11748"/>
                  <a:pt x="294704" y="15177"/>
                </a:cubicBezTo>
                <a:lnTo>
                  <a:pt x="258382" y="25718"/>
                </a:lnTo>
                <a:lnTo>
                  <a:pt x="200343" y="25718"/>
                </a:lnTo>
                <a:lnTo>
                  <a:pt x="222187" y="51880"/>
                </a:lnTo>
                <a:cubicBezTo>
                  <a:pt x="224473" y="57214"/>
                  <a:pt x="227013" y="62421"/>
                  <a:pt x="229426" y="67755"/>
                </a:cubicBezTo>
                <a:lnTo>
                  <a:pt x="164148" y="83503"/>
                </a:lnTo>
                <a:lnTo>
                  <a:pt x="142431" y="67755"/>
                </a:lnTo>
                <a:lnTo>
                  <a:pt x="84519" y="78169"/>
                </a:lnTo>
                <a:cubicBezTo>
                  <a:pt x="86805" y="86932"/>
                  <a:pt x="89345" y="95822"/>
                  <a:pt x="91758" y="104458"/>
                </a:cubicBezTo>
                <a:cubicBezTo>
                  <a:pt x="86805" y="123762"/>
                  <a:pt x="82106" y="142939"/>
                  <a:pt x="77153" y="162243"/>
                </a:cubicBezTo>
                <a:cubicBezTo>
                  <a:pt x="72327" y="158814"/>
                  <a:pt x="67628" y="155258"/>
                  <a:pt x="62675" y="151702"/>
                </a:cubicBezTo>
                <a:cubicBezTo>
                  <a:pt x="60262" y="157036"/>
                  <a:pt x="57849" y="162243"/>
                  <a:pt x="55436" y="167450"/>
                </a:cubicBezTo>
                <a:lnTo>
                  <a:pt x="33719" y="177991"/>
                </a:lnTo>
                <a:lnTo>
                  <a:pt x="4763" y="209487"/>
                </a:lnTo>
                <a:lnTo>
                  <a:pt x="4763" y="240983"/>
                </a:lnTo>
                <a:lnTo>
                  <a:pt x="33719" y="256731"/>
                </a:lnTo>
                <a:lnTo>
                  <a:pt x="69914" y="246190"/>
                </a:lnTo>
                <a:cubicBezTo>
                  <a:pt x="72327" y="256731"/>
                  <a:pt x="74867" y="267272"/>
                  <a:pt x="77153" y="277813"/>
                </a:cubicBezTo>
                <a:lnTo>
                  <a:pt x="91758" y="277813"/>
                </a:lnTo>
                <a:lnTo>
                  <a:pt x="91758" y="283020"/>
                </a:lnTo>
                <a:cubicBezTo>
                  <a:pt x="120587" y="277813"/>
                  <a:pt x="114364" y="277305"/>
                  <a:pt x="120587" y="277813"/>
                </a:cubicBezTo>
                <a:cubicBezTo>
                  <a:pt x="126937" y="278194"/>
                  <a:pt x="126556" y="286195"/>
                  <a:pt x="129477" y="286068"/>
                </a:cubicBezTo>
                <a:cubicBezTo>
                  <a:pt x="136208" y="280988"/>
                  <a:pt x="150051" y="273622"/>
                  <a:pt x="156782" y="270955"/>
                </a:cubicBezTo>
                <a:cubicBezTo>
                  <a:pt x="163513" y="268288"/>
                  <a:pt x="162751" y="269050"/>
                  <a:pt x="169990" y="269939"/>
                </a:cubicBezTo>
                <a:cubicBezTo>
                  <a:pt x="177229" y="270828"/>
                  <a:pt x="188151" y="262446"/>
                  <a:pt x="193104" y="267272"/>
                </a:cubicBezTo>
                <a:cubicBezTo>
                  <a:pt x="198184" y="271971"/>
                  <a:pt x="198057" y="288227"/>
                  <a:pt x="200343" y="298768"/>
                </a:cubicBezTo>
                <a:lnTo>
                  <a:pt x="243904" y="314516"/>
                </a:lnTo>
                <a:lnTo>
                  <a:pt x="294704" y="330264"/>
                </a:lnTo>
                <a:lnTo>
                  <a:pt x="294704" y="351219"/>
                </a:lnTo>
                <a:lnTo>
                  <a:pt x="309182" y="367094"/>
                </a:lnTo>
                <a:cubicBezTo>
                  <a:pt x="316421" y="367094"/>
                  <a:pt x="352616" y="372301"/>
                  <a:pt x="352616" y="372301"/>
                </a:cubicBezTo>
                <a:lnTo>
                  <a:pt x="352616" y="393256"/>
                </a:lnTo>
                <a:lnTo>
                  <a:pt x="352616" y="430086"/>
                </a:lnTo>
              </a:path>
            </a:pathLst>
          </a:custGeom>
          <a:ln w="9525">
            <a:solidFill>
              <a:srgbClr val="EFEFEF"/>
            </a:solidFill>
          </a:ln>
        </p:spPr>
        <p:txBody>
          <a:bodyPr wrap="square" lIns="0" tIns="0" rIns="0" bIns="0" rtlCol="0">
            <a:noAutofit/>
          </a:bodyPr>
          <a:lstStyle/>
          <a:p>
            <a:endParaRPr/>
          </a:p>
        </p:txBody>
      </p:sp>
      <p:sp>
        <p:nvSpPr>
          <p:cNvPr id="147" name="object 147"/>
          <p:cNvSpPr/>
          <p:nvPr/>
        </p:nvSpPr>
        <p:spPr>
          <a:xfrm>
            <a:off x="2563876" y="3395599"/>
            <a:ext cx="473075" cy="711974"/>
          </a:xfrm>
          <a:custGeom>
            <a:avLst/>
            <a:gdLst/>
            <a:ahLst/>
            <a:cxnLst/>
            <a:rect l="l" t="t" r="r" b="b"/>
            <a:pathLst>
              <a:path w="473075" h="711974">
                <a:moveTo>
                  <a:pt x="358521" y="209804"/>
                </a:moveTo>
                <a:cubicBezTo>
                  <a:pt x="361188" y="200406"/>
                  <a:pt x="363601" y="191008"/>
                  <a:pt x="366141" y="181483"/>
                </a:cubicBezTo>
                <a:lnTo>
                  <a:pt x="381508" y="164465"/>
                </a:lnTo>
                <a:lnTo>
                  <a:pt x="434848" y="124841"/>
                </a:lnTo>
                <a:lnTo>
                  <a:pt x="457708" y="113538"/>
                </a:lnTo>
                <a:lnTo>
                  <a:pt x="473075" y="79375"/>
                </a:lnTo>
                <a:lnTo>
                  <a:pt x="465455" y="73787"/>
                </a:lnTo>
                <a:lnTo>
                  <a:pt x="442468" y="85217"/>
                </a:lnTo>
                <a:lnTo>
                  <a:pt x="396748" y="102108"/>
                </a:lnTo>
                <a:lnTo>
                  <a:pt x="358521" y="96520"/>
                </a:lnTo>
                <a:cubicBezTo>
                  <a:pt x="361188" y="83312"/>
                  <a:pt x="363601" y="69977"/>
                  <a:pt x="366141" y="56769"/>
                </a:cubicBezTo>
                <a:lnTo>
                  <a:pt x="343281" y="45466"/>
                </a:lnTo>
                <a:lnTo>
                  <a:pt x="297561" y="34163"/>
                </a:lnTo>
                <a:lnTo>
                  <a:pt x="274574" y="22733"/>
                </a:lnTo>
                <a:lnTo>
                  <a:pt x="251714" y="0"/>
                </a:lnTo>
                <a:lnTo>
                  <a:pt x="221234" y="5842"/>
                </a:lnTo>
                <a:lnTo>
                  <a:pt x="213614" y="11430"/>
                </a:lnTo>
                <a:lnTo>
                  <a:pt x="175387" y="5842"/>
                </a:lnTo>
                <a:cubicBezTo>
                  <a:pt x="160147" y="5842"/>
                  <a:pt x="164338" y="5207"/>
                  <a:pt x="160147" y="5842"/>
                </a:cubicBezTo>
                <a:cubicBezTo>
                  <a:pt x="155956" y="6350"/>
                  <a:pt x="150241" y="9398"/>
                  <a:pt x="150241" y="9398"/>
                </a:cubicBezTo>
                <a:cubicBezTo>
                  <a:pt x="157861" y="15113"/>
                  <a:pt x="153416" y="12065"/>
                  <a:pt x="152527" y="17145"/>
                </a:cubicBezTo>
                <a:cubicBezTo>
                  <a:pt x="151638" y="22098"/>
                  <a:pt x="144907" y="39751"/>
                  <a:pt x="144907" y="39751"/>
                </a:cubicBezTo>
                <a:lnTo>
                  <a:pt x="122047" y="56769"/>
                </a:lnTo>
                <a:lnTo>
                  <a:pt x="122047" y="90678"/>
                </a:lnTo>
                <a:lnTo>
                  <a:pt x="106807" y="113538"/>
                </a:lnTo>
                <a:lnTo>
                  <a:pt x="83820" y="187198"/>
                </a:lnTo>
                <a:cubicBezTo>
                  <a:pt x="86360" y="205994"/>
                  <a:pt x="88900" y="225044"/>
                  <a:pt x="91440" y="243840"/>
                </a:cubicBezTo>
                <a:lnTo>
                  <a:pt x="45720" y="317627"/>
                </a:lnTo>
                <a:lnTo>
                  <a:pt x="38100" y="397002"/>
                </a:lnTo>
                <a:lnTo>
                  <a:pt x="38100" y="436753"/>
                </a:lnTo>
                <a:cubicBezTo>
                  <a:pt x="35560" y="449961"/>
                  <a:pt x="33020" y="463296"/>
                  <a:pt x="30480" y="476504"/>
                </a:cubicBezTo>
                <a:lnTo>
                  <a:pt x="45720" y="499199"/>
                </a:lnTo>
                <a:lnTo>
                  <a:pt x="22860" y="589877"/>
                </a:lnTo>
                <a:lnTo>
                  <a:pt x="0" y="629551"/>
                </a:lnTo>
                <a:cubicBezTo>
                  <a:pt x="2540" y="639013"/>
                  <a:pt x="2159" y="646125"/>
                  <a:pt x="7493" y="657923"/>
                </a:cubicBezTo>
                <a:cubicBezTo>
                  <a:pt x="12954" y="669734"/>
                  <a:pt x="14859" y="691565"/>
                  <a:pt x="32385" y="700379"/>
                </a:cubicBezTo>
                <a:cubicBezTo>
                  <a:pt x="49784" y="709269"/>
                  <a:pt x="100457" y="711974"/>
                  <a:pt x="112268" y="711187"/>
                </a:cubicBezTo>
                <a:cubicBezTo>
                  <a:pt x="124079" y="710412"/>
                  <a:pt x="104140" y="702729"/>
                  <a:pt x="103124" y="695756"/>
                </a:cubicBezTo>
                <a:cubicBezTo>
                  <a:pt x="102235" y="688797"/>
                  <a:pt x="102743" y="677557"/>
                  <a:pt x="106807" y="669239"/>
                </a:cubicBezTo>
                <a:cubicBezTo>
                  <a:pt x="110871" y="660920"/>
                  <a:pt x="120523" y="655726"/>
                  <a:pt x="127762" y="645909"/>
                </a:cubicBezTo>
                <a:cubicBezTo>
                  <a:pt x="134874" y="636092"/>
                  <a:pt x="141986" y="619239"/>
                  <a:pt x="149606" y="610501"/>
                </a:cubicBezTo>
                <a:cubicBezTo>
                  <a:pt x="157226" y="601751"/>
                  <a:pt x="167894" y="601611"/>
                  <a:pt x="173482" y="593433"/>
                </a:cubicBezTo>
                <a:cubicBezTo>
                  <a:pt x="179070" y="585254"/>
                  <a:pt x="185293" y="568680"/>
                  <a:pt x="183007" y="561505"/>
                </a:cubicBezTo>
                <a:cubicBezTo>
                  <a:pt x="180848" y="554317"/>
                  <a:pt x="167767" y="553961"/>
                  <a:pt x="160147" y="550189"/>
                </a:cubicBezTo>
                <a:cubicBezTo>
                  <a:pt x="155067" y="542582"/>
                  <a:pt x="141859" y="533057"/>
                  <a:pt x="144907" y="527431"/>
                </a:cubicBezTo>
                <a:cubicBezTo>
                  <a:pt x="147955" y="521817"/>
                  <a:pt x="167513" y="520039"/>
                  <a:pt x="178689" y="516344"/>
                </a:cubicBezTo>
                <a:cubicBezTo>
                  <a:pt x="180213" y="508736"/>
                  <a:pt x="183261" y="503186"/>
                  <a:pt x="187833" y="495579"/>
                </a:cubicBezTo>
                <a:cubicBezTo>
                  <a:pt x="192278" y="487972"/>
                  <a:pt x="199517" y="476504"/>
                  <a:pt x="205994" y="470789"/>
                </a:cubicBezTo>
                <a:cubicBezTo>
                  <a:pt x="212344" y="465201"/>
                  <a:pt x="222250" y="467233"/>
                  <a:pt x="226060" y="461645"/>
                </a:cubicBezTo>
                <a:cubicBezTo>
                  <a:pt x="229870" y="455930"/>
                  <a:pt x="229489" y="442849"/>
                  <a:pt x="228854" y="436753"/>
                </a:cubicBezTo>
                <a:cubicBezTo>
                  <a:pt x="251714" y="414020"/>
                  <a:pt x="252984" y="425577"/>
                  <a:pt x="257175" y="421132"/>
                </a:cubicBezTo>
                <a:cubicBezTo>
                  <a:pt x="261366" y="416687"/>
                  <a:pt x="253873" y="413766"/>
                  <a:pt x="254254" y="409829"/>
                </a:cubicBezTo>
                <a:cubicBezTo>
                  <a:pt x="254635" y="405892"/>
                  <a:pt x="255905" y="402971"/>
                  <a:pt x="259334" y="397002"/>
                </a:cubicBezTo>
                <a:cubicBezTo>
                  <a:pt x="262763" y="391160"/>
                  <a:pt x="265938" y="378333"/>
                  <a:pt x="274574" y="374396"/>
                </a:cubicBezTo>
                <a:cubicBezTo>
                  <a:pt x="283337" y="370459"/>
                  <a:pt x="296418" y="376174"/>
                  <a:pt x="311658" y="373634"/>
                </a:cubicBezTo>
                <a:cubicBezTo>
                  <a:pt x="326771" y="371094"/>
                  <a:pt x="353187" y="368173"/>
                  <a:pt x="366141" y="358775"/>
                </a:cubicBezTo>
                <a:cubicBezTo>
                  <a:pt x="379095" y="349504"/>
                  <a:pt x="382778" y="329184"/>
                  <a:pt x="389128" y="317627"/>
                </a:cubicBezTo>
                <a:cubicBezTo>
                  <a:pt x="395478" y="306070"/>
                  <a:pt x="399288" y="298704"/>
                  <a:pt x="404368" y="289179"/>
                </a:cubicBezTo>
                <a:lnTo>
                  <a:pt x="389128" y="266573"/>
                </a:lnTo>
                <a:cubicBezTo>
                  <a:pt x="381508" y="260858"/>
                  <a:pt x="370078" y="252984"/>
                  <a:pt x="366141" y="249555"/>
                </a:cubicBezTo>
                <a:cubicBezTo>
                  <a:pt x="362204" y="246126"/>
                  <a:pt x="365633" y="247142"/>
                  <a:pt x="365379" y="245999"/>
                </a:cubicBezTo>
                <a:lnTo>
                  <a:pt x="358521" y="238252"/>
                </a:lnTo>
                <a:lnTo>
                  <a:pt x="358521" y="209804"/>
                </a:lnTo>
                <a:close/>
              </a:path>
            </a:pathLst>
          </a:custGeom>
          <a:solidFill>
            <a:srgbClr val="A7A7A7"/>
          </a:solidFill>
        </p:spPr>
        <p:txBody>
          <a:bodyPr wrap="square" lIns="0" tIns="0" rIns="0" bIns="0" rtlCol="0">
            <a:noAutofit/>
          </a:bodyPr>
          <a:lstStyle/>
          <a:p>
            <a:endParaRPr/>
          </a:p>
        </p:txBody>
      </p:sp>
      <p:sp>
        <p:nvSpPr>
          <p:cNvPr id="148" name="object 148"/>
          <p:cNvSpPr/>
          <p:nvPr/>
        </p:nvSpPr>
        <p:spPr>
          <a:xfrm>
            <a:off x="2559113" y="3390836"/>
            <a:ext cx="482600" cy="721499"/>
          </a:xfrm>
          <a:custGeom>
            <a:avLst/>
            <a:gdLst/>
            <a:ahLst/>
            <a:cxnLst/>
            <a:rect l="l" t="t" r="r" b="b"/>
            <a:pathLst>
              <a:path w="482600" h="721499">
                <a:moveTo>
                  <a:pt x="363284" y="214567"/>
                </a:moveTo>
                <a:cubicBezTo>
                  <a:pt x="365951" y="205169"/>
                  <a:pt x="368364" y="195771"/>
                  <a:pt x="370904" y="186246"/>
                </a:cubicBezTo>
                <a:lnTo>
                  <a:pt x="386271" y="169228"/>
                </a:lnTo>
                <a:lnTo>
                  <a:pt x="439611" y="129604"/>
                </a:lnTo>
                <a:lnTo>
                  <a:pt x="462471" y="118301"/>
                </a:lnTo>
                <a:lnTo>
                  <a:pt x="477838" y="84138"/>
                </a:lnTo>
                <a:lnTo>
                  <a:pt x="470218" y="78550"/>
                </a:lnTo>
                <a:lnTo>
                  <a:pt x="447231" y="89980"/>
                </a:lnTo>
                <a:lnTo>
                  <a:pt x="401511" y="106871"/>
                </a:lnTo>
                <a:lnTo>
                  <a:pt x="363284" y="101283"/>
                </a:lnTo>
                <a:cubicBezTo>
                  <a:pt x="365951" y="88075"/>
                  <a:pt x="368364" y="74740"/>
                  <a:pt x="370904" y="61532"/>
                </a:cubicBezTo>
                <a:lnTo>
                  <a:pt x="348044" y="50229"/>
                </a:lnTo>
                <a:lnTo>
                  <a:pt x="302324" y="38926"/>
                </a:lnTo>
                <a:lnTo>
                  <a:pt x="279337" y="27496"/>
                </a:lnTo>
                <a:lnTo>
                  <a:pt x="256477" y="4763"/>
                </a:lnTo>
                <a:lnTo>
                  <a:pt x="225997" y="10605"/>
                </a:lnTo>
                <a:lnTo>
                  <a:pt x="218377" y="16193"/>
                </a:lnTo>
                <a:lnTo>
                  <a:pt x="180150" y="10605"/>
                </a:lnTo>
                <a:cubicBezTo>
                  <a:pt x="164910" y="10605"/>
                  <a:pt x="169101" y="9970"/>
                  <a:pt x="164910" y="10605"/>
                </a:cubicBezTo>
                <a:cubicBezTo>
                  <a:pt x="160719" y="11113"/>
                  <a:pt x="155004" y="14161"/>
                  <a:pt x="155004" y="14161"/>
                </a:cubicBezTo>
                <a:cubicBezTo>
                  <a:pt x="162624" y="19876"/>
                  <a:pt x="158179" y="16828"/>
                  <a:pt x="157290" y="21908"/>
                </a:cubicBezTo>
                <a:cubicBezTo>
                  <a:pt x="156401" y="26861"/>
                  <a:pt x="149670" y="44514"/>
                  <a:pt x="149670" y="44514"/>
                </a:cubicBezTo>
                <a:lnTo>
                  <a:pt x="126810" y="61532"/>
                </a:lnTo>
                <a:lnTo>
                  <a:pt x="126810" y="95441"/>
                </a:lnTo>
                <a:lnTo>
                  <a:pt x="111570" y="118301"/>
                </a:lnTo>
                <a:lnTo>
                  <a:pt x="88583" y="191961"/>
                </a:lnTo>
                <a:cubicBezTo>
                  <a:pt x="91123" y="210757"/>
                  <a:pt x="93663" y="229807"/>
                  <a:pt x="96203" y="248603"/>
                </a:cubicBezTo>
                <a:lnTo>
                  <a:pt x="50483" y="322390"/>
                </a:lnTo>
                <a:lnTo>
                  <a:pt x="42863" y="401765"/>
                </a:lnTo>
                <a:lnTo>
                  <a:pt x="42863" y="441516"/>
                </a:lnTo>
                <a:cubicBezTo>
                  <a:pt x="40323" y="454724"/>
                  <a:pt x="37783" y="468059"/>
                  <a:pt x="35243" y="481267"/>
                </a:cubicBezTo>
                <a:lnTo>
                  <a:pt x="50483" y="503962"/>
                </a:lnTo>
                <a:lnTo>
                  <a:pt x="27623" y="594640"/>
                </a:lnTo>
                <a:lnTo>
                  <a:pt x="4763" y="634314"/>
                </a:lnTo>
                <a:cubicBezTo>
                  <a:pt x="7303" y="643776"/>
                  <a:pt x="6922" y="650888"/>
                  <a:pt x="12256" y="662686"/>
                </a:cubicBezTo>
                <a:cubicBezTo>
                  <a:pt x="17717" y="674497"/>
                  <a:pt x="19622" y="696328"/>
                  <a:pt x="37148" y="705142"/>
                </a:cubicBezTo>
                <a:cubicBezTo>
                  <a:pt x="54547" y="714032"/>
                  <a:pt x="105220" y="716737"/>
                  <a:pt x="117031" y="715950"/>
                </a:cubicBezTo>
                <a:cubicBezTo>
                  <a:pt x="128842" y="715175"/>
                  <a:pt x="108903" y="707492"/>
                  <a:pt x="107887" y="700519"/>
                </a:cubicBezTo>
                <a:cubicBezTo>
                  <a:pt x="106998" y="693560"/>
                  <a:pt x="107506" y="682320"/>
                  <a:pt x="111570" y="674002"/>
                </a:cubicBezTo>
                <a:cubicBezTo>
                  <a:pt x="115634" y="665683"/>
                  <a:pt x="125286" y="660489"/>
                  <a:pt x="132525" y="650672"/>
                </a:cubicBezTo>
                <a:cubicBezTo>
                  <a:pt x="139637" y="640855"/>
                  <a:pt x="146749" y="624002"/>
                  <a:pt x="154369" y="615264"/>
                </a:cubicBezTo>
                <a:cubicBezTo>
                  <a:pt x="161989" y="606514"/>
                  <a:pt x="172657" y="606374"/>
                  <a:pt x="178245" y="598196"/>
                </a:cubicBezTo>
                <a:cubicBezTo>
                  <a:pt x="183833" y="590017"/>
                  <a:pt x="190056" y="573443"/>
                  <a:pt x="187770" y="566268"/>
                </a:cubicBezTo>
                <a:cubicBezTo>
                  <a:pt x="185611" y="559080"/>
                  <a:pt x="172530" y="558724"/>
                  <a:pt x="164910" y="554952"/>
                </a:cubicBezTo>
                <a:cubicBezTo>
                  <a:pt x="159830" y="547345"/>
                  <a:pt x="146622" y="537820"/>
                  <a:pt x="149670" y="532194"/>
                </a:cubicBezTo>
                <a:cubicBezTo>
                  <a:pt x="152718" y="526580"/>
                  <a:pt x="172276" y="524802"/>
                  <a:pt x="183452" y="521107"/>
                </a:cubicBezTo>
                <a:cubicBezTo>
                  <a:pt x="184976" y="513499"/>
                  <a:pt x="188024" y="507949"/>
                  <a:pt x="192596" y="500342"/>
                </a:cubicBezTo>
                <a:cubicBezTo>
                  <a:pt x="197041" y="492735"/>
                  <a:pt x="204280" y="481267"/>
                  <a:pt x="210757" y="475552"/>
                </a:cubicBezTo>
                <a:cubicBezTo>
                  <a:pt x="217107" y="469964"/>
                  <a:pt x="227013" y="471996"/>
                  <a:pt x="230823" y="466408"/>
                </a:cubicBezTo>
                <a:cubicBezTo>
                  <a:pt x="234633" y="460693"/>
                  <a:pt x="234252" y="447612"/>
                  <a:pt x="233617" y="441516"/>
                </a:cubicBezTo>
                <a:cubicBezTo>
                  <a:pt x="256477" y="418783"/>
                  <a:pt x="257747" y="430340"/>
                  <a:pt x="261938" y="425895"/>
                </a:cubicBezTo>
                <a:cubicBezTo>
                  <a:pt x="266129" y="421450"/>
                  <a:pt x="258636" y="418529"/>
                  <a:pt x="259017" y="414592"/>
                </a:cubicBezTo>
                <a:cubicBezTo>
                  <a:pt x="259398" y="410655"/>
                  <a:pt x="260668" y="407734"/>
                  <a:pt x="264097" y="401765"/>
                </a:cubicBezTo>
                <a:cubicBezTo>
                  <a:pt x="267526" y="395923"/>
                  <a:pt x="270701" y="383096"/>
                  <a:pt x="279337" y="379159"/>
                </a:cubicBezTo>
                <a:cubicBezTo>
                  <a:pt x="288100" y="375222"/>
                  <a:pt x="301181" y="380937"/>
                  <a:pt x="316421" y="378397"/>
                </a:cubicBezTo>
                <a:cubicBezTo>
                  <a:pt x="331534" y="375857"/>
                  <a:pt x="357950" y="372936"/>
                  <a:pt x="370904" y="363538"/>
                </a:cubicBezTo>
                <a:cubicBezTo>
                  <a:pt x="383858" y="354267"/>
                  <a:pt x="387541" y="333947"/>
                  <a:pt x="393891" y="322390"/>
                </a:cubicBezTo>
                <a:cubicBezTo>
                  <a:pt x="400241" y="310833"/>
                  <a:pt x="404051" y="303467"/>
                  <a:pt x="409131" y="293942"/>
                </a:cubicBezTo>
                <a:lnTo>
                  <a:pt x="393891" y="271336"/>
                </a:lnTo>
                <a:cubicBezTo>
                  <a:pt x="386271" y="265621"/>
                  <a:pt x="374841" y="257747"/>
                  <a:pt x="370904" y="254318"/>
                </a:cubicBezTo>
                <a:cubicBezTo>
                  <a:pt x="366967" y="250889"/>
                  <a:pt x="370396" y="251905"/>
                  <a:pt x="370142" y="250762"/>
                </a:cubicBezTo>
                <a:lnTo>
                  <a:pt x="363284" y="243015"/>
                </a:lnTo>
                <a:lnTo>
                  <a:pt x="363284" y="214567"/>
                </a:lnTo>
                <a:close/>
              </a:path>
            </a:pathLst>
          </a:custGeom>
          <a:ln w="9525">
            <a:solidFill>
              <a:srgbClr val="EFEFEF"/>
            </a:solidFill>
          </a:ln>
        </p:spPr>
        <p:txBody>
          <a:bodyPr wrap="square" lIns="0" tIns="0" rIns="0" bIns="0" rtlCol="0">
            <a:noAutofit/>
          </a:bodyPr>
          <a:lstStyle/>
          <a:p>
            <a:endParaRPr/>
          </a:p>
        </p:txBody>
      </p:sp>
      <p:sp>
        <p:nvSpPr>
          <p:cNvPr id="149" name="object 149"/>
          <p:cNvSpPr/>
          <p:nvPr/>
        </p:nvSpPr>
        <p:spPr>
          <a:xfrm>
            <a:off x="2821051" y="3359150"/>
            <a:ext cx="200025" cy="141351"/>
          </a:xfrm>
          <a:custGeom>
            <a:avLst/>
            <a:gdLst/>
            <a:ahLst/>
            <a:cxnLst/>
            <a:rect l="l" t="t" r="r" b="b"/>
            <a:pathLst>
              <a:path w="200025" h="141351">
                <a:moveTo>
                  <a:pt x="57150" y="0"/>
                </a:moveTo>
                <a:lnTo>
                  <a:pt x="0" y="32639"/>
                </a:lnTo>
                <a:lnTo>
                  <a:pt x="0" y="43434"/>
                </a:lnTo>
                <a:lnTo>
                  <a:pt x="21336" y="65151"/>
                </a:lnTo>
                <a:lnTo>
                  <a:pt x="42799" y="76073"/>
                </a:lnTo>
                <a:lnTo>
                  <a:pt x="85725" y="86995"/>
                </a:lnTo>
                <a:lnTo>
                  <a:pt x="107061" y="97790"/>
                </a:lnTo>
                <a:lnTo>
                  <a:pt x="99949" y="135890"/>
                </a:lnTo>
                <a:lnTo>
                  <a:pt x="135636" y="141351"/>
                </a:lnTo>
                <a:lnTo>
                  <a:pt x="178562" y="124968"/>
                </a:lnTo>
                <a:lnTo>
                  <a:pt x="200025" y="114173"/>
                </a:lnTo>
                <a:lnTo>
                  <a:pt x="192786" y="103251"/>
                </a:lnTo>
                <a:lnTo>
                  <a:pt x="192786" y="81534"/>
                </a:lnTo>
                <a:lnTo>
                  <a:pt x="171450" y="76073"/>
                </a:lnTo>
                <a:lnTo>
                  <a:pt x="142875" y="48895"/>
                </a:lnTo>
                <a:lnTo>
                  <a:pt x="128524" y="38100"/>
                </a:lnTo>
                <a:lnTo>
                  <a:pt x="107061" y="10922"/>
                </a:lnTo>
                <a:lnTo>
                  <a:pt x="107061" y="5461"/>
                </a:lnTo>
                <a:lnTo>
                  <a:pt x="92837" y="0"/>
                </a:lnTo>
                <a:lnTo>
                  <a:pt x="57150" y="0"/>
                </a:lnTo>
                <a:close/>
              </a:path>
            </a:pathLst>
          </a:custGeom>
          <a:solidFill>
            <a:srgbClr val="A7A7A7"/>
          </a:solidFill>
        </p:spPr>
        <p:txBody>
          <a:bodyPr wrap="square" lIns="0" tIns="0" rIns="0" bIns="0" rtlCol="0">
            <a:noAutofit/>
          </a:bodyPr>
          <a:lstStyle/>
          <a:p>
            <a:endParaRPr/>
          </a:p>
        </p:txBody>
      </p:sp>
      <p:sp>
        <p:nvSpPr>
          <p:cNvPr id="150" name="object 150"/>
          <p:cNvSpPr/>
          <p:nvPr/>
        </p:nvSpPr>
        <p:spPr>
          <a:xfrm>
            <a:off x="2816288" y="3354387"/>
            <a:ext cx="209550" cy="150876"/>
          </a:xfrm>
          <a:custGeom>
            <a:avLst/>
            <a:gdLst/>
            <a:ahLst/>
            <a:cxnLst/>
            <a:rect l="l" t="t" r="r" b="b"/>
            <a:pathLst>
              <a:path w="209550" h="150876">
                <a:moveTo>
                  <a:pt x="61913" y="4763"/>
                </a:moveTo>
                <a:lnTo>
                  <a:pt x="4763" y="37402"/>
                </a:lnTo>
                <a:lnTo>
                  <a:pt x="4763" y="48197"/>
                </a:lnTo>
                <a:lnTo>
                  <a:pt x="26099" y="69914"/>
                </a:lnTo>
                <a:lnTo>
                  <a:pt x="47562" y="80836"/>
                </a:lnTo>
                <a:lnTo>
                  <a:pt x="90488" y="91758"/>
                </a:lnTo>
                <a:lnTo>
                  <a:pt x="111824" y="102553"/>
                </a:lnTo>
                <a:lnTo>
                  <a:pt x="104712" y="140653"/>
                </a:lnTo>
                <a:lnTo>
                  <a:pt x="140399" y="146114"/>
                </a:lnTo>
                <a:lnTo>
                  <a:pt x="183325" y="129731"/>
                </a:lnTo>
                <a:lnTo>
                  <a:pt x="204788" y="118936"/>
                </a:lnTo>
                <a:lnTo>
                  <a:pt x="197549" y="108014"/>
                </a:lnTo>
                <a:lnTo>
                  <a:pt x="197549" y="86297"/>
                </a:lnTo>
                <a:lnTo>
                  <a:pt x="176213" y="80836"/>
                </a:lnTo>
                <a:lnTo>
                  <a:pt x="147638" y="53658"/>
                </a:lnTo>
                <a:lnTo>
                  <a:pt x="133287" y="42863"/>
                </a:lnTo>
                <a:lnTo>
                  <a:pt x="111824" y="15685"/>
                </a:lnTo>
                <a:lnTo>
                  <a:pt x="111824" y="10224"/>
                </a:lnTo>
                <a:lnTo>
                  <a:pt x="97600" y="4763"/>
                </a:lnTo>
                <a:lnTo>
                  <a:pt x="61913" y="4763"/>
                </a:lnTo>
                <a:close/>
              </a:path>
            </a:pathLst>
          </a:custGeom>
          <a:ln w="9525">
            <a:solidFill>
              <a:srgbClr val="EFEFEF"/>
            </a:solidFill>
          </a:ln>
        </p:spPr>
        <p:txBody>
          <a:bodyPr wrap="square" lIns="0" tIns="0" rIns="0" bIns="0" rtlCol="0">
            <a:noAutofit/>
          </a:bodyPr>
          <a:lstStyle/>
          <a:p>
            <a:endParaRPr/>
          </a:p>
        </p:txBody>
      </p:sp>
      <p:sp>
        <p:nvSpPr>
          <p:cNvPr id="151" name="object 151"/>
          <p:cNvSpPr/>
          <p:nvPr/>
        </p:nvSpPr>
        <p:spPr>
          <a:xfrm>
            <a:off x="2666238" y="3203575"/>
            <a:ext cx="267462" cy="215900"/>
          </a:xfrm>
          <a:custGeom>
            <a:avLst/>
            <a:gdLst/>
            <a:ahLst/>
            <a:cxnLst/>
            <a:rect l="l" t="t" r="r" b="b"/>
            <a:pathLst>
              <a:path w="267462" h="215900">
                <a:moveTo>
                  <a:pt x="160782" y="205359"/>
                </a:moveTo>
                <a:lnTo>
                  <a:pt x="160782" y="194818"/>
                </a:lnTo>
                <a:lnTo>
                  <a:pt x="217678" y="163195"/>
                </a:lnTo>
                <a:lnTo>
                  <a:pt x="253238" y="163195"/>
                </a:lnTo>
                <a:lnTo>
                  <a:pt x="267462" y="168529"/>
                </a:lnTo>
                <a:lnTo>
                  <a:pt x="267462" y="131699"/>
                </a:lnTo>
                <a:lnTo>
                  <a:pt x="267462" y="110617"/>
                </a:lnTo>
                <a:cubicBezTo>
                  <a:pt x="267462" y="110617"/>
                  <a:pt x="231902" y="105283"/>
                  <a:pt x="224790" y="105283"/>
                </a:cubicBezTo>
                <a:lnTo>
                  <a:pt x="210566" y="89535"/>
                </a:lnTo>
                <a:lnTo>
                  <a:pt x="210566" y="68453"/>
                </a:lnTo>
                <a:lnTo>
                  <a:pt x="160782" y="52705"/>
                </a:lnTo>
                <a:lnTo>
                  <a:pt x="118237" y="36830"/>
                </a:lnTo>
                <a:lnTo>
                  <a:pt x="111125" y="5207"/>
                </a:lnTo>
                <a:lnTo>
                  <a:pt x="68453" y="0"/>
                </a:lnTo>
                <a:lnTo>
                  <a:pt x="40005" y="15748"/>
                </a:lnTo>
                <a:lnTo>
                  <a:pt x="11557" y="21082"/>
                </a:lnTo>
                <a:cubicBezTo>
                  <a:pt x="16256" y="26289"/>
                  <a:pt x="25019" y="27178"/>
                  <a:pt x="25781" y="36830"/>
                </a:cubicBezTo>
                <a:cubicBezTo>
                  <a:pt x="26543" y="46482"/>
                  <a:pt x="18923" y="66548"/>
                  <a:pt x="16002" y="78994"/>
                </a:cubicBezTo>
                <a:cubicBezTo>
                  <a:pt x="12954" y="91440"/>
                  <a:pt x="10414" y="102870"/>
                  <a:pt x="7874" y="111252"/>
                </a:cubicBezTo>
                <a:cubicBezTo>
                  <a:pt x="5334" y="119634"/>
                  <a:pt x="0" y="124968"/>
                  <a:pt x="762" y="129413"/>
                </a:cubicBezTo>
                <a:cubicBezTo>
                  <a:pt x="1524" y="133731"/>
                  <a:pt x="7112" y="134747"/>
                  <a:pt x="12446" y="137795"/>
                </a:cubicBezTo>
                <a:cubicBezTo>
                  <a:pt x="17780" y="140843"/>
                  <a:pt x="30734" y="142367"/>
                  <a:pt x="32893" y="147447"/>
                </a:cubicBezTo>
                <a:cubicBezTo>
                  <a:pt x="35052" y="152527"/>
                  <a:pt x="28194" y="161544"/>
                  <a:pt x="25781" y="168529"/>
                </a:cubicBezTo>
                <a:lnTo>
                  <a:pt x="54229" y="205359"/>
                </a:lnTo>
                <a:lnTo>
                  <a:pt x="61341" y="215900"/>
                </a:lnTo>
                <a:lnTo>
                  <a:pt x="75565" y="210693"/>
                </a:lnTo>
                <a:lnTo>
                  <a:pt x="89789" y="210693"/>
                </a:lnTo>
                <a:lnTo>
                  <a:pt x="125349" y="215900"/>
                </a:lnTo>
                <a:lnTo>
                  <a:pt x="132461" y="210693"/>
                </a:lnTo>
                <a:lnTo>
                  <a:pt x="160782" y="205359"/>
                </a:lnTo>
              </a:path>
            </a:pathLst>
          </a:custGeom>
          <a:solidFill>
            <a:srgbClr val="A7A7A7"/>
          </a:solidFill>
        </p:spPr>
        <p:txBody>
          <a:bodyPr wrap="square" lIns="0" tIns="0" rIns="0" bIns="0" rtlCol="0">
            <a:noAutofit/>
          </a:bodyPr>
          <a:lstStyle/>
          <a:p>
            <a:endParaRPr/>
          </a:p>
        </p:txBody>
      </p:sp>
      <p:sp>
        <p:nvSpPr>
          <p:cNvPr id="152" name="object 152"/>
          <p:cNvSpPr/>
          <p:nvPr/>
        </p:nvSpPr>
        <p:spPr>
          <a:xfrm>
            <a:off x="2661475" y="3198812"/>
            <a:ext cx="276987" cy="225425"/>
          </a:xfrm>
          <a:custGeom>
            <a:avLst/>
            <a:gdLst/>
            <a:ahLst/>
            <a:cxnLst/>
            <a:rect l="l" t="t" r="r" b="b"/>
            <a:pathLst>
              <a:path w="276987" h="225425">
                <a:moveTo>
                  <a:pt x="165545" y="210122"/>
                </a:moveTo>
                <a:lnTo>
                  <a:pt x="165545" y="199581"/>
                </a:lnTo>
                <a:lnTo>
                  <a:pt x="222441" y="167958"/>
                </a:lnTo>
                <a:lnTo>
                  <a:pt x="258001" y="167958"/>
                </a:lnTo>
                <a:lnTo>
                  <a:pt x="272225" y="173292"/>
                </a:lnTo>
                <a:lnTo>
                  <a:pt x="272225" y="136462"/>
                </a:lnTo>
                <a:lnTo>
                  <a:pt x="272225" y="115380"/>
                </a:lnTo>
                <a:cubicBezTo>
                  <a:pt x="272225" y="115380"/>
                  <a:pt x="236665" y="110046"/>
                  <a:pt x="229553" y="110046"/>
                </a:cubicBezTo>
                <a:lnTo>
                  <a:pt x="215329" y="94298"/>
                </a:lnTo>
                <a:lnTo>
                  <a:pt x="215329" y="73216"/>
                </a:lnTo>
                <a:lnTo>
                  <a:pt x="165545" y="57468"/>
                </a:lnTo>
                <a:lnTo>
                  <a:pt x="123000" y="41593"/>
                </a:lnTo>
                <a:lnTo>
                  <a:pt x="115888" y="9970"/>
                </a:lnTo>
                <a:lnTo>
                  <a:pt x="73216" y="4763"/>
                </a:lnTo>
                <a:lnTo>
                  <a:pt x="44768" y="20511"/>
                </a:lnTo>
                <a:lnTo>
                  <a:pt x="16320" y="25845"/>
                </a:lnTo>
                <a:cubicBezTo>
                  <a:pt x="21019" y="31052"/>
                  <a:pt x="29782" y="31941"/>
                  <a:pt x="30544" y="41593"/>
                </a:cubicBezTo>
                <a:cubicBezTo>
                  <a:pt x="31306" y="51245"/>
                  <a:pt x="23686" y="71311"/>
                  <a:pt x="20765" y="83757"/>
                </a:cubicBezTo>
                <a:cubicBezTo>
                  <a:pt x="17717" y="96203"/>
                  <a:pt x="15177" y="107633"/>
                  <a:pt x="12637" y="116015"/>
                </a:cubicBezTo>
                <a:cubicBezTo>
                  <a:pt x="10097" y="124397"/>
                  <a:pt x="4763" y="129731"/>
                  <a:pt x="5525" y="134176"/>
                </a:cubicBezTo>
                <a:cubicBezTo>
                  <a:pt x="6287" y="138494"/>
                  <a:pt x="11875" y="139510"/>
                  <a:pt x="17209" y="142558"/>
                </a:cubicBezTo>
                <a:cubicBezTo>
                  <a:pt x="22543" y="145606"/>
                  <a:pt x="35497" y="147130"/>
                  <a:pt x="37656" y="152210"/>
                </a:cubicBezTo>
                <a:cubicBezTo>
                  <a:pt x="39815" y="157290"/>
                  <a:pt x="32957" y="166307"/>
                  <a:pt x="30544" y="173292"/>
                </a:cubicBezTo>
                <a:lnTo>
                  <a:pt x="58992" y="210122"/>
                </a:lnTo>
                <a:lnTo>
                  <a:pt x="66104" y="220663"/>
                </a:lnTo>
                <a:lnTo>
                  <a:pt x="80328" y="215456"/>
                </a:lnTo>
                <a:lnTo>
                  <a:pt x="94552" y="215456"/>
                </a:lnTo>
                <a:lnTo>
                  <a:pt x="130112" y="220663"/>
                </a:lnTo>
                <a:lnTo>
                  <a:pt x="137224" y="215456"/>
                </a:lnTo>
                <a:lnTo>
                  <a:pt x="165545" y="210122"/>
                </a:lnTo>
              </a:path>
            </a:pathLst>
          </a:custGeom>
          <a:ln w="9525">
            <a:solidFill>
              <a:srgbClr val="EFEFEF"/>
            </a:solidFill>
          </a:ln>
        </p:spPr>
        <p:txBody>
          <a:bodyPr wrap="square" lIns="0" tIns="0" rIns="0" bIns="0" rtlCol="0">
            <a:noAutofit/>
          </a:bodyPr>
          <a:lstStyle/>
          <a:p>
            <a:endParaRPr/>
          </a:p>
        </p:txBody>
      </p:sp>
      <p:sp>
        <p:nvSpPr>
          <p:cNvPr id="153" name="object 153"/>
          <p:cNvSpPr/>
          <p:nvPr/>
        </p:nvSpPr>
        <p:spPr>
          <a:xfrm>
            <a:off x="2532126" y="3002026"/>
            <a:ext cx="195199" cy="104775"/>
          </a:xfrm>
          <a:custGeom>
            <a:avLst/>
            <a:gdLst/>
            <a:ahLst/>
            <a:cxnLst/>
            <a:rect l="l" t="t" r="r" b="b"/>
            <a:pathLst>
              <a:path w="195199" h="104775">
                <a:moveTo>
                  <a:pt x="0" y="40640"/>
                </a:moveTo>
                <a:lnTo>
                  <a:pt x="0" y="40640"/>
                </a:lnTo>
                <a:lnTo>
                  <a:pt x="38989" y="58166"/>
                </a:lnTo>
                <a:lnTo>
                  <a:pt x="62484" y="75565"/>
                </a:lnTo>
                <a:lnTo>
                  <a:pt x="93599" y="75565"/>
                </a:lnTo>
                <a:lnTo>
                  <a:pt x="109220" y="93091"/>
                </a:lnTo>
                <a:lnTo>
                  <a:pt x="102743" y="85471"/>
                </a:lnTo>
                <a:lnTo>
                  <a:pt x="109220" y="93091"/>
                </a:lnTo>
                <a:lnTo>
                  <a:pt x="124841" y="104775"/>
                </a:lnTo>
                <a:lnTo>
                  <a:pt x="140462" y="40640"/>
                </a:lnTo>
                <a:cubicBezTo>
                  <a:pt x="137922" y="30988"/>
                  <a:pt x="135255" y="21336"/>
                  <a:pt x="132715" y="11557"/>
                </a:cubicBezTo>
                <a:lnTo>
                  <a:pt x="195199" y="0"/>
                </a:lnTo>
              </a:path>
            </a:pathLst>
          </a:custGeom>
          <a:solidFill>
            <a:srgbClr val="A7A7A7"/>
          </a:solidFill>
        </p:spPr>
        <p:txBody>
          <a:bodyPr wrap="square" lIns="0" tIns="0" rIns="0" bIns="0" rtlCol="0">
            <a:noAutofit/>
          </a:bodyPr>
          <a:lstStyle/>
          <a:p>
            <a:endParaRPr/>
          </a:p>
        </p:txBody>
      </p:sp>
      <p:sp>
        <p:nvSpPr>
          <p:cNvPr id="154" name="object 154"/>
          <p:cNvSpPr/>
          <p:nvPr/>
        </p:nvSpPr>
        <p:spPr>
          <a:xfrm>
            <a:off x="2527363" y="2997263"/>
            <a:ext cx="204724" cy="114300"/>
          </a:xfrm>
          <a:custGeom>
            <a:avLst/>
            <a:gdLst/>
            <a:ahLst/>
            <a:cxnLst/>
            <a:rect l="l" t="t" r="r" b="b"/>
            <a:pathLst>
              <a:path w="204724" h="114300">
                <a:moveTo>
                  <a:pt x="4763" y="45403"/>
                </a:moveTo>
                <a:lnTo>
                  <a:pt x="4763" y="45403"/>
                </a:lnTo>
                <a:lnTo>
                  <a:pt x="43752" y="62929"/>
                </a:lnTo>
                <a:lnTo>
                  <a:pt x="67247" y="80328"/>
                </a:lnTo>
                <a:lnTo>
                  <a:pt x="98362" y="80328"/>
                </a:lnTo>
                <a:lnTo>
                  <a:pt x="113983" y="97854"/>
                </a:lnTo>
                <a:lnTo>
                  <a:pt x="107506" y="90234"/>
                </a:lnTo>
                <a:lnTo>
                  <a:pt x="113983" y="97854"/>
                </a:lnTo>
                <a:lnTo>
                  <a:pt x="129604" y="109538"/>
                </a:lnTo>
                <a:lnTo>
                  <a:pt x="145225" y="45403"/>
                </a:lnTo>
                <a:cubicBezTo>
                  <a:pt x="142685" y="35751"/>
                  <a:pt x="140018" y="26099"/>
                  <a:pt x="137478" y="16320"/>
                </a:cubicBezTo>
                <a:lnTo>
                  <a:pt x="199962" y="4763"/>
                </a:lnTo>
              </a:path>
            </a:pathLst>
          </a:custGeom>
          <a:ln w="9525">
            <a:solidFill>
              <a:srgbClr val="EFEFEF"/>
            </a:solidFill>
          </a:ln>
        </p:spPr>
        <p:txBody>
          <a:bodyPr wrap="square" lIns="0" tIns="0" rIns="0" bIns="0" rtlCol="0">
            <a:noAutofit/>
          </a:bodyPr>
          <a:lstStyle/>
          <a:p>
            <a:endParaRPr/>
          </a:p>
        </p:txBody>
      </p:sp>
      <p:sp>
        <p:nvSpPr>
          <p:cNvPr id="155" name="object 155"/>
          <p:cNvSpPr/>
          <p:nvPr/>
        </p:nvSpPr>
        <p:spPr>
          <a:xfrm>
            <a:off x="2854325" y="2878201"/>
            <a:ext cx="117475" cy="133350"/>
          </a:xfrm>
          <a:custGeom>
            <a:avLst/>
            <a:gdLst/>
            <a:ahLst/>
            <a:cxnLst/>
            <a:rect l="l" t="t" r="r" b="b"/>
            <a:pathLst>
              <a:path w="117475" h="133350">
                <a:moveTo>
                  <a:pt x="117475" y="121666"/>
                </a:moveTo>
                <a:lnTo>
                  <a:pt x="101854" y="98552"/>
                </a:lnTo>
                <a:lnTo>
                  <a:pt x="86106" y="75311"/>
                </a:lnTo>
                <a:lnTo>
                  <a:pt x="109601" y="57912"/>
                </a:lnTo>
                <a:lnTo>
                  <a:pt x="117475" y="40513"/>
                </a:lnTo>
                <a:lnTo>
                  <a:pt x="86106" y="34671"/>
                </a:lnTo>
                <a:lnTo>
                  <a:pt x="78359" y="17272"/>
                </a:lnTo>
                <a:lnTo>
                  <a:pt x="46990" y="0"/>
                </a:lnTo>
                <a:lnTo>
                  <a:pt x="15621" y="23114"/>
                </a:lnTo>
                <a:lnTo>
                  <a:pt x="0" y="40513"/>
                </a:lnTo>
                <a:lnTo>
                  <a:pt x="7874" y="57912"/>
                </a:lnTo>
                <a:lnTo>
                  <a:pt x="23495" y="63754"/>
                </a:lnTo>
                <a:lnTo>
                  <a:pt x="39116" y="81153"/>
                </a:lnTo>
                <a:lnTo>
                  <a:pt x="31369" y="115951"/>
                </a:lnTo>
                <a:lnTo>
                  <a:pt x="54864" y="133350"/>
                </a:lnTo>
                <a:lnTo>
                  <a:pt x="78359" y="127508"/>
                </a:lnTo>
                <a:lnTo>
                  <a:pt x="117475" y="121666"/>
                </a:lnTo>
              </a:path>
            </a:pathLst>
          </a:custGeom>
          <a:solidFill>
            <a:srgbClr val="A7A7A7"/>
          </a:solidFill>
        </p:spPr>
        <p:txBody>
          <a:bodyPr wrap="square" lIns="0" tIns="0" rIns="0" bIns="0" rtlCol="0">
            <a:noAutofit/>
          </a:bodyPr>
          <a:lstStyle/>
          <a:p>
            <a:endParaRPr/>
          </a:p>
        </p:txBody>
      </p:sp>
      <p:sp>
        <p:nvSpPr>
          <p:cNvPr id="156" name="object 156"/>
          <p:cNvSpPr/>
          <p:nvPr/>
        </p:nvSpPr>
        <p:spPr>
          <a:xfrm>
            <a:off x="2849562" y="2873438"/>
            <a:ext cx="127000" cy="142875"/>
          </a:xfrm>
          <a:custGeom>
            <a:avLst/>
            <a:gdLst/>
            <a:ahLst/>
            <a:cxnLst/>
            <a:rect l="l" t="t" r="r" b="b"/>
            <a:pathLst>
              <a:path w="127000" h="142875">
                <a:moveTo>
                  <a:pt x="122238" y="126429"/>
                </a:moveTo>
                <a:lnTo>
                  <a:pt x="106617" y="103315"/>
                </a:lnTo>
                <a:lnTo>
                  <a:pt x="90869" y="80074"/>
                </a:lnTo>
                <a:lnTo>
                  <a:pt x="114364" y="62675"/>
                </a:lnTo>
                <a:lnTo>
                  <a:pt x="122238" y="45276"/>
                </a:lnTo>
                <a:lnTo>
                  <a:pt x="90869" y="39434"/>
                </a:lnTo>
                <a:lnTo>
                  <a:pt x="83122" y="22035"/>
                </a:lnTo>
                <a:lnTo>
                  <a:pt x="51753" y="4763"/>
                </a:lnTo>
                <a:lnTo>
                  <a:pt x="20384" y="27877"/>
                </a:lnTo>
                <a:lnTo>
                  <a:pt x="4763" y="45276"/>
                </a:lnTo>
                <a:lnTo>
                  <a:pt x="12637" y="62675"/>
                </a:lnTo>
                <a:lnTo>
                  <a:pt x="28258" y="68517"/>
                </a:lnTo>
                <a:lnTo>
                  <a:pt x="43879" y="85916"/>
                </a:lnTo>
                <a:lnTo>
                  <a:pt x="36132" y="120714"/>
                </a:lnTo>
                <a:lnTo>
                  <a:pt x="59627" y="138113"/>
                </a:lnTo>
                <a:lnTo>
                  <a:pt x="83122" y="132271"/>
                </a:lnTo>
                <a:lnTo>
                  <a:pt x="122238" y="126429"/>
                </a:lnTo>
              </a:path>
            </a:pathLst>
          </a:custGeom>
          <a:ln w="9525">
            <a:solidFill>
              <a:srgbClr val="EFEFEF"/>
            </a:solidFill>
          </a:ln>
        </p:spPr>
        <p:txBody>
          <a:bodyPr wrap="square" lIns="0" tIns="0" rIns="0" bIns="0" rtlCol="0">
            <a:noAutofit/>
          </a:bodyPr>
          <a:lstStyle/>
          <a:p>
            <a:endParaRPr/>
          </a:p>
        </p:txBody>
      </p:sp>
      <p:sp>
        <p:nvSpPr>
          <p:cNvPr id="157" name="object 157"/>
          <p:cNvSpPr/>
          <p:nvPr/>
        </p:nvSpPr>
        <p:spPr>
          <a:xfrm>
            <a:off x="3036951" y="2925826"/>
            <a:ext cx="76200" cy="69850"/>
          </a:xfrm>
          <a:custGeom>
            <a:avLst/>
            <a:gdLst/>
            <a:ahLst/>
            <a:cxnLst/>
            <a:rect l="l" t="t" r="r" b="b"/>
            <a:pathLst>
              <a:path w="76200" h="69850">
                <a:moveTo>
                  <a:pt x="7620" y="40640"/>
                </a:moveTo>
                <a:lnTo>
                  <a:pt x="7620" y="64008"/>
                </a:lnTo>
                <a:lnTo>
                  <a:pt x="15240" y="69850"/>
                </a:lnTo>
                <a:lnTo>
                  <a:pt x="45720" y="58166"/>
                </a:lnTo>
                <a:lnTo>
                  <a:pt x="76200" y="23241"/>
                </a:lnTo>
                <a:lnTo>
                  <a:pt x="22860" y="0"/>
                </a:lnTo>
                <a:lnTo>
                  <a:pt x="7620" y="0"/>
                </a:lnTo>
                <a:lnTo>
                  <a:pt x="0" y="17399"/>
                </a:lnTo>
                <a:lnTo>
                  <a:pt x="7620" y="40640"/>
                </a:lnTo>
                <a:close/>
              </a:path>
            </a:pathLst>
          </a:custGeom>
          <a:solidFill>
            <a:srgbClr val="A7A7A7"/>
          </a:solidFill>
        </p:spPr>
        <p:txBody>
          <a:bodyPr wrap="square" lIns="0" tIns="0" rIns="0" bIns="0" rtlCol="0">
            <a:noAutofit/>
          </a:bodyPr>
          <a:lstStyle/>
          <a:p>
            <a:endParaRPr/>
          </a:p>
        </p:txBody>
      </p:sp>
      <p:sp>
        <p:nvSpPr>
          <p:cNvPr id="158" name="object 158"/>
          <p:cNvSpPr/>
          <p:nvPr/>
        </p:nvSpPr>
        <p:spPr>
          <a:xfrm>
            <a:off x="3032188" y="2921063"/>
            <a:ext cx="85725" cy="79375"/>
          </a:xfrm>
          <a:custGeom>
            <a:avLst/>
            <a:gdLst/>
            <a:ahLst/>
            <a:cxnLst/>
            <a:rect l="l" t="t" r="r" b="b"/>
            <a:pathLst>
              <a:path w="85725" h="79375">
                <a:moveTo>
                  <a:pt x="12383" y="45403"/>
                </a:moveTo>
                <a:lnTo>
                  <a:pt x="12383" y="68771"/>
                </a:lnTo>
                <a:lnTo>
                  <a:pt x="20003" y="74613"/>
                </a:lnTo>
                <a:lnTo>
                  <a:pt x="50483" y="62929"/>
                </a:lnTo>
                <a:lnTo>
                  <a:pt x="80963" y="28004"/>
                </a:lnTo>
                <a:lnTo>
                  <a:pt x="27623" y="4763"/>
                </a:lnTo>
                <a:lnTo>
                  <a:pt x="12383" y="4763"/>
                </a:lnTo>
                <a:lnTo>
                  <a:pt x="4763" y="22162"/>
                </a:lnTo>
                <a:lnTo>
                  <a:pt x="12383" y="45403"/>
                </a:lnTo>
                <a:close/>
              </a:path>
            </a:pathLst>
          </a:custGeom>
          <a:ln w="9525">
            <a:solidFill>
              <a:srgbClr val="EFEFEF"/>
            </a:solidFill>
          </a:ln>
        </p:spPr>
        <p:txBody>
          <a:bodyPr wrap="square" lIns="0" tIns="0" rIns="0" bIns="0" rtlCol="0">
            <a:noAutofit/>
          </a:bodyPr>
          <a:lstStyle/>
          <a:p>
            <a:endParaRPr/>
          </a:p>
        </p:txBody>
      </p:sp>
      <p:sp>
        <p:nvSpPr>
          <p:cNvPr id="159" name="object 159"/>
          <p:cNvSpPr/>
          <p:nvPr/>
        </p:nvSpPr>
        <p:spPr>
          <a:xfrm>
            <a:off x="2943225" y="2922651"/>
            <a:ext cx="96901" cy="82550"/>
          </a:xfrm>
          <a:custGeom>
            <a:avLst/>
            <a:gdLst/>
            <a:ahLst/>
            <a:cxnLst/>
            <a:rect l="l" t="t" r="r" b="b"/>
            <a:pathLst>
              <a:path w="96901" h="82550">
                <a:moveTo>
                  <a:pt x="96901" y="76581"/>
                </a:moveTo>
                <a:lnTo>
                  <a:pt x="96901" y="52959"/>
                </a:lnTo>
                <a:lnTo>
                  <a:pt x="88773" y="29464"/>
                </a:lnTo>
                <a:lnTo>
                  <a:pt x="96901" y="11684"/>
                </a:lnTo>
                <a:lnTo>
                  <a:pt x="32258" y="5842"/>
                </a:lnTo>
                <a:lnTo>
                  <a:pt x="32258" y="0"/>
                </a:lnTo>
                <a:lnTo>
                  <a:pt x="24257" y="17653"/>
                </a:lnTo>
                <a:lnTo>
                  <a:pt x="0" y="35306"/>
                </a:lnTo>
                <a:lnTo>
                  <a:pt x="16129" y="58928"/>
                </a:lnTo>
                <a:lnTo>
                  <a:pt x="32258" y="82550"/>
                </a:lnTo>
                <a:lnTo>
                  <a:pt x="40386" y="82550"/>
                </a:lnTo>
                <a:lnTo>
                  <a:pt x="56515" y="76581"/>
                </a:lnTo>
                <a:lnTo>
                  <a:pt x="96901" y="76581"/>
                </a:lnTo>
              </a:path>
            </a:pathLst>
          </a:custGeom>
          <a:solidFill>
            <a:srgbClr val="A7A7A7"/>
          </a:solidFill>
        </p:spPr>
        <p:txBody>
          <a:bodyPr wrap="square" lIns="0" tIns="0" rIns="0" bIns="0" rtlCol="0">
            <a:noAutofit/>
          </a:bodyPr>
          <a:lstStyle/>
          <a:p>
            <a:endParaRPr/>
          </a:p>
        </p:txBody>
      </p:sp>
      <p:sp>
        <p:nvSpPr>
          <p:cNvPr id="160" name="object 160"/>
          <p:cNvSpPr/>
          <p:nvPr/>
        </p:nvSpPr>
        <p:spPr>
          <a:xfrm>
            <a:off x="2938462" y="2917888"/>
            <a:ext cx="106426" cy="92075"/>
          </a:xfrm>
          <a:custGeom>
            <a:avLst/>
            <a:gdLst/>
            <a:ahLst/>
            <a:cxnLst/>
            <a:rect l="l" t="t" r="r" b="b"/>
            <a:pathLst>
              <a:path w="106426" h="92075">
                <a:moveTo>
                  <a:pt x="101664" y="81344"/>
                </a:moveTo>
                <a:lnTo>
                  <a:pt x="101664" y="57722"/>
                </a:lnTo>
                <a:lnTo>
                  <a:pt x="93536" y="34227"/>
                </a:lnTo>
                <a:lnTo>
                  <a:pt x="101664" y="16447"/>
                </a:lnTo>
                <a:lnTo>
                  <a:pt x="37021" y="10605"/>
                </a:lnTo>
                <a:lnTo>
                  <a:pt x="37021" y="4763"/>
                </a:lnTo>
                <a:lnTo>
                  <a:pt x="29020" y="22416"/>
                </a:lnTo>
                <a:lnTo>
                  <a:pt x="4763" y="40069"/>
                </a:lnTo>
                <a:lnTo>
                  <a:pt x="20892" y="63691"/>
                </a:lnTo>
                <a:lnTo>
                  <a:pt x="37021" y="87313"/>
                </a:lnTo>
                <a:lnTo>
                  <a:pt x="45149" y="87313"/>
                </a:lnTo>
                <a:lnTo>
                  <a:pt x="61278" y="81344"/>
                </a:lnTo>
                <a:lnTo>
                  <a:pt x="101664" y="81344"/>
                </a:lnTo>
              </a:path>
            </a:pathLst>
          </a:custGeom>
          <a:ln w="9525">
            <a:solidFill>
              <a:srgbClr val="EFEFEF"/>
            </a:solidFill>
          </a:ln>
        </p:spPr>
        <p:txBody>
          <a:bodyPr wrap="square" lIns="0" tIns="0" rIns="0" bIns="0" rtlCol="0">
            <a:noAutofit/>
          </a:bodyPr>
          <a:lstStyle/>
          <a:p>
            <a:endParaRPr/>
          </a:p>
        </p:txBody>
      </p:sp>
      <p:sp>
        <p:nvSpPr>
          <p:cNvPr id="161" name="object 161"/>
          <p:cNvSpPr/>
          <p:nvPr/>
        </p:nvSpPr>
        <p:spPr>
          <a:xfrm>
            <a:off x="2579751" y="2814701"/>
            <a:ext cx="333375" cy="211074"/>
          </a:xfrm>
          <a:custGeom>
            <a:avLst/>
            <a:gdLst/>
            <a:ahLst/>
            <a:cxnLst/>
            <a:rect l="l" t="t" r="r" b="b"/>
            <a:pathLst>
              <a:path w="333375" h="211074">
                <a:moveTo>
                  <a:pt x="294513" y="123063"/>
                </a:moveTo>
                <a:cubicBezTo>
                  <a:pt x="286766" y="105537"/>
                  <a:pt x="286766" y="105537"/>
                  <a:pt x="286766" y="105537"/>
                </a:cubicBezTo>
                <a:cubicBezTo>
                  <a:pt x="302260" y="87884"/>
                  <a:pt x="302260" y="87884"/>
                  <a:pt x="302260" y="87884"/>
                </a:cubicBezTo>
                <a:cubicBezTo>
                  <a:pt x="333375" y="64389"/>
                  <a:pt x="333375" y="64389"/>
                  <a:pt x="333375" y="64389"/>
                </a:cubicBezTo>
                <a:cubicBezTo>
                  <a:pt x="325501" y="64389"/>
                  <a:pt x="325501" y="64389"/>
                  <a:pt x="325501" y="64389"/>
                </a:cubicBezTo>
                <a:cubicBezTo>
                  <a:pt x="302260" y="58547"/>
                  <a:pt x="302260" y="58547"/>
                  <a:pt x="302260" y="58547"/>
                </a:cubicBezTo>
                <a:cubicBezTo>
                  <a:pt x="294513" y="46863"/>
                  <a:pt x="294513" y="46863"/>
                  <a:pt x="294513" y="46863"/>
                </a:cubicBezTo>
                <a:cubicBezTo>
                  <a:pt x="248031" y="29210"/>
                  <a:pt x="248031" y="29210"/>
                  <a:pt x="248031" y="29210"/>
                </a:cubicBezTo>
                <a:cubicBezTo>
                  <a:pt x="170561" y="35179"/>
                  <a:pt x="170561" y="35179"/>
                  <a:pt x="170561" y="35179"/>
                </a:cubicBezTo>
                <a:cubicBezTo>
                  <a:pt x="131699" y="29210"/>
                  <a:pt x="131699" y="29210"/>
                  <a:pt x="131699" y="29210"/>
                </a:cubicBezTo>
                <a:cubicBezTo>
                  <a:pt x="123952" y="17526"/>
                  <a:pt x="123952" y="17526"/>
                  <a:pt x="123952" y="17526"/>
                </a:cubicBezTo>
                <a:cubicBezTo>
                  <a:pt x="85217" y="11684"/>
                  <a:pt x="85217" y="11684"/>
                  <a:pt x="85217" y="11684"/>
                </a:cubicBezTo>
                <a:cubicBezTo>
                  <a:pt x="85217" y="11684"/>
                  <a:pt x="54229" y="17526"/>
                  <a:pt x="46482" y="17526"/>
                </a:cubicBezTo>
                <a:cubicBezTo>
                  <a:pt x="38735" y="17526"/>
                  <a:pt x="38735" y="5842"/>
                  <a:pt x="38735" y="0"/>
                </a:cubicBezTo>
                <a:cubicBezTo>
                  <a:pt x="7747" y="11684"/>
                  <a:pt x="7747" y="11684"/>
                  <a:pt x="7747" y="11684"/>
                </a:cubicBezTo>
                <a:cubicBezTo>
                  <a:pt x="0" y="58547"/>
                  <a:pt x="0" y="58547"/>
                  <a:pt x="0" y="58547"/>
                </a:cubicBezTo>
                <a:cubicBezTo>
                  <a:pt x="15494" y="87884"/>
                  <a:pt x="15494" y="87884"/>
                  <a:pt x="15494" y="87884"/>
                </a:cubicBezTo>
                <a:cubicBezTo>
                  <a:pt x="92964" y="111379"/>
                  <a:pt x="92964" y="111379"/>
                  <a:pt x="92964" y="111379"/>
                </a:cubicBezTo>
                <a:cubicBezTo>
                  <a:pt x="131699" y="117221"/>
                  <a:pt x="131699" y="117221"/>
                  <a:pt x="131699" y="117221"/>
                </a:cubicBezTo>
                <a:cubicBezTo>
                  <a:pt x="123952" y="128905"/>
                  <a:pt x="123952" y="128905"/>
                  <a:pt x="123952" y="128905"/>
                </a:cubicBezTo>
                <a:cubicBezTo>
                  <a:pt x="139446" y="152400"/>
                  <a:pt x="139446" y="152400"/>
                  <a:pt x="139446" y="152400"/>
                </a:cubicBezTo>
                <a:cubicBezTo>
                  <a:pt x="139446" y="193421"/>
                  <a:pt x="139446" y="193421"/>
                  <a:pt x="139446" y="193421"/>
                </a:cubicBezTo>
                <a:cubicBezTo>
                  <a:pt x="139446" y="193421"/>
                  <a:pt x="139446" y="193421"/>
                  <a:pt x="139446" y="193421"/>
                </a:cubicBezTo>
                <a:cubicBezTo>
                  <a:pt x="162687" y="211074"/>
                  <a:pt x="162687" y="211074"/>
                  <a:pt x="162687" y="211074"/>
                </a:cubicBezTo>
                <a:cubicBezTo>
                  <a:pt x="232537" y="193421"/>
                  <a:pt x="232537" y="193421"/>
                  <a:pt x="232537" y="193421"/>
                </a:cubicBezTo>
                <a:cubicBezTo>
                  <a:pt x="224790" y="175895"/>
                  <a:pt x="224790" y="175895"/>
                  <a:pt x="224790" y="175895"/>
                </a:cubicBezTo>
                <a:cubicBezTo>
                  <a:pt x="201549" y="146558"/>
                  <a:pt x="201549" y="146558"/>
                  <a:pt x="201549" y="146558"/>
                </a:cubicBezTo>
                <a:cubicBezTo>
                  <a:pt x="263525" y="146558"/>
                  <a:pt x="263525" y="146558"/>
                  <a:pt x="263525" y="146558"/>
                </a:cubicBezTo>
                <a:cubicBezTo>
                  <a:pt x="302260" y="134874"/>
                  <a:pt x="302260" y="134874"/>
                  <a:pt x="302260" y="134874"/>
                </a:cubicBezTo>
                <a:cubicBezTo>
                  <a:pt x="294513" y="123063"/>
                  <a:pt x="294513" y="123063"/>
                  <a:pt x="294513" y="123063"/>
                </a:cubicBezTo>
              </a:path>
            </a:pathLst>
          </a:custGeom>
          <a:solidFill>
            <a:srgbClr val="A7A7A7"/>
          </a:solidFill>
        </p:spPr>
        <p:txBody>
          <a:bodyPr wrap="square" lIns="0" tIns="0" rIns="0" bIns="0" rtlCol="0">
            <a:noAutofit/>
          </a:bodyPr>
          <a:lstStyle/>
          <a:p>
            <a:endParaRPr/>
          </a:p>
        </p:txBody>
      </p:sp>
      <p:sp>
        <p:nvSpPr>
          <p:cNvPr id="162" name="object 162"/>
          <p:cNvSpPr/>
          <p:nvPr/>
        </p:nvSpPr>
        <p:spPr>
          <a:xfrm>
            <a:off x="2574988" y="2809938"/>
            <a:ext cx="342900" cy="220599"/>
          </a:xfrm>
          <a:custGeom>
            <a:avLst/>
            <a:gdLst/>
            <a:ahLst/>
            <a:cxnLst/>
            <a:rect l="l" t="t" r="r" b="b"/>
            <a:pathLst>
              <a:path w="342900" h="220599">
                <a:moveTo>
                  <a:pt x="299276" y="127826"/>
                </a:moveTo>
                <a:cubicBezTo>
                  <a:pt x="291529" y="110300"/>
                  <a:pt x="291529" y="110300"/>
                  <a:pt x="291529" y="110300"/>
                </a:cubicBezTo>
                <a:cubicBezTo>
                  <a:pt x="307023" y="92647"/>
                  <a:pt x="307023" y="92647"/>
                  <a:pt x="307023" y="92647"/>
                </a:cubicBezTo>
                <a:cubicBezTo>
                  <a:pt x="338138" y="69152"/>
                  <a:pt x="338138" y="69152"/>
                  <a:pt x="338138" y="69152"/>
                </a:cubicBezTo>
                <a:cubicBezTo>
                  <a:pt x="330264" y="69152"/>
                  <a:pt x="330264" y="69152"/>
                  <a:pt x="330264" y="69152"/>
                </a:cubicBezTo>
                <a:cubicBezTo>
                  <a:pt x="307023" y="63310"/>
                  <a:pt x="307023" y="63310"/>
                  <a:pt x="307023" y="63310"/>
                </a:cubicBezTo>
                <a:cubicBezTo>
                  <a:pt x="299276" y="51626"/>
                  <a:pt x="299276" y="51626"/>
                  <a:pt x="299276" y="51626"/>
                </a:cubicBezTo>
                <a:cubicBezTo>
                  <a:pt x="252794" y="33973"/>
                  <a:pt x="252794" y="33973"/>
                  <a:pt x="252794" y="33973"/>
                </a:cubicBezTo>
                <a:cubicBezTo>
                  <a:pt x="175324" y="39942"/>
                  <a:pt x="175324" y="39942"/>
                  <a:pt x="175324" y="39942"/>
                </a:cubicBezTo>
                <a:cubicBezTo>
                  <a:pt x="136462" y="33973"/>
                  <a:pt x="136462" y="33973"/>
                  <a:pt x="136462" y="33973"/>
                </a:cubicBezTo>
                <a:cubicBezTo>
                  <a:pt x="128715" y="22289"/>
                  <a:pt x="128715" y="22289"/>
                  <a:pt x="128715" y="22289"/>
                </a:cubicBezTo>
                <a:cubicBezTo>
                  <a:pt x="89980" y="16447"/>
                  <a:pt x="89980" y="16447"/>
                  <a:pt x="89980" y="16447"/>
                </a:cubicBezTo>
                <a:cubicBezTo>
                  <a:pt x="89980" y="16447"/>
                  <a:pt x="58992" y="22289"/>
                  <a:pt x="51245" y="22289"/>
                </a:cubicBezTo>
                <a:cubicBezTo>
                  <a:pt x="43498" y="22289"/>
                  <a:pt x="43498" y="10605"/>
                  <a:pt x="43498" y="4763"/>
                </a:cubicBezTo>
                <a:cubicBezTo>
                  <a:pt x="12510" y="16447"/>
                  <a:pt x="12510" y="16447"/>
                  <a:pt x="12510" y="16447"/>
                </a:cubicBezTo>
                <a:cubicBezTo>
                  <a:pt x="4763" y="63310"/>
                  <a:pt x="4763" y="63310"/>
                  <a:pt x="4763" y="63310"/>
                </a:cubicBezTo>
                <a:cubicBezTo>
                  <a:pt x="20257" y="92647"/>
                  <a:pt x="20257" y="92647"/>
                  <a:pt x="20257" y="92647"/>
                </a:cubicBezTo>
                <a:cubicBezTo>
                  <a:pt x="97727" y="116142"/>
                  <a:pt x="97727" y="116142"/>
                  <a:pt x="97727" y="116142"/>
                </a:cubicBezTo>
                <a:cubicBezTo>
                  <a:pt x="136462" y="121984"/>
                  <a:pt x="136462" y="121984"/>
                  <a:pt x="136462" y="121984"/>
                </a:cubicBezTo>
                <a:cubicBezTo>
                  <a:pt x="128715" y="133668"/>
                  <a:pt x="128715" y="133668"/>
                  <a:pt x="128715" y="133668"/>
                </a:cubicBezTo>
                <a:cubicBezTo>
                  <a:pt x="144209" y="157163"/>
                  <a:pt x="144209" y="157163"/>
                  <a:pt x="144209" y="157163"/>
                </a:cubicBezTo>
                <a:cubicBezTo>
                  <a:pt x="144209" y="198184"/>
                  <a:pt x="144209" y="198184"/>
                  <a:pt x="144209" y="198184"/>
                </a:cubicBezTo>
                <a:cubicBezTo>
                  <a:pt x="144209" y="198184"/>
                  <a:pt x="144209" y="198184"/>
                  <a:pt x="144209" y="198184"/>
                </a:cubicBezTo>
                <a:cubicBezTo>
                  <a:pt x="167450" y="215837"/>
                  <a:pt x="167450" y="215837"/>
                  <a:pt x="167450" y="215837"/>
                </a:cubicBezTo>
                <a:cubicBezTo>
                  <a:pt x="237300" y="198184"/>
                  <a:pt x="237300" y="198184"/>
                  <a:pt x="237300" y="198184"/>
                </a:cubicBezTo>
                <a:cubicBezTo>
                  <a:pt x="229553" y="180658"/>
                  <a:pt x="229553" y="180658"/>
                  <a:pt x="229553" y="180658"/>
                </a:cubicBezTo>
                <a:cubicBezTo>
                  <a:pt x="206312" y="151321"/>
                  <a:pt x="206312" y="151321"/>
                  <a:pt x="206312" y="151321"/>
                </a:cubicBezTo>
                <a:cubicBezTo>
                  <a:pt x="268288" y="151321"/>
                  <a:pt x="268288" y="151321"/>
                  <a:pt x="268288" y="151321"/>
                </a:cubicBezTo>
                <a:cubicBezTo>
                  <a:pt x="307023" y="139637"/>
                  <a:pt x="307023" y="139637"/>
                  <a:pt x="307023" y="139637"/>
                </a:cubicBezTo>
                <a:cubicBezTo>
                  <a:pt x="299276" y="127826"/>
                  <a:pt x="299276" y="127826"/>
                  <a:pt x="299276" y="127826"/>
                </a:cubicBezTo>
              </a:path>
            </a:pathLst>
          </a:custGeom>
          <a:ln w="9525">
            <a:solidFill>
              <a:srgbClr val="EFEFEF"/>
            </a:solidFill>
          </a:ln>
        </p:spPr>
        <p:txBody>
          <a:bodyPr wrap="square" lIns="0" tIns="0" rIns="0" bIns="0" rtlCol="0">
            <a:noAutofit/>
          </a:bodyPr>
          <a:lstStyle/>
          <a:p>
            <a:endParaRPr/>
          </a:p>
        </p:txBody>
      </p:sp>
      <p:sp>
        <p:nvSpPr>
          <p:cNvPr id="163" name="object 163"/>
          <p:cNvSpPr/>
          <p:nvPr/>
        </p:nvSpPr>
        <p:spPr>
          <a:xfrm>
            <a:off x="2390775" y="3002026"/>
            <a:ext cx="135001" cy="111125"/>
          </a:xfrm>
          <a:custGeom>
            <a:avLst/>
            <a:gdLst/>
            <a:ahLst/>
            <a:cxnLst/>
            <a:rect l="l" t="t" r="r" b="b"/>
            <a:pathLst>
              <a:path w="135001" h="111125">
                <a:moveTo>
                  <a:pt x="31750" y="111125"/>
                </a:moveTo>
                <a:lnTo>
                  <a:pt x="63500" y="87630"/>
                </a:lnTo>
                <a:lnTo>
                  <a:pt x="87376" y="81788"/>
                </a:lnTo>
                <a:lnTo>
                  <a:pt x="119126" y="58420"/>
                </a:lnTo>
                <a:lnTo>
                  <a:pt x="135001" y="35052"/>
                </a:lnTo>
                <a:lnTo>
                  <a:pt x="103251" y="17526"/>
                </a:lnTo>
                <a:lnTo>
                  <a:pt x="39751" y="0"/>
                </a:lnTo>
                <a:lnTo>
                  <a:pt x="31750" y="11684"/>
                </a:lnTo>
                <a:lnTo>
                  <a:pt x="0" y="64262"/>
                </a:lnTo>
                <a:lnTo>
                  <a:pt x="15875" y="87630"/>
                </a:lnTo>
                <a:lnTo>
                  <a:pt x="0" y="93472"/>
                </a:lnTo>
                <a:lnTo>
                  <a:pt x="7874" y="105156"/>
                </a:lnTo>
                <a:lnTo>
                  <a:pt x="31750" y="111125"/>
                </a:lnTo>
                <a:close/>
              </a:path>
            </a:pathLst>
          </a:custGeom>
          <a:solidFill>
            <a:srgbClr val="A7A7A7"/>
          </a:solidFill>
        </p:spPr>
        <p:txBody>
          <a:bodyPr wrap="square" lIns="0" tIns="0" rIns="0" bIns="0" rtlCol="0">
            <a:noAutofit/>
          </a:bodyPr>
          <a:lstStyle/>
          <a:p>
            <a:endParaRPr/>
          </a:p>
        </p:txBody>
      </p:sp>
      <p:sp>
        <p:nvSpPr>
          <p:cNvPr id="164" name="object 164"/>
          <p:cNvSpPr/>
          <p:nvPr/>
        </p:nvSpPr>
        <p:spPr>
          <a:xfrm>
            <a:off x="2386012" y="2997263"/>
            <a:ext cx="144526" cy="120650"/>
          </a:xfrm>
          <a:custGeom>
            <a:avLst/>
            <a:gdLst/>
            <a:ahLst/>
            <a:cxnLst/>
            <a:rect l="l" t="t" r="r" b="b"/>
            <a:pathLst>
              <a:path w="144526" h="120650">
                <a:moveTo>
                  <a:pt x="36513" y="115888"/>
                </a:moveTo>
                <a:lnTo>
                  <a:pt x="68263" y="92393"/>
                </a:lnTo>
                <a:lnTo>
                  <a:pt x="92139" y="86551"/>
                </a:lnTo>
                <a:lnTo>
                  <a:pt x="123889" y="63183"/>
                </a:lnTo>
                <a:lnTo>
                  <a:pt x="139764" y="39815"/>
                </a:lnTo>
                <a:lnTo>
                  <a:pt x="108014" y="22289"/>
                </a:lnTo>
                <a:lnTo>
                  <a:pt x="44514" y="4763"/>
                </a:lnTo>
                <a:lnTo>
                  <a:pt x="36513" y="16447"/>
                </a:lnTo>
                <a:lnTo>
                  <a:pt x="4763" y="69025"/>
                </a:lnTo>
                <a:lnTo>
                  <a:pt x="20638" y="92393"/>
                </a:lnTo>
                <a:lnTo>
                  <a:pt x="4763" y="98235"/>
                </a:lnTo>
                <a:lnTo>
                  <a:pt x="12637" y="109919"/>
                </a:lnTo>
                <a:lnTo>
                  <a:pt x="36513" y="115888"/>
                </a:lnTo>
                <a:close/>
              </a:path>
            </a:pathLst>
          </a:custGeom>
          <a:ln w="9525">
            <a:solidFill>
              <a:srgbClr val="EFEFEF"/>
            </a:solidFill>
          </a:ln>
        </p:spPr>
        <p:txBody>
          <a:bodyPr wrap="square" lIns="0" tIns="0" rIns="0" bIns="0" rtlCol="0">
            <a:noAutofit/>
          </a:bodyPr>
          <a:lstStyle/>
          <a:p>
            <a:endParaRPr/>
          </a:p>
        </p:txBody>
      </p:sp>
      <p:sp>
        <p:nvSpPr>
          <p:cNvPr id="165" name="object 165"/>
          <p:cNvSpPr/>
          <p:nvPr/>
        </p:nvSpPr>
        <p:spPr>
          <a:xfrm>
            <a:off x="4757801" y="1755775"/>
            <a:ext cx="49149" cy="73025"/>
          </a:xfrm>
          <a:custGeom>
            <a:avLst/>
            <a:gdLst/>
            <a:ahLst/>
            <a:cxnLst/>
            <a:rect l="l" t="t" r="r" b="b"/>
            <a:pathLst>
              <a:path w="49149" h="73025">
                <a:moveTo>
                  <a:pt x="6096" y="69342"/>
                </a:moveTo>
                <a:cubicBezTo>
                  <a:pt x="6096" y="62484"/>
                  <a:pt x="6223" y="55626"/>
                  <a:pt x="6350" y="48640"/>
                </a:cubicBezTo>
                <a:lnTo>
                  <a:pt x="0" y="45465"/>
                </a:lnTo>
                <a:lnTo>
                  <a:pt x="12827" y="11303"/>
                </a:lnTo>
                <a:lnTo>
                  <a:pt x="29845" y="11303"/>
                </a:lnTo>
                <a:lnTo>
                  <a:pt x="44831" y="0"/>
                </a:lnTo>
                <a:lnTo>
                  <a:pt x="46990" y="22733"/>
                </a:lnTo>
                <a:lnTo>
                  <a:pt x="49149" y="35687"/>
                </a:lnTo>
                <a:lnTo>
                  <a:pt x="25654" y="55118"/>
                </a:lnTo>
                <a:lnTo>
                  <a:pt x="25654" y="73025"/>
                </a:lnTo>
                <a:lnTo>
                  <a:pt x="12827" y="68199"/>
                </a:lnTo>
                <a:lnTo>
                  <a:pt x="6096" y="69342"/>
                </a:lnTo>
                <a:close/>
              </a:path>
            </a:pathLst>
          </a:custGeom>
          <a:solidFill>
            <a:srgbClr val="A7A7A7"/>
          </a:solidFill>
        </p:spPr>
        <p:txBody>
          <a:bodyPr wrap="square" lIns="0" tIns="0" rIns="0" bIns="0" rtlCol="0">
            <a:noAutofit/>
          </a:bodyPr>
          <a:lstStyle/>
          <a:p>
            <a:endParaRPr/>
          </a:p>
        </p:txBody>
      </p:sp>
      <p:sp>
        <p:nvSpPr>
          <p:cNvPr id="166" name="object 166"/>
          <p:cNvSpPr/>
          <p:nvPr/>
        </p:nvSpPr>
        <p:spPr>
          <a:xfrm>
            <a:off x="4753038" y="1751012"/>
            <a:ext cx="58674" cy="82550"/>
          </a:xfrm>
          <a:custGeom>
            <a:avLst/>
            <a:gdLst/>
            <a:ahLst/>
            <a:cxnLst/>
            <a:rect l="l" t="t" r="r" b="b"/>
            <a:pathLst>
              <a:path w="58674" h="82550">
                <a:moveTo>
                  <a:pt x="10859" y="74105"/>
                </a:moveTo>
                <a:cubicBezTo>
                  <a:pt x="10859" y="67247"/>
                  <a:pt x="10986" y="60389"/>
                  <a:pt x="11113" y="53403"/>
                </a:cubicBezTo>
                <a:lnTo>
                  <a:pt x="4763" y="50228"/>
                </a:lnTo>
                <a:lnTo>
                  <a:pt x="17590" y="16066"/>
                </a:lnTo>
                <a:lnTo>
                  <a:pt x="34608" y="16066"/>
                </a:lnTo>
                <a:lnTo>
                  <a:pt x="49594" y="4763"/>
                </a:lnTo>
                <a:lnTo>
                  <a:pt x="51753" y="27496"/>
                </a:lnTo>
                <a:lnTo>
                  <a:pt x="53912" y="40450"/>
                </a:lnTo>
                <a:lnTo>
                  <a:pt x="30417" y="59881"/>
                </a:lnTo>
                <a:lnTo>
                  <a:pt x="30417" y="77788"/>
                </a:lnTo>
                <a:lnTo>
                  <a:pt x="17590" y="72962"/>
                </a:lnTo>
                <a:lnTo>
                  <a:pt x="10859" y="74105"/>
                </a:lnTo>
                <a:close/>
              </a:path>
            </a:pathLst>
          </a:custGeom>
          <a:ln w="9525">
            <a:solidFill>
              <a:srgbClr val="EFEFEF"/>
            </a:solidFill>
          </a:ln>
        </p:spPr>
        <p:txBody>
          <a:bodyPr wrap="square" lIns="0" tIns="0" rIns="0" bIns="0" rtlCol="0">
            <a:noAutofit/>
          </a:bodyPr>
          <a:lstStyle/>
          <a:p>
            <a:endParaRPr/>
          </a:p>
        </p:txBody>
      </p:sp>
      <p:sp>
        <p:nvSpPr>
          <p:cNvPr id="167" name="object 167"/>
          <p:cNvSpPr/>
          <p:nvPr/>
        </p:nvSpPr>
        <p:spPr>
          <a:xfrm>
            <a:off x="5999861" y="2269871"/>
            <a:ext cx="462153" cy="313055"/>
          </a:xfrm>
          <a:custGeom>
            <a:avLst/>
            <a:gdLst/>
            <a:ahLst/>
            <a:cxnLst/>
            <a:rect l="l" t="t" r="r" b="b"/>
            <a:pathLst>
              <a:path w="462153" h="313055">
                <a:moveTo>
                  <a:pt x="310896" y="298831"/>
                </a:moveTo>
                <a:cubicBezTo>
                  <a:pt x="322326" y="294386"/>
                  <a:pt x="343027" y="294640"/>
                  <a:pt x="342646" y="284607"/>
                </a:cubicBezTo>
                <a:cubicBezTo>
                  <a:pt x="342265" y="274574"/>
                  <a:pt x="313055" y="249047"/>
                  <a:pt x="308483" y="238379"/>
                </a:cubicBezTo>
                <a:cubicBezTo>
                  <a:pt x="303911" y="227711"/>
                  <a:pt x="311912" y="225298"/>
                  <a:pt x="315087" y="220472"/>
                </a:cubicBezTo>
                <a:cubicBezTo>
                  <a:pt x="318262" y="215519"/>
                  <a:pt x="320040" y="211455"/>
                  <a:pt x="327406" y="209169"/>
                </a:cubicBezTo>
                <a:cubicBezTo>
                  <a:pt x="334772" y="206883"/>
                  <a:pt x="347218" y="216916"/>
                  <a:pt x="359156" y="206883"/>
                </a:cubicBezTo>
                <a:cubicBezTo>
                  <a:pt x="371094" y="196977"/>
                  <a:pt x="388747" y="165100"/>
                  <a:pt x="399034" y="149352"/>
                </a:cubicBezTo>
                <a:cubicBezTo>
                  <a:pt x="409321" y="133604"/>
                  <a:pt x="415036" y="124714"/>
                  <a:pt x="421005" y="112268"/>
                </a:cubicBezTo>
                <a:cubicBezTo>
                  <a:pt x="426847" y="99822"/>
                  <a:pt x="436499" y="82931"/>
                  <a:pt x="434467" y="74422"/>
                </a:cubicBezTo>
                <a:cubicBezTo>
                  <a:pt x="432435" y="65913"/>
                  <a:pt x="407797" y="68453"/>
                  <a:pt x="408813" y="61214"/>
                </a:cubicBezTo>
                <a:cubicBezTo>
                  <a:pt x="409829" y="53467"/>
                  <a:pt x="406273" y="34417"/>
                  <a:pt x="411861" y="33401"/>
                </a:cubicBezTo>
                <a:cubicBezTo>
                  <a:pt x="431927" y="29718"/>
                  <a:pt x="450215" y="28321"/>
                  <a:pt x="456184" y="25146"/>
                </a:cubicBezTo>
                <a:cubicBezTo>
                  <a:pt x="462153" y="21844"/>
                  <a:pt x="452374" y="17272"/>
                  <a:pt x="448056" y="13970"/>
                </a:cubicBezTo>
                <a:cubicBezTo>
                  <a:pt x="443611" y="10668"/>
                  <a:pt x="436626" y="7747"/>
                  <a:pt x="429641" y="5461"/>
                </a:cubicBezTo>
                <a:cubicBezTo>
                  <a:pt x="422656" y="3302"/>
                  <a:pt x="418465" y="0"/>
                  <a:pt x="406146" y="254"/>
                </a:cubicBezTo>
                <a:cubicBezTo>
                  <a:pt x="393954" y="635"/>
                  <a:pt x="368427" y="5969"/>
                  <a:pt x="356108" y="7239"/>
                </a:cubicBezTo>
                <a:cubicBezTo>
                  <a:pt x="343662" y="8382"/>
                  <a:pt x="340487" y="6350"/>
                  <a:pt x="331724" y="8001"/>
                </a:cubicBezTo>
                <a:cubicBezTo>
                  <a:pt x="322961" y="9652"/>
                  <a:pt x="312293" y="17018"/>
                  <a:pt x="303657" y="17018"/>
                </a:cubicBezTo>
                <a:cubicBezTo>
                  <a:pt x="301625" y="27305"/>
                  <a:pt x="298577" y="40513"/>
                  <a:pt x="297561" y="47879"/>
                </a:cubicBezTo>
                <a:cubicBezTo>
                  <a:pt x="296418" y="55245"/>
                  <a:pt x="297561" y="56769"/>
                  <a:pt x="297561" y="61214"/>
                </a:cubicBezTo>
                <a:cubicBezTo>
                  <a:pt x="294640" y="63373"/>
                  <a:pt x="291973" y="62865"/>
                  <a:pt x="288925" y="67818"/>
                </a:cubicBezTo>
                <a:cubicBezTo>
                  <a:pt x="285877" y="72771"/>
                  <a:pt x="282448" y="83185"/>
                  <a:pt x="279146" y="90805"/>
                </a:cubicBezTo>
                <a:cubicBezTo>
                  <a:pt x="279146" y="90805"/>
                  <a:pt x="241554" y="102743"/>
                  <a:pt x="228981" y="107696"/>
                </a:cubicBezTo>
                <a:cubicBezTo>
                  <a:pt x="216281" y="112776"/>
                  <a:pt x="211836" y="114427"/>
                  <a:pt x="203327" y="121031"/>
                </a:cubicBezTo>
                <a:cubicBezTo>
                  <a:pt x="194691" y="127635"/>
                  <a:pt x="177546" y="147447"/>
                  <a:pt x="177546" y="147447"/>
                </a:cubicBezTo>
                <a:cubicBezTo>
                  <a:pt x="177546" y="147447"/>
                  <a:pt x="143002" y="148082"/>
                  <a:pt x="126238" y="154305"/>
                </a:cubicBezTo>
                <a:cubicBezTo>
                  <a:pt x="109474" y="160401"/>
                  <a:pt x="93345" y="179324"/>
                  <a:pt x="76708" y="184023"/>
                </a:cubicBezTo>
                <a:cubicBezTo>
                  <a:pt x="60198" y="188722"/>
                  <a:pt x="31496" y="178562"/>
                  <a:pt x="26670" y="182245"/>
                </a:cubicBezTo>
                <a:cubicBezTo>
                  <a:pt x="21844" y="185928"/>
                  <a:pt x="40259" y="200533"/>
                  <a:pt x="48006" y="205994"/>
                </a:cubicBezTo>
                <a:cubicBezTo>
                  <a:pt x="55753" y="211582"/>
                  <a:pt x="68961" y="212090"/>
                  <a:pt x="73279" y="215265"/>
                </a:cubicBezTo>
                <a:cubicBezTo>
                  <a:pt x="77597" y="218440"/>
                  <a:pt x="73660" y="221742"/>
                  <a:pt x="73914" y="224790"/>
                </a:cubicBezTo>
                <a:cubicBezTo>
                  <a:pt x="74168" y="227965"/>
                  <a:pt x="77089" y="231648"/>
                  <a:pt x="74930" y="234061"/>
                </a:cubicBezTo>
                <a:cubicBezTo>
                  <a:pt x="72644" y="236347"/>
                  <a:pt x="67564" y="235458"/>
                  <a:pt x="60452" y="239014"/>
                </a:cubicBezTo>
                <a:cubicBezTo>
                  <a:pt x="53467" y="242697"/>
                  <a:pt x="31750" y="240919"/>
                  <a:pt x="32893" y="256032"/>
                </a:cubicBezTo>
                <a:cubicBezTo>
                  <a:pt x="33147" y="260985"/>
                  <a:pt x="0" y="260350"/>
                  <a:pt x="38735" y="269748"/>
                </a:cubicBezTo>
                <a:cubicBezTo>
                  <a:pt x="77343" y="279273"/>
                  <a:pt x="247269" y="293370"/>
                  <a:pt x="264922" y="313055"/>
                </a:cubicBezTo>
                <a:lnTo>
                  <a:pt x="275463" y="308610"/>
                </a:lnTo>
                <a:lnTo>
                  <a:pt x="310896" y="298831"/>
                </a:lnTo>
                <a:close/>
              </a:path>
            </a:pathLst>
          </a:custGeom>
          <a:solidFill>
            <a:srgbClr val="A7A7A7"/>
          </a:solidFill>
        </p:spPr>
        <p:txBody>
          <a:bodyPr wrap="square" lIns="0" tIns="0" rIns="0" bIns="0" rtlCol="0">
            <a:noAutofit/>
          </a:bodyPr>
          <a:lstStyle/>
          <a:p>
            <a:endParaRPr/>
          </a:p>
        </p:txBody>
      </p:sp>
      <p:sp>
        <p:nvSpPr>
          <p:cNvPr id="168" name="object 168"/>
          <p:cNvSpPr/>
          <p:nvPr/>
        </p:nvSpPr>
        <p:spPr>
          <a:xfrm>
            <a:off x="5995098" y="2265108"/>
            <a:ext cx="471678" cy="322580"/>
          </a:xfrm>
          <a:custGeom>
            <a:avLst/>
            <a:gdLst/>
            <a:ahLst/>
            <a:cxnLst/>
            <a:rect l="l" t="t" r="r" b="b"/>
            <a:pathLst>
              <a:path w="471678" h="322580">
                <a:moveTo>
                  <a:pt x="315659" y="303594"/>
                </a:moveTo>
                <a:cubicBezTo>
                  <a:pt x="327089" y="299149"/>
                  <a:pt x="347790" y="299403"/>
                  <a:pt x="347409" y="289370"/>
                </a:cubicBezTo>
                <a:cubicBezTo>
                  <a:pt x="347028" y="279337"/>
                  <a:pt x="317818" y="253810"/>
                  <a:pt x="313246" y="243142"/>
                </a:cubicBezTo>
                <a:cubicBezTo>
                  <a:pt x="308674" y="232474"/>
                  <a:pt x="316675" y="230061"/>
                  <a:pt x="319850" y="225235"/>
                </a:cubicBezTo>
                <a:cubicBezTo>
                  <a:pt x="323025" y="220282"/>
                  <a:pt x="324803" y="216218"/>
                  <a:pt x="332169" y="213932"/>
                </a:cubicBezTo>
                <a:cubicBezTo>
                  <a:pt x="339535" y="211646"/>
                  <a:pt x="351981" y="221679"/>
                  <a:pt x="363919" y="211646"/>
                </a:cubicBezTo>
                <a:cubicBezTo>
                  <a:pt x="375857" y="201740"/>
                  <a:pt x="393510" y="169863"/>
                  <a:pt x="403797" y="154115"/>
                </a:cubicBezTo>
                <a:cubicBezTo>
                  <a:pt x="414084" y="138367"/>
                  <a:pt x="419799" y="129477"/>
                  <a:pt x="425768" y="117031"/>
                </a:cubicBezTo>
                <a:cubicBezTo>
                  <a:pt x="431610" y="104585"/>
                  <a:pt x="441262" y="87694"/>
                  <a:pt x="439230" y="79185"/>
                </a:cubicBezTo>
                <a:cubicBezTo>
                  <a:pt x="437198" y="70676"/>
                  <a:pt x="412560" y="73216"/>
                  <a:pt x="413576" y="65977"/>
                </a:cubicBezTo>
                <a:cubicBezTo>
                  <a:pt x="414592" y="58230"/>
                  <a:pt x="411036" y="39180"/>
                  <a:pt x="416624" y="38164"/>
                </a:cubicBezTo>
                <a:cubicBezTo>
                  <a:pt x="436690" y="34481"/>
                  <a:pt x="454978" y="33084"/>
                  <a:pt x="460947" y="29909"/>
                </a:cubicBezTo>
                <a:cubicBezTo>
                  <a:pt x="466916" y="26607"/>
                  <a:pt x="457137" y="22035"/>
                  <a:pt x="452819" y="18733"/>
                </a:cubicBezTo>
                <a:cubicBezTo>
                  <a:pt x="448374" y="15431"/>
                  <a:pt x="441389" y="12510"/>
                  <a:pt x="434404" y="10224"/>
                </a:cubicBezTo>
                <a:cubicBezTo>
                  <a:pt x="427419" y="8065"/>
                  <a:pt x="423228" y="4763"/>
                  <a:pt x="410909" y="5017"/>
                </a:cubicBezTo>
                <a:cubicBezTo>
                  <a:pt x="398717" y="5398"/>
                  <a:pt x="373190" y="10732"/>
                  <a:pt x="360871" y="12002"/>
                </a:cubicBezTo>
                <a:cubicBezTo>
                  <a:pt x="348425" y="13145"/>
                  <a:pt x="345250" y="11113"/>
                  <a:pt x="336487" y="12764"/>
                </a:cubicBezTo>
                <a:cubicBezTo>
                  <a:pt x="327724" y="14415"/>
                  <a:pt x="317056" y="21781"/>
                  <a:pt x="308420" y="21781"/>
                </a:cubicBezTo>
                <a:cubicBezTo>
                  <a:pt x="306388" y="32068"/>
                  <a:pt x="303340" y="45276"/>
                  <a:pt x="302324" y="52642"/>
                </a:cubicBezTo>
                <a:cubicBezTo>
                  <a:pt x="301181" y="60008"/>
                  <a:pt x="302324" y="61532"/>
                  <a:pt x="302324" y="65977"/>
                </a:cubicBezTo>
                <a:cubicBezTo>
                  <a:pt x="299403" y="68136"/>
                  <a:pt x="296736" y="67628"/>
                  <a:pt x="293688" y="72581"/>
                </a:cubicBezTo>
                <a:cubicBezTo>
                  <a:pt x="290640" y="77534"/>
                  <a:pt x="287211" y="87948"/>
                  <a:pt x="283909" y="95568"/>
                </a:cubicBezTo>
                <a:cubicBezTo>
                  <a:pt x="283909" y="95568"/>
                  <a:pt x="246317" y="107506"/>
                  <a:pt x="233744" y="112459"/>
                </a:cubicBezTo>
                <a:cubicBezTo>
                  <a:pt x="221044" y="117539"/>
                  <a:pt x="216599" y="119190"/>
                  <a:pt x="208090" y="125794"/>
                </a:cubicBezTo>
                <a:cubicBezTo>
                  <a:pt x="199454" y="132398"/>
                  <a:pt x="182309" y="152210"/>
                  <a:pt x="182309" y="152210"/>
                </a:cubicBezTo>
                <a:cubicBezTo>
                  <a:pt x="182309" y="152210"/>
                  <a:pt x="147765" y="152845"/>
                  <a:pt x="131001" y="159068"/>
                </a:cubicBezTo>
                <a:cubicBezTo>
                  <a:pt x="114237" y="165164"/>
                  <a:pt x="98108" y="184087"/>
                  <a:pt x="81471" y="188786"/>
                </a:cubicBezTo>
                <a:cubicBezTo>
                  <a:pt x="64961" y="193485"/>
                  <a:pt x="36259" y="183325"/>
                  <a:pt x="31433" y="187008"/>
                </a:cubicBezTo>
                <a:cubicBezTo>
                  <a:pt x="26607" y="190691"/>
                  <a:pt x="45022" y="205296"/>
                  <a:pt x="52769" y="210757"/>
                </a:cubicBezTo>
                <a:cubicBezTo>
                  <a:pt x="60516" y="216345"/>
                  <a:pt x="73724" y="216853"/>
                  <a:pt x="78042" y="220028"/>
                </a:cubicBezTo>
                <a:cubicBezTo>
                  <a:pt x="82360" y="223203"/>
                  <a:pt x="78423" y="226505"/>
                  <a:pt x="78677" y="229553"/>
                </a:cubicBezTo>
                <a:cubicBezTo>
                  <a:pt x="78931" y="232728"/>
                  <a:pt x="81852" y="236411"/>
                  <a:pt x="79693" y="238824"/>
                </a:cubicBezTo>
                <a:cubicBezTo>
                  <a:pt x="77407" y="241110"/>
                  <a:pt x="72327" y="240221"/>
                  <a:pt x="65215" y="243777"/>
                </a:cubicBezTo>
                <a:cubicBezTo>
                  <a:pt x="58230" y="247460"/>
                  <a:pt x="36513" y="245682"/>
                  <a:pt x="37656" y="260795"/>
                </a:cubicBezTo>
                <a:cubicBezTo>
                  <a:pt x="37910" y="265748"/>
                  <a:pt x="4763" y="265113"/>
                  <a:pt x="43498" y="274511"/>
                </a:cubicBezTo>
                <a:cubicBezTo>
                  <a:pt x="82106" y="284036"/>
                  <a:pt x="252032" y="298133"/>
                  <a:pt x="269685" y="317818"/>
                </a:cubicBezTo>
                <a:lnTo>
                  <a:pt x="280226" y="313373"/>
                </a:lnTo>
                <a:lnTo>
                  <a:pt x="315659" y="303594"/>
                </a:lnTo>
                <a:close/>
              </a:path>
            </a:pathLst>
          </a:custGeom>
          <a:ln w="9525">
            <a:solidFill>
              <a:srgbClr val="EFEFEF"/>
            </a:solidFill>
          </a:ln>
        </p:spPr>
        <p:txBody>
          <a:bodyPr wrap="square" lIns="0" tIns="0" rIns="0" bIns="0" rtlCol="0">
            <a:noAutofit/>
          </a:bodyPr>
          <a:lstStyle/>
          <a:p>
            <a:endParaRPr/>
          </a:p>
        </p:txBody>
      </p:sp>
      <p:sp>
        <p:nvSpPr>
          <p:cNvPr id="169" name="object 169"/>
          <p:cNvSpPr/>
          <p:nvPr/>
        </p:nvSpPr>
        <p:spPr>
          <a:xfrm>
            <a:off x="6264275" y="2273300"/>
            <a:ext cx="730250" cy="668401"/>
          </a:xfrm>
          <a:custGeom>
            <a:avLst/>
            <a:gdLst/>
            <a:ahLst/>
            <a:cxnLst/>
            <a:rect l="l" t="t" r="r" b="b"/>
            <a:pathLst>
              <a:path w="730250" h="668401">
                <a:moveTo>
                  <a:pt x="597535" y="298831"/>
                </a:moveTo>
                <a:cubicBezTo>
                  <a:pt x="608584" y="303530"/>
                  <a:pt x="630047" y="300736"/>
                  <a:pt x="639191" y="310515"/>
                </a:cubicBezTo>
                <a:cubicBezTo>
                  <a:pt x="631317" y="326898"/>
                  <a:pt x="628904" y="323850"/>
                  <a:pt x="622427" y="338074"/>
                </a:cubicBezTo>
                <a:cubicBezTo>
                  <a:pt x="631063" y="340868"/>
                  <a:pt x="649731" y="350520"/>
                  <a:pt x="649097" y="347726"/>
                </a:cubicBezTo>
                <a:cubicBezTo>
                  <a:pt x="649859" y="343535"/>
                  <a:pt x="676148" y="312420"/>
                  <a:pt x="676656" y="305435"/>
                </a:cubicBezTo>
                <a:cubicBezTo>
                  <a:pt x="684403" y="301117"/>
                  <a:pt x="719328" y="273177"/>
                  <a:pt x="730250" y="270637"/>
                </a:cubicBezTo>
                <a:lnTo>
                  <a:pt x="709422" y="266700"/>
                </a:lnTo>
                <a:cubicBezTo>
                  <a:pt x="718057" y="257810"/>
                  <a:pt x="718057" y="246507"/>
                  <a:pt x="720471" y="225933"/>
                </a:cubicBezTo>
                <a:cubicBezTo>
                  <a:pt x="726313" y="207772"/>
                  <a:pt x="718439" y="210312"/>
                  <a:pt x="714756" y="200533"/>
                </a:cubicBezTo>
                <a:cubicBezTo>
                  <a:pt x="710946" y="190881"/>
                  <a:pt x="709422" y="187706"/>
                  <a:pt x="683894" y="186436"/>
                </a:cubicBezTo>
                <a:cubicBezTo>
                  <a:pt x="663702" y="181356"/>
                  <a:pt x="665861" y="178308"/>
                  <a:pt x="653034" y="170053"/>
                </a:cubicBezTo>
                <a:lnTo>
                  <a:pt x="617219" y="169799"/>
                </a:lnTo>
                <a:cubicBezTo>
                  <a:pt x="605663" y="175895"/>
                  <a:pt x="563244" y="204216"/>
                  <a:pt x="560959" y="211455"/>
                </a:cubicBezTo>
                <a:cubicBezTo>
                  <a:pt x="558673" y="218567"/>
                  <a:pt x="590168" y="210439"/>
                  <a:pt x="598043" y="216027"/>
                </a:cubicBezTo>
                <a:cubicBezTo>
                  <a:pt x="605917" y="221742"/>
                  <a:pt x="603885" y="224917"/>
                  <a:pt x="602615" y="229743"/>
                </a:cubicBezTo>
                <a:lnTo>
                  <a:pt x="573913" y="231140"/>
                </a:lnTo>
                <a:cubicBezTo>
                  <a:pt x="564768" y="229616"/>
                  <a:pt x="556641" y="227838"/>
                  <a:pt x="554228" y="223266"/>
                </a:cubicBezTo>
                <a:lnTo>
                  <a:pt x="561975" y="210439"/>
                </a:lnTo>
                <a:lnTo>
                  <a:pt x="524764" y="207899"/>
                </a:lnTo>
                <a:lnTo>
                  <a:pt x="493394" y="210693"/>
                </a:lnTo>
                <a:lnTo>
                  <a:pt x="478281" y="210693"/>
                </a:lnTo>
                <a:lnTo>
                  <a:pt x="463042" y="231775"/>
                </a:lnTo>
                <a:lnTo>
                  <a:pt x="447802" y="231775"/>
                </a:lnTo>
                <a:lnTo>
                  <a:pt x="417449" y="224790"/>
                </a:lnTo>
                <a:lnTo>
                  <a:pt x="364363" y="217678"/>
                </a:lnTo>
                <a:lnTo>
                  <a:pt x="288417" y="182626"/>
                </a:lnTo>
                <a:lnTo>
                  <a:pt x="311150" y="140462"/>
                </a:lnTo>
                <a:lnTo>
                  <a:pt x="273177" y="126365"/>
                </a:lnTo>
                <a:lnTo>
                  <a:pt x="258064" y="98298"/>
                </a:lnTo>
                <a:lnTo>
                  <a:pt x="273177" y="77216"/>
                </a:lnTo>
                <a:cubicBezTo>
                  <a:pt x="270764" y="70231"/>
                  <a:pt x="272796" y="66802"/>
                  <a:pt x="270256" y="59690"/>
                </a:cubicBezTo>
                <a:lnTo>
                  <a:pt x="287909" y="40132"/>
                </a:lnTo>
                <a:cubicBezTo>
                  <a:pt x="288036" y="26797"/>
                  <a:pt x="288290" y="13335"/>
                  <a:pt x="288417" y="0"/>
                </a:cubicBezTo>
                <a:lnTo>
                  <a:pt x="242951" y="0"/>
                </a:lnTo>
                <a:lnTo>
                  <a:pt x="212598" y="0"/>
                </a:lnTo>
                <a:lnTo>
                  <a:pt x="220091" y="6985"/>
                </a:lnTo>
                <a:lnTo>
                  <a:pt x="227711" y="14097"/>
                </a:lnTo>
                <a:lnTo>
                  <a:pt x="144145" y="28067"/>
                </a:lnTo>
                <a:lnTo>
                  <a:pt x="144145" y="63246"/>
                </a:lnTo>
                <a:lnTo>
                  <a:pt x="167005" y="77216"/>
                </a:lnTo>
                <a:cubicBezTo>
                  <a:pt x="161925" y="88900"/>
                  <a:pt x="156845" y="100711"/>
                  <a:pt x="151765" y="112395"/>
                </a:cubicBezTo>
                <a:lnTo>
                  <a:pt x="136652" y="140462"/>
                </a:lnTo>
                <a:lnTo>
                  <a:pt x="91059" y="203581"/>
                </a:lnTo>
                <a:lnTo>
                  <a:pt x="60706" y="203581"/>
                </a:lnTo>
                <a:lnTo>
                  <a:pt x="37846" y="224790"/>
                </a:lnTo>
                <a:lnTo>
                  <a:pt x="53086" y="252857"/>
                </a:lnTo>
                <a:lnTo>
                  <a:pt x="75946" y="280924"/>
                </a:lnTo>
                <a:lnTo>
                  <a:pt x="45593" y="294894"/>
                </a:lnTo>
                <a:lnTo>
                  <a:pt x="15113" y="302006"/>
                </a:lnTo>
                <a:lnTo>
                  <a:pt x="0" y="308991"/>
                </a:lnTo>
                <a:lnTo>
                  <a:pt x="30353" y="344170"/>
                </a:lnTo>
                <a:lnTo>
                  <a:pt x="53086" y="372237"/>
                </a:lnTo>
                <a:lnTo>
                  <a:pt x="98679" y="344170"/>
                </a:lnTo>
                <a:cubicBezTo>
                  <a:pt x="103632" y="388620"/>
                  <a:pt x="108712" y="433070"/>
                  <a:pt x="113792" y="477520"/>
                </a:cubicBezTo>
                <a:lnTo>
                  <a:pt x="136652" y="534924"/>
                </a:lnTo>
                <a:lnTo>
                  <a:pt x="174498" y="598043"/>
                </a:lnTo>
                <a:lnTo>
                  <a:pt x="197358" y="633222"/>
                </a:lnTo>
                <a:lnTo>
                  <a:pt x="220091" y="668401"/>
                </a:lnTo>
                <a:lnTo>
                  <a:pt x="242951" y="647319"/>
                </a:lnTo>
                <a:lnTo>
                  <a:pt x="273177" y="612140"/>
                </a:lnTo>
                <a:lnTo>
                  <a:pt x="280797" y="584073"/>
                </a:lnTo>
                <a:cubicBezTo>
                  <a:pt x="283337" y="567690"/>
                  <a:pt x="285877" y="551307"/>
                  <a:pt x="288417" y="534924"/>
                </a:cubicBezTo>
                <a:cubicBezTo>
                  <a:pt x="290956" y="520446"/>
                  <a:pt x="293497" y="506095"/>
                  <a:pt x="296037" y="491617"/>
                </a:cubicBezTo>
                <a:lnTo>
                  <a:pt x="349123" y="449453"/>
                </a:lnTo>
                <a:lnTo>
                  <a:pt x="402336" y="414401"/>
                </a:lnTo>
                <a:lnTo>
                  <a:pt x="451612" y="392684"/>
                </a:lnTo>
                <a:cubicBezTo>
                  <a:pt x="452881" y="378841"/>
                  <a:pt x="486791" y="371348"/>
                  <a:pt x="488061" y="357505"/>
                </a:cubicBezTo>
                <a:cubicBezTo>
                  <a:pt x="490855" y="351409"/>
                  <a:pt x="545592" y="360807"/>
                  <a:pt x="548386" y="354584"/>
                </a:cubicBezTo>
                <a:cubicBezTo>
                  <a:pt x="543306" y="335915"/>
                  <a:pt x="539750" y="325120"/>
                  <a:pt x="534669" y="306324"/>
                </a:cubicBezTo>
                <a:cubicBezTo>
                  <a:pt x="532765" y="299847"/>
                  <a:pt x="542925" y="300101"/>
                  <a:pt x="541019" y="293624"/>
                </a:cubicBezTo>
                <a:cubicBezTo>
                  <a:pt x="542925" y="293116"/>
                  <a:pt x="548131" y="283591"/>
                  <a:pt x="550037" y="283083"/>
                </a:cubicBezTo>
                <a:cubicBezTo>
                  <a:pt x="552323" y="281051"/>
                  <a:pt x="567563" y="282956"/>
                  <a:pt x="572135" y="282575"/>
                </a:cubicBezTo>
                <a:cubicBezTo>
                  <a:pt x="576706" y="282194"/>
                  <a:pt x="586359" y="294259"/>
                  <a:pt x="597535" y="298831"/>
                </a:cubicBezTo>
                <a:close/>
              </a:path>
            </a:pathLst>
          </a:custGeom>
          <a:solidFill>
            <a:srgbClr val="A7A7A7"/>
          </a:solidFill>
        </p:spPr>
        <p:txBody>
          <a:bodyPr wrap="square" lIns="0" tIns="0" rIns="0" bIns="0" rtlCol="0">
            <a:noAutofit/>
          </a:bodyPr>
          <a:lstStyle/>
          <a:p>
            <a:endParaRPr/>
          </a:p>
        </p:txBody>
      </p:sp>
      <p:sp>
        <p:nvSpPr>
          <p:cNvPr id="170" name="object 170"/>
          <p:cNvSpPr/>
          <p:nvPr/>
        </p:nvSpPr>
        <p:spPr>
          <a:xfrm>
            <a:off x="6259512" y="2268537"/>
            <a:ext cx="739775" cy="677926"/>
          </a:xfrm>
          <a:custGeom>
            <a:avLst/>
            <a:gdLst/>
            <a:ahLst/>
            <a:cxnLst/>
            <a:rect l="l" t="t" r="r" b="b"/>
            <a:pathLst>
              <a:path w="739775" h="677926">
                <a:moveTo>
                  <a:pt x="602298" y="303594"/>
                </a:moveTo>
                <a:cubicBezTo>
                  <a:pt x="613347" y="308293"/>
                  <a:pt x="634810" y="305499"/>
                  <a:pt x="643954" y="315278"/>
                </a:cubicBezTo>
                <a:cubicBezTo>
                  <a:pt x="636080" y="331661"/>
                  <a:pt x="633667" y="328613"/>
                  <a:pt x="627190" y="342837"/>
                </a:cubicBezTo>
                <a:cubicBezTo>
                  <a:pt x="635826" y="345631"/>
                  <a:pt x="654494" y="355283"/>
                  <a:pt x="653860" y="352489"/>
                </a:cubicBezTo>
                <a:cubicBezTo>
                  <a:pt x="654622" y="348298"/>
                  <a:pt x="680911" y="317183"/>
                  <a:pt x="681419" y="310198"/>
                </a:cubicBezTo>
                <a:cubicBezTo>
                  <a:pt x="689166" y="305880"/>
                  <a:pt x="724091" y="277940"/>
                  <a:pt x="735013" y="275400"/>
                </a:cubicBezTo>
                <a:lnTo>
                  <a:pt x="714185" y="271463"/>
                </a:lnTo>
                <a:cubicBezTo>
                  <a:pt x="722820" y="262573"/>
                  <a:pt x="722820" y="251270"/>
                  <a:pt x="725234" y="230696"/>
                </a:cubicBezTo>
                <a:cubicBezTo>
                  <a:pt x="731076" y="212535"/>
                  <a:pt x="723202" y="215075"/>
                  <a:pt x="719519" y="205296"/>
                </a:cubicBezTo>
                <a:cubicBezTo>
                  <a:pt x="715709" y="195644"/>
                  <a:pt x="714185" y="192469"/>
                  <a:pt x="688657" y="191199"/>
                </a:cubicBezTo>
                <a:cubicBezTo>
                  <a:pt x="668465" y="186119"/>
                  <a:pt x="670624" y="183071"/>
                  <a:pt x="657797" y="174816"/>
                </a:cubicBezTo>
                <a:lnTo>
                  <a:pt x="621982" y="174562"/>
                </a:lnTo>
                <a:cubicBezTo>
                  <a:pt x="610426" y="180658"/>
                  <a:pt x="568007" y="208979"/>
                  <a:pt x="565722" y="216218"/>
                </a:cubicBezTo>
                <a:cubicBezTo>
                  <a:pt x="563436" y="223330"/>
                  <a:pt x="594931" y="215202"/>
                  <a:pt x="602806" y="220790"/>
                </a:cubicBezTo>
                <a:cubicBezTo>
                  <a:pt x="610680" y="226505"/>
                  <a:pt x="608648" y="229680"/>
                  <a:pt x="607378" y="234506"/>
                </a:cubicBezTo>
                <a:lnTo>
                  <a:pt x="578676" y="235903"/>
                </a:lnTo>
                <a:cubicBezTo>
                  <a:pt x="569531" y="234379"/>
                  <a:pt x="561404" y="232601"/>
                  <a:pt x="558991" y="228029"/>
                </a:cubicBezTo>
                <a:lnTo>
                  <a:pt x="566738" y="215202"/>
                </a:lnTo>
                <a:lnTo>
                  <a:pt x="529527" y="212662"/>
                </a:lnTo>
                <a:lnTo>
                  <a:pt x="498157" y="215456"/>
                </a:lnTo>
                <a:lnTo>
                  <a:pt x="483044" y="215456"/>
                </a:lnTo>
                <a:lnTo>
                  <a:pt x="467805" y="236538"/>
                </a:lnTo>
                <a:lnTo>
                  <a:pt x="452565" y="236538"/>
                </a:lnTo>
                <a:lnTo>
                  <a:pt x="422212" y="229553"/>
                </a:lnTo>
                <a:lnTo>
                  <a:pt x="369126" y="222441"/>
                </a:lnTo>
                <a:lnTo>
                  <a:pt x="293180" y="187389"/>
                </a:lnTo>
                <a:lnTo>
                  <a:pt x="315913" y="145225"/>
                </a:lnTo>
                <a:lnTo>
                  <a:pt x="277940" y="131128"/>
                </a:lnTo>
                <a:lnTo>
                  <a:pt x="262827" y="103061"/>
                </a:lnTo>
                <a:lnTo>
                  <a:pt x="277940" y="81979"/>
                </a:lnTo>
                <a:cubicBezTo>
                  <a:pt x="275527" y="74994"/>
                  <a:pt x="277559" y="71565"/>
                  <a:pt x="275019" y="64453"/>
                </a:cubicBezTo>
                <a:lnTo>
                  <a:pt x="292672" y="44895"/>
                </a:lnTo>
                <a:cubicBezTo>
                  <a:pt x="292799" y="31560"/>
                  <a:pt x="293053" y="18098"/>
                  <a:pt x="293180" y="4763"/>
                </a:cubicBezTo>
                <a:lnTo>
                  <a:pt x="247714" y="4763"/>
                </a:lnTo>
                <a:lnTo>
                  <a:pt x="217361" y="4763"/>
                </a:lnTo>
                <a:lnTo>
                  <a:pt x="224854" y="11748"/>
                </a:lnTo>
                <a:lnTo>
                  <a:pt x="232474" y="18860"/>
                </a:lnTo>
                <a:lnTo>
                  <a:pt x="148908" y="32830"/>
                </a:lnTo>
                <a:lnTo>
                  <a:pt x="148908" y="68009"/>
                </a:lnTo>
                <a:lnTo>
                  <a:pt x="171768" y="81979"/>
                </a:lnTo>
                <a:cubicBezTo>
                  <a:pt x="166688" y="93663"/>
                  <a:pt x="161608" y="105474"/>
                  <a:pt x="156528" y="117158"/>
                </a:cubicBezTo>
                <a:lnTo>
                  <a:pt x="141415" y="145225"/>
                </a:lnTo>
                <a:lnTo>
                  <a:pt x="95822" y="208344"/>
                </a:lnTo>
                <a:lnTo>
                  <a:pt x="65469" y="208344"/>
                </a:lnTo>
                <a:lnTo>
                  <a:pt x="42609" y="229553"/>
                </a:lnTo>
                <a:lnTo>
                  <a:pt x="57849" y="257620"/>
                </a:lnTo>
                <a:lnTo>
                  <a:pt x="80709" y="285687"/>
                </a:lnTo>
                <a:lnTo>
                  <a:pt x="50356" y="299657"/>
                </a:lnTo>
                <a:lnTo>
                  <a:pt x="19876" y="306769"/>
                </a:lnTo>
                <a:lnTo>
                  <a:pt x="4763" y="313754"/>
                </a:lnTo>
                <a:lnTo>
                  <a:pt x="35116" y="348933"/>
                </a:lnTo>
                <a:lnTo>
                  <a:pt x="57849" y="377000"/>
                </a:lnTo>
                <a:lnTo>
                  <a:pt x="103442" y="348933"/>
                </a:lnTo>
                <a:cubicBezTo>
                  <a:pt x="108395" y="393383"/>
                  <a:pt x="113475" y="437833"/>
                  <a:pt x="118555" y="482283"/>
                </a:cubicBezTo>
                <a:lnTo>
                  <a:pt x="141415" y="539687"/>
                </a:lnTo>
                <a:lnTo>
                  <a:pt x="179261" y="602806"/>
                </a:lnTo>
                <a:lnTo>
                  <a:pt x="202121" y="637985"/>
                </a:lnTo>
                <a:lnTo>
                  <a:pt x="224854" y="673164"/>
                </a:lnTo>
                <a:lnTo>
                  <a:pt x="247714" y="652082"/>
                </a:lnTo>
                <a:lnTo>
                  <a:pt x="277940" y="616903"/>
                </a:lnTo>
                <a:lnTo>
                  <a:pt x="285560" y="588836"/>
                </a:lnTo>
                <a:cubicBezTo>
                  <a:pt x="288100" y="572453"/>
                  <a:pt x="290640" y="556070"/>
                  <a:pt x="293180" y="539687"/>
                </a:cubicBezTo>
                <a:cubicBezTo>
                  <a:pt x="295719" y="525209"/>
                  <a:pt x="298260" y="510858"/>
                  <a:pt x="300800" y="496380"/>
                </a:cubicBezTo>
                <a:lnTo>
                  <a:pt x="353886" y="454216"/>
                </a:lnTo>
                <a:lnTo>
                  <a:pt x="407099" y="419164"/>
                </a:lnTo>
                <a:lnTo>
                  <a:pt x="456375" y="397447"/>
                </a:lnTo>
                <a:cubicBezTo>
                  <a:pt x="457644" y="383604"/>
                  <a:pt x="491554" y="376111"/>
                  <a:pt x="492824" y="362268"/>
                </a:cubicBezTo>
                <a:cubicBezTo>
                  <a:pt x="495618" y="356172"/>
                  <a:pt x="550355" y="365570"/>
                  <a:pt x="553149" y="359347"/>
                </a:cubicBezTo>
                <a:cubicBezTo>
                  <a:pt x="548069" y="340678"/>
                  <a:pt x="544513" y="329883"/>
                  <a:pt x="539432" y="311087"/>
                </a:cubicBezTo>
                <a:cubicBezTo>
                  <a:pt x="537528" y="304610"/>
                  <a:pt x="547688" y="304864"/>
                  <a:pt x="545782" y="298387"/>
                </a:cubicBezTo>
                <a:cubicBezTo>
                  <a:pt x="547688" y="297879"/>
                  <a:pt x="552894" y="288354"/>
                  <a:pt x="554800" y="287846"/>
                </a:cubicBezTo>
                <a:cubicBezTo>
                  <a:pt x="557086" y="285814"/>
                  <a:pt x="572326" y="287719"/>
                  <a:pt x="576898" y="287338"/>
                </a:cubicBezTo>
                <a:cubicBezTo>
                  <a:pt x="581469" y="286957"/>
                  <a:pt x="591122" y="299022"/>
                  <a:pt x="602298" y="303594"/>
                </a:cubicBezTo>
                <a:close/>
              </a:path>
            </a:pathLst>
          </a:custGeom>
          <a:ln w="9525">
            <a:solidFill>
              <a:srgbClr val="EFEFEF"/>
            </a:solidFill>
          </a:ln>
        </p:spPr>
        <p:txBody>
          <a:bodyPr wrap="square" lIns="0" tIns="0" rIns="0" bIns="0" rtlCol="0">
            <a:noAutofit/>
          </a:bodyPr>
          <a:lstStyle/>
          <a:p>
            <a:endParaRPr/>
          </a:p>
        </p:txBody>
      </p:sp>
      <p:sp>
        <p:nvSpPr>
          <p:cNvPr id="171" name="object 171"/>
          <p:cNvSpPr/>
          <p:nvPr/>
        </p:nvSpPr>
        <p:spPr>
          <a:xfrm>
            <a:off x="6002401" y="2249551"/>
            <a:ext cx="353949" cy="207645"/>
          </a:xfrm>
          <a:custGeom>
            <a:avLst/>
            <a:gdLst/>
            <a:ahLst/>
            <a:cxnLst/>
            <a:rect l="l" t="t" r="r" b="b"/>
            <a:pathLst>
              <a:path w="353949" h="207645">
                <a:moveTo>
                  <a:pt x="327533" y="6096"/>
                </a:moveTo>
                <a:cubicBezTo>
                  <a:pt x="316484" y="11430"/>
                  <a:pt x="303657" y="19304"/>
                  <a:pt x="294513" y="21971"/>
                </a:cubicBezTo>
                <a:cubicBezTo>
                  <a:pt x="285242" y="24638"/>
                  <a:pt x="279527" y="21971"/>
                  <a:pt x="272161" y="21971"/>
                </a:cubicBezTo>
                <a:cubicBezTo>
                  <a:pt x="269621" y="16510"/>
                  <a:pt x="267208" y="10922"/>
                  <a:pt x="264668" y="5461"/>
                </a:cubicBezTo>
                <a:lnTo>
                  <a:pt x="257302" y="0"/>
                </a:lnTo>
                <a:lnTo>
                  <a:pt x="234950" y="16510"/>
                </a:lnTo>
                <a:cubicBezTo>
                  <a:pt x="229997" y="20193"/>
                  <a:pt x="227330" y="26670"/>
                  <a:pt x="220091" y="27432"/>
                </a:cubicBezTo>
                <a:cubicBezTo>
                  <a:pt x="212852" y="28321"/>
                  <a:pt x="201168" y="23622"/>
                  <a:pt x="191643" y="21717"/>
                </a:cubicBezTo>
                <a:cubicBezTo>
                  <a:pt x="186309" y="21717"/>
                  <a:pt x="181864" y="21971"/>
                  <a:pt x="175514" y="21971"/>
                </a:cubicBezTo>
                <a:cubicBezTo>
                  <a:pt x="169037" y="21971"/>
                  <a:pt x="160528" y="21971"/>
                  <a:pt x="153162" y="21971"/>
                </a:cubicBezTo>
                <a:lnTo>
                  <a:pt x="123444" y="16510"/>
                </a:lnTo>
                <a:cubicBezTo>
                  <a:pt x="120904" y="25654"/>
                  <a:pt x="118491" y="34798"/>
                  <a:pt x="115951" y="44069"/>
                </a:cubicBezTo>
                <a:lnTo>
                  <a:pt x="78740" y="54991"/>
                </a:lnTo>
                <a:lnTo>
                  <a:pt x="63881" y="66040"/>
                </a:lnTo>
                <a:lnTo>
                  <a:pt x="41656" y="60579"/>
                </a:lnTo>
                <a:lnTo>
                  <a:pt x="19558" y="53213"/>
                </a:lnTo>
                <a:cubicBezTo>
                  <a:pt x="17018" y="64262"/>
                  <a:pt x="14605" y="77089"/>
                  <a:pt x="12065" y="88138"/>
                </a:cubicBezTo>
                <a:cubicBezTo>
                  <a:pt x="9652" y="95377"/>
                  <a:pt x="14351" y="102743"/>
                  <a:pt x="11811" y="110109"/>
                </a:cubicBezTo>
                <a:cubicBezTo>
                  <a:pt x="9398" y="119888"/>
                  <a:pt x="2286" y="135001"/>
                  <a:pt x="0" y="144780"/>
                </a:cubicBezTo>
                <a:cubicBezTo>
                  <a:pt x="9906" y="148463"/>
                  <a:pt x="17399" y="153924"/>
                  <a:pt x="27305" y="157607"/>
                </a:cubicBezTo>
                <a:cubicBezTo>
                  <a:pt x="12446" y="190627"/>
                  <a:pt x="28575" y="174879"/>
                  <a:pt x="26670" y="181737"/>
                </a:cubicBezTo>
                <a:cubicBezTo>
                  <a:pt x="24892" y="188595"/>
                  <a:pt x="12827" y="195199"/>
                  <a:pt x="16129" y="198882"/>
                </a:cubicBezTo>
                <a:cubicBezTo>
                  <a:pt x="19431" y="202565"/>
                  <a:pt x="38989" y="202946"/>
                  <a:pt x="46609" y="203835"/>
                </a:cubicBezTo>
                <a:cubicBezTo>
                  <a:pt x="54229" y="204597"/>
                  <a:pt x="56769" y="203073"/>
                  <a:pt x="61849" y="203962"/>
                </a:cubicBezTo>
                <a:cubicBezTo>
                  <a:pt x="66802" y="204851"/>
                  <a:pt x="86360" y="207645"/>
                  <a:pt x="103378" y="205613"/>
                </a:cubicBezTo>
                <a:cubicBezTo>
                  <a:pt x="120396" y="203708"/>
                  <a:pt x="152019" y="198628"/>
                  <a:pt x="163576" y="192151"/>
                </a:cubicBezTo>
                <a:cubicBezTo>
                  <a:pt x="175133" y="185674"/>
                  <a:pt x="166370" y="172212"/>
                  <a:pt x="172720" y="167005"/>
                </a:cubicBezTo>
                <a:cubicBezTo>
                  <a:pt x="179070" y="161798"/>
                  <a:pt x="189103" y="164465"/>
                  <a:pt x="201676" y="160909"/>
                </a:cubicBezTo>
                <a:cubicBezTo>
                  <a:pt x="214122" y="157353"/>
                  <a:pt x="239903" y="151384"/>
                  <a:pt x="247904" y="145669"/>
                </a:cubicBezTo>
                <a:cubicBezTo>
                  <a:pt x="255905" y="139954"/>
                  <a:pt x="247650" y="130683"/>
                  <a:pt x="249555" y="126619"/>
                </a:cubicBezTo>
                <a:cubicBezTo>
                  <a:pt x="251460" y="122682"/>
                  <a:pt x="255651" y="123952"/>
                  <a:pt x="259461" y="121793"/>
                </a:cubicBezTo>
                <a:cubicBezTo>
                  <a:pt x="263271" y="119634"/>
                  <a:pt x="266700" y="118745"/>
                  <a:pt x="272542" y="113792"/>
                </a:cubicBezTo>
                <a:cubicBezTo>
                  <a:pt x="278384" y="108966"/>
                  <a:pt x="290322" y="98044"/>
                  <a:pt x="294767" y="92329"/>
                </a:cubicBezTo>
                <a:cubicBezTo>
                  <a:pt x="299212" y="86614"/>
                  <a:pt x="295910" y="84963"/>
                  <a:pt x="299085" y="79502"/>
                </a:cubicBezTo>
                <a:cubicBezTo>
                  <a:pt x="302133" y="74041"/>
                  <a:pt x="313309" y="66802"/>
                  <a:pt x="313690" y="59944"/>
                </a:cubicBezTo>
                <a:cubicBezTo>
                  <a:pt x="314198" y="53086"/>
                  <a:pt x="295148" y="43053"/>
                  <a:pt x="301879" y="38481"/>
                </a:cubicBezTo>
                <a:cubicBezTo>
                  <a:pt x="308610" y="34036"/>
                  <a:pt x="336550" y="34798"/>
                  <a:pt x="353949" y="33020"/>
                </a:cubicBezTo>
                <a:lnTo>
                  <a:pt x="339090" y="16510"/>
                </a:lnTo>
                <a:lnTo>
                  <a:pt x="327533" y="6096"/>
                </a:lnTo>
                <a:close/>
              </a:path>
            </a:pathLst>
          </a:custGeom>
          <a:solidFill>
            <a:srgbClr val="A7A7A7"/>
          </a:solidFill>
        </p:spPr>
        <p:txBody>
          <a:bodyPr wrap="square" lIns="0" tIns="0" rIns="0" bIns="0" rtlCol="0">
            <a:noAutofit/>
          </a:bodyPr>
          <a:lstStyle/>
          <a:p>
            <a:endParaRPr/>
          </a:p>
        </p:txBody>
      </p:sp>
      <p:sp>
        <p:nvSpPr>
          <p:cNvPr id="172" name="object 172"/>
          <p:cNvSpPr/>
          <p:nvPr/>
        </p:nvSpPr>
        <p:spPr>
          <a:xfrm>
            <a:off x="5997638" y="2244788"/>
            <a:ext cx="363474" cy="217170"/>
          </a:xfrm>
          <a:custGeom>
            <a:avLst/>
            <a:gdLst/>
            <a:ahLst/>
            <a:cxnLst/>
            <a:rect l="l" t="t" r="r" b="b"/>
            <a:pathLst>
              <a:path w="363474" h="217170">
                <a:moveTo>
                  <a:pt x="332296" y="10859"/>
                </a:moveTo>
                <a:cubicBezTo>
                  <a:pt x="321247" y="16193"/>
                  <a:pt x="308420" y="24067"/>
                  <a:pt x="299276" y="26734"/>
                </a:cubicBezTo>
                <a:cubicBezTo>
                  <a:pt x="290005" y="29401"/>
                  <a:pt x="284290" y="26734"/>
                  <a:pt x="276924" y="26734"/>
                </a:cubicBezTo>
                <a:cubicBezTo>
                  <a:pt x="274384" y="21273"/>
                  <a:pt x="271971" y="15685"/>
                  <a:pt x="269431" y="10224"/>
                </a:cubicBezTo>
                <a:lnTo>
                  <a:pt x="262065" y="4763"/>
                </a:lnTo>
                <a:lnTo>
                  <a:pt x="239713" y="21273"/>
                </a:lnTo>
                <a:cubicBezTo>
                  <a:pt x="234760" y="24956"/>
                  <a:pt x="232093" y="31433"/>
                  <a:pt x="224854" y="32195"/>
                </a:cubicBezTo>
                <a:cubicBezTo>
                  <a:pt x="217615" y="33084"/>
                  <a:pt x="205931" y="28385"/>
                  <a:pt x="196406" y="26480"/>
                </a:cubicBezTo>
                <a:cubicBezTo>
                  <a:pt x="191072" y="26480"/>
                  <a:pt x="186627" y="26734"/>
                  <a:pt x="180277" y="26734"/>
                </a:cubicBezTo>
                <a:cubicBezTo>
                  <a:pt x="173800" y="26734"/>
                  <a:pt x="165291" y="26734"/>
                  <a:pt x="157925" y="26734"/>
                </a:cubicBezTo>
                <a:lnTo>
                  <a:pt x="128207" y="21273"/>
                </a:lnTo>
                <a:cubicBezTo>
                  <a:pt x="125667" y="30417"/>
                  <a:pt x="123254" y="39561"/>
                  <a:pt x="120714" y="48832"/>
                </a:cubicBezTo>
                <a:lnTo>
                  <a:pt x="83503" y="59754"/>
                </a:lnTo>
                <a:lnTo>
                  <a:pt x="68644" y="70803"/>
                </a:lnTo>
                <a:lnTo>
                  <a:pt x="46419" y="65342"/>
                </a:lnTo>
                <a:lnTo>
                  <a:pt x="24321" y="57976"/>
                </a:lnTo>
                <a:cubicBezTo>
                  <a:pt x="21781" y="69025"/>
                  <a:pt x="19368" y="81852"/>
                  <a:pt x="16828" y="92901"/>
                </a:cubicBezTo>
                <a:cubicBezTo>
                  <a:pt x="14415" y="100140"/>
                  <a:pt x="19114" y="107506"/>
                  <a:pt x="16574" y="114872"/>
                </a:cubicBezTo>
                <a:cubicBezTo>
                  <a:pt x="14161" y="124651"/>
                  <a:pt x="7049" y="139764"/>
                  <a:pt x="4763" y="149543"/>
                </a:cubicBezTo>
                <a:cubicBezTo>
                  <a:pt x="14669" y="153226"/>
                  <a:pt x="22162" y="158687"/>
                  <a:pt x="32068" y="162370"/>
                </a:cubicBezTo>
                <a:cubicBezTo>
                  <a:pt x="17209" y="195390"/>
                  <a:pt x="33338" y="179642"/>
                  <a:pt x="31433" y="186500"/>
                </a:cubicBezTo>
                <a:cubicBezTo>
                  <a:pt x="29655" y="193358"/>
                  <a:pt x="17590" y="199962"/>
                  <a:pt x="20892" y="203645"/>
                </a:cubicBezTo>
                <a:cubicBezTo>
                  <a:pt x="24194" y="207328"/>
                  <a:pt x="43752" y="207709"/>
                  <a:pt x="51372" y="208598"/>
                </a:cubicBezTo>
                <a:cubicBezTo>
                  <a:pt x="58992" y="209360"/>
                  <a:pt x="61532" y="207836"/>
                  <a:pt x="66612" y="208725"/>
                </a:cubicBezTo>
                <a:cubicBezTo>
                  <a:pt x="71565" y="209614"/>
                  <a:pt x="91123" y="212408"/>
                  <a:pt x="108141" y="210376"/>
                </a:cubicBezTo>
                <a:cubicBezTo>
                  <a:pt x="125159" y="208471"/>
                  <a:pt x="156782" y="203391"/>
                  <a:pt x="168339" y="196914"/>
                </a:cubicBezTo>
                <a:cubicBezTo>
                  <a:pt x="179896" y="190437"/>
                  <a:pt x="171133" y="176975"/>
                  <a:pt x="177483" y="171768"/>
                </a:cubicBezTo>
                <a:cubicBezTo>
                  <a:pt x="183833" y="166561"/>
                  <a:pt x="193866" y="169228"/>
                  <a:pt x="206439" y="165672"/>
                </a:cubicBezTo>
                <a:cubicBezTo>
                  <a:pt x="218885" y="162116"/>
                  <a:pt x="244666" y="156147"/>
                  <a:pt x="252667" y="150432"/>
                </a:cubicBezTo>
                <a:cubicBezTo>
                  <a:pt x="260668" y="144717"/>
                  <a:pt x="252413" y="135446"/>
                  <a:pt x="254318" y="131382"/>
                </a:cubicBezTo>
                <a:cubicBezTo>
                  <a:pt x="256223" y="127445"/>
                  <a:pt x="260414" y="128715"/>
                  <a:pt x="264224" y="126556"/>
                </a:cubicBezTo>
                <a:cubicBezTo>
                  <a:pt x="268034" y="124397"/>
                  <a:pt x="271463" y="123508"/>
                  <a:pt x="277305" y="118555"/>
                </a:cubicBezTo>
                <a:cubicBezTo>
                  <a:pt x="283147" y="113729"/>
                  <a:pt x="295085" y="102807"/>
                  <a:pt x="299530" y="97092"/>
                </a:cubicBezTo>
                <a:cubicBezTo>
                  <a:pt x="303975" y="91377"/>
                  <a:pt x="300673" y="89726"/>
                  <a:pt x="303848" y="84265"/>
                </a:cubicBezTo>
                <a:cubicBezTo>
                  <a:pt x="306896" y="78804"/>
                  <a:pt x="318072" y="71565"/>
                  <a:pt x="318453" y="64707"/>
                </a:cubicBezTo>
                <a:cubicBezTo>
                  <a:pt x="318961" y="57849"/>
                  <a:pt x="299911" y="47816"/>
                  <a:pt x="306642" y="43244"/>
                </a:cubicBezTo>
                <a:cubicBezTo>
                  <a:pt x="313373" y="38799"/>
                  <a:pt x="341313" y="39561"/>
                  <a:pt x="358712" y="37783"/>
                </a:cubicBezTo>
                <a:lnTo>
                  <a:pt x="343853" y="21273"/>
                </a:lnTo>
                <a:lnTo>
                  <a:pt x="332296" y="10859"/>
                </a:lnTo>
                <a:close/>
              </a:path>
            </a:pathLst>
          </a:custGeom>
          <a:ln w="9525">
            <a:solidFill>
              <a:srgbClr val="EFEFEF"/>
            </a:solidFill>
          </a:ln>
        </p:spPr>
        <p:txBody>
          <a:bodyPr wrap="square" lIns="0" tIns="0" rIns="0" bIns="0" rtlCol="0">
            <a:noAutofit/>
          </a:bodyPr>
          <a:lstStyle/>
          <a:p>
            <a:endParaRPr/>
          </a:p>
        </p:txBody>
      </p:sp>
      <p:sp>
        <p:nvSpPr>
          <p:cNvPr id="173" name="object 173"/>
          <p:cNvSpPr/>
          <p:nvPr/>
        </p:nvSpPr>
        <p:spPr>
          <a:xfrm>
            <a:off x="6797675" y="2557526"/>
            <a:ext cx="112776" cy="103124"/>
          </a:xfrm>
          <a:custGeom>
            <a:avLst/>
            <a:gdLst/>
            <a:ahLst/>
            <a:cxnLst/>
            <a:rect l="l" t="t" r="r" b="b"/>
            <a:pathLst>
              <a:path w="112776" h="103124">
                <a:moveTo>
                  <a:pt x="90169" y="55499"/>
                </a:moveTo>
                <a:lnTo>
                  <a:pt x="97663" y="39624"/>
                </a:lnTo>
                <a:lnTo>
                  <a:pt x="105156" y="23749"/>
                </a:lnTo>
                <a:lnTo>
                  <a:pt x="60071" y="15875"/>
                </a:lnTo>
                <a:lnTo>
                  <a:pt x="37592" y="0"/>
                </a:lnTo>
                <a:lnTo>
                  <a:pt x="14986" y="0"/>
                </a:lnTo>
                <a:lnTo>
                  <a:pt x="7493" y="15875"/>
                </a:lnTo>
                <a:lnTo>
                  <a:pt x="0" y="23749"/>
                </a:lnTo>
                <a:lnTo>
                  <a:pt x="7493" y="39624"/>
                </a:lnTo>
                <a:lnTo>
                  <a:pt x="22479" y="103124"/>
                </a:lnTo>
                <a:lnTo>
                  <a:pt x="67564" y="95123"/>
                </a:lnTo>
                <a:lnTo>
                  <a:pt x="97663" y="87249"/>
                </a:lnTo>
                <a:lnTo>
                  <a:pt x="105156" y="95123"/>
                </a:lnTo>
                <a:lnTo>
                  <a:pt x="112776" y="63373"/>
                </a:lnTo>
                <a:lnTo>
                  <a:pt x="90169" y="55499"/>
                </a:lnTo>
                <a:close/>
              </a:path>
            </a:pathLst>
          </a:custGeom>
          <a:solidFill>
            <a:srgbClr val="A7A7A7"/>
          </a:solidFill>
        </p:spPr>
        <p:txBody>
          <a:bodyPr wrap="square" lIns="0" tIns="0" rIns="0" bIns="0" rtlCol="0">
            <a:noAutofit/>
          </a:bodyPr>
          <a:lstStyle/>
          <a:p>
            <a:endParaRPr/>
          </a:p>
        </p:txBody>
      </p:sp>
      <p:sp>
        <p:nvSpPr>
          <p:cNvPr id="174" name="object 174"/>
          <p:cNvSpPr/>
          <p:nvPr/>
        </p:nvSpPr>
        <p:spPr>
          <a:xfrm>
            <a:off x="6792912" y="2552763"/>
            <a:ext cx="122301" cy="112649"/>
          </a:xfrm>
          <a:custGeom>
            <a:avLst/>
            <a:gdLst/>
            <a:ahLst/>
            <a:cxnLst/>
            <a:rect l="l" t="t" r="r" b="b"/>
            <a:pathLst>
              <a:path w="122301" h="112649">
                <a:moveTo>
                  <a:pt x="94932" y="60262"/>
                </a:moveTo>
                <a:lnTo>
                  <a:pt x="102426" y="44387"/>
                </a:lnTo>
                <a:lnTo>
                  <a:pt x="109919" y="28512"/>
                </a:lnTo>
                <a:lnTo>
                  <a:pt x="64834" y="20638"/>
                </a:lnTo>
                <a:lnTo>
                  <a:pt x="42355" y="4763"/>
                </a:lnTo>
                <a:lnTo>
                  <a:pt x="19749" y="4763"/>
                </a:lnTo>
                <a:lnTo>
                  <a:pt x="12256" y="20638"/>
                </a:lnTo>
                <a:lnTo>
                  <a:pt x="4763" y="28512"/>
                </a:lnTo>
                <a:lnTo>
                  <a:pt x="12256" y="44387"/>
                </a:lnTo>
                <a:lnTo>
                  <a:pt x="27242" y="107887"/>
                </a:lnTo>
                <a:lnTo>
                  <a:pt x="72327" y="99886"/>
                </a:lnTo>
                <a:lnTo>
                  <a:pt x="102426" y="92012"/>
                </a:lnTo>
                <a:lnTo>
                  <a:pt x="109919" y="99886"/>
                </a:lnTo>
                <a:lnTo>
                  <a:pt x="117539" y="68136"/>
                </a:lnTo>
                <a:lnTo>
                  <a:pt x="94932" y="60262"/>
                </a:lnTo>
                <a:close/>
              </a:path>
            </a:pathLst>
          </a:custGeom>
          <a:ln w="9525">
            <a:solidFill>
              <a:srgbClr val="EFEFEF"/>
            </a:solidFill>
          </a:ln>
        </p:spPr>
        <p:txBody>
          <a:bodyPr wrap="square" lIns="0" tIns="0" rIns="0" bIns="0" rtlCol="0">
            <a:noAutofit/>
          </a:bodyPr>
          <a:lstStyle/>
          <a:p>
            <a:endParaRPr/>
          </a:p>
        </p:txBody>
      </p:sp>
      <p:sp>
        <p:nvSpPr>
          <p:cNvPr id="175" name="object 175"/>
          <p:cNvSpPr/>
          <p:nvPr/>
        </p:nvSpPr>
        <p:spPr>
          <a:xfrm>
            <a:off x="6554851" y="2421001"/>
            <a:ext cx="214249" cy="90424"/>
          </a:xfrm>
          <a:custGeom>
            <a:avLst/>
            <a:gdLst/>
            <a:ahLst/>
            <a:cxnLst/>
            <a:rect l="l" t="t" r="r" b="b"/>
            <a:pathLst>
              <a:path w="214249" h="90424">
                <a:moveTo>
                  <a:pt x="164718" y="41910"/>
                </a:moveTo>
                <a:lnTo>
                  <a:pt x="117729" y="34671"/>
                </a:lnTo>
                <a:lnTo>
                  <a:pt x="44577" y="9017"/>
                </a:lnTo>
                <a:lnTo>
                  <a:pt x="18923" y="0"/>
                </a:lnTo>
                <a:lnTo>
                  <a:pt x="0" y="37338"/>
                </a:lnTo>
                <a:lnTo>
                  <a:pt x="74041" y="72136"/>
                </a:lnTo>
                <a:lnTo>
                  <a:pt x="126492" y="79756"/>
                </a:lnTo>
                <a:lnTo>
                  <a:pt x="171704" y="90424"/>
                </a:lnTo>
                <a:lnTo>
                  <a:pt x="185928" y="67691"/>
                </a:lnTo>
                <a:lnTo>
                  <a:pt x="214249" y="63119"/>
                </a:lnTo>
                <a:lnTo>
                  <a:pt x="191008" y="52578"/>
                </a:lnTo>
                <a:lnTo>
                  <a:pt x="178054" y="51435"/>
                </a:lnTo>
                <a:cubicBezTo>
                  <a:pt x="175767" y="46863"/>
                  <a:pt x="166878" y="46355"/>
                  <a:pt x="164718" y="41910"/>
                </a:cubicBezTo>
                <a:close/>
              </a:path>
            </a:pathLst>
          </a:custGeom>
          <a:solidFill>
            <a:srgbClr val="A7A7A7"/>
          </a:solidFill>
        </p:spPr>
        <p:txBody>
          <a:bodyPr wrap="square" lIns="0" tIns="0" rIns="0" bIns="0" rtlCol="0">
            <a:noAutofit/>
          </a:bodyPr>
          <a:lstStyle/>
          <a:p>
            <a:endParaRPr/>
          </a:p>
        </p:txBody>
      </p:sp>
      <p:sp>
        <p:nvSpPr>
          <p:cNvPr id="176" name="object 176"/>
          <p:cNvSpPr/>
          <p:nvPr/>
        </p:nvSpPr>
        <p:spPr>
          <a:xfrm>
            <a:off x="6550088" y="2416238"/>
            <a:ext cx="223774" cy="99949"/>
          </a:xfrm>
          <a:custGeom>
            <a:avLst/>
            <a:gdLst/>
            <a:ahLst/>
            <a:cxnLst/>
            <a:rect l="l" t="t" r="r" b="b"/>
            <a:pathLst>
              <a:path w="223774" h="99949">
                <a:moveTo>
                  <a:pt x="169481" y="46673"/>
                </a:moveTo>
                <a:lnTo>
                  <a:pt x="122492" y="39434"/>
                </a:lnTo>
                <a:lnTo>
                  <a:pt x="49340" y="13780"/>
                </a:lnTo>
                <a:lnTo>
                  <a:pt x="23686" y="4763"/>
                </a:lnTo>
                <a:lnTo>
                  <a:pt x="4763" y="42101"/>
                </a:lnTo>
                <a:lnTo>
                  <a:pt x="78804" y="76899"/>
                </a:lnTo>
                <a:lnTo>
                  <a:pt x="131255" y="84519"/>
                </a:lnTo>
                <a:lnTo>
                  <a:pt x="176467" y="95187"/>
                </a:lnTo>
                <a:lnTo>
                  <a:pt x="190691" y="72454"/>
                </a:lnTo>
                <a:lnTo>
                  <a:pt x="219012" y="67882"/>
                </a:lnTo>
                <a:lnTo>
                  <a:pt x="195771" y="57341"/>
                </a:lnTo>
                <a:lnTo>
                  <a:pt x="182817" y="56198"/>
                </a:lnTo>
                <a:cubicBezTo>
                  <a:pt x="180530" y="51626"/>
                  <a:pt x="171641" y="51118"/>
                  <a:pt x="169481" y="46673"/>
                </a:cubicBezTo>
                <a:close/>
              </a:path>
            </a:pathLst>
          </a:custGeom>
          <a:ln w="9525">
            <a:solidFill>
              <a:srgbClr val="EFEFEF"/>
            </a:solidFill>
          </a:ln>
        </p:spPr>
        <p:txBody>
          <a:bodyPr wrap="square" lIns="0" tIns="0" rIns="0" bIns="0" rtlCol="0">
            <a:noAutofit/>
          </a:bodyPr>
          <a:lstStyle/>
          <a:p>
            <a:endParaRPr/>
          </a:p>
        </p:txBody>
      </p:sp>
      <p:sp>
        <p:nvSpPr>
          <p:cNvPr id="177" name="object 177"/>
          <p:cNvSpPr/>
          <p:nvPr/>
        </p:nvSpPr>
        <p:spPr>
          <a:xfrm>
            <a:off x="6902450" y="2522601"/>
            <a:ext cx="270382" cy="366649"/>
          </a:xfrm>
          <a:custGeom>
            <a:avLst/>
            <a:gdLst/>
            <a:ahLst/>
            <a:cxnLst/>
            <a:rect l="l" t="t" r="r" b="b"/>
            <a:pathLst>
              <a:path w="270382" h="366649">
                <a:moveTo>
                  <a:pt x="139954" y="0"/>
                </a:moveTo>
                <a:lnTo>
                  <a:pt x="109474" y="22987"/>
                </a:lnTo>
                <a:lnTo>
                  <a:pt x="94615" y="29083"/>
                </a:lnTo>
                <a:lnTo>
                  <a:pt x="89916" y="21971"/>
                </a:lnTo>
                <a:lnTo>
                  <a:pt x="38862" y="55372"/>
                </a:lnTo>
                <a:lnTo>
                  <a:pt x="7619" y="98933"/>
                </a:lnTo>
                <a:lnTo>
                  <a:pt x="0" y="129286"/>
                </a:lnTo>
                <a:lnTo>
                  <a:pt x="51689" y="197993"/>
                </a:lnTo>
                <a:lnTo>
                  <a:pt x="40131" y="235204"/>
                </a:lnTo>
                <a:cubicBezTo>
                  <a:pt x="55753" y="231140"/>
                  <a:pt x="84074" y="246507"/>
                  <a:pt x="99694" y="242443"/>
                </a:cubicBezTo>
                <a:lnTo>
                  <a:pt x="133857" y="241173"/>
                </a:lnTo>
                <a:lnTo>
                  <a:pt x="114807" y="212344"/>
                </a:lnTo>
                <a:lnTo>
                  <a:pt x="127381" y="220091"/>
                </a:lnTo>
                <a:lnTo>
                  <a:pt x="140207" y="262255"/>
                </a:lnTo>
                <a:lnTo>
                  <a:pt x="154940" y="293878"/>
                </a:lnTo>
                <a:cubicBezTo>
                  <a:pt x="154431" y="303784"/>
                  <a:pt x="159131" y="356743"/>
                  <a:pt x="158496" y="366649"/>
                </a:cubicBezTo>
                <a:lnTo>
                  <a:pt x="188976" y="325755"/>
                </a:lnTo>
                <a:lnTo>
                  <a:pt x="175768" y="254254"/>
                </a:lnTo>
                <a:lnTo>
                  <a:pt x="154305" y="233934"/>
                </a:lnTo>
                <a:lnTo>
                  <a:pt x="164973" y="217678"/>
                </a:lnTo>
                <a:cubicBezTo>
                  <a:pt x="164338" y="213233"/>
                  <a:pt x="163830" y="208661"/>
                  <a:pt x="163194" y="204216"/>
                </a:cubicBezTo>
                <a:lnTo>
                  <a:pt x="134493" y="175768"/>
                </a:lnTo>
                <a:lnTo>
                  <a:pt x="148843" y="154178"/>
                </a:lnTo>
                <a:lnTo>
                  <a:pt x="166116" y="153797"/>
                </a:lnTo>
                <a:lnTo>
                  <a:pt x="203200" y="140081"/>
                </a:lnTo>
                <a:cubicBezTo>
                  <a:pt x="205486" y="135128"/>
                  <a:pt x="214376" y="133223"/>
                  <a:pt x="216662" y="128270"/>
                </a:cubicBezTo>
                <a:lnTo>
                  <a:pt x="233172" y="109982"/>
                </a:lnTo>
                <a:cubicBezTo>
                  <a:pt x="232664" y="107188"/>
                  <a:pt x="270382" y="109601"/>
                  <a:pt x="269875" y="106680"/>
                </a:cubicBezTo>
                <a:lnTo>
                  <a:pt x="257302" y="75184"/>
                </a:lnTo>
                <a:cubicBezTo>
                  <a:pt x="256793" y="73025"/>
                  <a:pt x="232410" y="65405"/>
                  <a:pt x="231902" y="63246"/>
                </a:cubicBezTo>
                <a:cubicBezTo>
                  <a:pt x="232156" y="50673"/>
                  <a:pt x="199136" y="72009"/>
                  <a:pt x="199517" y="59563"/>
                </a:cubicBezTo>
                <a:lnTo>
                  <a:pt x="163194" y="62738"/>
                </a:lnTo>
                <a:lnTo>
                  <a:pt x="155829" y="64643"/>
                </a:lnTo>
                <a:lnTo>
                  <a:pt x="148843" y="56769"/>
                </a:lnTo>
                <a:lnTo>
                  <a:pt x="164973" y="45974"/>
                </a:lnTo>
                <a:lnTo>
                  <a:pt x="164973" y="17526"/>
                </a:lnTo>
                <a:lnTo>
                  <a:pt x="139954" y="0"/>
                </a:lnTo>
                <a:close/>
              </a:path>
            </a:pathLst>
          </a:custGeom>
          <a:solidFill>
            <a:srgbClr val="A7A7A7"/>
          </a:solidFill>
        </p:spPr>
        <p:txBody>
          <a:bodyPr wrap="square" lIns="0" tIns="0" rIns="0" bIns="0" rtlCol="0">
            <a:noAutofit/>
          </a:bodyPr>
          <a:lstStyle/>
          <a:p>
            <a:endParaRPr/>
          </a:p>
        </p:txBody>
      </p:sp>
      <p:sp>
        <p:nvSpPr>
          <p:cNvPr id="178" name="object 178"/>
          <p:cNvSpPr/>
          <p:nvPr/>
        </p:nvSpPr>
        <p:spPr>
          <a:xfrm>
            <a:off x="6897687" y="2517838"/>
            <a:ext cx="279907" cy="376174"/>
          </a:xfrm>
          <a:custGeom>
            <a:avLst/>
            <a:gdLst/>
            <a:ahLst/>
            <a:cxnLst/>
            <a:rect l="l" t="t" r="r" b="b"/>
            <a:pathLst>
              <a:path w="279907" h="376174">
                <a:moveTo>
                  <a:pt x="144717" y="4763"/>
                </a:moveTo>
                <a:lnTo>
                  <a:pt x="114237" y="27750"/>
                </a:lnTo>
                <a:lnTo>
                  <a:pt x="99378" y="33846"/>
                </a:lnTo>
                <a:lnTo>
                  <a:pt x="94679" y="26734"/>
                </a:lnTo>
                <a:lnTo>
                  <a:pt x="43625" y="60135"/>
                </a:lnTo>
                <a:lnTo>
                  <a:pt x="12382" y="103696"/>
                </a:lnTo>
                <a:lnTo>
                  <a:pt x="4763" y="134049"/>
                </a:lnTo>
                <a:lnTo>
                  <a:pt x="56452" y="202756"/>
                </a:lnTo>
                <a:lnTo>
                  <a:pt x="44894" y="239967"/>
                </a:lnTo>
                <a:cubicBezTo>
                  <a:pt x="60516" y="235903"/>
                  <a:pt x="88837" y="251270"/>
                  <a:pt x="104457" y="247206"/>
                </a:cubicBezTo>
                <a:lnTo>
                  <a:pt x="138620" y="245936"/>
                </a:lnTo>
                <a:lnTo>
                  <a:pt x="119570" y="217107"/>
                </a:lnTo>
                <a:lnTo>
                  <a:pt x="132144" y="224854"/>
                </a:lnTo>
                <a:lnTo>
                  <a:pt x="144970" y="267018"/>
                </a:lnTo>
                <a:lnTo>
                  <a:pt x="159703" y="298641"/>
                </a:lnTo>
                <a:cubicBezTo>
                  <a:pt x="159194" y="308547"/>
                  <a:pt x="163894" y="361506"/>
                  <a:pt x="163259" y="371412"/>
                </a:cubicBezTo>
                <a:lnTo>
                  <a:pt x="193739" y="330518"/>
                </a:lnTo>
                <a:lnTo>
                  <a:pt x="180531" y="259017"/>
                </a:lnTo>
                <a:lnTo>
                  <a:pt x="159068" y="238697"/>
                </a:lnTo>
                <a:lnTo>
                  <a:pt x="169736" y="222441"/>
                </a:lnTo>
                <a:cubicBezTo>
                  <a:pt x="169101" y="217996"/>
                  <a:pt x="168593" y="213424"/>
                  <a:pt x="167957" y="208979"/>
                </a:cubicBezTo>
                <a:lnTo>
                  <a:pt x="139256" y="180531"/>
                </a:lnTo>
                <a:lnTo>
                  <a:pt x="153606" y="158941"/>
                </a:lnTo>
                <a:lnTo>
                  <a:pt x="170879" y="158560"/>
                </a:lnTo>
                <a:lnTo>
                  <a:pt x="207963" y="144844"/>
                </a:lnTo>
                <a:cubicBezTo>
                  <a:pt x="210249" y="139891"/>
                  <a:pt x="219139" y="137986"/>
                  <a:pt x="221425" y="133033"/>
                </a:cubicBezTo>
                <a:lnTo>
                  <a:pt x="237935" y="114745"/>
                </a:lnTo>
                <a:cubicBezTo>
                  <a:pt x="237427" y="111951"/>
                  <a:pt x="275145" y="114364"/>
                  <a:pt x="274638" y="111443"/>
                </a:cubicBezTo>
                <a:lnTo>
                  <a:pt x="262065" y="79947"/>
                </a:lnTo>
                <a:cubicBezTo>
                  <a:pt x="261556" y="77788"/>
                  <a:pt x="237173" y="70168"/>
                  <a:pt x="236665" y="68009"/>
                </a:cubicBezTo>
                <a:cubicBezTo>
                  <a:pt x="236919" y="55436"/>
                  <a:pt x="203899" y="76772"/>
                  <a:pt x="204280" y="64326"/>
                </a:cubicBezTo>
                <a:lnTo>
                  <a:pt x="167957" y="67501"/>
                </a:lnTo>
                <a:lnTo>
                  <a:pt x="160592" y="69406"/>
                </a:lnTo>
                <a:lnTo>
                  <a:pt x="153606" y="61532"/>
                </a:lnTo>
                <a:lnTo>
                  <a:pt x="169736" y="50737"/>
                </a:lnTo>
                <a:lnTo>
                  <a:pt x="169736" y="22289"/>
                </a:lnTo>
                <a:lnTo>
                  <a:pt x="144717" y="4763"/>
                </a:lnTo>
                <a:close/>
              </a:path>
            </a:pathLst>
          </a:custGeom>
          <a:ln w="9525">
            <a:solidFill>
              <a:srgbClr val="EFEFEF"/>
            </a:solidFill>
          </a:ln>
        </p:spPr>
        <p:txBody>
          <a:bodyPr wrap="square" lIns="0" tIns="0" rIns="0" bIns="0" rtlCol="0">
            <a:noAutofit/>
          </a:bodyPr>
          <a:lstStyle/>
          <a:p>
            <a:endParaRPr/>
          </a:p>
        </p:txBody>
      </p:sp>
      <p:sp>
        <p:nvSpPr>
          <p:cNvPr id="179" name="object 179"/>
          <p:cNvSpPr/>
          <p:nvPr/>
        </p:nvSpPr>
        <p:spPr>
          <a:xfrm>
            <a:off x="6789801" y="2473325"/>
            <a:ext cx="88900" cy="36576"/>
          </a:xfrm>
          <a:custGeom>
            <a:avLst/>
            <a:gdLst/>
            <a:ahLst/>
            <a:cxnLst/>
            <a:rect l="l" t="t" r="r" b="b"/>
            <a:pathLst>
              <a:path w="88900" h="36576">
                <a:moveTo>
                  <a:pt x="0" y="26035"/>
                </a:moveTo>
                <a:lnTo>
                  <a:pt x="26035" y="36576"/>
                </a:lnTo>
                <a:lnTo>
                  <a:pt x="41402" y="30988"/>
                </a:lnTo>
                <a:lnTo>
                  <a:pt x="55372" y="36068"/>
                </a:lnTo>
                <a:lnTo>
                  <a:pt x="82804" y="32004"/>
                </a:lnTo>
                <a:lnTo>
                  <a:pt x="88900" y="20066"/>
                </a:lnTo>
                <a:lnTo>
                  <a:pt x="64770" y="1016"/>
                </a:lnTo>
                <a:lnTo>
                  <a:pt x="42672" y="4064"/>
                </a:lnTo>
                <a:lnTo>
                  <a:pt x="29337" y="0"/>
                </a:lnTo>
                <a:lnTo>
                  <a:pt x="7239" y="13970"/>
                </a:lnTo>
                <a:lnTo>
                  <a:pt x="0" y="26035"/>
                </a:lnTo>
                <a:close/>
              </a:path>
            </a:pathLst>
          </a:custGeom>
          <a:solidFill>
            <a:srgbClr val="A7A7A7"/>
          </a:solidFill>
        </p:spPr>
        <p:txBody>
          <a:bodyPr wrap="square" lIns="0" tIns="0" rIns="0" bIns="0" rtlCol="0">
            <a:noAutofit/>
          </a:bodyPr>
          <a:lstStyle/>
          <a:p>
            <a:endParaRPr/>
          </a:p>
        </p:txBody>
      </p:sp>
      <p:sp>
        <p:nvSpPr>
          <p:cNvPr id="180" name="object 180"/>
          <p:cNvSpPr/>
          <p:nvPr/>
        </p:nvSpPr>
        <p:spPr>
          <a:xfrm>
            <a:off x="6785038" y="2468562"/>
            <a:ext cx="98425" cy="46101"/>
          </a:xfrm>
          <a:custGeom>
            <a:avLst/>
            <a:gdLst/>
            <a:ahLst/>
            <a:cxnLst/>
            <a:rect l="l" t="t" r="r" b="b"/>
            <a:pathLst>
              <a:path w="98425" h="46101">
                <a:moveTo>
                  <a:pt x="4763" y="30798"/>
                </a:moveTo>
                <a:lnTo>
                  <a:pt x="30798" y="41339"/>
                </a:lnTo>
                <a:lnTo>
                  <a:pt x="46165" y="35751"/>
                </a:lnTo>
                <a:lnTo>
                  <a:pt x="60135" y="40831"/>
                </a:lnTo>
                <a:lnTo>
                  <a:pt x="87567" y="36767"/>
                </a:lnTo>
                <a:lnTo>
                  <a:pt x="93663" y="24829"/>
                </a:lnTo>
                <a:lnTo>
                  <a:pt x="69533" y="5779"/>
                </a:lnTo>
                <a:lnTo>
                  <a:pt x="47435" y="8827"/>
                </a:lnTo>
                <a:lnTo>
                  <a:pt x="34100" y="4763"/>
                </a:lnTo>
                <a:lnTo>
                  <a:pt x="12002" y="18733"/>
                </a:lnTo>
                <a:lnTo>
                  <a:pt x="4763" y="30798"/>
                </a:lnTo>
                <a:close/>
              </a:path>
            </a:pathLst>
          </a:custGeom>
          <a:ln w="9525">
            <a:solidFill>
              <a:srgbClr val="EFEFEF"/>
            </a:solidFill>
          </a:ln>
        </p:spPr>
        <p:txBody>
          <a:bodyPr wrap="square" lIns="0" tIns="0" rIns="0" bIns="0" rtlCol="0">
            <a:noAutofit/>
          </a:bodyPr>
          <a:lstStyle/>
          <a:p>
            <a:endParaRPr/>
          </a:p>
        </p:txBody>
      </p:sp>
      <p:sp>
        <p:nvSpPr>
          <p:cNvPr id="181" name="object 181"/>
          <p:cNvSpPr/>
          <p:nvPr/>
        </p:nvSpPr>
        <p:spPr>
          <a:xfrm>
            <a:off x="7129526" y="2954401"/>
            <a:ext cx="128524" cy="111125"/>
          </a:xfrm>
          <a:custGeom>
            <a:avLst/>
            <a:gdLst/>
            <a:ahLst/>
            <a:cxnLst/>
            <a:rect l="l" t="t" r="r" b="b"/>
            <a:pathLst>
              <a:path w="128524" h="111125">
                <a:moveTo>
                  <a:pt x="0" y="5842"/>
                </a:moveTo>
                <a:lnTo>
                  <a:pt x="14224" y="48641"/>
                </a:lnTo>
                <a:lnTo>
                  <a:pt x="51942" y="83185"/>
                </a:lnTo>
                <a:lnTo>
                  <a:pt x="115189" y="110490"/>
                </a:lnTo>
                <a:lnTo>
                  <a:pt x="128524" y="111125"/>
                </a:lnTo>
                <a:lnTo>
                  <a:pt x="107188" y="83693"/>
                </a:lnTo>
                <a:lnTo>
                  <a:pt x="93853" y="74803"/>
                </a:lnTo>
                <a:lnTo>
                  <a:pt x="93853" y="38608"/>
                </a:lnTo>
                <a:lnTo>
                  <a:pt x="61467" y="11176"/>
                </a:lnTo>
                <a:lnTo>
                  <a:pt x="54355" y="8255"/>
                </a:lnTo>
                <a:lnTo>
                  <a:pt x="48133" y="15875"/>
                </a:lnTo>
                <a:lnTo>
                  <a:pt x="26797" y="18288"/>
                </a:lnTo>
                <a:lnTo>
                  <a:pt x="27559" y="10033"/>
                </a:lnTo>
                <a:lnTo>
                  <a:pt x="3175" y="0"/>
                </a:lnTo>
                <a:lnTo>
                  <a:pt x="0" y="5842"/>
                </a:lnTo>
                <a:close/>
              </a:path>
            </a:pathLst>
          </a:custGeom>
          <a:solidFill>
            <a:srgbClr val="A7A7A7"/>
          </a:solidFill>
        </p:spPr>
        <p:txBody>
          <a:bodyPr wrap="square" lIns="0" tIns="0" rIns="0" bIns="0" rtlCol="0">
            <a:noAutofit/>
          </a:bodyPr>
          <a:lstStyle/>
          <a:p>
            <a:endParaRPr/>
          </a:p>
        </p:txBody>
      </p:sp>
      <p:sp>
        <p:nvSpPr>
          <p:cNvPr id="182" name="object 182"/>
          <p:cNvSpPr/>
          <p:nvPr/>
        </p:nvSpPr>
        <p:spPr>
          <a:xfrm>
            <a:off x="7124763" y="2949638"/>
            <a:ext cx="138049" cy="120650"/>
          </a:xfrm>
          <a:custGeom>
            <a:avLst/>
            <a:gdLst/>
            <a:ahLst/>
            <a:cxnLst/>
            <a:rect l="l" t="t" r="r" b="b"/>
            <a:pathLst>
              <a:path w="138049" h="120650">
                <a:moveTo>
                  <a:pt x="4763" y="10605"/>
                </a:moveTo>
                <a:lnTo>
                  <a:pt x="18987" y="53404"/>
                </a:lnTo>
                <a:lnTo>
                  <a:pt x="56705" y="87948"/>
                </a:lnTo>
                <a:lnTo>
                  <a:pt x="119952" y="115253"/>
                </a:lnTo>
                <a:lnTo>
                  <a:pt x="133287" y="115888"/>
                </a:lnTo>
                <a:lnTo>
                  <a:pt x="111951" y="88456"/>
                </a:lnTo>
                <a:lnTo>
                  <a:pt x="98616" y="79566"/>
                </a:lnTo>
                <a:lnTo>
                  <a:pt x="98616" y="43371"/>
                </a:lnTo>
                <a:lnTo>
                  <a:pt x="66230" y="15939"/>
                </a:lnTo>
                <a:lnTo>
                  <a:pt x="59118" y="13018"/>
                </a:lnTo>
                <a:lnTo>
                  <a:pt x="52896" y="20638"/>
                </a:lnTo>
                <a:lnTo>
                  <a:pt x="31560" y="23051"/>
                </a:lnTo>
                <a:lnTo>
                  <a:pt x="32322" y="14796"/>
                </a:lnTo>
                <a:lnTo>
                  <a:pt x="7938" y="4763"/>
                </a:lnTo>
                <a:lnTo>
                  <a:pt x="4763" y="10605"/>
                </a:lnTo>
                <a:close/>
              </a:path>
            </a:pathLst>
          </a:custGeom>
          <a:ln w="9525">
            <a:solidFill>
              <a:srgbClr val="EFEFEF"/>
            </a:solidFill>
          </a:ln>
        </p:spPr>
        <p:txBody>
          <a:bodyPr wrap="square" lIns="0" tIns="0" rIns="0" bIns="0" rtlCol="0">
            <a:noAutofit/>
          </a:bodyPr>
          <a:lstStyle/>
          <a:p>
            <a:endParaRPr/>
          </a:p>
        </p:txBody>
      </p:sp>
      <p:sp>
        <p:nvSpPr>
          <p:cNvPr id="183" name="object 183"/>
          <p:cNvSpPr/>
          <p:nvPr/>
        </p:nvSpPr>
        <p:spPr>
          <a:xfrm>
            <a:off x="7164451" y="2611501"/>
            <a:ext cx="200025" cy="295275"/>
          </a:xfrm>
          <a:custGeom>
            <a:avLst/>
            <a:gdLst/>
            <a:ahLst/>
            <a:cxnLst/>
            <a:rect l="l" t="t" r="r" b="b"/>
            <a:pathLst>
              <a:path w="200025" h="295275">
                <a:moveTo>
                  <a:pt x="95630" y="0"/>
                </a:moveTo>
                <a:lnTo>
                  <a:pt x="8636" y="0"/>
                </a:lnTo>
                <a:lnTo>
                  <a:pt x="0" y="26035"/>
                </a:lnTo>
                <a:lnTo>
                  <a:pt x="8636" y="26035"/>
                </a:lnTo>
                <a:lnTo>
                  <a:pt x="26035" y="45720"/>
                </a:lnTo>
                <a:lnTo>
                  <a:pt x="52070" y="52197"/>
                </a:lnTo>
                <a:lnTo>
                  <a:pt x="60833" y="65278"/>
                </a:lnTo>
                <a:lnTo>
                  <a:pt x="52070" y="78359"/>
                </a:lnTo>
                <a:lnTo>
                  <a:pt x="78231" y="104521"/>
                </a:lnTo>
                <a:lnTo>
                  <a:pt x="113030" y="137160"/>
                </a:lnTo>
                <a:lnTo>
                  <a:pt x="139065" y="156845"/>
                </a:lnTo>
                <a:lnTo>
                  <a:pt x="139065" y="190627"/>
                </a:lnTo>
                <a:lnTo>
                  <a:pt x="139065" y="229870"/>
                </a:lnTo>
                <a:lnTo>
                  <a:pt x="113030" y="242951"/>
                </a:lnTo>
                <a:lnTo>
                  <a:pt x="86867" y="249428"/>
                </a:lnTo>
                <a:lnTo>
                  <a:pt x="78231" y="262509"/>
                </a:lnTo>
                <a:lnTo>
                  <a:pt x="60833" y="269113"/>
                </a:lnTo>
                <a:lnTo>
                  <a:pt x="69468" y="275590"/>
                </a:lnTo>
                <a:lnTo>
                  <a:pt x="95630" y="295275"/>
                </a:lnTo>
                <a:lnTo>
                  <a:pt x="156464" y="262509"/>
                </a:lnTo>
                <a:lnTo>
                  <a:pt x="200025" y="229870"/>
                </a:lnTo>
                <a:lnTo>
                  <a:pt x="165227" y="143764"/>
                </a:lnTo>
                <a:lnTo>
                  <a:pt x="147828" y="124206"/>
                </a:lnTo>
                <a:lnTo>
                  <a:pt x="113030" y="91440"/>
                </a:lnTo>
                <a:lnTo>
                  <a:pt x="95630" y="65278"/>
                </a:lnTo>
                <a:lnTo>
                  <a:pt x="113030" y="52197"/>
                </a:lnTo>
                <a:lnTo>
                  <a:pt x="139065" y="39116"/>
                </a:lnTo>
                <a:lnTo>
                  <a:pt x="130429" y="19558"/>
                </a:lnTo>
                <a:lnTo>
                  <a:pt x="95630" y="0"/>
                </a:lnTo>
                <a:close/>
              </a:path>
            </a:pathLst>
          </a:custGeom>
          <a:solidFill>
            <a:srgbClr val="A7A7A7"/>
          </a:solidFill>
        </p:spPr>
        <p:txBody>
          <a:bodyPr wrap="square" lIns="0" tIns="0" rIns="0" bIns="0" rtlCol="0">
            <a:noAutofit/>
          </a:bodyPr>
          <a:lstStyle/>
          <a:p>
            <a:endParaRPr/>
          </a:p>
        </p:txBody>
      </p:sp>
      <p:sp>
        <p:nvSpPr>
          <p:cNvPr id="184" name="object 184"/>
          <p:cNvSpPr/>
          <p:nvPr/>
        </p:nvSpPr>
        <p:spPr>
          <a:xfrm>
            <a:off x="7159688" y="2606738"/>
            <a:ext cx="209550" cy="304800"/>
          </a:xfrm>
          <a:custGeom>
            <a:avLst/>
            <a:gdLst/>
            <a:ahLst/>
            <a:cxnLst/>
            <a:rect l="l" t="t" r="r" b="b"/>
            <a:pathLst>
              <a:path w="209550" h="304800">
                <a:moveTo>
                  <a:pt x="100393" y="4763"/>
                </a:moveTo>
                <a:lnTo>
                  <a:pt x="13399" y="4763"/>
                </a:lnTo>
                <a:lnTo>
                  <a:pt x="4763" y="30798"/>
                </a:lnTo>
                <a:lnTo>
                  <a:pt x="13399" y="30798"/>
                </a:lnTo>
                <a:lnTo>
                  <a:pt x="30798" y="50483"/>
                </a:lnTo>
                <a:lnTo>
                  <a:pt x="56833" y="56960"/>
                </a:lnTo>
                <a:lnTo>
                  <a:pt x="65596" y="70041"/>
                </a:lnTo>
                <a:lnTo>
                  <a:pt x="56833" y="83122"/>
                </a:lnTo>
                <a:lnTo>
                  <a:pt x="82994" y="109284"/>
                </a:lnTo>
                <a:lnTo>
                  <a:pt x="117793" y="141923"/>
                </a:lnTo>
                <a:lnTo>
                  <a:pt x="143828" y="161608"/>
                </a:lnTo>
                <a:lnTo>
                  <a:pt x="143828" y="195390"/>
                </a:lnTo>
                <a:lnTo>
                  <a:pt x="143828" y="234633"/>
                </a:lnTo>
                <a:lnTo>
                  <a:pt x="117793" y="247714"/>
                </a:lnTo>
                <a:lnTo>
                  <a:pt x="91630" y="254191"/>
                </a:lnTo>
                <a:lnTo>
                  <a:pt x="82994" y="267272"/>
                </a:lnTo>
                <a:lnTo>
                  <a:pt x="65596" y="273876"/>
                </a:lnTo>
                <a:lnTo>
                  <a:pt x="74231" y="280353"/>
                </a:lnTo>
                <a:lnTo>
                  <a:pt x="100393" y="300038"/>
                </a:lnTo>
                <a:lnTo>
                  <a:pt x="161227" y="267272"/>
                </a:lnTo>
                <a:lnTo>
                  <a:pt x="204788" y="234633"/>
                </a:lnTo>
                <a:lnTo>
                  <a:pt x="169990" y="148527"/>
                </a:lnTo>
                <a:lnTo>
                  <a:pt x="152591" y="128969"/>
                </a:lnTo>
                <a:lnTo>
                  <a:pt x="117793" y="96203"/>
                </a:lnTo>
                <a:lnTo>
                  <a:pt x="100393" y="70041"/>
                </a:lnTo>
                <a:lnTo>
                  <a:pt x="117793" y="56960"/>
                </a:lnTo>
                <a:lnTo>
                  <a:pt x="143828" y="43879"/>
                </a:lnTo>
                <a:lnTo>
                  <a:pt x="135192" y="24321"/>
                </a:lnTo>
                <a:lnTo>
                  <a:pt x="100393" y="4763"/>
                </a:lnTo>
                <a:close/>
              </a:path>
            </a:pathLst>
          </a:custGeom>
          <a:ln w="9525">
            <a:solidFill>
              <a:srgbClr val="EFEFEF"/>
            </a:solidFill>
          </a:ln>
        </p:spPr>
        <p:txBody>
          <a:bodyPr wrap="square" lIns="0" tIns="0" rIns="0" bIns="0" rtlCol="0">
            <a:noAutofit/>
          </a:bodyPr>
          <a:lstStyle/>
          <a:p>
            <a:endParaRPr/>
          </a:p>
        </p:txBody>
      </p:sp>
      <p:sp>
        <p:nvSpPr>
          <p:cNvPr id="185" name="object 185"/>
          <p:cNvSpPr/>
          <p:nvPr/>
        </p:nvSpPr>
        <p:spPr>
          <a:xfrm>
            <a:off x="7035800" y="2660650"/>
            <a:ext cx="222250" cy="300101"/>
          </a:xfrm>
          <a:custGeom>
            <a:avLst/>
            <a:gdLst/>
            <a:ahLst/>
            <a:cxnLst/>
            <a:rect l="l" t="t" r="r" b="b"/>
            <a:pathLst>
              <a:path w="222250" h="300101">
                <a:moveTo>
                  <a:pt x="14478" y="14224"/>
                </a:moveTo>
                <a:lnTo>
                  <a:pt x="0" y="36322"/>
                </a:lnTo>
                <a:lnTo>
                  <a:pt x="31115" y="74168"/>
                </a:lnTo>
                <a:lnTo>
                  <a:pt x="31115" y="94742"/>
                </a:lnTo>
                <a:lnTo>
                  <a:pt x="45719" y="123190"/>
                </a:lnTo>
                <a:lnTo>
                  <a:pt x="39497" y="146812"/>
                </a:lnTo>
                <a:lnTo>
                  <a:pt x="47752" y="173736"/>
                </a:lnTo>
                <a:lnTo>
                  <a:pt x="53975" y="186309"/>
                </a:lnTo>
                <a:lnTo>
                  <a:pt x="39497" y="199009"/>
                </a:lnTo>
                <a:lnTo>
                  <a:pt x="27051" y="251079"/>
                </a:lnTo>
                <a:lnTo>
                  <a:pt x="68580" y="287401"/>
                </a:lnTo>
                <a:lnTo>
                  <a:pt x="70612" y="281051"/>
                </a:lnTo>
                <a:lnTo>
                  <a:pt x="95504" y="292100"/>
                </a:lnTo>
                <a:lnTo>
                  <a:pt x="95504" y="300101"/>
                </a:lnTo>
                <a:lnTo>
                  <a:pt x="116331" y="296926"/>
                </a:lnTo>
                <a:lnTo>
                  <a:pt x="122555" y="290576"/>
                </a:lnTo>
                <a:lnTo>
                  <a:pt x="89281" y="274828"/>
                </a:lnTo>
                <a:lnTo>
                  <a:pt x="56134" y="235331"/>
                </a:lnTo>
                <a:lnTo>
                  <a:pt x="39497" y="217932"/>
                </a:lnTo>
                <a:lnTo>
                  <a:pt x="66421" y="178435"/>
                </a:lnTo>
                <a:lnTo>
                  <a:pt x="118364" y="170561"/>
                </a:lnTo>
                <a:lnTo>
                  <a:pt x="145415" y="187960"/>
                </a:lnTo>
                <a:lnTo>
                  <a:pt x="130810" y="153162"/>
                </a:lnTo>
                <a:lnTo>
                  <a:pt x="149606" y="137414"/>
                </a:lnTo>
                <a:lnTo>
                  <a:pt x="209804" y="137414"/>
                </a:lnTo>
                <a:lnTo>
                  <a:pt x="222250" y="115316"/>
                </a:lnTo>
                <a:lnTo>
                  <a:pt x="197357" y="78994"/>
                </a:lnTo>
                <a:lnTo>
                  <a:pt x="176530" y="58420"/>
                </a:lnTo>
                <a:lnTo>
                  <a:pt x="99694" y="42672"/>
                </a:lnTo>
                <a:lnTo>
                  <a:pt x="74803" y="0"/>
                </a:lnTo>
                <a:lnTo>
                  <a:pt x="14478" y="14224"/>
                </a:lnTo>
                <a:close/>
              </a:path>
            </a:pathLst>
          </a:custGeom>
          <a:solidFill>
            <a:srgbClr val="A7A7A7"/>
          </a:solidFill>
        </p:spPr>
        <p:txBody>
          <a:bodyPr wrap="square" lIns="0" tIns="0" rIns="0" bIns="0" rtlCol="0">
            <a:noAutofit/>
          </a:bodyPr>
          <a:lstStyle/>
          <a:p>
            <a:endParaRPr/>
          </a:p>
        </p:txBody>
      </p:sp>
      <p:sp>
        <p:nvSpPr>
          <p:cNvPr id="186" name="object 186"/>
          <p:cNvSpPr/>
          <p:nvPr/>
        </p:nvSpPr>
        <p:spPr>
          <a:xfrm>
            <a:off x="7031037" y="2655887"/>
            <a:ext cx="231775" cy="309626"/>
          </a:xfrm>
          <a:custGeom>
            <a:avLst/>
            <a:gdLst/>
            <a:ahLst/>
            <a:cxnLst/>
            <a:rect l="l" t="t" r="r" b="b"/>
            <a:pathLst>
              <a:path w="231775" h="309626">
                <a:moveTo>
                  <a:pt x="19241" y="18987"/>
                </a:moveTo>
                <a:lnTo>
                  <a:pt x="4763" y="41085"/>
                </a:lnTo>
                <a:lnTo>
                  <a:pt x="35878" y="78931"/>
                </a:lnTo>
                <a:lnTo>
                  <a:pt x="35878" y="99505"/>
                </a:lnTo>
                <a:lnTo>
                  <a:pt x="50482" y="127953"/>
                </a:lnTo>
                <a:lnTo>
                  <a:pt x="44260" y="151575"/>
                </a:lnTo>
                <a:lnTo>
                  <a:pt x="52515" y="178499"/>
                </a:lnTo>
                <a:lnTo>
                  <a:pt x="58738" y="191072"/>
                </a:lnTo>
                <a:lnTo>
                  <a:pt x="44260" y="203772"/>
                </a:lnTo>
                <a:lnTo>
                  <a:pt x="31814" y="255842"/>
                </a:lnTo>
                <a:lnTo>
                  <a:pt x="73343" y="292164"/>
                </a:lnTo>
                <a:lnTo>
                  <a:pt x="75375" y="285814"/>
                </a:lnTo>
                <a:lnTo>
                  <a:pt x="100267" y="296863"/>
                </a:lnTo>
                <a:lnTo>
                  <a:pt x="100267" y="304864"/>
                </a:lnTo>
                <a:lnTo>
                  <a:pt x="121094" y="301689"/>
                </a:lnTo>
                <a:lnTo>
                  <a:pt x="127318" y="295339"/>
                </a:lnTo>
                <a:lnTo>
                  <a:pt x="94044" y="279591"/>
                </a:lnTo>
                <a:lnTo>
                  <a:pt x="60897" y="240094"/>
                </a:lnTo>
                <a:lnTo>
                  <a:pt x="44260" y="222695"/>
                </a:lnTo>
                <a:lnTo>
                  <a:pt x="71184" y="183198"/>
                </a:lnTo>
                <a:lnTo>
                  <a:pt x="123127" y="175324"/>
                </a:lnTo>
                <a:lnTo>
                  <a:pt x="150178" y="192723"/>
                </a:lnTo>
                <a:lnTo>
                  <a:pt x="135573" y="157925"/>
                </a:lnTo>
                <a:lnTo>
                  <a:pt x="154369" y="142177"/>
                </a:lnTo>
                <a:lnTo>
                  <a:pt x="214567" y="142177"/>
                </a:lnTo>
                <a:lnTo>
                  <a:pt x="227013" y="120079"/>
                </a:lnTo>
                <a:lnTo>
                  <a:pt x="202120" y="83757"/>
                </a:lnTo>
                <a:lnTo>
                  <a:pt x="181293" y="63183"/>
                </a:lnTo>
                <a:lnTo>
                  <a:pt x="104457" y="47435"/>
                </a:lnTo>
                <a:lnTo>
                  <a:pt x="79566" y="4763"/>
                </a:lnTo>
                <a:lnTo>
                  <a:pt x="19241" y="18987"/>
                </a:lnTo>
                <a:close/>
              </a:path>
            </a:pathLst>
          </a:custGeom>
          <a:ln w="9525">
            <a:solidFill>
              <a:srgbClr val="EFEFEF"/>
            </a:solidFill>
          </a:ln>
        </p:spPr>
        <p:txBody>
          <a:bodyPr wrap="square" lIns="0" tIns="0" rIns="0" bIns="0" rtlCol="0">
            <a:noAutofit/>
          </a:bodyPr>
          <a:lstStyle/>
          <a:p>
            <a:endParaRPr/>
          </a:p>
        </p:txBody>
      </p:sp>
      <p:sp>
        <p:nvSpPr>
          <p:cNvPr id="187" name="object 187"/>
          <p:cNvSpPr/>
          <p:nvPr/>
        </p:nvSpPr>
        <p:spPr>
          <a:xfrm>
            <a:off x="7102475" y="2630551"/>
            <a:ext cx="211201" cy="172974"/>
          </a:xfrm>
          <a:custGeom>
            <a:avLst/>
            <a:gdLst/>
            <a:ahLst/>
            <a:cxnLst/>
            <a:rect l="l" t="t" r="r" b="b"/>
            <a:pathLst>
              <a:path w="211201" h="172974">
                <a:moveTo>
                  <a:pt x="183134" y="170053"/>
                </a:moveTo>
                <a:lnTo>
                  <a:pt x="211201" y="172974"/>
                </a:lnTo>
                <a:lnTo>
                  <a:pt x="211201" y="137414"/>
                </a:lnTo>
                <a:lnTo>
                  <a:pt x="183642" y="116840"/>
                </a:lnTo>
                <a:lnTo>
                  <a:pt x="146939" y="82423"/>
                </a:lnTo>
                <a:lnTo>
                  <a:pt x="119380" y="54864"/>
                </a:lnTo>
                <a:lnTo>
                  <a:pt x="128524" y="41148"/>
                </a:lnTo>
                <a:lnTo>
                  <a:pt x="119380" y="27432"/>
                </a:lnTo>
                <a:lnTo>
                  <a:pt x="91821" y="20574"/>
                </a:lnTo>
                <a:lnTo>
                  <a:pt x="73406" y="0"/>
                </a:lnTo>
                <a:lnTo>
                  <a:pt x="64262" y="0"/>
                </a:lnTo>
                <a:lnTo>
                  <a:pt x="18415" y="6731"/>
                </a:lnTo>
                <a:lnTo>
                  <a:pt x="0" y="27432"/>
                </a:lnTo>
                <a:lnTo>
                  <a:pt x="9143" y="41148"/>
                </a:lnTo>
                <a:lnTo>
                  <a:pt x="18415" y="82423"/>
                </a:lnTo>
                <a:lnTo>
                  <a:pt x="82677" y="82423"/>
                </a:lnTo>
                <a:lnTo>
                  <a:pt x="110109" y="89281"/>
                </a:lnTo>
                <a:lnTo>
                  <a:pt x="156082" y="144272"/>
                </a:lnTo>
                <a:lnTo>
                  <a:pt x="146939" y="166116"/>
                </a:lnTo>
                <a:lnTo>
                  <a:pt x="183134" y="170053"/>
                </a:lnTo>
                <a:close/>
              </a:path>
            </a:pathLst>
          </a:custGeom>
          <a:solidFill>
            <a:srgbClr val="A7A7A7"/>
          </a:solidFill>
        </p:spPr>
        <p:txBody>
          <a:bodyPr wrap="square" lIns="0" tIns="0" rIns="0" bIns="0" rtlCol="0">
            <a:noAutofit/>
          </a:bodyPr>
          <a:lstStyle/>
          <a:p>
            <a:endParaRPr/>
          </a:p>
        </p:txBody>
      </p:sp>
      <p:sp>
        <p:nvSpPr>
          <p:cNvPr id="188" name="object 188"/>
          <p:cNvSpPr/>
          <p:nvPr/>
        </p:nvSpPr>
        <p:spPr>
          <a:xfrm>
            <a:off x="7097712" y="2625788"/>
            <a:ext cx="220726" cy="182499"/>
          </a:xfrm>
          <a:custGeom>
            <a:avLst/>
            <a:gdLst/>
            <a:ahLst/>
            <a:cxnLst/>
            <a:rect l="l" t="t" r="r" b="b"/>
            <a:pathLst>
              <a:path w="220726" h="182499">
                <a:moveTo>
                  <a:pt x="187897" y="174816"/>
                </a:moveTo>
                <a:lnTo>
                  <a:pt x="215964" y="177737"/>
                </a:lnTo>
                <a:lnTo>
                  <a:pt x="215964" y="142177"/>
                </a:lnTo>
                <a:lnTo>
                  <a:pt x="188405" y="121603"/>
                </a:lnTo>
                <a:lnTo>
                  <a:pt x="151702" y="87186"/>
                </a:lnTo>
                <a:lnTo>
                  <a:pt x="124143" y="59627"/>
                </a:lnTo>
                <a:lnTo>
                  <a:pt x="133287" y="45911"/>
                </a:lnTo>
                <a:lnTo>
                  <a:pt x="124143" y="32195"/>
                </a:lnTo>
                <a:lnTo>
                  <a:pt x="96584" y="25337"/>
                </a:lnTo>
                <a:lnTo>
                  <a:pt x="78169" y="4763"/>
                </a:lnTo>
                <a:lnTo>
                  <a:pt x="69025" y="4763"/>
                </a:lnTo>
                <a:lnTo>
                  <a:pt x="23178" y="11494"/>
                </a:lnTo>
                <a:lnTo>
                  <a:pt x="4763" y="32195"/>
                </a:lnTo>
                <a:lnTo>
                  <a:pt x="13906" y="45911"/>
                </a:lnTo>
                <a:lnTo>
                  <a:pt x="23178" y="87186"/>
                </a:lnTo>
                <a:lnTo>
                  <a:pt x="87440" y="87186"/>
                </a:lnTo>
                <a:lnTo>
                  <a:pt x="114872" y="94044"/>
                </a:lnTo>
                <a:lnTo>
                  <a:pt x="160845" y="149035"/>
                </a:lnTo>
                <a:lnTo>
                  <a:pt x="151702" y="170879"/>
                </a:lnTo>
                <a:lnTo>
                  <a:pt x="187897" y="174816"/>
                </a:lnTo>
                <a:close/>
              </a:path>
            </a:pathLst>
          </a:custGeom>
          <a:ln w="9525">
            <a:solidFill>
              <a:srgbClr val="EFEFEF"/>
            </a:solidFill>
          </a:ln>
        </p:spPr>
        <p:txBody>
          <a:bodyPr wrap="square" lIns="0" tIns="0" rIns="0" bIns="0" rtlCol="0">
            <a:noAutofit/>
          </a:bodyPr>
          <a:lstStyle/>
          <a:p>
            <a:endParaRPr/>
          </a:p>
        </p:txBody>
      </p:sp>
      <p:sp>
        <p:nvSpPr>
          <p:cNvPr id="189" name="object 189"/>
          <p:cNvSpPr/>
          <p:nvPr/>
        </p:nvSpPr>
        <p:spPr>
          <a:xfrm>
            <a:off x="7165975" y="2792476"/>
            <a:ext cx="147701" cy="87249"/>
          </a:xfrm>
          <a:custGeom>
            <a:avLst/>
            <a:gdLst/>
            <a:ahLst/>
            <a:cxnLst/>
            <a:rect l="l" t="t" r="r" b="b"/>
            <a:pathLst>
              <a:path w="147701" h="87249">
                <a:moveTo>
                  <a:pt x="120523" y="3556"/>
                </a:moveTo>
                <a:cubicBezTo>
                  <a:pt x="114046" y="2794"/>
                  <a:pt x="115062" y="2540"/>
                  <a:pt x="108839" y="1905"/>
                </a:cubicBezTo>
                <a:lnTo>
                  <a:pt x="83057" y="0"/>
                </a:lnTo>
                <a:lnTo>
                  <a:pt x="27686" y="6604"/>
                </a:lnTo>
                <a:lnTo>
                  <a:pt x="0" y="20066"/>
                </a:lnTo>
                <a:lnTo>
                  <a:pt x="0" y="46990"/>
                </a:lnTo>
                <a:lnTo>
                  <a:pt x="46101" y="80518"/>
                </a:lnTo>
                <a:lnTo>
                  <a:pt x="64643" y="87249"/>
                </a:lnTo>
                <a:lnTo>
                  <a:pt x="83057" y="80518"/>
                </a:lnTo>
                <a:lnTo>
                  <a:pt x="92202" y="67056"/>
                </a:lnTo>
                <a:lnTo>
                  <a:pt x="120015" y="60452"/>
                </a:lnTo>
                <a:lnTo>
                  <a:pt x="147701" y="46990"/>
                </a:lnTo>
                <a:lnTo>
                  <a:pt x="147701" y="6604"/>
                </a:lnTo>
                <a:lnTo>
                  <a:pt x="120523" y="3556"/>
                </a:lnTo>
                <a:close/>
              </a:path>
            </a:pathLst>
          </a:custGeom>
          <a:solidFill>
            <a:srgbClr val="A7A7A7"/>
          </a:solidFill>
        </p:spPr>
        <p:txBody>
          <a:bodyPr wrap="square" lIns="0" tIns="0" rIns="0" bIns="0" rtlCol="0">
            <a:noAutofit/>
          </a:bodyPr>
          <a:lstStyle/>
          <a:p>
            <a:endParaRPr/>
          </a:p>
        </p:txBody>
      </p:sp>
      <p:sp>
        <p:nvSpPr>
          <p:cNvPr id="190" name="object 190"/>
          <p:cNvSpPr/>
          <p:nvPr/>
        </p:nvSpPr>
        <p:spPr>
          <a:xfrm>
            <a:off x="7161212" y="2787713"/>
            <a:ext cx="157226" cy="96774"/>
          </a:xfrm>
          <a:custGeom>
            <a:avLst/>
            <a:gdLst/>
            <a:ahLst/>
            <a:cxnLst/>
            <a:rect l="l" t="t" r="r" b="b"/>
            <a:pathLst>
              <a:path w="157226" h="96774">
                <a:moveTo>
                  <a:pt x="125286" y="8319"/>
                </a:moveTo>
                <a:cubicBezTo>
                  <a:pt x="118809" y="7557"/>
                  <a:pt x="119825" y="7303"/>
                  <a:pt x="113602" y="6668"/>
                </a:cubicBezTo>
                <a:lnTo>
                  <a:pt x="87820" y="4763"/>
                </a:lnTo>
                <a:lnTo>
                  <a:pt x="32449" y="11367"/>
                </a:lnTo>
                <a:lnTo>
                  <a:pt x="4763" y="24829"/>
                </a:lnTo>
                <a:lnTo>
                  <a:pt x="4763" y="51753"/>
                </a:lnTo>
                <a:lnTo>
                  <a:pt x="50864" y="85281"/>
                </a:lnTo>
                <a:lnTo>
                  <a:pt x="69406" y="92012"/>
                </a:lnTo>
                <a:lnTo>
                  <a:pt x="87820" y="85281"/>
                </a:lnTo>
                <a:lnTo>
                  <a:pt x="96965" y="71819"/>
                </a:lnTo>
                <a:lnTo>
                  <a:pt x="124778" y="65215"/>
                </a:lnTo>
                <a:lnTo>
                  <a:pt x="152464" y="51753"/>
                </a:lnTo>
                <a:lnTo>
                  <a:pt x="152464" y="11367"/>
                </a:lnTo>
                <a:lnTo>
                  <a:pt x="125286" y="8319"/>
                </a:lnTo>
                <a:close/>
              </a:path>
            </a:pathLst>
          </a:custGeom>
          <a:ln w="9525">
            <a:solidFill>
              <a:srgbClr val="EFEFEF"/>
            </a:solidFill>
          </a:ln>
        </p:spPr>
        <p:txBody>
          <a:bodyPr wrap="square" lIns="0" tIns="0" rIns="0" bIns="0" rtlCol="0">
            <a:noAutofit/>
          </a:bodyPr>
          <a:lstStyle/>
          <a:p>
            <a:endParaRPr/>
          </a:p>
        </p:txBody>
      </p:sp>
      <p:sp>
        <p:nvSpPr>
          <p:cNvPr id="191" name="object 191"/>
          <p:cNvSpPr/>
          <p:nvPr/>
        </p:nvSpPr>
        <p:spPr>
          <a:xfrm>
            <a:off x="2500376" y="3321050"/>
            <a:ext cx="257937" cy="890714"/>
          </a:xfrm>
          <a:custGeom>
            <a:avLst/>
            <a:gdLst/>
            <a:ahLst/>
            <a:cxnLst/>
            <a:rect l="l" t="t" r="r" b="b"/>
            <a:pathLst>
              <a:path w="257937" h="890714">
                <a:moveTo>
                  <a:pt x="137414" y="16256"/>
                </a:moveTo>
                <a:lnTo>
                  <a:pt x="147447" y="0"/>
                </a:lnTo>
                <a:lnTo>
                  <a:pt x="171577" y="16129"/>
                </a:lnTo>
                <a:cubicBezTo>
                  <a:pt x="177165" y="20574"/>
                  <a:pt x="178562" y="9779"/>
                  <a:pt x="180594" y="17907"/>
                </a:cubicBezTo>
                <a:cubicBezTo>
                  <a:pt x="183642" y="21082"/>
                  <a:pt x="192405" y="25146"/>
                  <a:pt x="196342" y="32512"/>
                </a:cubicBezTo>
                <a:cubicBezTo>
                  <a:pt x="199771" y="38481"/>
                  <a:pt x="195453" y="46228"/>
                  <a:pt x="196977" y="52705"/>
                </a:cubicBezTo>
                <a:cubicBezTo>
                  <a:pt x="198374" y="59182"/>
                  <a:pt x="202565" y="65532"/>
                  <a:pt x="205232" y="71247"/>
                </a:cubicBezTo>
                <a:lnTo>
                  <a:pt x="217932" y="87757"/>
                </a:lnTo>
                <a:lnTo>
                  <a:pt x="213995" y="101981"/>
                </a:lnTo>
                <a:cubicBezTo>
                  <a:pt x="212598" y="118110"/>
                  <a:pt x="199898" y="132334"/>
                  <a:pt x="198501" y="148590"/>
                </a:cubicBezTo>
                <a:lnTo>
                  <a:pt x="180086" y="197358"/>
                </a:lnTo>
                <a:lnTo>
                  <a:pt x="175133" y="229870"/>
                </a:lnTo>
                <a:cubicBezTo>
                  <a:pt x="175768" y="246761"/>
                  <a:pt x="176530" y="263779"/>
                  <a:pt x="177165" y="280797"/>
                </a:cubicBezTo>
                <a:lnTo>
                  <a:pt x="182245" y="299339"/>
                </a:lnTo>
                <a:lnTo>
                  <a:pt x="173609" y="299339"/>
                </a:lnTo>
                <a:lnTo>
                  <a:pt x="187833" y="327279"/>
                </a:lnTo>
                <a:cubicBezTo>
                  <a:pt x="187198" y="343535"/>
                  <a:pt x="186436" y="359791"/>
                  <a:pt x="185801" y="375920"/>
                </a:cubicBezTo>
                <a:lnTo>
                  <a:pt x="177927" y="392303"/>
                </a:lnTo>
                <a:lnTo>
                  <a:pt x="158750" y="413131"/>
                </a:lnTo>
                <a:lnTo>
                  <a:pt x="148082" y="468884"/>
                </a:lnTo>
                <a:lnTo>
                  <a:pt x="138811" y="480441"/>
                </a:lnTo>
                <a:lnTo>
                  <a:pt x="143129" y="501396"/>
                </a:lnTo>
                <a:lnTo>
                  <a:pt x="136779" y="552450"/>
                </a:lnTo>
                <a:lnTo>
                  <a:pt x="122555" y="605764"/>
                </a:lnTo>
                <a:lnTo>
                  <a:pt x="123952" y="635939"/>
                </a:lnTo>
                <a:lnTo>
                  <a:pt x="128905" y="654507"/>
                </a:lnTo>
                <a:cubicBezTo>
                  <a:pt x="128016" y="668388"/>
                  <a:pt x="127000" y="682345"/>
                  <a:pt x="126111" y="696226"/>
                </a:cubicBezTo>
                <a:lnTo>
                  <a:pt x="117602" y="738098"/>
                </a:lnTo>
                <a:lnTo>
                  <a:pt x="171069" y="809447"/>
                </a:lnTo>
                <a:cubicBezTo>
                  <a:pt x="179324" y="828243"/>
                  <a:pt x="257937" y="846493"/>
                  <a:pt x="240284" y="861695"/>
                </a:cubicBezTo>
                <a:cubicBezTo>
                  <a:pt x="197104" y="890714"/>
                  <a:pt x="166624" y="884707"/>
                  <a:pt x="149098" y="881507"/>
                </a:cubicBezTo>
                <a:lnTo>
                  <a:pt x="61849" y="831443"/>
                </a:lnTo>
                <a:lnTo>
                  <a:pt x="0" y="740753"/>
                </a:lnTo>
                <a:lnTo>
                  <a:pt x="25019" y="662228"/>
                </a:lnTo>
                <a:lnTo>
                  <a:pt x="34798" y="619417"/>
                </a:lnTo>
                <a:lnTo>
                  <a:pt x="77978" y="526161"/>
                </a:lnTo>
                <a:cubicBezTo>
                  <a:pt x="77724" y="501396"/>
                  <a:pt x="44704" y="548259"/>
                  <a:pt x="44450" y="523367"/>
                </a:cubicBezTo>
                <a:lnTo>
                  <a:pt x="68834" y="415036"/>
                </a:lnTo>
                <a:lnTo>
                  <a:pt x="96647" y="355092"/>
                </a:lnTo>
                <a:cubicBezTo>
                  <a:pt x="94869" y="262890"/>
                  <a:pt x="103886" y="335407"/>
                  <a:pt x="102108" y="243205"/>
                </a:cubicBezTo>
                <a:lnTo>
                  <a:pt x="132461" y="120777"/>
                </a:lnTo>
                <a:lnTo>
                  <a:pt x="139573" y="76581"/>
                </a:lnTo>
                <a:lnTo>
                  <a:pt x="137414" y="16256"/>
                </a:lnTo>
                <a:close/>
              </a:path>
            </a:pathLst>
          </a:custGeom>
          <a:solidFill>
            <a:srgbClr val="A7A7A7"/>
          </a:solidFill>
        </p:spPr>
        <p:txBody>
          <a:bodyPr wrap="square" lIns="0" tIns="0" rIns="0" bIns="0" rtlCol="0">
            <a:noAutofit/>
          </a:bodyPr>
          <a:lstStyle/>
          <a:p>
            <a:endParaRPr/>
          </a:p>
        </p:txBody>
      </p:sp>
      <p:sp>
        <p:nvSpPr>
          <p:cNvPr id="192" name="object 192"/>
          <p:cNvSpPr/>
          <p:nvPr/>
        </p:nvSpPr>
        <p:spPr>
          <a:xfrm>
            <a:off x="2495613" y="3316287"/>
            <a:ext cx="267462" cy="900239"/>
          </a:xfrm>
          <a:custGeom>
            <a:avLst/>
            <a:gdLst/>
            <a:ahLst/>
            <a:cxnLst/>
            <a:rect l="l" t="t" r="r" b="b"/>
            <a:pathLst>
              <a:path w="267462" h="900239">
                <a:moveTo>
                  <a:pt x="142177" y="21019"/>
                </a:moveTo>
                <a:lnTo>
                  <a:pt x="152210" y="4763"/>
                </a:lnTo>
                <a:lnTo>
                  <a:pt x="176340" y="20892"/>
                </a:lnTo>
                <a:cubicBezTo>
                  <a:pt x="181928" y="25337"/>
                  <a:pt x="183325" y="14542"/>
                  <a:pt x="185357" y="22670"/>
                </a:cubicBezTo>
                <a:cubicBezTo>
                  <a:pt x="188405" y="25845"/>
                  <a:pt x="197168" y="29909"/>
                  <a:pt x="201105" y="37275"/>
                </a:cubicBezTo>
                <a:cubicBezTo>
                  <a:pt x="204534" y="43244"/>
                  <a:pt x="200216" y="50991"/>
                  <a:pt x="201740" y="57468"/>
                </a:cubicBezTo>
                <a:cubicBezTo>
                  <a:pt x="203137" y="63945"/>
                  <a:pt x="207328" y="70295"/>
                  <a:pt x="209995" y="76010"/>
                </a:cubicBezTo>
                <a:lnTo>
                  <a:pt x="222695" y="92520"/>
                </a:lnTo>
                <a:lnTo>
                  <a:pt x="218758" y="106744"/>
                </a:lnTo>
                <a:cubicBezTo>
                  <a:pt x="217361" y="122873"/>
                  <a:pt x="204661" y="137097"/>
                  <a:pt x="203264" y="153353"/>
                </a:cubicBezTo>
                <a:lnTo>
                  <a:pt x="184849" y="202121"/>
                </a:lnTo>
                <a:lnTo>
                  <a:pt x="179896" y="234633"/>
                </a:lnTo>
                <a:cubicBezTo>
                  <a:pt x="180531" y="251524"/>
                  <a:pt x="181293" y="268542"/>
                  <a:pt x="181928" y="285560"/>
                </a:cubicBezTo>
                <a:lnTo>
                  <a:pt x="187008" y="304102"/>
                </a:lnTo>
                <a:lnTo>
                  <a:pt x="178372" y="304102"/>
                </a:lnTo>
                <a:lnTo>
                  <a:pt x="192596" y="332042"/>
                </a:lnTo>
                <a:cubicBezTo>
                  <a:pt x="191961" y="348298"/>
                  <a:pt x="191199" y="364554"/>
                  <a:pt x="190564" y="380683"/>
                </a:cubicBezTo>
                <a:lnTo>
                  <a:pt x="182690" y="397066"/>
                </a:lnTo>
                <a:lnTo>
                  <a:pt x="163513" y="417894"/>
                </a:lnTo>
                <a:lnTo>
                  <a:pt x="152845" y="473647"/>
                </a:lnTo>
                <a:lnTo>
                  <a:pt x="143574" y="485204"/>
                </a:lnTo>
                <a:lnTo>
                  <a:pt x="147892" y="506159"/>
                </a:lnTo>
                <a:lnTo>
                  <a:pt x="141542" y="557213"/>
                </a:lnTo>
                <a:lnTo>
                  <a:pt x="127318" y="610527"/>
                </a:lnTo>
                <a:lnTo>
                  <a:pt x="128715" y="640702"/>
                </a:lnTo>
                <a:lnTo>
                  <a:pt x="133668" y="659270"/>
                </a:lnTo>
                <a:cubicBezTo>
                  <a:pt x="132779" y="673151"/>
                  <a:pt x="131763" y="687108"/>
                  <a:pt x="130874" y="700989"/>
                </a:cubicBezTo>
                <a:lnTo>
                  <a:pt x="122365" y="742861"/>
                </a:lnTo>
                <a:lnTo>
                  <a:pt x="175832" y="814210"/>
                </a:lnTo>
                <a:cubicBezTo>
                  <a:pt x="184087" y="833006"/>
                  <a:pt x="262700" y="851256"/>
                  <a:pt x="245047" y="866458"/>
                </a:cubicBezTo>
                <a:cubicBezTo>
                  <a:pt x="201867" y="895477"/>
                  <a:pt x="171387" y="889470"/>
                  <a:pt x="153861" y="886270"/>
                </a:cubicBezTo>
                <a:lnTo>
                  <a:pt x="66612" y="836206"/>
                </a:lnTo>
                <a:lnTo>
                  <a:pt x="4763" y="745516"/>
                </a:lnTo>
                <a:lnTo>
                  <a:pt x="29782" y="666991"/>
                </a:lnTo>
                <a:lnTo>
                  <a:pt x="39561" y="624180"/>
                </a:lnTo>
                <a:lnTo>
                  <a:pt x="82741" y="530924"/>
                </a:lnTo>
                <a:cubicBezTo>
                  <a:pt x="82487" y="506159"/>
                  <a:pt x="49467" y="553022"/>
                  <a:pt x="49213" y="528130"/>
                </a:cubicBezTo>
                <a:lnTo>
                  <a:pt x="73597" y="419799"/>
                </a:lnTo>
                <a:lnTo>
                  <a:pt x="101410" y="359855"/>
                </a:lnTo>
                <a:cubicBezTo>
                  <a:pt x="99632" y="267653"/>
                  <a:pt x="108649" y="340170"/>
                  <a:pt x="106871" y="247968"/>
                </a:cubicBezTo>
                <a:lnTo>
                  <a:pt x="137224" y="125540"/>
                </a:lnTo>
                <a:lnTo>
                  <a:pt x="144336" y="81344"/>
                </a:lnTo>
                <a:lnTo>
                  <a:pt x="142177" y="21019"/>
                </a:lnTo>
                <a:close/>
              </a:path>
            </a:pathLst>
          </a:custGeom>
          <a:ln w="9525">
            <a:solidFill>
              <a:srgbClr val="EFEFEF"/>
            </a:solidFill>
          </a:ln>
        </p:spPr>
        <p:txBody>
          <a:bodyPr wrap="square" lIns="0" tIns="0" rIns="0" bIns="0" rtlCol="0">
            <a:noAutofit/>
          </a:bodyPr>
          <a:lstStyle/>
          <a:p>
            <a:endParaRPr/>
          </a:p>
        </p:txBody>
      </p:sp>
      <p:sp>
        <p:nvSpPr>
          <p:cNvPr id="321" name="text 1"/>
          <p:cNvSpPr txBox="1"/>
          <p:nvPr/>
        </p:nvSpPr>
        <p:spPr>
          <a:xfrm>
            <a:off x="3352800" y="1382966"/>
            <a:ext cx="962522" cy="338639"/>
          </a:xfrm>
          <a:prstGeom prst="rect">
            <a:avLst/>
          </a:prstGeom>
        </p:spPr>
        <p:txBody>
          <a:bodyPr vert="horz" wrap="none" lIns="0" tIns="0" rIns="0" bIns="0" rtlCol="0">
            <a:spAutoFit/>
          </a:bodyPr>
          <a:lstStyle/>
          <a:p>
            <a:pPr marL="0">
              <a:lnSpc>
                <a:spcPct val="100000"/>
              </a:lnSpc>
            </a:pPr>
            <a:r>
              <a:rPr sz="1200" b="1" i="1" spc="10" dirty="0">
                <a:latin typeface="Arial"/>
                <a:cs typeface="Arial"/>
              </a:rPr>
              <a:t>Europe</a:t>
            </a:r>
            <a:endParaRPr sz="1200">
              <a:latin typeface="Arial"/>
              <a:cs typeface="Arial"/>
            </a:endParaRPr>
          </a:p>
          <a:p>
            <a:pPr marL="0">
              <a:lnSpc>
                <a:spcPct val="100000"/>
              </a:lnSpc>
            </a:pPr>
            <a:r>
              <a:rPr sz="1070" spc="10" dirty="0">
                <a:latin typeface="Arial"/>
                <a:cs typeface="Arial"/>
              </a:rPr>
              <a:t>Amsterdam  (2)</a:t>
            </a:r>
            <a:endParaRPr sz="1000">
              <a:latin typeface="Arial"/>
              <a:cs typeface="Arial"/>
            </a:endParaRPr>
          </a:p>
        </p:txBody>
      </p:sp>
      <p:sp>
        <p:nvSpPr>
          <p:cNvPr id="322" name="text 1"/>
          <p:cNvSpPr txBox="1"/>
          <p:nvPr/>
        </p:nvSpPr>
        <p:spPr>
          <a:xfrm>
            <a:off x="3352800" y="1732607"/>
            <a:ext cx="846698" cy="1162859"/>
          </a:xfrm>
          <a:prstGeom prst="rect">
            <a:avLst/>
          </a:prstGeom>
        </p:spPr>
        <p:txBody>
          <a:bodyPr vert="horz" wrap="none" lIns="0" tIns="0" rIns="0" bIns="0" rtlCol="0">
            <a:spAutoFit/>
          </a:bodyPr>
          <a:lstStyle/>
          <a:p>
            <a:pPr marL="0">
              <a:lnSpc>
                <a:spcPct val="100000"/>
              </a:lnSpc>
            </a:pPr>
            <a:r>
              <a:rPr sz="1100" spc="10" dirty="0">
                <a:latin typeface="Arial"/>
                <a:cs typeface="Arial"/>
              </a:rPr>
              <a:t>Dublin</a:t>
            </a:r>
            <a:endParaRPr sz="1100">
              <a:latin typeface="Arial"/>
              <a:cs typeface="Arial"/>
            </a:endParaRPr>
          </a:p>
          <a:p>
            <a:pPr marL="0">
              <a:lnSpc>
                <a:spcPct val="100000"/>
              </a:lnSpc>
            </a:pPr>
            <a:r>
              <a:rPr sz="1009" spc="10" dirty="0">
                <a:latin typeface="Arial"/>
                <a:cs typeface="Arial"/>
              </a:rPr>
              <a:t>Frankfurt    (2)</a:t>
            </a:r>
            <a:endParaRPr sz="1000">
              <a:latin typeface="Arial"/>
              <a:cs typeface="Arial"/>
            </a:endParaRPr>
          </a:p>
          <a:p>
            <a:pPr marL="0">
              <a:lnSpc>
                <a:spcPct val="100000"/>
              </a:lnSpc>
            </a:pPr>
            <a:r>
              <a:rPr sz="1100" spc="10" dirty="0">
                <a:latin typeface="Arial"/>
                <a:cs typeface="Arial"/>
              </a:rPr>
              <a:t>London  (2)</a:t>
            </a:r>
            <a:endParaRPr sz="1100">
              <a:latin typeface="Arial"/>
              <a:cs typeface="Arial"/>
            </a:endParaRPr>
          </a:p>
          <a:p>
            <a:pPr marL="0">
              <a:lnSpc>
                <a:spcPct val="100000"/>
              </a:lnSpc>
            </a:pPr>
            <a:r>
              <a:rPr sz="1100" spc="10" dirty="0">
                <a:latin typeface="Arial"/>
                <a:cs typeface="Arial"/>
              </a:rPr>
              <a:t>Madrid</a:t>
            </a:r>
            <a:endParaRPr sz="1100">
              <a:latin typeface="Arial"/>
              <a:cs typeface="Arial"/>
            </a:endParaRPr>
          </a:p>
          <a:p>
            <a:pPr marL="0">
              <a:lnSpc>
                <a:spcPct val="100000"/>
              </a:lnSpc>
            </a:pPr>
            <a:r>
              <a:rPr sz="1100" spc="10" dirty="0">
                <a:latin typeface="Arial"/>
                <a:cs typeface="Arial"/>
              </a:rPr>
              <a:t>Milan</a:t>
            </a:r>
            <a:endParaRPr sz="1100">
              <a:latin typeface="Arial"/>
              <a:cs typeface="Arial"/>
            </a:endParaRPr>
          </a:p>
          <a:p>
            <a:pPr marL="0">
              <a:lnSpc>
                <a:spcPct val="100000"/>
              </a:lnSpc>
            </a:pPr>
            <a:r>
              <a:rPr sz="1100" spc="10" dirty="0">
                <a:latin typeface="Arial"/>
                <a:cs typeface="Arial"/>
              </a:rPr>
              <a:t>Paris  (2)</a:t>
            </a:r>
            <a:endParaRPr sz="1100">
              <a:latin typeface="Arial"/>
              <a:cs typeface="Arial"/>
            </a:endParaRPr>
          </a:p>
          <a:p>
            <a:pPr marL="0">
              <a:lnSpc>
                <a:spcPct val="100000"/>
              </a:lnSpc>
            </a:pPr>
            <a:r>
              <a:rPr sz="1100" spc="10" dirty="0">
                <a:latin typeface="Arial"/>
                <a:cs typeface="Arial"/>
              </a:rPr>
              <a:t>Stockholm</a:t>
            </a:r>
            <a:endParaRPr sz="1100">
              <a:latin typeface="Arial"/>
              <a:cs typeface="Arial"/>
            </a:endParaRPr>
          </a:p>
        </p:txBody>
      </p:sp>
      <p:sp>
        <p:nvSpPr>
          <p:cNvPr id="323" name="text 1"/>
          <p:cNvSpPr txBox="1"/>
          <p:nvPr/>
        </p:nvSpPr>
        <p:spPr>
          <a:xfrm>
            <a:off x="8122285" y="2097744"/>
            <a:ext cx="948805" cy="1344457"/>
          </a:xfrm>
          <a:prstGeom prst="rect">
            <a:avLst/>
          </a:prstGeom>
        </p:spPr>
        <p:txBody>
          <a:bodyPr vert="horz" wrap="none" lIns="0" tIns="0" rIns="0" bIns="0" rtlCol="0">
            <a:spAutoFit/>
          </a:bodyPr>
          <a:lstStyle/>
          <a:p>
            <a:pPr marL="0">
              <a:lnSpc>
                <a:spcPct val="100000"/>
              </a:lnSpc>
            </a:pPr>
            <a:r>
              <a:rPr sz="1200" b="1" i="1" spc="10" dirty="0">
                <a:latin typeface="Arial"/>
                <a:cs typeface="Arial"/>
              </a:rPr>
              <a:t>Asia</a:t>
            </a:r>
            <a:endParaRPr sz="1200">
              <a:latin typeface="Arial"/>
              <a:cs typeface="Arial"/>
            </a:endParaRPr>
          </a:p>
          <a:p>
            <a:pPr marL="0">
              <a:lnSpc>
                <a:spcPct val="100000"/>
              </a:lnSpc>
            </a:pPr>
            <a:r>
              <a:rPr sz="1100" spc="10" dirty="0">
                <a:latin typeface="Arial"/>
                <a:cs typeface="Arial"/>
              </a:rPr>
              <a:t>Chennai</a:t>
            </a:r>
            <a:endParaRPr sz="1100">
              <a:latin typeface="Arial"/>
              <a:cs typeface="Arial"/>
            </a:endParaRPr>
          </a:p>
          <a:p>
            <a:pPr marL="0">
              <a:lnSpc>
                <a:spcPct val="100000"/>
              </a:lnSpc>
            </a:pPr>
            <a:r>
              <a:rPr sz="1009" spc="10" dirty="0">
                <a:latin typeface="Arial"/>
                <a:cs typeface="Arial"/>
              </a:rPr>
              <a:t>Hong  Kong  (2)</a:t>
            </a:r>
            <a:endParaRPr sz="1000">
              <a:latin typeface="Arial"/>
              <a:cs typeface="Arial"/>
            </a:endParaRPr>
          </a:p>
          <a:p>
            <a:pPr marL="0">
              <a:lnSpc>
                <a:spcPct val="100000"/>
              </a:lnSpc>
            </a:pPr>
            <a:r>
              <a:rPr sz="1100" spc="10" dirty="0">
                <a:latin typeface="Arial"/>
                <a:cs typeface="Arial"/>
              </a:rPr>
              <a:t>Mumbai</a:t>
            </a:r>
            <a:endParaRPr sz="1100">
              <a:latin typeface="Arial"/>
              <a:cs typeface="Arial"/>
            </a:endParaRPr>
          </a:p>
          <a:p>
            <a:pPr marL="0">
              <a:lnSpc>
                <a:spcPct val="100000"/>
              </a:lnSpc>
            </a:pPr>
            <a:r>
              <a:rPr sz="1100" spc="10" dirty="0">
                <a:latin typeface="Arial"/>
                <a:cs typeface="Arial"/>
              </a:rPr>
              <a:t>Osaka</a:t>
            </a:r>
            <a:endParaRPr sz="1100">
              <a:latin typeface="Arial"/>
              <a:cs typeface="Arial"/>
            </a:endParaRPr>
          </a:p>
          <a:p>
            <a:pPr marL="0">
              <a:lnSpc>
                <a:spcPct val="100000"/>
              </a:lnSpc>
            </a:pPr>
            <a:r>
              <a:rPr sz="1100" spc="10" dirty="0">
                <a:latin typeface="Arial"/>
                <a:cs typeface="Arial"/>
              </a:rPr>
              <a:t>Seoul</a:t>
            </a:r>
            <a:endParaRPr sz="1100">
              <a:latin typeface="Arial"/>
              <a:cs typeface="Arial"/>
            </a:endParaRPr>
          </a:p>
          <a:p>
            <a:pPr marL="0">
              <a:lnSpc>
                <a:spcPct val="100000"/>
              </a:lnSpc>
            </a:pPr>
            <a:r>
              <a:rPr sz="1100" spc="10" dirty="0">
                <a:latin typeface="Arial"/>
                <a:cs typeface="Arial"/>
              </a:rPr>
              <a:t>Singapore  (2)</a:t>
            </a:r>
            <a:endParaRPr sz="1100">
              <a:latin typeface="Arial"/>
              <a:cs typeface="Arial"/>
            </a:endParaRPr>
          </a:p>
          <a:p>
            <a:pPr marL="0">
              <a:lnSpc>
                <a:spcPct val="100000"/>
              </a:lnSpc>
            </a:pPr>
            <a:r>
              <a:rPr sz="1100" spc="10" dirty="0">
                <a:latin typeface="Arial"/>
                <a:cs typeface="Arial"/>
              </a:rPr>
              <a:t>Tokyo  (2)</a:t>
            </a:r>
            <a:endParaRPr sz="1100">
              <a:latin typeface="Arial"/>
              <a:cs typeface="Arial"/>
            </a:endParaRPr>
          </a:p>
        </p:txBody>
      </p:sp>
      <p:sp>
        <p:nvSpPr>
          <p:cNvPr id="324" name="text 1"/>
          <p:cNvSpPr txBox="1"/>
          <p:nvPr/>
        </p:nvSpPr>
        <p:spPr>
          <a:xfrm>
            <a:off x="3306826" y="3530050"/>
            <a:ext cx="1115263" cy="338363"/>
          </a:xfrm>
          <a:prstGeom prst="rect">
            <a:avLst/>
          </a:prstGeom>
        </p:spPr>
        <p:txBody>
          <a:bodyPr vert="horz" wrap="none" lIns="0" tIns="0" rIns="0" bIns="0" rtlCol="0">
            <a:spAutoFit/>
          </a:bodyPr>
          <a:lstStyle/>
          <a:p>
            <a:pPr marL="0">
              <a:lnSpc>
                <a:spcPct val="100000"/>
              </a:lnSpc>
            </a:pPr>
            <a:r>
              <a:rPr sz="1200" b="1" i="1" spc="10" dirty="0">
                <a:latin typeface="Arial"/>
                <a:cs typeface="Arial"/>
              </a:rPr>
              <a:t>South  America</a:t>
            </a:r>
            <a:endParaRPr sz="1200">
              <a:latin typeface="Arial"/>
              <a:cs typeface="Arial"/>
            </a:endParaRPr>
          </a:p>
          <a:p>
            <a:pPr marL="0">
              <a:lnSpc>
                <a:spcPct val="100000"/>
              </a:lnSpc>
            </a:pPr>
            <a:r>
              <a:rPr sz="1100" spc="10" dirty="0">
                <a:latin typeface="Arial"/>
                <a:cs typeface="Arial"/>
              </a:rPr>
              <a:t>Sao  Paulo</a:t>
            </a:r>
            <a:endParaRPr sz="1100">
              <a:latin typeface="Arial"/>
              <a:cs typeface="Arial"/>
            </a:endParaRPr>
          </a:p>
        </p:txBody>
      </p:sp>
      <p:sp>
        <p:nvSpPr>
          <p:cNvPr id="325" name="text 1"/>
          <p:cNvSpPr txBox="1"/>
          <p:nvPr/>
        </p:nvSpPr>
        <p:spPr>
          <a:xfrm>
            <a:off x="164592" y="1697567"/>
            <a:ext cx="1290181" cy="2350627"/>
          </a:xfrm>
          <a:prstGeom prst="rect">
            <a:avLst/>
          </a:prstGeom>
        </p:spPr>
        <p:txBody>
          <a:bodyPr vert="horz" wrap="none" lIns="0" tIns="0" rIns="0" bIns="0" rtlCol="0">
            <a:spAutoFit/>
          </a:bodyPr>
          <a:lstStyle/>
          <a:p>
            <a:pPr marL="0">
              <a:lnSpc>
                <a:spcPct val="100000"/>
              </a:lnSpc>
            </a:pPr>
            <a:r>
              <a:rPr sz="1200" b="1" i="1" spc="10" dirty="0">
                <a:latin typeface="Arial"/>
                <a:cs typeface="Arial"/>
              </a:rPr>
              <a:t>North  America</a:t>
            </a:r>
            <a:endParaRPr sz="1200">
              <a:latin typeface="Arial"/>
              <a:cs typeface="Arial"/>
            </a:endParaRPr>
          </a:p>
          <a:p>
            <a:pPr marL="0">
              <a:lnSpc>
                <a:spcPct val="100000"/>
              </a:lnSpc>
            </a:pPr>
            <a:r>
              <a:rPr sz="1100" spc="10" dirty="0">
                <a:latin typeface="Arial"/>
                <a:cs typeface="Arial"/>
              </a:rPr>
              <a:t>Ashburn,  VA  (3)</a:t>
            </a:r>
            <a:endParaRPr sz="1100">
              <a:latin typeface="Arial"/>
              <a:cs typeface="Arial"/>
            </a:endParaRPr>
          </a:p>
          <a:p>
            <a:pPr marL="0">
              <a:lnSpc>
                <a:spcPct val="100000"/>
              </a:lnSpc>
            </a:pPr>
            <a:r>
              <a:rPr sz="1100" spc="10" dirty="0">
                <a:latin typeface="Arial"/>
                <a:cs typeface="Arial"/>
              </a:rPr>
              <a:t>Dallas,  TX  (2)</a:t>
            </a:r>
            <a:endParaRPr sz="1100">
              <a:latin typeface="Arial"/>
              <a:cs typeface="Arial"/>
            </a:endParaRPr>
          </a:p>
          <a:p>
            <a:pPr marL="0">
              <a:lnSpc>
                <a:spcPct val="100000"/>
              </a:lnSpc>
            </a:pPr>
            <a:r>
              <a:rPr sz="1100" spc="10" dirty="0">
                <a:latin typeface="Arial"/>
                <a:cs typeface="Arial"/>
              </a:rPr>
              <a:t>Hayward,  CA</a:t>
            </a:r>
            <a:endParaRPr sz="1100">
              <a:latin typeface="Arial"/>
              <a:cs typeface="Arial"/>
            </a:endParaRPr>
          </a:p>
          <a:p>
            <a:pPr marL="0">
              <a:lnSpc>
                <a:spcPct val="100000"/>
              </a:lnSpc>
            </a:pPr>
            <a:r>
              <a:rPr sz="1100" spc="10" dirty="0">
                <a:latin typeface="Arial"/>
                <a:cs typeface="Arial"/>
              </a:rPr>
              <a:t>Jacksonville,  FL</a:t>
            </a:r>
            <a:endParaRPr sz="1100">
              <a:latin typeface="Arial"/>
              <a:cs typeface="Arial"/>
            </a:endParaRPr>
          </a:p>
          <a:p>
            <a:pPr marL="0">
              <a:lnSpc>
                <a:spcPct val="100000"/>
              </a:lnSpc>
            </a:pPr>
            <a:r>
              <a:rPr sz="1009" spc="10" dirty="0">
                <a:latin typeface="Arial"/>
                <a:cs typeface="Arial"/>
              </a:rPr>
              <a:t>Los  Angeles,  CA  (2)</a:t>
            </a:r>
            <a:endParaRPr sz="1000">
              <a:latin typeface="Arial"/>
              <a:cs typeface="Arial"/>
            </a:endParaRPr>
          </a:p>
          <a:p>
            <a:pPr marL="0">
              <a:lnSpc>
                <a:spcPct val="100000"/>
              </a:lnSpc>
            </a:pPr>
            <a:r>
              <a:rPr sz="1100" spc="10" dirty="0">
                <a:latin typeface="Arial"/>
                <a:cs typeface="Arial"/>
              </a:rPr>
              <a:t>Miami,  FL</a:t>
            </a:r>
            <a:endParaRPr sz="1100">
              <a:latin typeface="Arial"/>
              <a:cs typeface="Arial"/>
            </a:endParaRPr>
          </a:p>
          <a:p>
            <a:pPr marL="0">
              <a:lnSpc>
                <a:spcPct val="100000"/>
              </a:lnSpc>
            </a:pPr>
            <a:r>
              <a:rPr sz="1100" spc="10" dirty="0">
                <a:latin typeface="Arial"/>
                <a:cs typeface="Arial"/>
              </a:rPr>
              <a:t>Newark,  NJ</a:t>
            </a:r>
            <a:endParaRPr sz="1100">
              <a:latin typeface="Arial"/>
              <a:cs typeface="Arial"/>
            </a:endParaRPr>
          </a:p>
          <a:p>
            <a:pPr marL="0">
              <a:lnSpc>
                <a:spcPct val="100000"/>
              </a:lnSpc>
            </a:pPr>
            <a:r>
              <a:rPr sz="1100" spc="10" dirty="0">
                <a:latin typeface="Arial"/>
                <a:cs typeface="Arial"/>
              </a:rPr>
              <a:t>New  York,  NY  (3)</a:t>
            </a:r>
            <a:endParaRPr sz="1100">
              <a:latin typeface="Arial"/>
              <a:cs typeface="Arial"/>
            </a:endParaRPr>
          </a:p>
          <a:p>
            <a:pPr marL="0">
              <a:lnSpc>
                <a:spcPct val="100000"/>
              </a:lnSpc>
            </a:pPr>
            <a:r>
              <a:rPr sz="1100" spc="10" dirty="0">
                <a:latin typeface="Arial"/>
                <a:cs typeface="Arial"/>
              </a:rPr>
              <a:t>Palo  Alto,  CA  </a:t>
            </a:r>
            <a:endParaRPr sz="1100">
              <a:latin typeface="Arial"/>
              <a:cs typeface="Arial"/>
            </a:endParaRPr>
          </a:p>
          <a:p>
            <a:pPr marL="0">
              <a:lnSpc>
                <a:spcPct val="100000"/>
              </a:lnSpc>
            </a:pPr>
            <a:r>
              <a:rPr sz="1100" spc="10" dirty="0">
                <a:latin typeface="Arial"/>
                <a:cs typeface="Arial"/>
              </a:rPr>
              <a:t>Seattle,  WA  </a:t>
            </a:r>
            <a:endParaRPr sz="1100">
              <a:latin typeface="Arial"/>
              <a:cs typeface="Arial"/>
            </a:endParaRPr>
          </a:p>
          <a:p>
            <a:pPr marL="0">
              <a:lnSpc>
                <a:spcPct val="100000"/>
              </a:lnSpc>
            </a:pPr>
            <a:r>
              <a:rPr sz="1100" spc="10" dirty="0">
                <a:latin typeface="Arial"/>
                <a:cs typeface="Arial"/>
              </a:rPr>
              <a:t>San  Jose,  CA</a:t>
            </a:r>
            <a:endParaRPr sz="1100">
              <a:latin typeface="Arial"/>
              <a:cs typeface="Arial"/>
            </a:endParaRPr>
          </a:p>
          <a:p>
            <a:pPr marL="0">
              <a:lnSpc>
                <a:spcPct val="100000"/>
              </a:lnSpc>
            </a:pPr>
            <a:r>
              <a:rPr sz="1100" spc="10" dirty="0">
                <a:latin typeface="Arial"/>
                <a:cs typeface="Arial"/>
              </a:rPr>
              <a:t>South  Bend,  IN</a:t>
            </a:r>
            <a:endParaRPr sz="1100">
              <a:latin typeface="Arial"/>
              <a:cs typeface="Arial"/>
            </a:endParaRPr>
          </a:p>
          <a:p>
            <a:pPr marL="0">
              <a:lnSpc>
                <a:spcPct val="100000"/>
              </a:lnSpc>
            </a:pPr>
            <a:r>
              <a:rPr sz="1100" spc="10" dirty="0">
                <a:latin typeface="Arial"/>
                <a:cs typeface="Arial"/>
              </a:rPr>
              <a:t>St.  Louis,  MO</a:t>
            </a:r>
            <a:endParaRPr sz="1100">
              <a:latin typeface="Arial"/>
              <a:cs typeface="Arial"/>
            </a:endParaRPr>
          </a:p>
        </p:txBody>
      </p:sp>
      <p:sp>
        <p:nvSpPr>
          <p:cNvPr id="193" name="object 193"/>
          <p:cNvSpPr/>
          <p:nvPr/>
        </p:nvSpPr>
        <p:spPr>
          <a:xfrm>
            <a:off x="3025140" y="3408807"/>
            <a:ext cx="182880" cy="182880"/>
          </a:xfrm>
          <a:custGeom>
            <a:avLst/>
            <a:gdLst/>
            <a:ahLst/>
            <a:cxnLst/>
            <a:rect l="l" t="t" r="r" b="b"/>
            <a:pathLst>
              <a:path w="182880" h="182880">
                <a:moveTo>
                  <a:pt x="0" y="91440"/>
                </a:moveTo>
                <a:cubicBezTo>
                  <a:pt x="0" y="41021"/>
                  <a:pt x="40894" y="0"/>
                  <a:pt x="91440" y="0"/>
                </a:cubicBezTo>
                <a:cubicBezTo>
                  <a:pt x="141986" y="0"/>
                  <a:pt x="182880" y="41021"/>
                  <a:pt x="182880" y="91440"/>
                </a:cubicBezTo>
                <a:cubicBezTo>
                  <a:pt x="182880" y="141986"/>
                  <a:pt x="141986"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194" name="object 194"/>
          <p:cNvSpPr/>
          <p:nvPr/>
        </p:nvSpPr>
        <p:spPr>
          <a:xfrm>
            <a:off x="3012440" y="3396107"/>
            <a:ext cx="208280" cy="208280"/>
          </a:xfrm>
          <a:custGeom>
            <a:avLst/>
            <a:gdLst/>
            <a:ahLst/>
            <a:cxnLst/>
            <a:rect l="l" t="t" r="r" b="b"/>
            <a:pathLst>
              <a:path w="208280" h="208280">
                <a:moveTo>
                  <a:pt x="12700" y="104140"/>
                </a:moveTo>
                <a:cubicBezTo>
                  <a:pt x="12700" y="53721"/>
                  <a:pt x="53594" y="12700"/>
                  <a:pt x="104140" y="12700"/>
                </a:cubicBezTo>
                <a:cubicBezTo>
                  <a:pt x="154686" y="12700"/>
                  <a:pt x="195580" y="53721"/>
                  <a:pt x="195580" y="104140"/>
                </a:cubicBezTo>
                <a:cubicBezTo>
                  <a:pt x="195580" y="154686"/>
                  <a:pt x="154686"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195" name="object 195"/>
          <p:cNvSpPr/>
          <p:nvPr/>
        </p:nvSpPr>
        <p:spPr>
          <a:xfrm>
            <a:off x="3046984" y="3425698"/>
            <a:ext cx="132969" cy="132969"/>
          </a:xfrm>
          <a:custGeom>
            <a:avLst/>
            <a:gdLst/>
            <a:ahLst/>
            <a:cxnLst/>
            <a:rect l="l" t="t" r="r" b="b"/>
            <a:pathLst>
              <a:path w="132969" h="132969">
                <a:moveTo>
                  <a:pt x="0" y="50800"/>
                </a:moveTo>
                <a:lnTo>
                  <a:pt x="50800" y="50800"/>
                </a:lnTo>
                <a:lnTo>
                  <a:pt x="66421" y="0"/>
                </a:lnTo>
                <a:lnTo>
                  <a:pt x="82169" y="50800"/>
                </a:lnTo>
                <a:lnTo>
                  <a:pt x="132969" y="50800"/>
                </a:lnTo>
                <a:lnTo>
                  <a:pt x="91821" y="82169"/>
                </a:lnTo>
                <a:lnTo>
                  <a:pt x="107569" y="132969"/>
                </a:lnTo>
                <a:lnTo>
                  <a:pt x="66421" y="101600"/>
                </a:lnTo>
                <a:lnTo>
                  <a:pt x="25400" y="132969"/>
                </a:lnTo>
                <a:lnTo>
                  <a:pt x="41021" y="82169"/>
                </a:lnTo>
                <a:close/>
              </a:path>
            </a:pathLst>
          </a:custGeom>
          <a:solidFill>
            <a:srgbClr val="F79546"/>
          </a:solidFill>
        </p:spPr>
        <p:txBody>
          <a:bodyPr wrap="square" lIns="0" tIns="0" rIns="0" bIns="0" rtlCol="0">
            <a:noAutofit/>
          </a:bodyPr>
          <a:lstStyle/>
          <a:p>
            <a:endParaRPr/>
          </a:p>
        </p:txBody>
      </p:sp>
      <p:sp>
        <p:nvSpPr>
          <p:cNvPr id="196" name="object 196"/>
          <p:cNvSpPr/>
          <p:nvPr/>
        </p:nvSpPr>
        <p:spPr>
          <a:xfrm>
            <a:off x="3042221" y="3420935"/>
            <a:ext cx="142494" cy="142494"/>
          </a:xfrm>
          <a:custGeom>
            <a:avLst/>
            <a:gdLst/>
            <a:ahLst/>
            <a:cxnLst/>
            <a:rect l="l" t="t" r="r" b="b"/>
            <a:pathLst>
              <a:path w="142494" h="142494">
                <a:moveTo>
                  <a:pt x="4763" y="55563"/>
                </a:moveTo>
                <a:lnTo>
                  <a:pt x="55563" y="55563"/>
                </a:lnTo>
                <a:lnTo>
                  <a:pt x="71184" y="4763"/>
                </a:lnTo>
                <a:lnTo>
                  <a:pt x="86932" y="55563"/>
                </a:lnTo>
                <a:lnTo>
                  <a:pt x="137732" y="55563"/>
                </a:lnTo>
                <a:lnTo>
                  <a:pt x="96584" y="86932"/>
                </a:lnTo>
                <a:lnTo>
                  <a:pt x="112332" y="137732"/>
                </a:lnTo>
                <a:lnTo>
                  <a:pt x="71184" y="106363"/>
                </a:lnTo>
                <a:lnTo>
                  <a:pt x="30163" y="137732"/>
                </a:lnTo>
                <a:lnTo>
                  <a:pt x="45784" y="86932"/>
                </a:lnTo>
                <a:close/>
              </a:path>
            </a:pathLst>
          </a:custGeom>
          <a:ln w="9525">
            <a:solidFill>
              <a:srgbClr val="EFEFEF"/>
            </a:solidFill>
          </a:ln>
        </p:spPr>
        <p:txBody>
          <a:bodyPr wrap="square" lIns="0" tIns="0" rIns="0" bIns="0" rtlCol="0">
            <a:noAutofit/>
          </a:bodyPr>
          <a:lstStyle/>
          <a:p>
            <a:endParaRPr/>
          </a:p>
        </p:txBody>
      </p:sp>
      <p:sp>
        <p:nvSpPr>
          <p:cNvPr id="197" name="object 197"/>
          <p:cNvSpPr/>
          <p:nvPr/>
        </p:nvSpPr>
        <p:spPr>
          <a:xfrm>
            <a:off x="1281684" y="1935099"/>
            <a:ext cx="182880" cy="182880"/>
          </a:xfrm>
          <a:custGeom>
            <a:avLst/>
            <a:gdLst/>
            <a:ahLst/>
            <a:cxnLst/>
            <a:rect l="l" t="t" r="r" b="b"/>
            <a:pathLst>
              <a:path w="182880" h="182880">
                <a:moveTo>
                  <a:pt x="0" y="91440"/>
                </a:moveTo>
                <a:cubicBezTo>
                  <a:pt x="0" y="40894"/>
                  <a:pt x="41021" y="0"/>
                  <a:pt x="91440" y="0"/>
                </a:cubicBezTo>
                <a:cubicBezTo>
                  <a:pt x="141986" y="0"/>
                  <a:pt x="182880" y="40894"/>
                  <a:pt x="182880" y="91440"/>
                </a:cubicBezTo>
                <a:cubicBezTo>
                  <a:pt x="182880" y="141859"/>
                  <a:pt x="141986" y="182880"/>
                  <a:pt x="91440" y="182880"/>
                </a:cubicBezTo>
                <a:cubicBezTo>
                  <a:pt x="41021" y="182880"/>
                  <a:pt x="0" y="141859"/>
                  <a:pt x="0" y="91440"/>
                </a:cubicBezTo>
                <a:close/>
              </a:path>
            </a:pathLst>
          </a:custGeom>
          <a:solidFill>
            <a:srgbClr val="F79546"/>
          </a:solidFill>
        </p:spPr>
        <p:txBody>
          <a:bodyPr wrap="square" lIns="0" tIns="0" rIns="0" bIns="0" rtlCol="0">
            <a:noAutofit/>
          </a:bodyPr>
          <a:lstStyle/>
          <a:p>
            <a:endParaRPr/>
          </a:p>
        </p:txBody>
      </p:sp>
      <p:sp>
        <p:nvSpPr>
          <p:cNvPr id="198" name="object 198"/>
          <p:cNvSpPr/>
          <p:nvPr/>
        </p:nvSpPr>
        <p:spPr>
          <a:xfrm>
            <a:off x="1268984" y="1922399"/>
            <a:ext cx="208280" cy="208280"/>
          </a:xfrm>
          <a:custGeom>
            <a:avLst/>
            <a:gdLst/>
            <a:ahLst/>
            <a:cxnLst/>
            <a:rect l="l" t="t" r="r" b="b"/>
            <a:pathLst>
              <a:path w="208280" h="208280">
                <a:moveTo>
                  <a:pt x="12700" y="104140"/>
                </a:moveTo>
                <a:cubicBezTo>
                  <a:pt x="12700" y="53594"/>
                  <a:pt x="53721" y="12700"/>
                  <a:pt x="104140" y="12700"/>
                </a:cubicBezTo>
                <a:cubicBezTo>
                  <a:pt x="154686" y="12700"/>
                  <a:pt x="195580" y="53594"/>
                  <a:pt x="195580" y="104140"/>
                </a:cubicBezTo>
                <a:cubicBezTo>
                  <a:pt x="195580" y="154559"/>
                  <a:pt x="154686" y="195580"/>
                  <a:pt x="104140" y="195580"/>
                </a:cubicBezTo>
                <a:cubicBezTo>
                  <a:pt x="53721"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199" name="object 199"/>
          <p:cNvSpPr/>
          <p:nvPr/>
        </p:nvSpPr>
        <p:spPr>
          <a:xfrm>
            <a:off x="1303528" y="1951863"/>
            <a:ext cx="132969" cy="133096"/>
          </a:xfrm>
          <a:custGeom>
            <a:avLst/>
            <a:gdLst/>
            <a:ahLst/>
            <a:cxnLst/>
            <a:rect l="l" t="t" r="r" b="b"/>
            <a:pathLst>
              <a:path w="132969" h="133096">
                <a:moveTo>
                  <a:pt x="0" y="50800"/>
                </a:moveTo>
                <a:lnTo>
                  <a:pt x="50800" y="50800"/>
                </a:lnTo>
                <a:lnTo>
                  <a:pt x="66548" y="0"/>
                </a:lnTo>
                <a:lnTo>
                  <a:pt x="82169" y="50800"/>
                </a:lnTo>
                <a:lnTo>
                  <a:pt x="132969" y="50800"/>
                </a:lnTo>
                <a:lnTo>
                  <a:pt x="91948" y="82296"/>
                </a:lnTo>
                <a:lnTo>
                  <a:pt x="107569" y="133096"/>
                </a:lnTo>
                <a:lnTo>
                  <a:pt x="66548" y="101600"/>
                </a:lnTo>
                <a:lnTo>
                  <a:pt x="25400" y="133096"/>
                </a:lnTo>
                <a:lnTo>
                  <a:pt x="41148" y="82296"/>
                </a:lnTo>
                <a:close/>
              </a:path>
            </a:pathLst>
          </a:custGeom>
          <a:solidFill>
            <a:srgbClr val="F79546"/>
          </a:solidFill>
        </p:spPr>
        <p:txBody>
          <a:bodyPr wrap="square" lIns="0" tIns="0" rIns="0" bIns="0" rtlCol="0">
            <a:noAutofit/>
          </a:bodyPr>
          <a:lstStyle/>
          <a:p>
            <a:endParaRPr/>
          </a:p>
        </p:txBody>
      </p:sp>
      <p:sp>
        <p:nvSpPr>
          <p:cNvPr id="200" name="object 200"/>
          <p:cNvSpPr/>
          <p:nvPr/>
        </p:nvSpPr>
        <p:spPr>
          <a:xfrm>
            <a:off x="1298765" y="1947100"/>
            <a:ext cx="142494" cy="142621"/>
          </a:xfrm>
          <a:custGeom>
            <a:avLst/>
            <a:gdLst/>
            <a:ahLst/>
            <a:cxnLst/>
            <a:rect l="l" t="t" r="r" b="b"/>
            <a:pathLst>
              <a:path w="142494" h="142621">
                <a:moveTo>
                  <a:pt x="4763" y="55563"/>
                </a:moveTo>
                <a:lnTo>
                  <a:pt x="55563" y="55563"/>
                </a:lnTo>
                <a:lnTo>
                  <a:pt x="71311" y="4763"/>
                </a:lnTo>
                <a:lnTo>
                  <a:pt x="86932" y="55563"/>
                </a:lnTo>
                <a:lnTo>
                  <a:pt x="137732" y="55563"/>
                </a:lnTo>
                <a:lnTo>
                  <a:pt x="96711" y="87059"/>
                </a:lnTo>
                <a:lnTo>
                  <a:pt x="112332" y="137859"/>
                </a:lnTo>
                <a:lnTo>
                  <a:pt x="71311" y="106363"/>
                </a:lnTo>
                <a:lnTo>
                  <a:pt x="30163" y="137859"/>
                </a:lnTo>
                <a:lnTo>
                  <a:pt x="45911" y="87059"/>
                </a:lnTo>
                <a:close/>
              </a:path>
            </a:pathLst>
          </a:custGeom>
          <a:ln w="9525">
            <a:solidFill>
              <a:srgbClr val="EFEFEF"/>
            </a:solidFill>
          </a:ln>
        </p:spPr>
        <p:txBody>
          <a:bodyPr wrap="square" lIns="0" tIns="0" rIns="0" bIns="0" rtlCol="0">
            <a:noAutofit/>
          </a:bodyPr>
          <a:lstStyle/>
          <a:p>
            <a:endParaRPr/>
          </a:p>
        </p:txBody>
      </p:sp>
      <p:sp>
        <p:nvSpPr>
          <p:cNvPr id="201" name="object 201"/>
          <p:cNvSpPr/>
          <p:nvPr/>
        </p:nvSpPr>
        <p:spPr>
          <a:xfrm>
            <a:off x="1337818" y="2155190"/>
            <a:ext cx="182880" cy="182880"/>
          </a:xfrm>
          <a:custGeom>
            <a:avLst/>
            <a:gdLst/>
            <a:ahLst/>
            <a:cxnLst/>
            <a:rect l="l" t="t" r="r" b="b"/>
            <a:pathLst>
              <a:path w="182880" h="182880">
                <a:moveTo>
                  <a:pt x="0" y="91440"/>
                </a:moveTo>
                <a:cubicBezTo>
                  <a:pt x="0" y="40894"/>
                  <a:pt x="41021" y="0"/>
                  <a:pt x="91440" y="0"/>
                </a:cubicBezTo>
                <a:cubicBezTo>
                  <a:pt x="141986" y="0"/>
                  <a:pt x="182880" y="40894"/>
                  <a:pt x="182880" y="91440"/>
                </a:cubicBezTo>
                <a:cubicBezTo>
                  <a:pt x="182880" y="141986"/>
                  <a:pt x="141986" y="182880"/>
                  <a:pt x="91440" y="182880"/>
                </a:cubicBezTo>
                <a:cubicBezTo>
                  <a:pt x="41021" y="182880"/>
                  <a:pt x="0" y="141986"/>
                  <a:pt x="0" y="91440"/>
                </a:cubicBezTo>
                <a:close/>
              </a:path>
            </a:pathLst>
          </a:custGeom>
          <a:solidFill>
            <a:srgbClr val="F79546"/>
          </a:solidFill>
        </p:spPr>
        <p:txBody>
          <a:bodyPr wrap="square" lIns="0" tIns="0" rIns="0" bIns="0" rtlCol="0">
            <a:noAutofit/>
          </a:bodyPr>
          <a:lstStyle/>
          <a:p>
            <a:endParaRPr/>
          </a:p>
        </p:txBody>
      </p:sp>
      <p:sp>
        <p:nvSpPr>
          <p:cNvPr id="202" name="object 202"/>
          <p:cNvSpPr/>
          <p:nvPr/>
        </p:nvSpPr>
        <p:spPr>
          <a:xfrm>
            <a:off x="1325118" y="2142490"/>
            <a:ext cx="208280" cy="208280"/>
          </a:xfrm>
          <a:custGeom>
            <a:avLst/>
            <a:gdLst/>
            <a:ahLst/>
            <a:cxnLst/>
            <a:rect l="l" t="t" r="r" b="b"/>
            <a:pathLst>
              <a:path w="208280" h="208280">
                <a:moveTo>
                  <a:pt x="12700" y="104140"/>
                </a:moveTo>
                <a:cubicBezTo>
                  <a:pt x="12700" y="53594"/>
                  <a:pt x="53721" y="12700"/>
                  <a:pt x="104140" y="12700"/>
                </a:cubicBezTo>
                <a:cubicBezTo>
                  <a:pt x="154686" y="12700"/>
                  <a:pt x="195580" y="53594"/>
                  <a:pt x="195580" y="104140"/>
                </a:cubicBezTo>
                <a:cubicBezTo>
                  <a:pt x="195580" y="154686"/>
                  <a:pt x="154686" y="195580"/>
                  <a:pt x="104140" y="195580"/>
                </a:cubicBezTo>
                <a:cubicBezTo>
                  <a:pt x="53721"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03" name="object 203"/>
          <p:cNvSpPr/>
          <p:nvPr/>
        </p:nvSpPr>
        <p:spPr>
          <a:xfrm>
            <a:off x="1359662" y="2172081"/>
            <a:ext cx="132969" cy="132969"/>
          </a:xfrm>
          <a:custGeom>
            <a:avLst/>
            <a:gdLst/>
            <a:ahLst/>
            <a:cxnLst/>
            <a:rect l="l" t="t" r="r" b="b"/>
            <a:pathLst>
              <a:path w="132969" h="132969">
                <a:moveTo>
                  <a:pt x="0" y="50800"/>
                </a:moveTo>
                <a:lnTo>
                  <a:pt x="50800" y="50800"/>
                </a:lnTo>
                <a:lnTo>
                  <a:pt x="66548" y="0"/>
                </a:lnTo>
                <a:lnTo>
                  <a:pt x="82169" y="50800"/>
                </a:lnTo>
                <a:lnTo>
                  <a:pt x="132969" y="50800"/>
                </a:lnTo>
                <a:lnTo>
                  <a:pt x="91948" y="82169"/>
                </a:lnTo>
                <a:lnTo>
                  <a:pt x="107569" y="132969"/>
                </a:lnTo>
                <a:lnTo>
                  <a:pt x="66548" y="101600"/>
                </a:lnTo>
                <a:lnTo>
                  <a:pt x="25400" y="132969"/>
                </a:lnTo>
                <a:lnTo>
                  <a:pt x="41148" y="82169"/>
                </a:lnTo>
                <a:close/>
              </a:path>
            </a:pathLst>
          </a:custGeom>
          <a:solidFill>
            <a:srgbClr val="F79546"/>
          </a:solidFill>
        </p:spPr>
        <p:txBody>
          <a:bodyPr wrap="square" lIns="0" tIns="0" rIns="0" bIns="0" rtlCol="0">
            <a:noAutofit/>
          </a:bodyPr>
          <a:lstStyle/>
          <a:p>
            <a:endParaRPr/>
          </a:p>
        </p:txBody>
      </p:sp>
      <p:sp>
        <p:nvSpPr>
          <p:cNvPr id="204" name="object 204"/>
          <p:cNvSpPr/>
          <p:nvPr/>
        </p:nvSpPr>
        <p:spPr>
          <a:xfrm>
            <a:off x="1354899" y="2167318"/>
            <a:ext cx="142494" cy="142494"/>
          </a:xfrm>
          <a:custGeom>
            <a:avLst/>
            <a:gdLst/>
            <a:ahLst/>
            <a:cxnLst/>
            <a:rect l="l" t="t" r="r" b="b"/>
            <a:pathLst>
              <a:path w="142494" h="142494">
                <a:moveTo>
                  <a:pt x="4763" y="55563"/>
                </a:moveTo>
                <a:lnTo>
                  <a:pt x="55563" y="55563"/>
                </a:lnTo>
                <a:lnTo>
                  <a:pt x="71311" y="4763"/>
                </a:lnTo>
                <a:lnTo>
                  <a:pt x="86932" y="55563"/>
                </a:lnTo>
                <a:lnTo>
                  <a:pt x="137732" y="55563"/>
                </a:lnTo>
                <a:lnTo>
                  <a:pt x="96711" y="86932"/>
                </a:lnTo>
                <a:lnTo>
                  <a:pt x="112332" y="137732"/>
                </a:lnTo>
                <a:lnTo>
                  <a:pt x="71311" y="106363"/>
                </a:lnTo>
                <a:lnTo>
                  <a:pt x="30163" y="137732"/>
                </a:lnTo>
                <a:lnTo>
                  <a:pt x="45911" y="86932"/>
                </a:lnTo>
                <a:close/>
              </a:path>
            </a:pathLst>
          </a:custGeom>
          <a:ln w="9525">
            <a:solidFill>
              <a:srgbClr val="EFEFEF"/>
            </a:solidFill>
          </a:ln>
        </p:spPr>
        <p:txBody>
          <a:bodyPr wrap="square" lIns="0" tIns="0" rIns="0" bIns="0" rtlCol="0">
            <a:noAutofit/>
          </a:bodyPr>
          <a:lstStyle/>
          <a:p>
            <a:endParaRPr/>
          </a:p>
        </p:txBody>
      </p:sp>
      <p:sp>
        <p:nvSpPr>
          <p:cNvPr id="205" name="object 205"/>
          <p:cNvSpPr/>
          <p:nvPr/>
        </p:nvSpPr>
        <p:spPr>
          <a:xfrm>
            <a:off x="1534287" y="2346071"/>
            <a:ext cx="182880" cy="182880"/>
          </a:xfrm>
          <a:custGeom>
            <a:avLst/>
            <a:gdLst/>
            <a:ahLst/>
            <a:cxnLst/>
            <a:rect l="l" t="t" r="r" b="b"/>
            <a:pathLst>
              <a:path w="182880" h="182880">
                <a:moveTo>
                  <a:pt x="0" y="91440"/>
                </a:moveTo>
                <a:cubicBezTo>
                  <a:pt x="0" y="40894"/>
                  <a:pt x="41021" y="0"/>
                  <a:pt x="91439" y="0"/>
                </a:cubicBezTo>
                <a:cubicBezTo>
                  <a:pt x="141986" y="0"/>
                  <a:pt x="182880" y="40894"/>
                  <a:pt x="182880" y="91440"/>
                </a:cubicBezTo>
                <a:cubicBezTo>
                  <a:pt x="182880" y="141986"/>
                  <a:pt x="141986" y="182880"/>
                  <a:pt x="91439" y="182880"/>
                </a:cubicBezTo>
                <a:cubicBezTo>
                  <a:pt x="41021" y="182880"/>
                  <a:pt x="0" y="141986"/>
                  <a:pt x="0" y="91440"/>
                </a:cubicBezTo>
                <a:close/>
              </a:path>
            </a:pathLst>
          </a:custGeom>
          <a:solidFill>
            <a:srgbClr val="F79546"/>
          </a:solidFill>
        </p:spPr>
        <p:txBody>
          <a:bodyPr wrap="square" lIns="0" tIns="0" rIns="0" bIns="0" rtlCol="0">
            <a:noAutofit/>
          </a:bodyPr>
          <a:lstStyle/>
          <a:p>
            <a:endParaRPr/>
          </a:p>
        </p:txBody>
      </p:sp>
      <p:sp>
        <p:nvSpPr>
          <p:cNvPr id="206" name="object 206"/>
          <p:cNvSpPr/>
          <p:nvPr/>
        </p:nvSpPr>
        <p:spPr>
          <a:xfrm>
            <a:off x="1521587" y="2333371"/>
            <a:ext cx="208280" cy="208280"/>
          </a:xfrm>
          <a:custGeom>
            <a:avLst/>
            <a:gdLst/>
            <a:ahLst/>
            <a:cxnLst/>
            <a:rect l="l" t="t" r="r" b="b"/>
            <a:pathLst>
              <a:path w="208280" h="208280">
                <a:moveTo>
                  <a:pt x="12700" y="104140"/>
                </a:moveTo>
                <a:cubicBezTo>
                  <a:pt x="12700" y="53594"/>
                  <a:pt x="53721" y="12700"/>
                  <a:pt x="104139" y="12700"/>
                </a:cubicBezTo>
                <a:cubicBezTo>
                  <a:pt x="154686" y="12700"/>
                  <a:pt x="195580" y="53594"/>
                  <a:pt x="195580" y="104140"/>
                </a:cubicBezTo>
                <a:cubicBezTo>
                  <a:pt x="195580" y="154686"/>
                  <a:pt x="154686" y="195580"/>
                  <a:pt x="104139" y="195580"/>
                </a:cubicBezTo>
                <a:cubicBezTo>
                  <a:pt x="53721"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07" name="object 207"/>
          <p:cNvSpPr/>
          <p:nvPr/>
        </p:nvSpPr>
        <p:spPr>
          <a:xfrm>
            <a:off x="1556131" y="2362962"/>
            <a:ext cx="132969" cy="132969"/>
          </a:xfrm>
          <a:custGeom>
            <a:avLst/>
            <a:gdLst/>
            <a:ahLst/>
            <a:cxnLst/>
            <a:rect l="l" t="t" r="r" b="b"/>
            <a:pathLst>
              <a:path w="132969" h="132969">
                <a:moveTo>
                  <a:pt x="0" y="50800"/>
                </a:moveTo>
                <a:lnTo>
                  <a:pt x="50800" y="50800"/>
                </a:lnTo>
                <a:lnTo>
                  <a:pt x="66548" y="0"/>
                </a:lnTo>
                <a:lnTo>
                  <a:pt x="82169" y="50800"/>
                </a:lnTo>
                <a:lnTo>
                  <a:pt x="132969" y="50800"/>
                </a:lnTo>
                <a:lnTo>
                  <a:pt x="91948" y="82169"/>
                </a:lnTo>
                <a:lnTo>
                  <a:pt x="107569" y="132969"/>
                </a:lnTo>
                <a:lnTo>
                  <a:pt x="66548" y="101600"/>
                </a:lnTo>
                <a:lnTo>
                  <a:pt x="25400" y="132969"/>
                </a:lnTo>
                <a:lnTo>
                  <a:pt x="41148" y="82169"/>
                </a:lnTo>
                <a:close/>
              </a:path>
            </a:pathLst>
          </a:custGeom>
          <a:solidFill>
            <a:srgbClr val="F79546"/>
          </a:solidFill>
        </p:spPr>
        <p:txBody>
          <a:bodyPr wrap="square" lIns="0" tIns="0" rIns="0" bIns="0" rtlCol="0">
            <a:noAutofit/>
          </a:bodyPr>
          <a:lstStyle/>
          <a:p>
            <a:endParaRPr/>
          </a:p>
        </p:txBody>
      </p:sp>
      <p:sp>
        <p:nvSpPr>
          <p:cNvPr id="208" name="object 208"/>
          <p:cNvSpPr/>
          <p:nvPr/>
        </p:nvSpPr>
        <p:spPr>
          <a:xfrm>
            <a:off x="1551368" y="2358199"/>
            <a:ext cx="142494" cy="142494"/>
          </a:xfrm>
          <a:custGeom>
            <a:avLst/>
            <a:gdLst/>
            <a:ahLst/>
            <a:cxnLst/>
            <a:rect l="l" t="t" r="r" b="b"/>
            <a:pathLst>
              <a:path w="142494" h="142494">
                <a:moveTo>
                  <a:pt x="4763" y="55563"/>
                </a:moveTo>
                <a:lnTo>
                  <a:pt x="55563" y="55563"/>
                </a:lnTo>
                <a:lnTo>
                  <a:pt x="71311" y="4763"/>
                </a:lnTo>
                <a:lnTo>
                  <a:pt x="86932" y="55563"/>
                </a:lnTo>
                <a:lnTo>
                  <a:pt x="137732" y="55563"/>
                </a:lnTo>
                <a:lnTo>
                  <a:pt x="96711" y="86932"/>
                </a:lnTo>
                <a:lnTo>
                  <a:pt x="112332" y="137732"/>
                </a:lnTo>
                <a:lnTo>
                  <a:pt x="71311" y="106363"/>
                </a:lnTo>
                <a:lnTo>
                  <a:pt x="30163" y="137732"/>
                </a:lnTo>
                <a:lnTo>
                  <a:pt x="45911" y="86932"/>
                </a:lnTo>
                <a:close/>
              </a:path>
            </a:pathLst>
          </a:custGeom>
          <a:ln w="9525">
            <a:solidFill>
              <a:srgbClr val="EFEFEF"/>
            </a:solidFill>
          </a:ln>
        </p:spPr>
        <p:txBody>
          <a:bodyPr wrap="square" lIns="0" tIns="0" rIns="0" bIns="0" rtlCol="0">
            <a:noAutofit/>
          </a:bodyPr>
          <a:lstStyle/>
          <a:p>
            <a:endParaRPr/>
          </a:p>
        </p:txBody>
      </p:sp>
      <p:sp>
        <p:nvSpPr>
          <p:cNvPr id="209" name="object 209"/>
          <p:cNvSpPr/>
          <p:nvPr/>
        </p:nvSpPr>
        <p:spPr>
          <a:xfrm>
            <a:off x="1575181" y="2407793"/>
            <a:ext cx="182879" cy="182880"/>
          </a:xfrm>
          <a:custGeom>
            <a:avLst/>
            <a:gdLst/>
            <a:ahLst/>
            <a:cxnLst/>
            <a:rect l="l" t="t" r="r" b="b"/>
            <a:pathLst>
              <a:path w="182879" h="182880">
                <a:moveTo>
                  <a:pt x="0" y="91440"/>
                </a:moveTo>
                <a:cubicBezTo>
                  <a:pt x="0" y="40894"/>
                  <a:pt x="40894" y="0"/>
                  <a:pt x="91440" y="0"/>
                </a:cubicBezTo>
                <a:cubicBezTo>
                  <a:pt x="141986" y="0"/>
                  <a:pt x="182879" y="40894"/>
                  <a:pt x="182879" y="91440"/>
                </a:cubicBezTo>
                <a:cubicBezTo>
                  <a:pt x="182879" y="141859"/>
                  <a:pt x="141986" y="182880"/>
                  <a:pt x="91440" y="182880"/>
                </a:cubicBezTo>
                <a:cubicBezTo>
                  <a:pt x="40894" y="182880"/>
                  <a:pt x="0" y="141859"/>
                  <a:pt x="0" y="91440"/>
                </a:cubicBezTo>
                <a:close/>
              </a:path>
            </a:pathLst>
          </a:custGeom>
          <a:solidFill>
            <a:srgbClr val="F79546"/>
          </a:solidFill>
        </p:spPr>
        <p:txBody>
          <a:bodyPr wrap="square" lIns="0" tIns="0" rIns="0" bIns="0" rtlCol="0">
            <a:noAutofit/>
          </a:bodyPr>
          <a:lstStyle/>
          <a:p>
            <a:endParaRPr/>
          </a:p>
        </p:txBody>
      </p:sp>
      <p:sp>
        <p:nvSpPr>
          <p:cNvPr id="210" name="object 210"/>
          <p:cNvSpPr/>
          <p:nvPr/>
        </p:nvSpPr>
        <p:spPr>
          <a:xfrm>
            <a:off x="1562481" y="2395093"/>
            <a:ext cx="208279" cy="208280"/>
          </a:xfrm>
          <a:custGeom>
            <a:avLst/>
            <a:gdLst/>
            <a:ahLst/>
            <a:cxnLst/>
            <a:rect l="l" t="t" r="r" b="b"/>
            <a:pathLst>
              <a:path w="208279" h="208280">
                <a:moveTo>
                  <a:pt x="12700" y="104140"/>
                </a:moveTo>
                <a:cubicBezTo>
                  <a:pt x="12700" y="53594"/>
                  <a:pt x="53594" y="12700"/>
                  <a:pt x="104140" y="12700"/>
                </a:cubicBezTo>
                <a:cubicBezTo>
                  <a:pt x="154686" y="12700"/>
                  <a:pt x="195579" y="53594"/>
                  <a:pt x="195579" y="104140"/>
                </a:cubicBezTo>
                <a:cubicBezTo>
                  <a:pt x="195579" y="154559"/>
                  <a:pt x="154686" y="195580"/>
                  <a:pt x="104140" y="195580"/>
                </a:cubicBezTo>
                <a:cubicBezTo>
                  <a:pt x="53594"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211" name="object 211"/>
          <p:cNvSpPr/>
          <p:nvPr/>
        </p:nvSpPr>
        <p:spPr>
          <a:xfrm>
            <a:off x="1597025" y="2424557"/>
            <a:ext cx="132969" cy="133096"/>
          </a:xfrm>
          <a:custGeom>
            <a:avLst/>
            <a:gdLst/>
            <a:ahLst/>
            <a:cxnLst/>
            <a:rect l="l" t="t" r="r" b="b"/>
            <a:pathLst>
              <a:path w="132969" h="133096">
                <a:moveTo>
                  <a:pt x="0" y="50800"/>
                </a:moveTo>
                <a:lnTo>
                  <a:pt x="50800" y="50800"/>
                </a:lnTo>
                <a:lnTo>
                  <a:pt x="66421" y="0"/>
                </a:lnTo>
                <a:lnTo>
                  <a:pt x="82169" y="50800"/>
                </a:lnTo>
                <a:lnTo>
                  <a:pt x="132969" y="50800"/>
                </a:lnTo>
                <a:lnTo>
                  <a:pt x="91821" y="82296"/>
                </a:lnTo>
                <a:lnTo>
                  <a:pt x="107569" y="133096"/>
                </a:lnTo>
                <a:lnTo>
                  <a:pt x="66421" y="101600"/>
                </a:lnTo>
                <a:lnTo>
                  <a:pt x="25400" y="133096"/>
                </a:lnTo>
                <a:lnTo>
                  <a:pt x="41021" y="82296"/>
                </a:lnTo>
                <a:close/>
              </a:path>
            </a:pathLst>
          </a:custGeom>
          <a:solidFill>
            <a:srgbClr val="F79546"/>
          </a:solidFill>
        </p:spPr>
        <p:txBody>
          <a:bodyPr wrap="square" lIns="0" tIns="0" rIns="0" bIns="0" rtlCol="0">
            <a:noAutofit/>
          </a:bodyPr>
          <a:lstStyle/>
          <a:p>
            <a:endParaRPr/>
          </a:p>
        </p:txBody>
      </p:sp>
      <p:sp>
        <p:nvSpPr>
          <p:cNvPr id="212" name="object 212"/>
          <p:cNvSpPr/>
          <p:nvPr/>
        </p:nvSpPr>
        <p:spPr>
          <a:xfrm>
            <a:off x="1592262" y="2419794"/>
            <a:ext cx="142494" cy="142621"/>
          </a:xfrm>
          <a:custGeom>
            <a:avLst/>
            <a:gdLst/>
            <a:ahLst/>
            <a:cxnLst/>
            <a:rect l="l" t="t" r="r" b="b"/>
            <a:pathLst>
              <a:path w="142494" h="142621">
                <a:moveTo>
                  <a:pt x="4763" y="55563"/>
                </a:moveTo>
                <a:lnTo>
                  <a:pt x="55563" y="55563"/>
                </a:lnTo>
                <a:lnTo>
                  <a:pt x="71184" y="4763"/>
                </a:lnTo>
                <a:lnTo>
                  <a:pt x="86932" y="55563"/>
                </a:lnTo>
                <a:lnTo>
                  <a:pt x="137732" y="55563"/>
                </a:lnTo>
                <a:lnTo>
                  <a:pt x="96584" y="87059"/>
                </a:lnTo>
                <a:lnTo>
                  <a:pt x="112332" y="137859"/>
                </a:lnTo>
                <a:lnTo>
                  <a:pt x="71184" y="106363"/>
                </a:lnTo>
                <a:lnTo>
                  <a:pt x="30163" y="137859"/>
                </a:lnTo>
                <a:lnTo>
                  <a:pt x="45784" y="87059"/>
                </a:lnTo>
                <a:close/>
              </a:path>
            </a:pathLst>
          </a:custGeom>
          <a:ln w="9525">
            <a:solidFill>
              <a:srgbClr val="EFEFEF"/>
            </a:solidFill>
          </a:ln>
        </p:spPr>
        <p:txBody>
          <a:bodyPr wrap="square" lIns="0" tIns="0" rIns="0" bIns="0" rtlCol="0">
            <a:noAutofit/>
          </a:bodyPr>
          <a:lstStyle/>
          <a:p>
            <a:endParaRPr/>
          </a:p>
        </p:txBody>
      </p:sp>
      <p:sp>
        <p:nvSpPr>
          <p:cNvPr id="213" name="object 213"/>
          <p:cNvSpPr/>
          <p:nvPr/>
        </p:nvSpPr>
        <p:spPr>
          <a:xfrm>
            <a:off x="1773682" y="2299208"/>
            <a:ext cx="182880" cy="182880"/>
          </a:xfrm>
          <a:custGeom>
            <a:avLst/>
            <a:gdLst/>
            <a:ahLst/>
            <a:cxnLst/>
            <a:rect l="l" t="t" r="r" b="b"/>
            <a:pathLst>
              <a:path w="182880" h="182880">
                <a:moveTo>
                  <a:pt x="0" y="91440"/>
                </a:moveTo>
                <a:cubicBezTo>
                  <a:pt x="0" y="40894"/>
                  <a:pt x="41021" y="0"/>
                  <a:pt x="91440" y="0"/>
                </a:cubicBezTo>
                <a:cubicBezTo>
                  <a:pt x="141986" y="0"/>
                  <a:pt x="182880" y="40894"/>
                  <a:pt x="182880" y="91440"/>
                </a:cubicBezTo>
                <a:cubicBezTo>
                  <a:pt x="182880" y="141859"/>
                  <a:pt x="141986" y="182880"/>
                  <a:pt x="91440" y="182880"/>
                </a:cubicBezTo>
                <a:cubicBezTo>
                  <a:pt x="41021" y="182880"/>
                  <a:pt x="0" y="141859"/>
                  <a:pt x="0" y="91440"/>
                </a:cubicBezTo>
                <a:close/>
              </a:path>
            </a:pathLst>
          </a:custGeom>
          <a:solidFill>
            <a:srgbClr val="F79546"/>
          </a:solidFill>
        </p:spPr>
        <p:txBody>
          <a:bodyPr wrap="square" lIns="0" tIns="0" rIns="0" bIns="0" rtlCol="0">
            <a:noAutofit/>
          </a:bodyPr>
          <a:lstStyle/>
          <a:p>
            <a:endParaRPr/>
          </a:p>
        </p:txBody>
      </p:sp>
      <p:sp>
        <p:nvSpPr>
          <p:cNvPr id="214" name="object 214"/>
          <p:cNvSpPr/>
          <p:nvPr/>
        </p:nvSpPr>
        <p:spPr>
          <a:xfrm>
            <a:off x="1760982" y="2286508"/>
            <a:ext cx="208280" cy="208280"/>
          </a:xfrm>
          <a:custGeom>
            <a:avLst/>
            <a:gdLst/>
            <a:ahLst/>
            <a:cxnLst/>
            <a:rect l="l" t="t" r="r" b="b"/>
            <a:pathLst>
              <a:path w="208280" h="208280">
                <a:moveTo>
                  <a:pt x="12700" y="104140"/>
                </a:moveTo>
                <a:cubicBezTo>
                  <a:pt x="12700" y="53594"/>
                  <a:pt x="53721" y="12700"/>
                  <a:pt x="104140" y="12700"/>
                </a:cubicBezTo>
                <a:cubicBezTo>
                  <a:pt x="154686" y="12700"/>
                  <a:pt x="195580" y="53594"/>
                  <a:pt x="195580" y="104140"/>
                </a:cubicBezTo>
                <a:cubicBezTo>
                  <a:pt x="195580" y="154559"/>
                  <a:pt x="154686" y="195580"/>
                  <a:pt x="104140" y="195580"/>
                </a:cubicBezTo>
                <a:cubicBezTo>
                  <a:pt x="53721"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215" name="object 215"/>
          <p:cNvSpPr/>
          <p:nvPr/>
        </p:nvSpPr>
        <p:spPr>
          <a:xfrm>
            <a:off x="1795526" y="2315972"/>
            <a:ext cx="132969" cy="133096"/>
          </a:xfrm>
          <a:custGeom>
            <a:avLst/>
            <a:gdLst/>
            <a:ahLst/>
            <a:cxnLst/>
            <a:rect l="l" t="t" r="r" b="b"/>
            <a:pathLst>
              <a:path w="132969" h="133096">
                <a:moveTo>
                  <a:pt x="0" y="50800"/>
                </a:moveTo>
                <a:lnTo>
                  <a:pt x="50800" y="50800"/>
                </a:lnTo>
                <a:lnTo>
                  <a:pt x="66548" y="0"/>
                </a:lnTo>
                <a:lnTo>
                  <a:pt x="82169" y="50800"/>
                </a:lnTo>
                <a:lnTo>
                  <a:pt x="132969" y="50800"/>
                </a:lnTo>
                <a:lnTo>
                  <a:pt x="91948" y="82296"/>
                </a:lnTo>
                <a:lnTo>
                  <a:pt x="107569" y="133096"/>
                </a:lnTo>
                <a:lnTo>
                  <a:pt x="66548" y="101600"/>
                </a:lnTo>
                <a:lnTo>
                  <a:pt x="25400" y="133096"/>
                </a:lnTo>
                <a:lnTo>
                  <a:pt x="41148" y="82296"/>
                </a:lnTo>
                <a:close/>
              </a:path>
            </a:pathLst>
          </a:custGeom>
          <a:solidFill>
            <a:srgbClr val="F79546"/>
          </a:solidFill>
        </p:spPr>
        <p:txBody>
          <a:bodyPr wrap="square" lIns="0" tIns="0" rIns="0" bIns="0" rtlCol="0">
            <a:noAutofit/>
          </a:bodyPr>
          <a:lstStyle/>
          <a:p>
            <a:endParaRPr/>
          </a:p>
        </p:txBody>
      </p:sp>
      <p:sp>
        <p:nvSpPr>
          <p:cNvPr id="216" name="object 216"/>
          <p:cNvSpPr/>
          <p:nvPr/>
        </p:nvSpPr>
        <p:spPr>
          <a:xfrm>
            <a:off x="1790763" y="2311209"/>
            <a:ext cx="142494" cy="142621"/>
          </a:xfrm>
          <a:custGeom>
            <a:avLst/>
            <a:gdLst/>
            <a:ahLst/>
            <a:cxnLst/>
            <a:rect l="l" t="t" r="r" b="b"/>
            <a:pathLst>
              <a:path w="142494" h="142621">
                <a:moveTo>
                  <a:pt x="4763" y="55563"/>
                </a:moveTo>
                <a:lnTo>
                  <a:pt x="55563" y="55563"/>
                </a:lnTo>
                <a:lnTo>
                  <a:pt x="71311" y="4763"/>
                </a:lnTo>
                <a:lnTo>
                  <a:pt x="86932" y="55563"/>
                </a:lnTo>
                <a:lnTo>
                  <a:pt x="137732" y="55563"/>
                </a:lnTo>
                <a:lnTo>
                  <a:pt x="96711" y="87059"/>
                </a:lnTo>
                <a:lnTo>
                  <a:pt x="112332" y="137859"/>
                </a:lnTo>
                <a:lnTo>
                  <a:pt x="71311" y="106363"/>
                </a:lnTo>
                <a:lnTo>
                  <a:pt x="30163" y="137859"/>
                </a:lnTo>
                <a:lnTo>
                  <a:pt x="45911" y="87059"/>
                </a:lnTo>
                <a:close/>
              </a:path>
            </a:pathLst>
          </a:custGeom>
          <a:ln w="9525">
            <a:solidFill>
              <a:srgbClr val="EFEFEF"/>
            </a:solidFill>
          </a:ln>
        </p:spPr>
        <p:txBody>
          <a:bodyPr wrap="square" lIns="0" tIns="0" rIns="0" bIns="0" rtlCol="0">
            <a:noAutofit/>
          </a:bodyPr>
          <a:lstStyle/>
          <a:p>
            <a:endParaRPr/>
          </a:p>
        </p:txBody>
      </p:sp>
      <p:sp>
        <p:nvSpPr>
          <p:cNvPr id="217" name="object 217"/>
          <p:cNvSpPr/>
          <p:nvPr/>
        </p:nvSpPr>
        <p:spPr>
          <a:xfrm>
            <a:off x="2273300" y="2432939"/>
            <a:ext cx="182880" cy="182880"/>
          </a:xfrm>
          <a:custGeom>
            <a:avLst/>
            <a:gdLst/>
            <a:ahLst/>
            <a:cxnLst/>
            <a:rect l="l" t="t" r="r" b="b"/>
            <a:pathLst>
              <a:path w="182880" h="182880">
                <a:moveTo>
                  <a:pt x="0" y="91440"/>
                </a:moveTo>
                <a:cubicBezTo>
                  <a:pt x="0" y="40894"/>
                  <a:pt x="40894" y="0"/>
                  <a:pt x="91440" y="0"/>
                </a:cubicBezTo>
                <a:cubicBezTo>
                  <a:pt x="141859" y="0"/>
                  <a:pt x="182880" y="40894"/>
                  <a:pt x="182880" y="91440"/>
                </a:cubicBezTo>
                <a:cubicBezTo>
                  <a:pt x="182880" y="141859"/>
                  <a:pt x="141859" y="182880"/>
                  <a:pt x="91440" y="182880"/>
                </a:cubicBezTo>
                <a:cubicBezTo>
                  <a:pt x="40894" y="182880"/>
                  <a:pt x="0" y="141859"/>
                  <a:pt x="0" y="91440"/>
                </a:cubicBezTo>
                <a:close/>
              </a:path>
            </a:pathLst>
          </a:custGeom>
          <a:solidFill>
            <a:srgbClr val="F79546"/>
          </a:solidFill>
        </p:spPr>
        <p:txBody>
          <a:bodyPr wrap="square" lIns="0" tIns="0" rIns="0" bIns="0" rtlCol="0">
            <a:noAutofit/>
          </a:bodyPr>
          <a:lstStyle/>
          <a:p>
            <a:endParaRPr/>
          </a:p>
        </p:txBody>
      </p:sp>
      <p:sp>
        <p:nvSpPr>
          <p:cNvPr id="218" name="object 218"/>
          <p:cNvSpPr/>
          <p:nvPr/>
        </p:nvSpPr>
        <p:spPr>
          <a:xfrm>
            <a:off x="2260600" y="2420239"/>
            <a:ext cx="208280" cy="208280"/>
          </a:xfrm>
          <a:custGeom>
            <a:avLst/>
            <a:gdLst/>
            <a:ahLst/>
            <a:cxnLst/>
            <a:rect l="l" t="t" r="r" b="b"/>
            <a:pathLst>
              <a:path w="208280" h="208280">
                <a:moveTo>
                  <a:pt x="12700" y="104140"/>
                </a:moveTo>
                <a:cubicBezTo>
                  <a:pt x="12700" y="53594"/>
                  <a:pt x="53594" y="12700"/>
                  <a:pt x="104140" y="12700"/>
                </a:cubicBezTo>
                <a:cubicBezTo>
                  <a:pt x="154559" y="12700"/>
                  <a:pt x="195580" y="53594"/>
                  <a:pt x="195580" y="104140"/>
                </a:cubicBezTo>
                <a:cubicBezTo>
                  <a:pt x="195580" y="154559"/>
                  <a:pt x="154559" y="195580"/>
                  <a:pt x="104140" y="195580"/>
                </a:cubicBezTo>
                <a:cubicBezTo>
                  <a:pt x="53594"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219" name="object 219"/>
          <p:cNvSpPr/>
          <p:nvPr/>
        </p:nvSpPr>
        <p:spPr>
          <a:xfrm>
            <a:off x="2295017" y="2449703"/>
            <a:ext cx="132969" cy="133096"/>
          </a:xfrm>
          <a:custGeom>
            <a:avLst/>
            <a:gdLst/>
            <a:ahLst/>
            <a:cxnLst/>
            <a:rect l="l" t="t" r="r" b="b"/>
            <a:pathLst>
              <a:path w="132969" h="133096">
                <a:moveTo>
                  <a:pt x="0" y="50800"/>
                </a:moveTo>
                <a:lnTo>
                  <a:pt x="50800" y="50800"/>
                </a:lnTo>
                <a:lnTo>
                  <a:pt x="66548" y="0"/>
                </a:lnTo>
                <a:lnTo>
                  <a:pt x="82169" y="50800"/>
                </a:lnTo>
                <a:lnTo>
                  <a:pt x="132969" y="50800"/>
                </a:lnTo>
                <a:lnTo>
                  <a:pt x="91948" y="82169"/>
                </a:lnTo>
                <a:lnTo>
                  <a:pt x="107569" y="133096"/>
                </a:lnTo>
                <a:lnTo>
                  <a:pt x="66548" y="101600"/>
                </a:lnTo>
                <a:lnTo>
                  <a:pt x="25400" y="133096"/>
                </a:lnTo>
                <a:lnTo>
                  <a:pt x="41148" y="82169"/>
                </a:lnTo>
                <a:close/>
              </a:path>
            </a:pathLst>
          </a:custGeom>
          <a:solidFill>
            <a:srgbClr val="F79546"/>
          </a:solidFill>
        </p:spPr>
        <p:txBody>
          <a:bodyPr wrap="square" lIns="0" tIns="0" rIns="0" bIns="0" rtlCol="0">
            <a:noAutofit/>
          </a:bodyPr>
          <a:lstStyle/>
          <a:p>
            <a:endParaRPr/>
          </a:p>
        </p:txBody>
      </p:sp>
      <p:sp>
        <p:nvSpPr>
          <p:cNvPr id="220" name="object 220"/>
          <p:cNvSpPr/>
          <p:nvPr/>
        </p:nvSpPr>
        <p:spPr>
          <a:xfrm>
            <a:off x="2290254" y="2444940"/>
            <a:ext cx="142494" cy="142621"/>
          </a:xfrm>
          <a:custGeom>
            <a:avLst/>
            <a:gdLst/>
            <a:ahLst/>
            <a:cxnLst/>
            <a:rect l="l" t="t" r="r" b="b"/>
            <a:pathLst>
              <a:path w="142494" h="142621">
                <a:moveTo>
                  <a:pt x="4763" y="55563"/>
                </a:moveTo>
                <a:lnTo>
                  <a:pt x="55563" y="55563"/>
                </a:lnTo>
                <a:lnTo>
                  <a:pt x="71311" y="4763"/>
                </a:lnTo>
                <a:lnTo>
                  <a:pt x="86932" y="55563"/>
                </a:lnTo>
                <a:lnTo>
                  <a:pt x="137732" y="55563"/>
                </a:lnTo>
                <a:lnTo>
                  <a:pt x="96711" y="86932"/>
                </a:lnTo>
                <a:lnTo>
                  <a:pt x="112332" y="137859"/>
                </a:lnTo>
                <a:lnTo>
                  <a:pt x="71311" y="106363"/>
                </a:lnTo>
                <a:lnTo>
                  <a:pt x="30163" y="137859"/>
                </a:lnTo>
                <a:lnTo>
                  <a:pt x="45911" y="86932"/>
                </a:lnTo>
                <a:close/>
              </a:path>
            </a:pathLst>
          </a:custGeom>
          <a:ln w="9525">
            <a:solidFill>
              <a:srgbClr val="EFEFEF"/>
            </a:solidFill>
          </a:ln>
        </p:spPr>
        <p:txBody>
          <a:bodyPr wrap="square" lIns="0" tIns="0" rIns="0" bIns="0" rtlCol="0">
            <a:noAutofit/>
          </a:bodyPr>
          <a:lstStyle/>
          <a:p>
            <a:endParaRPr/>
          </a:p>
        </p:txBody>
      </p:sp>
      <p:sp>
        <p:nvSpPr>
          <p:cNvPr id="221" name="object 221"/>
          <p:cNvSpPr/>
          <p:nvPr/>
        </p:nvSpPr>
        <p:spPr>
          <a:xfrm>
            <a:off x="2185035" y="2306066"/>
            <a:ext cx="182880" cy="182880"/>
          </a:xfrm>
          <a:custGeom>
            <a:avLst/>
            <a:gdLst/>
            <a:ahLst/>
            <a:cxnLst/>
            <a:rect l="l" t="t" r="r" b="b"/>
            <a:pathLst>
              <a:path w="182880" h="182880">
                <a:moveTo>
                  <a:pt x="0" y="91440"/>
                </a:moveTo>
                <a:cubicBezTo>
                  <a:pt x="0" y="41021"/>
                  <a:pt x="40894" y="0"/>
                  <a:pt x="91440" y="0"/>
                </a:cubicBezTo>
                <a:cubicBezTo>
                  <a:pt x="141986" y="0"/>
                  <a:pt x="182880" y="41021"/>
                  <a:pt x="182880" y="91440"/>
                </a:cubicBezTo>
                <a:cubicBezTo>
                  <a:pt x="182880" y="141986"/>
                  <a:pt x="141986"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22" name="object 222"/>
          <p:cNvSpPr/>
          <p:nvPr/>
        </p:nvSpPr>
        <p:spPr>
          <a:xfrm>
            <a:off x="2172335" y="2293366"/>
            <a:ext cx="208280" cy="208280"/>
          </a:xfrm>
          <a:custGeom>
            <a:avLst/>
            <a:gdLst/>
            <a:ahLst/>
            <a:cxnLst/>
            <a:rect l="l" t="t" r="r" b="b"/>
            <a:pathLst>
              <a:path w="208280" h="208280">
                <a:moveTo>
                  <a:pt x="12700" y="104140"/>
                </a:moveTo>
                <a:cubicBezTo>
                  <a:pt x="12700" y="53721"/>
                  <a:pt x="53594" y="12700"/>
                  <a:pt x="104140" y="12700"/>
                </a:cubicBezTo>
                <a:cubicBezTo>
                  <a:pt x="154686" y="12700"/>
                  <a:pt x="195580" y="53721"/>
                  <a:pt x="195580" y="104140"/>
                </a:cubicBezTo>
                <a:cubicBezTo>
                  <a:pt x="195580" y="154686"/>
                  <a:pt x="154686"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23" name="object 223"/>
          <p:cNvSpPr/>
          <p:nvPr/>
        </p:nvSpPr>
        <p:spPr>
          <a:xfrm>
            <a:off x="2206879" y="2322957"/>
            <a:ext cx="132969" cy="132969"/>
          </a:xfrm>
          <a:custGeom>
            <a:avLst/>
            <a:gdLst/>
            <a:ahLst/>
            <a:cxnLst/>
            <a:rect l="l" t="t" r="r" b="b"/>
            <a:pathLst>
              <a:path w="132969" h="132969">
                <a:moveTo>
                  <a:pt x="0" y="50800"/>
                </a:moveTo>
                <a:lnTo>
                  <a:pt x="50800" y="50800"/>
                </a:lnTo>
                <a:lnTo>
                  <a:pt x="66421" y="0"/>
                </a:lnTo>
                <a:lnTo>
                  <a:pt x="82169" y="50800"/>
                </a:lnTo>
                <a:lnTo>
                  <a:pt x="132969" y="50800"/>
                </a:lnTo>
                <a:lnTo>
                  <a:pt x="91821" y="82169"/>
                </a:lnTo>
                <a:lnTo>
                  <a:pt x="107569" y="132969"/>
                </a:lnTo>
                <a:lnTo>
                  <a:pt x="66421" y="101600"/>
                </a:lnTo>
                <a:lnTo>
                  <a:pt x="25400" y="132969"/>
                </a:lnTo>
                <a:lnTo>
                  <a:pt x="41021" y="82169"/>
                </a:lnTo>
                <a:close/>
              </a:path>
            </a:pathLst>
          </a:custGeom>
          <a:solidFill>
            <a:srgbClr val="F79546"/>
          </a:solidFill>
        </p:spPr>
        <p:txBody>
          <a:bodyPr wrap="square" lIns="0" tIns="0" rIns="0" bIns="0" rtlCol="0">
            <a:noAutofit/>
          </a:bodyPr>
          <a:lstStyle/>
          <a:p>
            <a:endParaRPr/>
          </a:p>
        </p:txBody>
      </p:sp>
      <p:sp>
        <p:nvSpPr>
          <p:cNvPr id="224" name="object 224"/>
          <p:cNvSpPr/>
          <p:nvPr/>
        </p:nvSpPr>
        <p:spPr>
          <a:xfrm>
            <a:off x="2202116" y="2318194"/>
            <a:ext cx="142494" cy="142494"/>
          </a:xfrm>
          <a:custGeom>
            <a:avLst/>
            <a:gdLst/>
            <a:ahLst/>
            <a:cxnLst/>
            <a:rect l="l" t="t" r="r" b="b"/>
            <a:pathLst>
              <a:path w="142494" h="142494">
                <a:moveTo>
                  <a:pt x="4763" y="55563"/>
                </a:moveTo>
                <a:lnTo>
                  <a:pt x="55563" y="55563"/>
                </a:lnTo>
                <a:lnTo>
                  <a:pt x="71184" y="4763"/>
                </a:lnTo>
                <a:lnTo>
                  <a:pt x="86932" y="55563"/>
                </a:lnTo>
                <a:lnTo>
                  <a:pt x="137732" y="55563"/>
                </a:lnTo>
                <a:lnTo>
                  <a:pt x="96584" y="86932"/>
                </a:lnTo>
                <a:lnTo>
                  <a:pt x="112332" y="137732"/>
                </a:lnTo>
                <a:lnTo>
                  <a:pt x="71184" y="106363"/>
                </a:lnTo>
                <a:lnTo>
                  <a:pt x="30163" y="137732"/>
                </a:lnTo>
                <a:lnTo>
                  <a:pt x="45784" y="86932"/>
                </a:lnTo>
                <a:close/>
              </a:path>
            </a:pathLst>
          </a:custGeom>
          <a:ln w="9525">
            <a:solidFill>
              <a:srgbClr val="EFEFEF"/>
            </a:solidFill>
          </a:ln>
        </p:spPr>
        <p:txBody>
          <a:bodyPr wrap="square" lIns="0" tIns="0" rIns="0" bIns="0" rtlCol="0">
            <a:noAutofit/>
          </a:bodyPr>
          <a:lstStyle/>
          <a:p>
            <a:endParaRPr/>
          </a:p>
        </p:txBody>
      </p:sp>
      <p:sp>
        <p:nvSpPr>
          <p:cNvPr id="225" name="object 225"/>
          <p:cNvSpPr/>
          <p:nvPr/>
        </p:nvSpPr>
        <p:spPr>
          <a:xfrm>
            <a:off x="2402713" y="2130298"/>
            <a:ext cx="182880" cy="182880"/>
          </a:xfrm>
          <a:custGeom>
            <a:avLst/>
            <a:gdLst/>
            <a:ahLst/>
            <a:cxnLst/>
            <a:rect l="l" t="t" r="r" b="b"/>
            <a:pathLst>
              <a:path w="182880" h="182880">
                <a:moveTo>
                  <a:pt x="0" y="91440"/>
                </a:moveTo>
                <a:cubicBezTo>
                  <a:pt x="0" y="40894"/>
                  <a:pt x="41021" y="0"/>
                  <a:pt x="91440" y="0"/>
                </a:cubicBezTo>
                <a:cubicBezTo>
                  <a:pt x="141986" y="0"/>
                  <a:pt x="182880" y="40894"/>
                  <a:pt x="182880" y="91440"/>
                </a:cubicBezTo>
                <a:cubicBezTo>
                  <a:pt x="182880" y="141986"/>
                  <a:pt x="141986" y="182880"/>
                  <a:pt x="91440" y="182880"/>
                </a:cubicBezTo>
                <a:cubicBezTo>
                  <a:pt x="41021" y="182880"/>
                  <a:pt x="0" y="141986"/>
                  <a:pt x="0" y="91440"/>
                </a:cubicBezTo>
                <a:close/>
              </a:path>
            </a:pathLst>
          </a:custGeom>
          <a:solidFill>
            <a:srgbClr val="F79546"/>
          </a:solidFill>
        </p:spPr>
        <p:txBody>
          <a:bodyPr wrap="square" lIns="0" tIns="0" rIns="0" bIns="0" rtlCol="0">
            <a:noAutofit/>
          </a:bodyPr>
          <a:lstStyle/>
          <a:p>
            <a:endParaRPr/>
          </a:p>
        </p:txBody>
      </p:sp>
      <p:sp>
        <p:nvSpPr>
          <p:cNvPr id="226" name="object 226"/>
          <p:cNvSpPr/>
          <p:nvPr/>
        </p:nvSpPr>
        <p:spPr>
          <a:xfrm>
            <a:off x="2390013" y="2117598"/>
            <a:ext cx="208280" cy="208280"/>
          </a:xfrm>
          <a:custGeom>
            <a:avLst/>
            <a:gdLst/>
            <a:ahLst/>
            <a:cxnLst/>
            <a:rect l="l" t="t" r="r" b="b"/>
            <a:pathLst>
              <a:path w="208280" h="208280">
                <a:moveTo>
                  <a:pt x="12700" y="104140"/>
                </a:moveTo>
                <a:cubicBezTo>
                  <a:pt x="12700" y="53594"/>
                  <a:pt x="53721" y="12700"/>
                  <a:pt x="104140" y="12700"/>
                </a:cubicBezTo>
                <a:cubicBezTo>
                  <a:pt x="154686" y="12700"/>
                  <a:pt x="195580" y="53594"/>
                  <a:pt x="195580" y="104140"/>
                </a:cubicBezTo>
                <a:cubicBezTo>
                  <a:pt x="195580" y="154686"/>
                  <a:pt x="154686" y="195580"/>
                  <a:pt x="104140" y="195580"/>
                </a:cubicBezTo>
                <a:cubicBezTo>
                  <a:pt x="53721"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27" name="object 227"/>
          <p:cNvSpPr/>
          <p:nvPr/>
        </p:nvSpPr>
        <p:spPr>
          <a:xfrm>
            <a:off x="2424557" y="2147062"/>
            <a:ext cx="132969" cy="133096"/>
          </a:xfrm>
          <a:custGeom>
            <a:avLst/>
            <a:gdLst/>
            <a:ahLst/>
            <a:cxnLst/>
            <a:rect l="l" t="t" r="r" b="b"/>
            <a:pathLst>
              <a:path w="132969" h="133096">
                <a:moveTo>
                  <a:pt x="0" y="50927"/>
                </a:moveTo>
                <a:lnTo>
                  <a:pt x="50800" y="50927"/>
                </a:lnTo>
                <a:lnTo>
                  <a:pt x="66548" y="0"/>
                </a:lnTo>
                <a:lnTo>
                  <a:pt x="82169" y="50927"/>
                </a:lnTo>
                <a:lnTo>
                  <a:pt x="132969" y="50927"/>
                </a:lnTo>
                <a:lnTo>
                  <a:pt x="91948" y="82296"/>
                </a:lnTo>
                <a:lnTo>
                  <a:pt x="107569" y="133096"/>
                </a:lnTo>
                <a:lnTo>
                  <a:pt x="66548" y="101727"/>
                </a:lnTo>
                <a:lnTo>
                  <a:pt x="25400" y="133096"/>
                </a:lnTo>
                <a:lnTo>
                  <a:pt x="41148" y="82296"/>
                </a:lnTo>
                <a:close/>
              </a:path>
            </a:pathLst>
          </a:custGeom>
          <a:solidFill>
            <a:srgbClr val="F79546"/>
          </a:solidFill>
        </p:spPr>
        <p:txBody>
          <a:bodyPr wrap="square" lIns="0" tIns="0" rIns="0" bIns="0" rtlCol="0">
            <a:noAutofit/>
          </a:bodyPr>
          <a:lstStyle/>
          <a:p>
            <a:endParaRPr/>
          </a:p>
        </p:txBody>
      </p:sp>
      <p:sp>
        <p:nvSpPr>
          <p:cNvPr id="228" name="object 228"/>
          <p:cNvSpPr/>
          <p:nvPr/>
        </p:nvSpPr>
        <p:spPr>
          <a:xfrm>
            <a:off x="2419794" y="2142299"/>
            <a:ext cx="142494" cy="142621"/>
          </a:xfrm>
          <a:custGeom>
            <a:avLst/>
            <a:gdLst/>
            <a:ahLst/>
            <a:cxnLst/>
            <a:rect l="l" t="t" r="r" b="b"/>
            <a:pathLst>
              <a:path w="142494" h="142621">
                <a:moveTo>
                  <a:pt x="4763" y="55690"/>
                </a:moveTo>
                <a:lnTo>
                  <a:pt x="55563" y="55690"/>
                </a:lnTo>
                <a:lnTo>
                  <a:pt x="71311" y="4763"/>
                </a:lnTo>
                <a:lnTo>
                  <a:pt x="86932" y="55690"/>
                </a:lnTo>
                <a:lnTo>
                  <a:pt x="137732" y="55690"/>
                </a:lnTo>
                <a:lnTo>
                  <a:pt x="96711" y="87059"/>
                </a:lnTo>
                <a:lnTo>
                  <a:pt x="112332" y="137859"/>
                </a:lnTo>
                <a:lnTo>
                  <a:pt x="71311" y="106490"/>
                </a:lnTo>
                <a:lnTo>
                  <a:pt x="30163" y="137859"/>
                </a:lnTo>
                <a:lnTo>
                  <a:pt x="45911" y="87059"/>
                </a:lnTo>
                <a:close/>
              </a:path>
            </a:pathLst>
          </a:custGeom>
          <a:ln w="9525">
            <a:solidFill>
              <a:srgbClr val="EFEFEF"/>
            </a:solidFill>
          </a:ln>
        </p:spPr>
        <p:txBody>
          <a:bodyPr wrap="square" lIns="0" tIns="0" rIns="0" bIns="0" rtlCol="0">
            <a:noAutofit/>
          </a:bodyPr>
          <a:lstStyle/>
          <a:p>
            <a:endParaRPr/>
          </a:p>
        </p:txBody>
      </p:sp>
      <p:sp>
        <p:nvSpPr>
          <p:cNvPr id="229" name="object 229"/>
          <p:cNvSpPr/>
          <p:nvPr/>
        </p:nvSpPr>
        <p:spPr>
          <a:xfrm>
            <a:off x="2350135" y="2128266"/>
            <a:ext cx="182880" cy="182880"/>
          </a:xfrm>
          <a:custGeom>
            <a:avLst/>
            <a:gdLst/>
            <a:ahLst/>
            <a:cxnLst/>
            <a:rect l="l" t="t" r="r" b="b"/>
            <a:pathLst>
              <a:path w="182880" h="182880">
                <a:moveTo>
                  <a:pt x="0" y="91440"/>
                </a:moveTo>
                <a:cubicBezTo>
                  <a:pt x="0" y="41021"/>
                  <a:pt x="40894" y="0"/>
                  <a:pt x="91440" y="0"/>
                </a:cubicBezTo>
                <a:cubicBezTo>
                  <a:pt x="141986" y="0"/>
                  <a:pt x="182880" y="41021"/>
                  <a:pt x="182880" y="91440"/>
                </a:cubicBezTo>
                <a:cubicBezTo>
                  <a:pt x="182880" y="141986"/>
                  <a:pt x="141986"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30" name="object 230"/>
          <p:cNvSpPr/>
          <p:nvPr/>
        </p:nvSpPr>
        <p:spPr>
          <a:xfrm>
            <a:off x="2337435" y="2115566"/>
            <a:ext cx="208280" cy="208280"/>
          </a:xfrm>
          <a:custGeom>
            <a:avLst/>
            <a:gdLst/>
            <a:ahLst/>
            <a:cxnLst/>
            <a:rect l="l" t="t" r="r" b="b"/>
            <a:pathLst>
              <a:path w="208280" h="208280">
                <a:moveTo>
                  <a:pt x="12700" y="104140"/>
                </a:moveTo>
                <a:cubicBezTo>
                  <a:pt x="12700" y="53721"/>
                  <a:pt x="53594" y="12700"/>
                  <a:pt x="104140" y="12700"/>
                </a:cubicBezTo>
                <a:cubicBezTo>
                  <a:pt x="154686" y="12700"/>
                  <a:pt x="195580" y="53721"/>
                  <a:pt x="195580" y="104140"/>
                </a:cubicBezTo>
                <a:cubicBezTo>
                  <a:pt x="195580" y="154686"/>
                  <a:pt x="154686"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31" name="object 231"/>
          <p:cNvSpPr/>
          <p:nvPr/>
        </p:nvSpPr>
        <p:spPr>
          <a:xfrm>
            <a:off x="2371979" y="2145157"/>
            <a:ext cx="132969" cy="132969"/>
          </a:xfrm>
          <a:custGeom>
            <a:avLst/>
            <a:gdLst/>
            <a:ahLst/>
            <a:cxnLst/>
            <a:rect l="l" t="t" r="r" b="b"/>
            <a:pathLst>
              <a:path w="132969" h="132969">
                <a:moveTo>
                  <a:pt x="0" y="50800"/>
                </a:moveTo>
                <a:lnTo>
                  <a:pt x="50800" y="50800"/>
                </a:lnTo>
                <a:lnTo>
                  <a:pt x="66421" y="0"/>
                </a:lnTo>
                <a:lnTo>
                  <a:pt x="82169" y="50800"/>
                </a:lnTo>
                <a:lnTo>
                  <a:pt x="132969" y="50800"/>
                </a:lnTo>
                <a:lnTo>
                  <a:pt x="91821" y="82169"/>
                </a:lnTo>
                <a:lnTo>
                  <a:pt x="107569" y="132969"/>
                </a:lnTo>
                <a:lnTo>
                  <a:pt x="66421" y="101600"/>
                </a:lnTo>
                <a:lnTo>
                  <a:pt x="25400" y="132969"/>
                </a:lnTo>
                <a:lnTo>
                  <a:pt x="41021" y="82169"/>
                </a:lnTo>
                <a:close/>
              </a:path>
            </a:pathLst>
          </a:custGeom>
          <a:solidFill>
            <a:srgbClr val="F79546"/>
          </a:solidFill>
        </p:spPr>
        <p:txBody>
          <a:bodyPr wrap="square" lIns="0" tIns="0" rIns="0" bIns="0" rtlCol="0">
            <a:noAutofit/>
          </a:bodyPr>
          <a:lstStyle/>
          <a:p>
            <a:endParaRPr/>
          </a:p>
        </p:txBody>
      </p:sp>
      <p:sp>
        <p:nvSpPr>
          <p:cNvPr id="232" name="object 232"/>
          <p:cNvSpPr/>
          <p:nvPr/>
        </p:nvSpPr>
        <p:spPr>
          <a:xfrm>
            <a:off x="2367216" y="2140394"/>
            <a:ext cx="142494" cy="142494"/>
          </a:xfrm>
          <a:custGeom>
            <a:avLst/>
            <a:gdLst/>
            <a:ahLst/>
            <a:cxnLst/>
            <a:rect l="l" t="t" r="r" b="b"/>
            <a:pathLst>
              <a:path w="142494" h="142494">
                <a:moveTo>
                  <a:pt x="4763" y="55563"/>
                </a:moveTo>
                <a:lnTo>
                  <a:pt x="55563" y="55563"/>
                </a:lnTo>
                <a:lnTo>
                  <a:pt x="71184" y="4763"/>
                </a:lnTo>
                <a:lnTo>
                  <a:pt x="86932" y="55563"/>
                </a:lnTo>
                <a:lnTo>
                  <a:pt x="137732" y="55563"/>
                </a:lnTo>
                <a:lnTo>
                  <a:pt x="96584" y="86932"/>
                </a:lnTo>
                <a:lnTo>
                  <a:pt x="112332" y="137732"/>
                </a:lnTo>
                <a:lnTo>
                  <a:pt x="71184" y="106363"/>
                </a:lnTo>
                <a:lnTo>
                  <a:pt x="30163" y="137732"/>
                </a:lnTo>
                <a:lnTo>
                  <a:pt x="45784" y="86932"/>
                </a:lnTo>
                <a:close/>
              </a:path>
            </a:pathLst>
          </a:custGeom>
          <a:ln w="9525">
            <a:solidFill>
              <a:srgbClr val="EFEFEF"/>
            </a:solidFill>
          </a:ln>
        </p:spPr>
        <p:txBody>
          <a:bodyPr wrap="square" lIns="0" tIns="0" rIns="0" bIns="0" rtlCol="0">
            <a:noAutofit/>
          </a:bodyPr>
          <a:lstStyle/>
          <a:p>
            <a:endParaRPr/>
          </a:p>
        </p:txBody>
      </p:sp>
      <p:sp>
        <p:nvSpPr>
          <p:cNvPr id="233" name="object 233"/>
          <p:cNvSpPr/>
          <p:nvPr/>
        </p:nvSpPr>
        <p:spPr>
          <a:xfrm>
            <a:off x="7905496" y="2263775"/>
            <a:ext cx="182880" cy="182880"/>
          </a:xfrm>
          <a:custGeom>
            <a:avLst/>
            <a:gdLst/>
            <a:ahLst/>
            <a:cxnLst/>
            <a:rect l="l" t="t" r="r" b="b"/>
            <a:pathLst>
              <a:path w="182880" h="182880">
                <a:moveTo>
                  <a:pt x="0" y="91440"/>
                </a:moveTo>
                <a:cubicBezTo>
                  <a:pt x="0" y="40894"/>
                  <a:pt x="40894" y="0"/>
                  <a:pt x="91440" y="0"/>
                </a:cubicBezTo>
                <a:cubicBezTo>
                  <a:pt x="141859" y="0"/>
                  <a:pt x="182880" y="40894"/>
                  <a:pt x="182880" y="91440"/>
                </a:cubicBezTo>
                <a:cubicBezTo>
                  <a:pt x="182880" y="141986"/>
                  <a:pt x="141859"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34" name="object 234"/>
          <p:cNvSpPr/>
          <p:nvPr/>
        </p:nvSpPr>
        <p:spPr>
          <a:xfrm>
            <a:off x="7892796" y="2251075"/>
            <a:ext cx="208280" cy="208280"/>
          </a:xfrm>
          <a:custGeom>
            <a:avLst/>
            <a:gdLst/>
            <a:ahLst/>
            <a:cxnLst/>
            <a:rect l="l" t="t" r="r" b="b"/>
            <a:pathLst>
              <a:path w="208280" h="208280">
                <a:moveTo>
                  <a:pt x="12700" y="104140"/>
                </a:moveTo>
                <a:cubicBezTo>
                  <a:pt x="12700" y="53594"/>
                  <a:pt x="53594" y="12700"/>
                  <a:pt x="104140" y="12700"/>
                </a:cubicBezTo>
                <a:cubicBezTo>
                  <a:pt x="154559" y="12700"/>
                  <a:pt x="195580" y="53594"/>
                  <a:pt x="195580" y="104140"/>
                </a:cubicBezTo>
                <a:cubicBezTo>
                  <a:pt x="195580" y="154686"/>
                  <a:pt x="154559"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35" name="object 235"/>
          <p:cNvSpPr/>
          <p:nvPr/>
        </p:nvSpPr>
        <p:spPr>
          <a:xfrm>
            <a:off x="7927340" y="2280666"/>
            <a:ext cx="132969" cy="132969"/>
          </a:xfrm>
          <a:custGeom>
            <a:avLst/>
            <a:gdLst/>
            <a:ahLst/>
            <a:cxnLst/>
            <a:rect l="l" t="t" r="r" b="b"/>
            <a:pathLst>
              <a:path w="132969" h="132969">
                <a:moveTo>
                  <a:pt x="0" y="50800"/>
                </a:moveTo>
                <a:lnTo>
                  <a:pt x="50800" y="50800"/>
                </a:lnTo>
                <a:lnTo>
                  <a:pt x="66421" y="0"/>
                </a:lnTo>
                <a:lnTo>
                  <a:pt x="82169" y="50800"/>
                </a:lnTo>
                <a:lnTo>
                  <a:pt x="132969" y="50800"/>
                </a:lnTo>
                <a:lnTo>
                  <a:pt x="91821" y="82169"/>
                </a:lnTo>
                <a:lnTo>
                  <a:pt x="107569" y="132969"/>
                </a:lnTo>
                <a:lnTo>
                  <a:pt x="66421" y="101600"/>
                </a:lnTo>
                <a:lnTo>
                  <a:pt x="25400" y="132969"/>
                </a:lnTo>
                <a:lnTo>
                  <a:pt x="41021" y="82169"/>
                </a:lnTo>
                <a:close/>
              </a:path>
            </a:pathLst>
          </a:custGeom>
          <a:solidFill>
            <a:srgbClr val="F79546"/>
          </a:solidFill>
        </p:spPr>
        <p:txBody>
          <a:bodyPr wrap="square" lIns="0" tIns="0" rIns="0" bIns="0" rtlCol="0">
            <a:noAutofit/>
          </a:bodyPr>
          <a:lstStyle/>
          <a:p>
            <a:endParaRPr/>
          </a:p>
        </p:txBody>
      </p:sp>
      <p:sp>
        <p:nvSpPr>
          <p:cNvPr id="236" name="object 236"/>
          <p:cNvSpPr/>
          <p:nvPr/>
        </p:nvSpPr>
        <p:spPr>
          <a:xfrm>
            <a:off x="7922577" y="2275903"/>
            <a:ext cx="142494" cy="142494"/>
          </a:xfrm>
          <a:custGeom>
            <a:avLst/>
            <a:gdLst/>
            <a:ahLst/>
            <a:cxnLst/>
            <a:rect l="l" t="t" r="r" b="b"/>
            <a:pathLst>
              <a:path w="142494" h="142494">
                <a:moveTo>
                  <a:pt x="4763" y="55563"/>
                </a:moveTo>
                <a:lnTo>
                  <a:pt x="55563" y="55563"/>
                </a:lnTo>
                <a:lnTo>
                  <a:pt x="71184" y="4763"/>
                </a:lnTo>
                <a:lnTo>
                  <a:pt x="86932" y="55563"/>
                </a:lnTo>
                <a:lnTo>
                  <a:pt x="137732" y="55563"/>
                </a:lnTo>
                <a:lnTo>
                  <a:pt x="96584" y="86932"/>
                </a:lnTo>
                <a:lnTo>
                  <a:pt x="112332" y="137732"/>
                </a:lnTo>
                <a:lnTo>
                  <a:pt x="71184" y="106363"/>
                </a:lnTo>
                <a:lnTo>
                  <a:pt x="30163" y="137732"/>
                </a:lnTo>
                <a:lnTo>
                  <a:pt x="45784" y="86932"/>
                </a:lnTo>
                <a:close/>
              </a:path>
            </a:pathLst>
          </a:custGeom>
          <a:ln w="9525">
            <a:solidFill>
              <a:srgbClr val="EFEFEF"/>
            </a:solidFill>
          </a:ln>
        </p:spPr>
        <p:txBody>
          <a:bodyPr wrap="square" lIns="0" tIns="0" rIns="0" bIns="0" rtlCol="0">
            <a:noAutofit/>
          </a:bodyPr>
          <a:lstStyle/>
          <a:p>
            <a:endParaRPr/>
          </a:p>
        </p:txBody>
      </p:sp>
      <p:sp>
        <p:nvSpPr>
          <p:cNvPr id="237" name="object 237"/>
          <p:cNvSpPr/>
          <p:nvPr/>
        </p:nvSpPr>
        <p:spPr>
          <a:xfrm>
            <a:off x="7295896" y="2396363"/>
            <a:ext cx="182880" cy="182880"/>
          </a:xfrm>
          <a:custGeom>
            <a:avLst/>
            <a:gdLst/>
            <a:ahLst/>
            <a:cxnLst/>
            <a:rect l="l" t="t" r="r" b="b"/>
            <a:pathLst>
              <a:path w="182880" h="182880">
                <a:moveTo>
                  <a:pt x="0" y="91440"/>
                </a:moveTo>
                <a:cubicBezTo>
                  <a:pt x="0" y="40894"/>
                  <a:pt x="40894" y="0"/>
                  <a:pt x="91440" y="0"/>
                </a:cubicBezTo>
                <a:cubicBezTo>
                  <a:pt x="141859" y="0"/>
                  <a:pt x="182880" y="40894"/>
                  <a:pt x="182880" y="91440"/>
                </a:cubicBezTo>
                <a:cubicBezTo>
                  <a:pt x="182880" y="141859"/>
                  <a:pt x="141859" y="182880"/>
                  <a:pt x="91440" y="182880"/>
                </a:cubicBezTo>
                <a:cubicBezTo>
                  <a:pt x="40894" y="182880"/>
                  <a:pt x="0" y="141859"/>
                  <a:pt x="0" y="91440"/>
                </a:cubicBezTo>
                <a:close/>
              </a:path>
            </a:pathLst>
          </a:custGeom>
          <a:solidFill>
            <a:srgbClr val="F79546"/>
          </a:solidFill>
        </p:spPr>
        <p:txBody>
          <a:bodyPr wrap="square" lIns="0" tIns="0" rIns="0" bIns="0" rtlCol="0">
            <a:noAutofit/>
          </a:bodyPr>
          <a:lstStyle/>
          <a:p>
            <a:endParaRPr/>
          </a:p>
        </p:txBody>
      </p:sp>
      <p:sp>
        <p:nvSpPr>
          <p:cNvPr id="238" name="object 238"/>
          <p:cNvSpPr/>
          <p:nvPr/>
        </p:nvSpPr>
        <p:spPr>
          <a:xfrm>
            <a:off x="7283196" y="2383663"/>
            <a:ext cx="208280" cy="208280"/>
          </a:xfrm>
          <a:custGeom>
            <a:avLst/>
            <a:gdLst/>
            <a:ahLst/>
            <a:cxnLst/>
            <a:rect l="l" t="t" r="r" b="b"/>
            <a:pathLst>
              <a:path w="208280" h="208280">
                <a:moveTo>
                  <a:pt x="12700" y="104140"/>
                </a:moveTo>
                <a:cubicBezTo>
                  <a:pt x="12700" y="53594"/>
                  <a:pt x="53594" y="12700"/>
                  <a:pt x="104140" y="12700"/>
                </a:cubicBezTo>
                <a:cubicBezTo>
                  <a:pt x="154559" y="12700"/>
                  <a:pt x="195580" y="53594"/>
                  <a:pt x="195580" y="104140"/>
                </a:cubicBezTo>
                <a:cubicBezTo>
                  <a:pt x="195580" y="154559"/>
                  <a:pt x="154559" y="195580"/>
                  <a:pt x="104140" y="195580"/>
                </a:cubicBezTo>
                <a:cubicBezTo>
                  <a:pt x="53594"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239" name="object 239"/>
          <p:cNvSpPr/>
          <p:nvPr/>
        </p:nvSpPr>
        <p:spPr>
          <a:xfrm>
            <a:off x="7317613" y="2413127"/>
            <a:ext cx="132968" cy="133096"/>
          </a:xfrm>
          <a:custGeom>
            <a:avLst/>
            <a:gdLst/>
            <a:ahLst/>
            <a:cxnLst/>
            <a:rect l="l" t="t" r="r" b="b"/>
            <a:pathLst>
              <a:path w="132968" h="133096">
                <a:moveTo>
                  <a:pt x="0" y="50800"/>
                </a:moveTo>
                <a:lnTo>
                  <a:pt x="50800" y="50800"/>
                </a:lnTo>
                <a:lnTo>
                  <a:pt x="66548" y="0"/>
                </a:lnTo>
                <a:lnTo>
                  <a:pt x="82168" y="50800"/>
                </a:lnTo>
                <a:lnTo>
                  <a:pt x="132968" y="50800"/>
                </a:lnTo>
                <a:lnTo>
                  <a:pt x="91948" y="82296"/>
                </a:lnTo>
                <a:lnTo>
                  <a:pt x="107568" y="133096"/>
                </a:lnTo>
                <a:lnTo>
                  <a:pt x="66548" y="101600"/>
                </a:lnTo>
                <a:lnTo>
                  <a:pt x="25400" y="133096"/>
                </a:lnTo>
                <a:lnTo>
                  <a:pt x="41148" y="82296"/>
                </a:lnTo>
                <a:close/>
              </a:path>
            </a:pathLst>
          </a:custGeom>
          <a:solidFill>
            <a:srgbClr val="F79546"/>
          </a:solidFill>
        </p:spPr>
        <p:txBody>
          <a:bodyPr wrap="square" lIns="0" tIns="0" rIns="0" bIns="0" rtlCol="0">
            <a:noAutofit/>
          </a:bodyPr>
          <a:lstStyle/>
          <a:p>
            <a:endParaRPr/>
          </a:p>
        </p:txBody>
      </p:sp>
      <p:sp>
        <p:nvSpPr>
          <p:cNvPr id="240" name="object 240"/>
          <p:cNvSpPr/>
          <p:nvPr/>
        </p:nvSpPr>
        <p:spPr>
          <a:xfrm>
            <a:off x="7312850" y="2408364"/>
            <a:ext cx="142493" cy="142621"/>
          </a:xfrm>
          <a:custGeom>
            <a:avLst/>
            <a:gdLst/>
            <a:ahLst/>
            <a:cxnLst/>
            <a:rect l="l" t="t" r="r" b="b"/>
            <a:pathLst>
              <a:path w="142493" h="142621">
                <a:moveTo>
                  <a:pt x="4763" y="55563"/>
                </a:moveTo>
                <a:lnTo>
                  <a:pt x="55563" y="55563"/>
                </a:lnTo>
                <a:lnTo>
                  <a:pt x="71311" y="4763"/>
                </a:lnTo>
                <a:lnTo>
                  <a:pt x="86931" y="55563"/>
                </a:lnTo>
                <a:lnTo>
                  <a:pt x="137731" y="55563"/>
                </a:lnTo>
                <a:lnTo>
                  <a:pt x="96711" y="87059"/>
                </a:lnTo>
                <a:lnTo>
                  <a:pt x="112331" y="137859"/>
                </a:lnTo>
                <a:lnTo>
                  <a:pt x="71311" y="106363"/>
                </a:lnTo>
                <a:lnTo>
                  <a:pt x="30163" y="137859"/>
                </a:lnTo>
                <a:lnTo>
                  <a:pt x="45911" y="87059"/>
                </a:lnTo>
                <a:close/>
              </a:path>
            </a:pathLst>
          </a:custGeom>
          <a:ln w="9525">
            <a:solidFill>
              <a:srgbClr val="EFEFEF"/>
            </a:solidFill>
          </a:ln>
        </p:spPr>
        <p:txBody>
          <a:bodyPr wrap="square" lIns="0" tIns="0" rIns="0" bIns="0" rtlCol="0">
            <a:noAutofit/>
          </a:bodyPr>
          <a:lstStyle/>
          <a:p>
            <a:endParaRPr/>
          </a:p>
        </p:txBody>
      </p:sp>
      <p:sp>
        <p:nvSpPr>
          <p:cNvPr id="241" name="object 241"/>
          <p:cNvSpPr/>
          <p:nvPr/>
        </p:nvSpPr>
        <p:spPr>
          <a:xfrm>
            <a:off x="7039864" y="2808224"/>
            <a:ext cx="182879" cy="182880"/>
          </a:xfrm>
          <a:custGeom>
            <a:avLst/>
            <a:gdLst/>
            <a:ahLst/>
            <a:cxnLst/>
            <a:rect l="l" t="t" r="r" b="b"/>
            <a:pathLst>
              <a:path w="182879" h="182880">
                <a:moveTo>
                  <a:pt x="0" y="91440"/>
                </a:moveTo>
                <a:cubicBezTo>
                  <a:pt x="0" y="40894"/>
                  <a:pt x="41021" y="0"/>
                  <a:pt x="91440" y="0"/>
                </a:cubicBezTo>
                <a:cubicBezTo>
                  <a:pt x="141986" y="0"/>
                  <a:pt x="182879" y="40894"/>
                  <a:pt x="182879" y="91440"/>
                </a:cubicBezTo>
                <a:cubicBezTo>
                  <a:pt x="182879" y="141986"/>
                  <a:pt x="141986" y="182880"/>
                  <a:pt x="91440" y="182880"/>
                </a:cubicBezTo>
                <a:cubicBezTo>
                  <a:pt x="41021" y="182880"/>
                  <a:pt x="0" y="141986"/>
                  <a:pt x="0" y="91440"/>
                </a:cubicBezTo>
                <a:close/>
              </a:path>
            </a:pathLst>
          </a:custGeom>
          <a:solidFill>
            <a:srgbClr val="F79546"/>
          </a:solidFill>
        </p:spPr>
        <p:txBody>
          <a:bodyPr wrap="square" lIns="0" tIns="0" rIns="0" bIns="0" rtlCol="0">
            <a:noAutofit/>
          </a:bodyPr>
          <a:lstStyle/>
          <a:p>
            <a:endParaRPr/>
          </a:p>
        </p:txBody>
      </p:sp>
      <p:sp>
        <p:nvSpPr>
          <p:cNvPr id="242" name="object 242"/>
          <p:cNvSpPr/>
          <p:nvPr/>
        </p:nvSpPr>
        <p:spPr>
          <a:xfrm>
            <a:off x="7027164" y="2795524"/>
            <a:ext cx="208279" cy="208280"/>
          </a:xfrm>
          <a:custGeom>
            <a:avLst/>
            <a:gdLst/>
            <a:ahLst/>
            <a:cxnLst/>
            <a:rect l="l" t="t" r="r" b="b"/>
            <a:pathLst>
              <a:path w="208279" h="208280">
                <a:moveTo>
                  <a:pt x="12700" y="104140"/>
                </a:moveTo>
                <a:cubicBezTo>
                  <a:pt x="12700" y="53594"/>
                  <a:pt x="53721" y="12700"/>
                  <a:pt x="104140" y="12700"/>
                </a:cubicBezTo>
                <a:cubicBezTo>
                  <a:pt x="154686" y="12700"/>
                  <a:pt x="195579" y="53594"/>
                  <a:pt x="195579" y="104140"/>
                </a:cubicBezTo>
                <a:cubicBezTo>
                  <a:pt x="195579" y="154686"/>
                  <a:pt x="154686" y="195580"/>
                  <a:pt x="104140" y="195580"/>
                </a:cubicBezTo>
                <a:cubicBezTo>
                  <a:pt x="53721"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43" name="object 243"/>
          <p:cNvSpPr/>
          <p:nvPr/>
        </p:nvSpPr>
        <p:spPr>
          <a:xfrm>
            <a:off x="7061707" y="2824988"/>
            <a:ext cx="132969" cy="133096"/>
          </a:xfrm>
          <a:custGeom>
            <a:avLst/>
            <a:gdLst/>
            <a:ahLst/>
            <a:cxnLst/>
            <a:rect l="l" t="t" r="r" b="b"/>
            <a:pathLst>
              <a:path w="132969" h="133096">
                <a:moveTo>
                  <a:pt x="0" y="50800"/>
                </a:moveTo>
                <a:lnTo>
                  <a:pt x="50800" y="50800"/>
                </a:lnTo>
                <a:lnTo>
                  <a:pt x="66549" y="0"/>
                </a:lnTo>
                <a:lnTo>
                  <a:pt x="82170" y="50800"/>
                </a:lnTo>
                <a:lnTo>
                  <a:pt x="132970" y="50800"/>
                </a:lnTo>
                <a:lnTo>
                  <a:pt x="91949" y="82296"/>
                </a:lnTo>
                <a:lnTo>
                  <a:pt x="107570" y="133096"/>
                </a:lnTo>
                <a:lnTo>
                  <a:pt x="66549" y="101727"/>
                </a:lnTo>
                <a:lnTo>
                  <a:pt x="25400" y="133096"/>
                </a:lnTo>
                <a:lnTo>
                  <a:pt x="41149" y="82296"/>
                </a:lnTo>
                <a:close/>
              </a:path>
            </a:pathLst>
          </a:custGeom>
          <a:solidFill>
            <a:srgbClr val="F79546"/>
          </a:solidFill>
        </p:spPr>
        <p:txBody>
          <a:bodyPr wrap="square" lIns="0" tIns="0" rIns="0" bIns="0" rtlCol="0">
            <a:noAutofit/>
          </a:bodyPr>
          <a:lstStyle/>
          <a:p>
            <a:endParaRPr/>
          </a:p>
        </p:txBody>
      </p:sp>
      <p:sp>
        <p:nvSpPr>
          <p:cNvPr id="244" name="object 244"/>
          <p:cNvSpPr/>
          <p:nvPr/>
        </p:nvSpPr>
        <p:spPr>
          <a:xfrm>
            <a:off x="7056945" y="2820225"/>
            <a:ext cx="142494" cy="142621"/>
          </a:xfrm>
          <a:custGeom>
            <a:avLst/>
            <a:gdLst/>
            <a:ahLst/>
            <a:cxnLst/>
            <a:rect l="l" t="t" r="r" b="b"/>
            <a:pathLst>
              <a:path w="142494" h="142621">
                <a:moveTo>
                  <a:pt x="4762" y="55563"/>
                </a:moveTo>
                <a:lnTo>
                  <a:pt x="55562" y="55563"/>
                </a:lnTo>
                <a:lnTo>
                  <a:pt x="71311" y="4763"/>
                </a:lnTo>
                <a:lnTo>
                  <a:pt x="86932" y="55563"/>
                </a:lnTo>
                <a:lnTo>
                  <a:pt x="137732" y="55563"/>
                </a:lnTo>
                <a:lnTo>
                  <a:pt x="96711" y="87059"/>
                </a:lnTo>
                <a:lnTo>
                  <a:pt x="112332" y="137859"/>
                </a:lnTo>
                <a:lnTo>
                  <a:pt x="71311" y="106490"/>
                </a:lnTo>
                <a:lnTo>
                  <a:pt x="30162" y="137859"/>
                </a:lnTo>
                <a:lnTo>
                  <a:pt x="45911" y="87059"/>
                </a:lnTo>
                <a:close/>
              </a:path>
            </a:pathLst>
          </a:custGeom>
          <a:ln w="9525">
            <a:solidFill>
              <a:srgbClr val="EFEFEF"/>
            </a:solidFill>
          </a:ln>
        </p:spPr>
        <p:txBody>
          <a:bodyPr wrap="square" lIns="0" tIns="0" rIns="0" bIns="0" rtlCol="0">
            <a:noAutofit/>
          </a:bodyPr>
          <a:lstStyle/>
          <a:p>
            <a:endParaRPr/>
          </a:p>
        </p:txBody>
      </p:sp>
      <p:sp>
        <p:nvSpPr>
          <p:cNvPr id="245" name="object 245"/>
          <p:cNvSpPr/>
          <p:nvPr/>
        </p:nvSpPr>
        <p:spPr>
          <a:xfrm>
            <a:off x="4749546" y="1860423"/>
            <a:ext cx="182880" cy="182880"/>
          </a:xfrm>
          <a:custGeom>
            <a:avLst/>
            <a:gdLst/>
            <a:ahLst/>
            <a:cxnLst/>
            <a:rect l="l" t="t" r="r" b="b"/>
            <a:pathLst>
              <a:path w="182880" h="182880">
                <a:moveTo>
                  <a:pt x="0" y="91440"/>
                </a:moveTo>
                <a:cubicBezTo>
                  <a:pt x="0" y="40894"/>
                  <a:pt x="40894" y="0"/>
                  <a:pt x="91440" y="0"/>
                </a:cubicBezTo>
                <a:cubicBezTo>
                  <a:pt x="141859" y="0"/>
                  <a:pt x="182880" y="40894"/>
                  <a:pt x="182880" y="91440"/>
                </a:cubicBezTo>
                <a:cubicBezTo>
                  <a:pt x="182880" y="141986"/>
                  <a:pt x="141859"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46" name="object 246"/>
          <p:cNvSpPr/>
          <p:nvPr/>
        </p:nvSpPr>
        <p:spPr>
          <a:xfrm>
            <a:off x="4736846" y="1847723"/>
            <a:ext cx="208280" cy="208280"/>
          </a:xfrm>
          <a:custGeom>
            <a:avLst/>
            <a:gdLst/>
            <a:ahLst/>
            <a:cxnLst/>
            <a:rect l="l" t="t" r="r" b="b"/>
            <a:pathLst>
              <a:path w="208280" h="208280">
                <a:moveTo>
                  <a:pt x="12700" y="104140"/>
                </a:moveTo>
                <a:cubicBezTo>
                  <a:pt x="12700" y="53594"/>
                  <a:pt x="53594" y="12700"/>
                  <a:pt x="104140" y="12700"/>
                </a:cubicBezTo>
                <a:cubicBezTo>
                  <a:pt x="154559" y="12700"/>
                  <a:pt x="195580" y="53594"/>
                  <a:pt x="195580" y="104140"/>
                </a:cubicBezTo>
                <a:cubicBezTo>
                  <a:pt x="195580" y="154686"/>
                  <a:pt x="154559"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47" name="object 247"/>
          <p:cNvSpPr/>
          <p:nvPr/>
        </p:nvSpPr>
        <p:spPr>
          <a:xfrm>
            <a:off x="4771263" y="1877314"/>
            <a:ext cx="133096" cy="132969"/>
          </a:xfrm>
          <a:custGeom>
            <a:avLst/>
            <a:gdLst/>
            <a:ahLst/>
            <a:cxnLst/>
            <a:rect l="l" t="t" r="r" b="b"/>
            <a:pathLst>
              <a:path w="133096" h="132969">
                <a:moveTo>
                  <a:pt x="0" y="50800"/>
                </a:moveTo>
                <a:lnTo>
                  <a:pt x="50800" y="50800"/>
                </a:lnTo>
                <a:lnTo>
                  <a:pt x="66548" y="0"/>
                </a:lnTo>
                <a:lnTo>
                  <a:pt x="82169" y="50800"/>
                </a:lnTo>
                <a:lnTo>
                  <a:pt x="133096" y="50800"/>
                </a:lnTo>
                <a:lnTo>
                  <a:pt x="91948" y="82169"/>
                </a:lnTo>
                <a:lnTo>
                  <a:pt x="107569" y="132969"/>
                </a:lnTo>
                <a:lnTo>
                  <a:pt x="66548" y="101600"/>
                </a:lnTo>
                <a:lnTo>
                  <a:pt x="25400" y="132969"/>
                </a:lnTo>
                <a:lnTo>
                  <a:pt x="41148" y="82169"/>
                </a:lnTo>
                <a:close/>
              </a:path>
            </a:pathLst>
          </a:custGeom>
          <a:solidFill>
            <a:srgbClr val="F79546"/>
          </a:solidFill>
        </p:spPr>
        <p:txBody>
          <a:bodyPr wrap="square" lIns="0" tIns="0" rIns="0" bIns="0" rtlCol="0">
            <a:noAutofit/>
          </a:bodyPr>
          <a:lstStyle/>
          <a:p>
            <a:endParaRPr/>
          </a:p>
        </p:txBody>
      </p:sp>
      <p:sp>
        <p:nvSpPr>
          <p:cNvPr id="248" name="object 248"/>
          <p:cNvSpPr/>
          <p:nvPr/>
        </p:nvSpPr>
        <p:spPr>
          <a:xfrm>
            <a:off x="4766500" y="1872551"/>
            <a:ext cx="142621" cy="142494"/>
          </a:xfrm>
          <a:custGeom>
            <a:avLst/>
            <a:gdLst/>
            <a:ahLst/>
            <a:cxnLst/>
            <a:rect l="l" t="t" r="r" b="b"/>
            <a:pathLst>
              <a:path w="142621" h="142494">
                <a:moveTo>
                  <a:pt x="4763" y="55563"/>
                </a:moveTo>
                <a:lnTo>
                  <a:pt x="55563" y="55563"/>
                </a:lnTo>
                <a:lnTo>
                  <a:pt x="71311" y="4763"/>
                </a:lnTo>
                <a:lnTo>
                  <a:pt x="86932" y="55563"/>
                </a:lnTo>
                <a:lnTo>
                  <a:pt x="137859" y="55563"/>
                </a:lnTo>
                <a:lnTo>
                  <a:pt x="96711" y="86932"/>
                </a:lnTo>
                <a:lnTo>
                  <a:pt x="112332" y="137732"/>
                </a:lnTo>
                <a:lnTo>
                  <a:pt x="71311" y="106363"/>
                </a:lnTo>
                <a:lnTo>
                  <a:pt x="30163" y="137732"/>
                </a:lnTo>
                <a:lnTo>
                  <a:pt x="45911" y="86932"/>
                </a:lnTo>
                <a:close/>
              </a:path>
            </a:pathLst>
          </a:custGeom>
          <a:ln w="9525">
            <a:solidFill>
              <a:srgbClr val="EFEFEF"/>
            </a:solidFill>
          </a:ln>
        </p:spPr>
        <p:txBody>
          <a:bodyPr wrap="square" lIns="0" tIns="0" rIns="0" bIns="0" rtlCol="0">
            <a:noAutofit/>
          </a:bodyPr>
          <a:lstStyle/>
          <a:p>
            <a:endParaRPr/>
          </a:p>
        </p:txBody>
      </p:sp>
      <p:sp>
        <p:nvSpPr>
          <p:cNvPr id="249" name="object 249"/>
          <p:cNvSpPr/>
          <p:nvPr/>
        </p:nvSpPr>
        <p:spPr>
          <a:xfrm>
            <a:off x="4861560" y="1543177"/>
            <a:ext cx="182880" cy="182880"/>
          </a:xfrm>
          <a:custGeom>
            <a:avLst/>
            <a:gdLst/>
            <a:ahLst/>
            <a:cxnLst/>
            <a:rect l="l" t="t" r="r" b="b"/>
            <a:pathLst>
              <a:path w="182880" h="182880">
                <a:moveTo>
                  <a:pt x="0" y="91440"/>
                </a:moveTo>
                <a:cubicBezTo>
                  <a:pt x="0" y="41021"/>
                  <a:pt x="40894" y="0"/>
                  <a:pt x="91440" y="0"/>
                </a:cubicBezTo>
                <a:cubicBezTo>
                  <a:pt x="141986" y="0"/>
                  <a:pt x="182880" y="41021"/>
                  <a:pt x="182880" y="91440"/>
                </a:cubicBezTo>
                <a:cubicBezTo>
                  <a:pt x="182880" y="141986"/>
                  <a:pt x="141986"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50" name="object 250"/>
          <p:cNvSpPr/>
          <p:nvPr/>
        </p:nvSpPr>
        <p:spPr>
          <a:xfrm>
            <a:off x="4848860" y="1530477"/>
            <a:ext cx="208280" cy="208280"/>
          </a:xfrm>
          <a:custGeom>
            <a:avLst/>
            <a:gdLst/>
            <a:ahLst/>
            <a:cxnLst/>
            <a:rect l="l" t="t" r="r" b="b"/>
            <a:pathLst>
              <a:path w="208280" h="208280">
                <a:moveTo>
                  <a:pt x="12700" y="104140"/>
                </a:moveTo>
                <a:cubicBezTo>
                  <a:pt x="12700" y="53721"/>
                  <a:pt x="53594" y="12700"/>
                  <a:pt x="104140" y="12700"/>
                </a:cubicBezTo>
                <a:cubicBezTo>
                  <a:pt x="154686" y="12700"/>
                  <a:pt x="195580" y="53721"/>
                  <a:pt x="195580" y="104140"/>
                </a:cubicBezTo>
                <a:cubicBezTo>
                  <a:pt x="195580" y="154686"/>
                  <a:pt x="154686"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51" name="object 251"/>
          <p:cNvSpPr/>
          <p:nvPr/>
        </p:nvSpPr>
        <p:spPr>
          <a:xfrm>
            <a:off x="4883404" y="1560068"/>
            <a:ext cx="132969" cy="132969"/>
          </a:xfrm>
          <a:custGeom>
            <a:avLst/>
            <a:gdLst/>
            <a:ahLst/>
            <a:cxnLst/>
            <a:rect l="l" t="t" r="r" b="b"/>
            <a:pathLst>
              <a:path w="132969" h="132969">
                <a:moveTo>
                  <a:pt x="0" y="50800"/>
                </a:moveTo>
                <a:lnTo>
                  <a:pt x="50800" y="50800"/>
                </a:lnTo>
                <a:lnTo>
                  <a:pt x="66421" y="0"/>
                </a:lnTo>
                <a:lnTo>
                  <a:pt x="82169" y="50800"/>
                </a:lnTo>
                <a:lnTo>
                  <a:pt x="132969" y="50800"/>
                </a:lnTo>
                <a:lnTo>
                  <a:pt x="91821" y="82169"/>
                </a:lnTo>
                <a:lnTo>
                  <a:pt x="107569" y="132969"/>
                </a:lnTo>
                <a:lnTo>
                  <a:pt x="66421" y="101600"/>
                </a:lnTo>
                <a:lnTo>
                  <a:pt x="25400" y="132969"/>
                </a:lnTo>
                <a:lnTo>
                  <a:pt x="41021" y="82169"/>
                </a:lnTo>
                <a:close/>
              </a:path>
            </a:pathLst>
          </a:custGeom>
          <a:solidFill>
            <a:srgbClr val="F79546"/>
          </a:solidFill>
        </p:spPr>
        <p:txBody>
          <a:bodyPr wrap="square" lIns="0" tIns="0" rIns="0" bIns="0" rtlCol="0">
            <a:noAutofit/>
          </a:bodyPr>
          <a:lstStyle/>
          <a:p>
            <a:endParaRPr/>
          </a:p>
        </p:txBody>
      </p:sp>
      <p:sp>
        <p:nvSpPr>
          <p:cNvPr id="252" name="object 252"/>
          <p:cNvSpPr/>
          <p:nvPr/>
        </p:nvSpPr>
        <p:spPr>
          <a:xfrm>
            <a:off x="4878641" y="1555305"/>
            <a:ext cx="142494" cy="142494"/>
          </a:xfrm>
          <a:custGeom>
            <a:avLst/>
            <a:gdLst/>
            <a:ahLst/>
            <a:cxnLst/>
            <a:rect l="l" t="t" r="r" b="b"/>
            <a:pathLst>
              <a:path w="142494" h="142494">
                <a:moveTo>
                  <a:pt x="4763" y="55563"/>
                </a:moveTo>
                <a:lnTo>
                  <a:pt x="55563" y="55563"/>
                </a:lnTo>
                <a:lnTo>
                  <a:pt x="71184" y="4763"/>
                </a:lnTo>
                <a:lnTo>
                  <a:pt x="86932" y="55563"/>
                </a:lnTo>
                <a:lnTo>
                  <a:pt x="137732" y="55563"/>
                </a:lnTo>
                <a:lnTo>
                  <a:pt x="96584" y="86932"/>
                </a:lnTo>
                <a:lnTo>
                  <a:pt x="112332" y="137732"/>
                </a:lnTo>
                <a:lnTo>
                  <a:pt x="71184" y="106363"/>
                </a:lnTo>
                <a:lnTo>
                  <a:pt x="30163" y="137732"/>
                </a:lnTo>
                <a:lnTo>
                  <a:pt x="45784" y="86932"/>
                </a:lnTo>
                <a:close/>
              </a:path>
            </a:pathLst>
          </a:custGeom>
          <a:ln w="9525">
            <a:solidFill>
              <a:srgbClr val="EFEFEF"/>
            </a:solidFill>
          </a:ln>
        </p:spPr>
        <p:txBody>
          <a:bodyPr wrap="square" lIns="0" tIns="0" rIns="0" bIns="0" rtlCol="0">
            <a:noAutofit/>
          </a:bodyPr>
          <a:lstStyle/>
          <a:p>
            <a:endParaRPr/>
          </a:p>
        </p:txBody>
      </p:sp>
      <p:sp>
        <p:nvSpPr>
          <p:cNvPr id="253" name="object 253"/>
          <p:cNvSpPr/>
          <p:nvPr/>
        </p:nvSpPr>
        <p:spPr>
          <a:xfrm>
            <a:off x="4739386" y="2068195"/>
            <a:ext cx="182880" cy="182880"/>
          </a:xfrm>
          <a:custGeom>
            <a:avLst/>
            <a:gdLst/>
            <a:ahLst/>
            <a:cxnLst/>
            <a:rect l="l" t="t" r="r" b="b"/>
            <a:pathLst>
              <a:path w="182880" h="182880">
                <a:moveTo>
                  <a:pt x="0" y="91440"/>
                </a:moveTo>
                <a:cubicBezTo>
                  <a:pt x="0" y="40894"/>
                  <a:pt x="40894" y="0"/>
                  <a:pt x="91440" y="0"/>
                </a:cubicBezTo>
                <a:cubicBezTo>
                  <a:pt x="141859" y="0"/>
                  <a:pt x="182880" y="40894"/>
                  <a:pt x="182880" y="91440"/>
                </a:cubicBezTo>
                <a:cubicBezTo>
                  <a:pt x="182880" y="141986"/>
                  <a:pt x="141859"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54" name="object 254"/>
          <p:cNvSpPr/>
          <p:nvPr/>
        </p:nvSpPr>
        <p:spPr>
          <a:xfrm>
            <a:off x="4726686" y="2055495"/>
            <a:ext cx="208280" cy="208280"/>
          </a:xfrm>
          <a:custGeom>
            <a:avLst/>
            <a:gdLst/>
            <a:ahLst/>
            <a:cxnLst/>
            <a:rect l="l" t="t" r="r" b="b"/>
            <a:pathLst>
              <a:path w="208280" h="208280">
                <a:moveTo>
                  <a:pt x="12700" y="104140"/>
                </a:moveTo>
                <a:cubicBezTo>
                  <a:pt x="12700" y="53594"/>
                  <a:pt x="53594" y="12700"/>
                  <a:pt x="104140" y="12700"/>
                </a:cubicBezTo>
                <a:cubicBezTo>
                  <a:pt x="154559" y="12700"/>
                  <a:pt x="195580" y="53594"/>
                  <a:pt x="195580" y="104140"/>
                </a:cubicBezTo>
                <a:cubicBezTo>
                  <a:pt x="195580" y="154686"/>
                  <a:pt x="154559"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55" name="object 255"/>
          <p:cNvSpPr/>
          <p:nvPr/>
        </p:nvSpPr>
        <p:spPr>
          <a:xfrm>
            <a:off x="4761103" y="2085086"/>
            <a:ext cx="132969" cy="132969"/>
          </a:xfrm>
          <a:custGeom>
            <a:avLst/>
            <a:gdLst/>
            <a:ahLst/>
            <a:cxnLst/>
            <a:rect l="l" t="t" r="r" b="b"/>
            <a:pathLst>
              <a:path w="132969" h="132969">
                <a:moveTo>
                  <a:pt x="0" y="50800"/>
                </a:moveTo>
                <a:lnTo>
                  <a:pt x="50800" y="50800"/>
                </a:lnTo>
                <a:lnTo>
                  <a:pt x="66548" y="0"/>
                </a:lnTo>
                <a:lnTo>
                  <a:pt x="82169" y="50800"/>
                </a:lnTo>
                <a:lnTo>
                  <a:pt x="132969" y="50800"/>
                </a:lnTo>
                <a:lnTo>
                  <a:pt x="91948" y="82169"/>
                </a:lnTo>
                <a:lnTo>
                  <a:pt x="107569" y="132969"/>
                </a:lnTo>
                <a:lnTo>
                  <a:pt x="66548" y="101600"/>
                </a:lnTo>
                <a:lnTo>
                  <a:pt x="25400" y="132969"/>
                </a:lnTo>
                <a:lnTo>
                  <a:pt x="41148" y="82169"/>
                </a:lnTo>
                <a:close/>
              </a:path>
            </a:pathLst>
          </a:custGeom>
          <a:solidFill>
            <a:srgbClr val="F79546"/>
          </a:solidFill>
        </p:spPr>
        <p:txBody>
          <a:bodyPr wrap="square" lIns="0" tIns="0" rIns="0" bIns="0" rtlCol="0">
            <a:noAutofit/>
          </a:bodyPr>
          <a:lstStyle/>
          <a:p>
            <a:endParaRPr/>
          </a:p>
        </p:txBody>
      </p:sp>
      <p:sp>
        <p:nvSpPr>
          <p:cNvPr id="256" name="object 256"/>
          <p:cNvSpPr/>
          <p:nvPr/>
        </p:nvSpPr>
        <p:spPr>
          <a:xfrm>
            <a:off x="4756340" y="2080323"/>
            <a:ext cx="142494" cy="142494"/>
          </a:xfrm>
          <a:custGeom>
            <a:avLst/>
            <a:gdLst/>
            <a:ahLst/>
            <a:cxnLst/>
            <a:rect l="l" t="t" r="r" b="b"/>
            <a:pathLst>
              <a:path w="142494" h="142494">
                <a:moveTo>
                  <a:pt x="4763" y="55563"/>
                </a:moveTo>
                <a:lnTo>
                  <a:pt x="55563" y="55563"/>
                </a:lnTo>
                <a:lnTo>
                  <a:pt x="71311" y="4763"/>
                </a:lnTo>
                <a:lnTo>
                  <a:pt x="86932" y="55563"/>
                </a:lnTo>
                <a:lnTo>
                  <a:pt x="137732" y="55563"/>
                </a:lnTo>
                <a:lnTo>
                  <a:pt x="96711" y="86932"/>
                </a:lnTo>
                <a:lnTo>
                  <a:pt x="112332" y="137732"/>
                </a:lnTo>
                <a:lnTo>
                  <a:pt x="71311" y="106363"/>
                </a:lnTo>
                <a:lnTo>
                  <a:pt x="30163" y="137732"/>
                </a:lnTo>
                <a:lnTo>
                  <a:pt x="45911" y="86932"/>
                </a:lnTo>
                <a:close/>
              </a:path>
            </a:pathLst>
          </a:custGeom>
          <a:ln w="9525">
            <a:solidFill>
              <a:srgbClr val="EFEFEF"/>
            </a:solidFill>
          </a:ln>
        </p:spPr>
        <p:txBody>
          <a:bodyPr wrap="square" lIns="0" tIns="0" rIns="0" bIns="0" rtlCol="0">
            <a:noAutofit/>
          </a:bodyPr>
          <a:lstStyle/>
          <a:p>
            <a:endParaRPr/>
          </a:p>
        </p:txBody>
      </p:sp>
      <p:sp>
        <p:nvSpPr>
          <p:cNvPr id="257" name="object 257"/>
          <p:cNvSpPr/>
          <p:nvPr/>
        </p:nvSpPr>
        <p:spPr>
          <a:xfrm>
            <a:off x="4524248" y="1950339"/>
            <a:ext cx="182880" cy="182880"/>
          </a:xfrm>
          <a:custGeom>
            <a:avLst/>
            <a:gdLst/>
            <a:ahLst/>
            <a:cxnLst/>
            <a:rect l="l" t="t" r="r" b="b"/>
            <a:pathLst>
              <a:path w="182880" h="182880">
                <a:moveTo>
                  <a:pt x="0" y="91440"/>
                </a:moveTo>
                <a:cubicBezTo>
                  <a:pt x="0" y="40894"/>
                  <a:pt x="40894" y="0"/>
                  <a:pt x="91440" y="0"/>
                </a:cubicBezTo>
                <a:cubicBezTo>
                  <a:pt x="141859" y="0"/>
                  <a:pt x="182880" y="40894"/>
                  <a:pt x="182880" y="91440"/>
                </a:cubicBezTo>
                <a:cubicBezTo>
                  <a:pt x="182880" y="141986"/>
                  <a:pt x="141859"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58" name="object 258"/>
          <p:cNvSpPr/>
          <p:nvPr/>
        </p:nvSpPr>
        <p:spPr>
          <a:xfrm>
            <a:off x="4511548" y="1937639"/>
            <a:ext cx="208280" cy="208280"/>
          </a:xfrm>
          <a:custGeom>
            <a:avLst/>
            <a:gdLst/>
            <a:ahLst/>
            <a:cxnLst/>
            <a:rect l="l" t="t" r="r" b="b"/>
            <a:pathLst>
              <a:path w="208280" h="208280">
                <a:moveTo>
                  <a:pt x="12700" y="104140"/>
                </a:moveTo>
                <a:cubicBezTo>
                  <a:pt x="12700" y="53594"/>
                  <a:pt x="53594" y="12700"/>
                  <a:pt x="104140" y="12700"/>
                </a:cubicBezTo>
                <a:cubicBezTo>
                  <a:pt x="154559" y="12700"/>
                  <a:pt x="195580" y="53594"/>
                  <a:pt x="195580" y="104140"/>
                </a:cubicBezTo>
                <a:cubicBezTo>
                  <a:pt x="195580" y="154686"/>
                  <a:pt x="154559"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59" name="object 259"/>
          <p:cNvSpPr/>
          <p:nvPr/>
        </p:nvSpPr>
        <p:spPr>
          <a:xfrm>
            <a:off x="4545965" y="1967103"/>
            <a:ext cx="133096" cy="133096"/>
          </a:xfrm>
          <a:custGeom>
            <a:avLst/>
            <a:gdLst/>
            <a:ahLst/>
            <a:cxnLst/>
            <a:rect l="l" t="t" r="r" b="b"/>
            <a:pathLst>
              <a:path w="133096" h="133096">
                <a:moveTo>
                  <a:pt x="0" y="50927"/>
                </a:moveTo>
                <a:lnTo>
                  <a:pt x="50800" y="50927"/>
                </a:lnTo>
                <a:lnTo>
                  <a:pt x="66548" y="0"/>
                </a:lnTo>
                <a:lnTo>
                  <a:pt x="82296" y="50927"/>
                </a:lnTo>
                <a:lnTo>
                  <a:pt x="133096" y="50927"/>
                </a:lnTo>
                <a:lnTo>
                  <a:pt x="91948" y="82296"/>
                </a:lnTo>
                <a:lnTo>
                  <a:pt x="107696" y="133096"/>
                </a:lnTo>
                <a:lnTo>
                  <a:pt x="66548" y="101727"/>
                </a:lnTo>
                <a:lnTo>
                  <a:pt x="25400" y="133096"/>
                </a:lnTo>
                <a:lnTo>
                  <a:pt x="41148" y="82296"/>
                </a:lnTo>
                <a:close/>
              </a:path>
            </a:pathLst>
          </a:custGeom>
          <a:solidFill>
            <a:srgbClr val="F79546"/>
          </a:solidFill>
        </p:spPr>
        <p:txBody>
          <a:bodyPr wrap="square" lIns="0" tIns="0" rIns="0" bIns="0" rtlCol="0">
            <a:noAutofit/>
          </a:bodyPr>
          <a:lstStyle/>
          <a:p>
            <a:endParaRPr/>
          </a:p>
        </p:txBody>
      </p:sp>
      <p:sp>
        <p:nvSpPr>
          <p:cNvPr id="260" name="object 260"/>
          <p:cNvSpPr/>
          <p:nvPr/>
        </p:nvSpPr>
        <p:spPr>
          <a:xfrm>
            <a:off x="4541202" y="1962340"/>
            <a:ext cx="142621" cy="142621"/>
          </a:xfrm>
          <a:custGeom>
            <a:avLst/>
            <a:gdLst/>
            <a:ahLst/>
            <a:cxnLst/>
            <a:rect l="l" t="t" r="r" b="b"/>
            <a:pathLst>
              <a:path w="142621" h="142621">
                <a:moveTo>
                  <a:pt x="4763" y="55690"/>
                </a:moveTo>
                <a:lnTo>
                  <a:pt x="55563" y="55690"/>
                </a:lnTo>
                <a:lnTo>
                  <a:pt x="71311" y="4763"/>
                </a:lnTo>
                <a:lnTo>
                  <a:pt x="87059" y="55690"/>
                </a:lnTo>
                <a:lnTo>
                  <a:pt x="137859" y="55690"/>
                </a:lnTo>
                <a:lnTo>
                  <a:pt x="96711" y="87059"/>
                </a:lnTo>
                <a:lnTo>
                  <a:pt x="112459" y="137859"/>
                </a:lnTo>
                <a:lnTo>
                  <a:pt x="71311" y="106490"/>
                </a:lnTo>
                <a:lnTo>
                  <a:pt x="30163" y="137859"/>
                </a:lnTo>
                <a:lnTo>
                  <a:pt x="45911" y="87059"/>
                </a:lnTo>
                <a:close/>
              </a:path>
            </a:pathLst>
          </a:custGeom>
          <a:ln w="9525">
            <a:solidFill>
              <a:srgbClr val="EFEFEF"/>
            </a:solidFill>
          </a:ln>
        </p:spPr>
        <p:txBody>
          <a:bodyPr wrap="square" lIns="0" tIns="0" rIns="0" bIns="0" rtlCol="0">
            <a:noAutofit/>
          </a:bodyPr>
          <a:lstStyle/>
          <a:p>
            <a:endParaRPr/>
          </a:p>
        </p:txBody>
      </p:sp>
      <p:sp>
        <p:nvSpPr>
          <p:cNvPr id="261" name="object 261"/>
          <p:cNvSpPr/>
          <p:nvPr/>
        </p:nvSpPr>
        <p:spPr>
          <a:xfrm>
            <a:off x="4362704" y="1769618"/>
            <a:ext cx="182880" cy="182880"/>
          </a:xfrm>
          <a:custGeom>
            <a:avLst/>
            <a:gdLst/>
            <a:ahLst/>
            <a:cxnLst/>
            <a:rect l="l" t="t" r="r" b="b"/>
            <a:pathLst>
              <a:path w="182880" h="182880">
                <a:moveTo>
                  <a:pt x="0" y="91440"/>
                </a:moveTo>
                <a:cubicBezTo>
                  <a:pt x="0" y="40894"/>
                  <a:pt x="40894" y="0"/>
                  <a:pt x="91440" y="0"/>
                </a:cubicBezTo>
                <a:cubicBezTo>
                  <a:pt x="141859" y="0"/>
                  <a:pt x="182880" y="40894"/>
                  <a:pt x="182880" y="91440"/>
                </a:cubicBezTo>
                <a:cubicBezTo>
                  <a:pt x="182880" y="141859"/>
                  <a:pt x="141859" y="182880"/>
                  <a:pt x="91440" y="182880"/>
                </a:cubicBezTo>
                <a:cubicBezTo>
                  <a:pt x="40894" y="182880"/>
                  <a:pt x="0" y="141859"/>
                  <a:pt x="0" y="91440"/>
                </a:cubicBezTo>
                <a:close/>
              </a:path>
            </a:pathLst>
          </a:custGeom>
          <a:solidFill>
            <a:srgbClr val="F79546"/>
          </a:solidFill>
        </p:spPr>
        <p:txBody>
          <a:bodyPr wrap="square" lIns="0" tIns="0" rIns="0" bIns="0" rtlCol="0">
            <a:noAutofit/>
          </a:bodyPr>
          <a:lstStyle/>
          <a:p>
            <a:endParaRPr/>
          </a:p>
        </p:txBody>
      </p:sp>
      <p:sp>
        <p:nvSpPr>
          <p:cNvPr id="262" name="object 262"/>
          <p:cNvSpPr/>
          <p:nvPr/>
        </p:nvSpPr>
        <p:spPr>
          <a:xfrm>
            <a:off x="4350004" y="1756918"/>
            <a:ext cx="208280" cy="208280"/>
          </a:xfrm>
          <a:custGeom>
            <a:avLst/>
            <a:gdLst/>
            <a:ahLst/>
            <a:cxnLst/>
            <a:rect l="l" t="t" r="r" b="b"/>
            <a:pathLst>
              <a:path w="208280" h="208280">
                <a:moveTo>
                  <a:pt x="12700" y="104140"/>
                </a:moveTo>
                <a:cubicBezTo>
                  <a:pt x="12700" y="53594"/>
                  <a:pt x="53594" y="12700"/>
                  <a:pt x="104140" y="12700"/>
                </a:cubicBezTo>
                <a:cubicBezTo>
                  <a:pt x="154559" y="12700"/>
                  <a:pt x="195580" y="53594"/>
                  <a:pt x="195580" y="104140"/>
                </a:cubicBezTo>
                <a:cubicBezTo>
                  <a:pt x="195580" y="154559"/>
                  <a:pt x="154559" y="195580"/>
                  <a:pt x="104140" y="195580"/>
                </a:cubicBezTo>
                <a:cubicBezTo>
                  <a:pt x="53594"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263" name="object 263"/>
          <p:cNvSpPr/>
          <p:nvPr/>
        </p:nvSpPr>
        <p:spPr>
          <a:xfrm>
            <a:off x="4384421" y="1786382"/>
            <a:ext cx="133096" cy="133096"/>
          </a:xfrm>
          <a:custGeom>
            <a:avLst/>
            <a:gdLst/>
            <a:ahLst/>
            <a:cxnLst/>
            <a:rect l="l" t="t" r="r" b="b"/>
            <a:pathLst>
              <a:path w="133096" h="133096">
                <a:moveTo>
                  <a:pt x="0" y="50800"/>
                </a:moveTo>
                <a:lnTo>
                  <a:pt x="50800" y="50800"/>
                </a:lnTo>
                <a:lnTo>
                  <a:pt x="66548" y="0"/>
                </a:lnTo>
                <a:lnTo>
                  <a:pt x="82296" y="50800"/>
                </a:lnTo>
                <a:lnTo>
                  <a:pt x="133096" y="50800"/>
                </a:lnTo>
                <a:lnTo>
                  <a:pt x="91948" y="82296"/>
                </a:lnTo>
                <a:lnTo>
                  <a:pt x="107696" y="133096"/>
                </a:lnTo>
                <a:lnTo>
                  <a:pt x="66548" y="101600"/>
                </a:lnTo>
                <a:lnTo>
                  <a:pt x="25400" y="133096"/>
                </a:lnTo>
                <a:lnTo>
                  <a:pt x="41148" y="82296"/>
                </a:lnTo>
                <a:close/>
              </a:path>
            </a:pathLst>
          </a:custGeom>
          <a:solidFill>
            <a:srgbClr val="F79546"/>
          </a:solidFill>
        </p:spPr>
        <p:txBody>
          <a:bodyPr wrap="square" lIns="0" tIns="0" rIns="0" bIns="0" rtlCol="0">
            <a:noAutofit/>
          </a:bodyPr>
          <a:lstStyle/>
          <a:p>
            <a:endParaRPr/>
          </a:p>
        </p:txBody>
      </p:sp>
      <p:sp>
        <p:nvSpPr>
          <p:cNvPr id="264" name="object 264"/>
          <p:cNvSpPr/>
          <p:nvPr/>
        </p:nvSpPr>
        <p:spPr>
          <a:xfrm>
            <a:off x="4379658" y="1781619"/>
            <a:ext cx="142621" cy="142621"/>
          </a:xfrm>
          <a:custGeom>
            <a:avLst/>
            <a:gdLst/>
            <a:ahLst/>
            <a:cxnLst/>
            <a:rect l="l" t="t" r="r" b="b"/>
            <a:pathLst>
              <a:path w="142621" h="142621">
                <a:moveTo>
                  <a:pt x="4763" y="55563"/>
                </a:moveTo>
                <a:lnTo>
                  <a:pt x="55563" y="55563"/>
                </a:lnTo>
                <a:lnTo>
                  <a:pt x="71311" y="4763"/>
                </a:lnTo>
                <a:lnTo>
                  <a:pt x="87059" y="55563"/>
                </a:lnTo>
                <a:lnTo>
                  <a:pt x="137859" y="55563"/>
                </a:lnTo>
                <a:lnTo>
                  <a:pt x="96711" y="87059"/>
                </a:lnTo>
                <a:lnTo>
                  <a:pt x="112459" y="137859"/>
                </a:lnTo>
                <a:lnTo>
                  <a:pt x="71311" y="106363"/>
                </a:lnTo>
                <a:lnTo>
                  <a:pt x="30163" y="137859"/>
                </a:lnTo>
                <a:lnTo>
                  <a:pt x="45911" y="87059"/>
                </a:lnTo>
                <a:close/>
              </a:path>
            </a:pathLst>
          </a:custGeom>
          <a:ln w="9525">
            <a:solidFill>
              <a:srgbClr val="EFEFEF"/>
            </a:solidFill>
          </a:ln>
        </p:spPr>
        <p:txBody>
          <a:bodyPr wrap="square" lIns="0" tIns="0" rIns="0" bIns="0" rtlCol="0">
            <a:noAutofit/>
          </a:bodyPr>
          <a:lstStyle/>
          <a:p>
            <a:endParaRPr/>
          </a:p>
        </p:txBody>
      </p:sp>
      <p:sp>
        <p:nvSpPr>
          <p:cNvPr id="265" name="object 265"/>
          <p:cNvSpPr/>
          <p:nvPr/>
        </p:nvSpPr>
        <p:spPr>
          <a:xfrm>
            <a:off x="4254246" y="1736598"/>
            <a:ext cx="182880" cy="182880"/>
          </a:xfrm>
          <a:custGeom>
            <a:avLst/>
            <a:gdLst/>
            <a:ahLst/>
            <a:cxnLst/>
            <a:rect l="l" t="t" r="r" b="b"/>
            <a:pathLst>
              <a:path w="182880" h="182880">
                <a:moveTo>
                  <a:pt x="0" y="91440"/>
                </a:moveTo>
                <a:cubicBezTo>
                  <a:pt x="0" y="40894"/>
                  <a:pt x="41021" y="0"/>
                  <a:pt x="91440" y="0"/>
                </a:cubicBezTo>
                <a:cubicBezTo>
                  <a:pt x="141986" y="0"/>
                  <a:pt x="182880" y="40894"/>
                  <a:pt x="182880" y="91440"/>
                </a:cubicBezTo>
                <a:cubicBezTo>
                  <a:pt x="182880" y="141986"/>
                  <a:pt x="141986" y="182880"/>
                  <a:pt x="91440" y="182880"/>
                </a:cubicBezTo>
                <a:cubicBezTo>
                  <a:pt x="41021" y="182880"/>
                  <a:pt x="0" y="141986"/>
                  <a:pt x="0" y="91440"/>
                </a:cubicBezTo>
                <a:close/>
              </a:path>
            </a:pathLst>
          </a:custGeom>
          <a:solidFill>
            <a:srgbClr val="F79546"/>
          </a:solidFill>
        </p:spPr>
        <p:txBody>
          <a:bodyPr wrap="square" lIns="0" tIns="0" rIns="0" bIns="0" rtlCol="0">
            <a:noAutofit/>
          </a:bodyPr>
          <a:lstStyle/>
          <a:p>
            <a:endParaRPr/>
          </a:p>
        </p:txBody>
      </p:sp>
      <p:sp>
        <p:nvSpPr>
          <p:cNvPr id="266" name="object 266"/>
          <p:cNvSpPr/>
          <p:nvPr/>
        </p:nvSpPr>
        <p:spPr>
          <a:xfrm>
            <a:off x="4241546" y="1723898"/>
            <a:ext cx="208280" cy="208280"/>
          </a:xfrm>
          <a:custGeom>
            <a:avLst/>
            <a:gdLst/>
            <a:ahLst/>
            <a:cxnLst/>
            <a:rect l="l" t="t" r="r" b="b"/>
            <a:pathLst>
              <a:path w="208280" h="208280">
                <a:moveTo>
                  <a:pt x="12700" y="104140"/>
                </a:moveTo>
                <a:cubicBezTo>
                  <a:pt x="12700" y="53594"/>
                  <a:pt x="53721" y="12700"/>
                  <a:pt x="104140" y="12700"/>
                </a:cubicBezTo>
                <a:cubicBezTo>
                  <a:pt x="154686" y="12700"/>
                  <a:pt x="195580" y="53594"/>
                  <a:pt x="195580" y="104140"/>
                </a:cubicBezTo>
                <a:cubicBezTo>
                  <a:pt x="195580" y="154686"/>
                  <a:pt x="154686" y="195580"/>
                  <a:pt x="104140" y="195580"/>
                </a:cubicBezTo>
                <a:cubicBezTo>
                  <a:pt x="53721"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67" name="object 267"/>
          <p:cNvSpPr/>
          <p:nvPr/>
        </p:nvSpPr>
        <p:spPr>
          <a:xfrm>
            <a:off x="4276090" y="1753489"/>
            <a:ext cx="132969" cy="132969"/>
          </a:xfrm>
          <a:custGeom>
            <a:avLst/>
            <a:gdLst/>
            <a:ahLst/>
            <a:cxnLst/>
            <a:rect l="l" t="t" r="r" b="b"/>
            <a:pathLst>
              <a:path w="132969" h="132969">
                <a:moveTo>
                  <a:pt x="0" y="50800"/>
                </a:moveTo>
                <a:lnTo>
                  <a:pt x="50800" y="50800"/>
                </a:lnTo>
                <a:lnTo>
                  <a:pt x="66548" y="0"/>
                </a:lnTo>
                <a:lnTo>
                  <a:pt x="82169" y="50800"/>
                </a:lnTo>
                <a:lnTo>
                  <a:pt x="132969" y="50800"/>
                </a:lnTo>
                <a:lnTo>
                  <a:pt x="91948" y="82169"/>
                </a:lnTo>
                <a:lnTo>
                  <a:pt x="107569" y="132969"/>
                </a:lnTo>
                <a:lnTo>
                  <a:pt x="66548" y="101600"/>
                </a:lnTo>
                <a:lnTo>
                  <a:pt x="25400" y="132969"/>
                </a:lnTo>
                <a:lnTo>
                  <a:pt x="41148" y="82169"/>
                </a:lnTo>
                <a:close/>
              </a:path>
            </a:pathLst>
          </a:custGeom>
          <a:solidFill>
            <a:srgbClr val="F79546"/>
          </a:solidFill>
        </p:spPr>
        <p:txBody>
          <a:bodyPr wrap="square" lIns="0" tIns="0" rIns="0" bIns="0" rtlCol="0">
            <a:noAutofit/>
          </a:bodyPr>
          <a:lstStyle/>
          <a:p>
            <a:endParaRPr/>
          </a:p>
        </p:txBody>
      </p:sp>
      <p:sp>
        <p:nvSpPr>
          <p:cNvPr id="268" name="object 268"/>
          <p:cNvSpPr/>
          <p:nvPr/>
        </p:nvSpPr>
        <p:spPr>
          <a:xfrm>
            <a:off x="4271327" y="1748726"/>
            <a:ext cx="142494" cy="142494"/>
          </a:xfrm>
          <a:custGeom>
            <a:avLst/>
            <a:gdLst/>
            <a:ahLst/>
            <a:cxnLst/>
            <a:rect l="l" t="t" r="r" b="b"/>
            <a:pathLst>
              <a:path w="142494" h="142494">
                <a:moveTo>
                  <a:pt x="4763" y="55563"/>
                </a:moveTo>
                <a:lnTo>
                  <a:pt x="55563" y="55563"/>
                </a:lnTo>
                <a:lnTo>
                  <a:pt x="71311" y="4763"/>
                </a:lnTo>
                <a:lnTo>
                  <a:pt x="86932" y="55563"/>
                </a:lnTo>
                <a:lnTo>
                  <a:pt x="137732" y="55563"/>
                </a:lnTo>
                <a:lnTo>
                  <a:pt x="96711" y="86932"/>
                </a:lnTo>
                <a:lnTo>
                  <a:pt x="112332" y="137732"/>
                </a:lnTo>
                <a:lnTo>
                  <a:pt x="71311" y="106363"/>
                </a:lnTo>
                <a:lnTo>
                  <a:pt x="30163" y="137732"/>
                </a:lnTo>
                <a:lnTo>
                  <a:pt x="45911" y="86932"/>
                </a:lnTo>
                <a:close/>
              </a:path>
            </a:pathLst>
          </a:custGeom>
          <a:ln w="9525">
            <a:solidFill>
              <a:srgbClr val="EFEFEF"/>
            </a:solidFill>
          </a:ln>
        </p:spPr>
        <p:txBody>
          <a:bodyPr wrap="square" lIns="0" tIns="0" rIns="0" bIns="0" rtlCol="0">
            <a:noAutofit/>
          </a:bodyPr>
          <a:lstStyle/>
          <a:p>
            <a:endParaRPr/>
          </a:p>
        </p:txBody>
      </p:sp>
      <p:sp>
        <p:nvSpPr>
          <p:cNvPr id="269" name="object 269"/>
          <p:cNvSpPr/>
          <p:nvPr/>
        </p:nvSpPr>
        <p:spPr>
          <a:xfrm>
            <a:off x="7948294" y="2124202"/>
            <a:ext cx="182880" cy="182880"/>
          </a:xfrm>
          <a:custGeom>
            <a:avLst/>
            <a:gdLst/>
            <a:ahLst/>
            <a:cxnLst/>
            <a:rect l="l" t="t" r="r" b="b"/>
            <a:pathLst>
              <a:path w="182880" h="182880">
                <a:moveTo>
                  <a:pt x="0" y="91440"/>
                </a:moveTo>
                <a:cubicBezTo>
                  <a:pt x="0" y="40894"/>
                  <a:pt x="40895" y="0"/>
                  <a:pt x="91441" y="0"/>
                </a:cubicBezTo>
                <a:cubicBezTo>
                  <a:pt x="141987" y="0"/>
                  <a:pt x="182881" y="40894"/>
                  <a:pt x="182881" y="91440"/>
                </a:cubicBezTo>
                <a:cubicBezTo>
                  <a:pt x="182881" y="141859"/>
                  <a:pt x="141987" y="182880"/>
                  <a:pt x="91441" y="182880"/>
                </a:cubicBezTo>
                <a:cubicBezTo>
                  <a:pt x="40895" y="182880"/>
                  <a:pt x="0" y="141859"/>
                  <a:pt x="0" y="91440"/>
                </a:cubicBezTo>
                <a:close/>
              </a:path>
            </a:pathLst>
          </a:custGeom>
          <a:solidFill>
            <a:srgbClr val="F79546"/>
          </a:solidFill>
        </p:spPr>
        <p:txBody>
          <a:bodyPr wrap="square" lIns="0" tIns="0" rIns="0" bIns="0" rtlCol="0">
            <a:noAutofit/>
          </a:bodyPr>
          <a:lstStyle/>
          <a:p>
            <a:endParaRPr/>
          </a:p>
        </p:txBody>
      </p:sp>
      <p:sp>
        <p:nvSpPr>
          <p:cNvPr id="270" name="object 270"/>
          <p:cNvSpPr/>
          <p:nvPr/>
        </p:nvSpPr>
        <p:spPr>
          <a:xfrm>
            <a:off x="7935594" y="2111502"/>
            <a:ext cx="208280" cy="208280"/>
          </a:xfrm>
          <a:custGeom>
            <a:avLst/>
            <a:gdLst/>
            <a:ahLst/>
            <a:cxnLst/>
            <a:rect l="l" t="t" r="r" b="b"/>
            <a:pathLst>
              <a:path w="208280" h="208280">
                <a:moveTo>
                  <a:pt x="12700" y="104140"/>
                </a:moveTo>
                <a:cubicBezTo>
                  <a:pt x="12700" y="53594"/>
                  <a:pt x="53595" y="12700"/>
                  <a:pt x="104141" y="12700"/>
                </a:cubicBezTo>
                <a:cubicBezTo>
                  <a:pt x="154687" y="12700"/>
                  <a:pt x="195581" y="53594"/>
                  <a:pt x="195581" y="104140"/>
                </a:cubicBezTo>
                <a:cubicBezTo>
                  <a:pt x="195581" y="154559"/>
                  <a:pt x="154687" y="195580"/>
                  <a:pt x="104141" y="195580"/>
                </a:cubicBezTo>
                <a:cubicBezTo>
                  <a:pt x="53595"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271" name="object 271"/>
          <p:cNvSpPr/>
          <p:nvPr/>
        </p:nvSpPr>
        <p:spPr>
          <a:xfrm>
            <a:off x="7970139" y="2140966"/>
            <a:ext cx="132968" cy="133096"/>
          </a:xfrm>
          <a:custGeom>
            <a:avLst/>
            <a:gdLst/>
            <a:ahLst/>
            <a:cxnLst/>
            <a:rect l="l" t="t" r="r" b="b"/>
            <a:pathLst>
              <a:path w="132968" h="133096">
                <a:moveTo>
                  <a:pt x="0" y="50800"/>
                </a:moveTo>
                <a:lnTo>
                  <a:pt x="50800" y="50800"/>
                </a:lnTo>
                <a:lnTo>
                  <a:pt x="66421" y="0"/>
                </a:lnTo>
                <a:lnTo>
                  <a:pt x="82168" y="50800"/>
                </a:lnTo>
                <a:lnTo>
                  <a:pt x="132968" y="50800"/>
                </a:lnTo>
                <a:lnTo>
                  <a:pt x="91821" y="82169"/>
                </a:lnTo>
                <a:lnTo>
                  <a:pt x="107568" y="133096"/>
                </a:lnTo>
                <a:lnTo>
                  <a:pt x="66421" y="101600"/>
                </a:lnTo>
                <a:lnTo>
                  <a:pt x="25400" y="133096"/>
                </a:lnTo>
                <a:lnTo>
                  <a:pt x="41021" y="82169"/>
                </a:lnTo>
                <a:close/>
              </a:path>
            </a:pathLst>
          </a:custGeom>
          <a:solidFill>
            <a:srgbClr val="F79546"/>
          </a:solidFill>
        </p:spPr>
        <p:txBody>
          <a:bodyPr wrap="square" lIns="0" tIns="0" rIns="0" bIns="0" rtlCol="0">
            <a:noAutofit/>
          </a:bodyPr>
          <a:lstStyle/>
          <a:p>
            <a:endParaRPr/>
          </a:p>
        </p:txBody>
      </p:sp>
      <p:sp>
        <p:nvSpPr>
          <p:cNvPr id="272" name="object 272"/>
          <p:cNvSpPr/>
          <p:nvPr/>
        </p:nvSpPr>
        <p:spPr>
          <a:xfrm>
            <a:off x="7965376" y="2136203"/>
            <a:ext cx="142493" cy="142621"/>
          </a:xfrm>
          <a:custGeom>
            <a:avLst/>
            <a:gdLst/>
            <a:ahLst/>
            <a:cxnLst/>
            <a:rect l="l" t="t" r="r" b="b"/>
            <a:pathLst>
              <a:path w="142493" h="142621">
                <a:moveTo>
                  <a:pt x="4763" y="55563"/>
                </a:moveTo>
                <a:lnTo>
                  <a:pt x="55563" y="55563"/>
                </a:lnTo>
                <a:lnTo>
                  <a:pt x="71184" y="4763"/>
                </a:lnTo>
                <a:lnTo>
                  <a:pt x="86931" y="55563"/>
                </a:lnTo>
                <a:lnTo>
                  <a:pt x="137731" y="55563"/>
                </a:lnTo>
                <a:lnTo>
                  <a:pt x="96584" y="86932"/>
                </a:lnTo>
                <a:lnTo>
                  <a:pt x="112331" y="137859"/>
                </a:lnTo>
                <a:lnTo>
                  <a:pt x="71184" y="106363"/>
                </a:lnTo>
                <a:lnTo>
                  <a:pt x="30163" y="137859"/>
                </a:lnTo>
                <a:lnTo>
                  <a:pt x="45784" y="86932"/>
                </a:lnTo>
                <a:close/>
              </a:path>
            </a:pathLst>
          </a:custGeom>
          <a:ln w="9525">
            <a:solidFill>
              <a:srgbClr val="EFEFEF"/>
            </a:solidFill>
          </a:ln>
        </p:spPr>
        <p:txBody>
          <a:bodyPr wrap="square" lIns="0" tIns="0" rIns="0" bIns="0" rtlCol="0">
            <a:noAutofit/>
          </a:bodyPr>
          <a:lstStyle/>
          <a:p>
            <a:endParaRPr/>
          </a:p>
        </p:txBody>
      </p:sp>
      <p:sp>
        <p:nvSpPr>
          <p:cNvPr id="273" name="object 273"/>
          <p:cNvSpPr/>
          <p:nvPr/>
        </p:nvSpPr>
        <p:spPr>
          <a:xfrm>
            <a:off x="1424432" y="2177415"/>
            <a:ext cx="182880" cy="182880"/>
          </a:xfrm>
          <a:custGeom>
            <a:avLst/>
            <a:gdLst/>
            <a:ahLst/>
            <a:cxnLst/>
            <a:rect l="l" t="t" r="r" b="b"/>
            <a:pathLst>
              <a:path w="182880" h="182880">
                <a:moveTo>
                  <a:pt x="0" y="91440"/>
                </a:moveTo>
                <a:cubicBezTo>
                  <a:pt x="0" y="40894"/>
                  <a:pt x="41021" y="0"/>
                  <a:pt x="91440" y="0"/>
                </a:cubicBezTo>
                <a:cubicBezTo>
                  <a:pt x="141986" y="0"/>
                  <a:pt x="182880" y="40894"/>
                  <a:pt x="182880" y="91440"/>
                </a:cubicBezTo>
                <a:cubicBezTo>
                  <a:pt x="182880" y="141859"/>
                  <a:pt x="141986" y="182880"/>
                  <a:pt x="91440" y="182880"/>
                </a:cubicBezTo>
                <a:cubicBezTo>
                  <a:pt x="41021" y="182880"/>
                  <a:pt x="0" y="141859"/>
                  <a:pt x="0" y="91440"/>
                </a:cubicBezTo>
                <a:close/>
              </a:path>
            </a:pathLst>
          </a:custGeom>
          <a:solidFill>
            <a:srgbClr val="F79546"/>
          </a:solidFill>
        </p:spPr>
        <p:txBody>
          <a:bodyPr wrap="square" lIns="0" tIns="0" rIns="0" bIns="0" rtlCol="0">
            <a:noAutofit/>
          </a:bodyPr>
          <a:lstStyle/>
          <a:p>
            <a:endParaRPr/>
          </a:p>
        </p:txBody>
      </p:sp>
      <p:sp>
        <p:nvSpPr>
          <p:cNvPr id="274" name="object 274"/>
          <p:cNvSpPr/>
          <p:nvPr/>
        </p:nvSpPr>
        <p:spPr>
          <a:xfrm>
            <a:off x="1411732" y="2164715"/>
            <a:ext cx="208280" cy="208280"/>
          </a:xfrm>
          <a:custGeom>
            <a:avLst/>
            <a:gdLst/>
            <a:ahLst/>
            <a:cxnLst/>
            <a:rect l="l" t="t" r="r" b="b"/>
            <a:pathLst>
              <a:path w="208280" h="208280">
                <a:moveTo>
                  <a:pt x="12700" y="104140"/>
                </a:moveTo>
                <a:cubicBezTo>
                  <a:pt x="12700" y="53594"/>
                  <a:pt x="53721" y="12700"/>
                  <a:pt x="104140" y="12700"/>
                </a:cubicBezTo>
                <a:cubicBezTo>
                  <a:pt x="154686" y="12700"/>
                  <a:pt x="195580" y="53594"/>
                  <a:pt x="195580" y="104140"/>
                </a:cubicBezTo>
                <a:cubicBezTo>
                  <a:pt x="195580" y="154559"/>
                  <a:pt x="154686" y="195580"/>
                  <a:pt x="104140" y="195580"/>
                </a:cubicBezTo>
                <a:cubicBezTo>
                  <a:pt x="53721"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275" name="object 275"/>
          <p:cNvSpPr/>
          <p:nvPr/>
        </p:nvSpPr>
        <p:spPr>
          <a:xfrm>
            <a:off x="1446276" y="2194179"/>
            <a:ext cx="132969" cy="133096"/>
          </a:xfrm>
          <a:custGeom>
            <a:avLst/>
            <a:gdLst/>
            <a:ahLst/>
            <a:cxnLst/>
            <a:rect l="l" t="t" r="r" b="b"/>
            <a:pathLst>
              <a:path w="132969" h="133096">
                <a:moveTo>
                  <a:pt x="0" y="50800"/>
                </a:moveTo>
                <a:lnTo>
                  <a:pt x="50800" y="50800"/>
                </a:lnTo>
                <a:lnTo>
                  <a:pt x="66548" y="0"/>
                </a:lnTo>
                <a:lnTo>
                  <a:pt x="82169" y="50800"/>
                </a:lnTo>
                <a:lnTo>
                  <a:pt x="132969" y="50800"/>
                </a:lnTo>
                <a:lnTo>
                  <a:pt x="91948" y="82296"/>
                </a:lnTo>
                <a:lnTo>
                  <a:pt x="107569" y="133096"/>
                </a:lnTo>
                <a:lnTo>
                  <a:pt x="66548" y="101600"/>
                </a:lnTo>
                <a:lnTo>
                  <a:pt x="25400" y="133096"/>
                </a:lnTo>
                <a:lnTo>
                  <a:pt x="41148" y="82296"/>
                </a:lnTo>
                <a:close/>
              </a:path>
            </a:pathLst>
          </a:custGeom>
          <a:solidFill>
            <a:srgbClr val="F79546"/>
          </a:solidFill>
        </p:spPr>
        <p:txBody>
          <a:bodyPr wrap="square" lIns="0" tIns="0" rIns="0" bIns="0" rtlCol="0">
            <a:noAutofit/>
          </a:bodyPr>
          <a:lstStyle/>
          <a:p>
            <a:endParaRPr/>
          </a:p>
        </p:txBody>
      </p:sp>
      <p:sp>
        <p:nvSpPr>
          <p:cNvPr id="276" name="object 276"/>
          <p:cNvSpPr/>
          <p:nvPr/>
        </p:nvSpPr>
        <p:spPr>
          <a:xfrm>
            <a:off x="1441513" y="2189416"/>
            <a:ext cx="142494" cy="142621"/>
          </a:xfrm>
          <a:custGeom>
            <a:avLst/>
            <a:gdLst/>
            <a:ahLst/>
            <a:cxnLst/>
            <a:rect l="l" t="t" r="r" b="b"/>
            <a:pathLst>
              <a:path w="142494" h="142621">
                <a:moveTo>
                  <a:pt x="4763" y="55563"/>
                </a:moveTo>
                <a:lnTo>
                  <a:pt x="55563" y="55563"/>
                </a:lnTo>
                <a:lnTo>
                  <a:pt x="71311" y="4763"/>
                </a:lnTo>
                <a:lnTo>
                  <a:pt x="86932" y="55563"/>
                </a:lnTo>
                <a:lnTo>
                  <a:pt x="137732" y="55563"/>
                </a:lnTo>
                <a:lnTo>
                  <a:pt x="96711" y="87059"/>
                </a:lnTo>
                <a:lnTo>
                  <a:pt x="112332" y="137859"/>
                </a:lnTo>
                <a:lnTo>
                  <a:pt x="71311" y="106363"/>
                </a:lnTo>
                <a:lnTo>
                  <a:pt x="30163" y="137859"/>
                </a:lnTo>
                <a:lnTo>
                  <a:pt x="45911" y="87059"/>
                </a:lnTo>
                <a:close/>
              </a:path>
            </a:pathLst>
          </a:custGeom>
          <a:ln w="9525">
            <a:solidFill>
              <a:srgbClr val="EFEFEF"/>
            </a:solidFill>
          </a:ln>
        </p:spPr>
        <p:txBody>
          <a:bodyPr wrap="square" lIns="0" tIns="0" rIns="0" bIns="0" rtlCol="0">
            <a:noAutofit/>
          </a:bodyPr>
          <a:lstStyle/>
          <a:p>
            <a:endParaRPr/>
          </a:p>
        </p:txBody>
      </p:sp>
      <p:sp>
        <p:nvSpPr>
          <p:cNvPr id="277" name="object 277"/>
          <p:cNvSpPr/>
          <p:nvPr/>
        </p:nvSpPr>
        <p:spPr>
          <a:xfrm>
            <a:off x="1845182" y="2102739"/>
            <a:ext cx="182880" cy="182880"/>
          </a:xfrm>
          <a:custGeom>
            <a:avLst/>
            <a:gdLst/>
            <a:ahLst/>
            <a:cxnLst/>
            <a:rect l="l" t="t" r="r" b="b"/>
            <a:pathLst>
              <a:path w="182880" h="182880">
                <a:moveTo>
                  <a:pt x="0" y="91440"/>
                </a:moveTo>
                <a:cubicBezTo>
                  <a:pt x="0" y="41021"/>
                  <a:pt x="40894" y="0"/>
                  <a:pt x="91441" y="0"/>
                </a:cubicBezTo>
                <a:cubicBezTo>
                  <a:pt x="141860" y="0"/>
                  <a:pt x="182881" y="41021"/>
                  <a:pt x="182881" y="91440"/>
                </a:cubicBezTo>
                <a:cubicBezTo>
                  <a:pt x="182881" y="141986"/>
                  <a:pt x="141860" y="182880"/>
                  <a:pt x="91441"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78" name="object 278"/>
          <p:cNvSpPr/>
          <p:nvPr/>
        </p:nvSpPr>
        <p:spPr>
          <a:xfrm>
            <a:off x="1832482" y="2090039"/>
            <a:ext cx="208280" cy="208280"/>
          </a:xfrm>
          <a:custGeom>
            <a:avLst/>
            <a:gdLst/>
            <a:ahLst/>
            <a:cxnLst/>
            <a:rect l="l" t="t" r="r" b="b"/>
            <a:pathLst>
              <a:path w="208280" h="208280">
                <a:moveTo>
                  <a:pt x="12700" y="104140"/>
                </a:moveTo>
                <a:cubicBezTo>
                  <a:pt x="12700" y="53721"/>
                  <a:pt x="53594" y="12700"/>
                  <a:pt x="104141" y="12700"/>
                </a:cubicBezTo>
                <a:cubicBezTo>
                  <a:pt x="154560" y="12700"/>
                  <a:pt x="195581" y="53721"/>
                  <a:pt x="195581" y="104140"/>
                </a:cubicBezTo>
                <a:cubicBezTo>
                  <a:pt x="195581" y="154686"/>
                  <a:pt x="154560" y="195580"/>
                  <a:pt x="104141"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79" name="object 279"/>
          <p:cNvSpPr/>
          <p:nvPr/>
        </p:nvSpPr>
        <p:spPr>
          <a:xfrm>
            <a:off x="1866900" y="2119630"/>
            <a:ext cx="133096" cy="132969"/>
          </a:xfrm>
          <a:custGeom>
            <a:avLst/>
            <a:gdLst/>
            <a:ahLst/>
            <a:cxnLst/>
            <a:rect l="l" t="t" r="r" b="b"/>
            <a:pathLst>
              <a:path w="133096" h="132969">
                <a:moveTo>
                  <a:pt x="0" y="50800"/>
                </a:moveTo>
                <a:lnTo>
                  <a:pt x="50926" y="50800"/>
                </a:lnTo>
                <a:lnTo>
                  <a:pt x="66548" y="0"/>
                </a:lnTo>
                <a:lnTo>
                  <a:pt x="82296" y="50800"/>
                </a:lnTo>
                <a:lnTo>
                  <a:pt x="133096" y="50800"/>
                </a:lnTo>
                <a:lnTo>
                  <a:pt x="91948" y="82169"/>
                </a:lnTo>
                <a:lnTo>
                  <a:pt x="107696" y="132969"/>
                </a:lnTo>
                <a:lnTo>
                  <a:pt x="66548" y="101600"/>
                </a:lnTo>
                <a:lnTo>
                  <a:pt x="25526" y="132969"/>
                </a:lnTo>
                <a:lnTo>
                  <a:pt x="41148" y="82169"/>
                </a:lnTo>
                <a:close/>
              </a:path>
            </a:pathLst>
          </a:custGeom>
          <a:solidFill>
            <a:srgbClr val="F79546"/>
          </a:solidFill>
        </p:spPr>
        <p:txBody>
          <a:bodyPr wrap="square" lIns="0" tIns="0" rIns="0" bIns="0" rtlCol="0">
            <a:noAutofit/>
          </a:bodyPr>
          <a:lstStyle/>
          <a:p>
            <a:endParaRPr/>
          </a:p>
        </p:txBody>
      </p:sp>
      <p:sp>
        <p:nvSpPr>
          <p:cNvPr id="280" name="object 280"/>
          <p:cNvSpPr/>
          <p:nvPr/>
        </p:nvSpPr>
        <p:spPr>
          <a:xfrm>
            <a:off x="1862137" y="2114867"/>
            <a:ext cx="142621" cy="142494"/>
          </a:xfrm>
          <a:custGeom>
            <a:avLst/>
            <a:gdLst/>
            <a:ahLst/>
            <a:cxnLst/>
            <a:rect l="l" t="t" r="r" b="b"/>
            <a:pathLst>
              <a:path w="142621" h="142494">
                <a:moveTo>
                  <a:pt x="4763" y="55563"/>
                </a:moveTo>
                <a:lnTo>
                  <a:pt x="55689" y="55563"/>
                </a:lnTo>
                <a:lnTo>
                  <a:pt x="71311" y="4763"/>
                </a:lnTo>
                <a:lnTo>
                  <a:pt x="87059" y="55563"/>
                </a:lnTo>
                <a:lnTo>
                  <a:pt x="137859" y="55563"/>
                </a:lnTo>
                <a:lnTo>
                  <a:pt x="96711" y="86932"/>
                </a:lnTo>
                <a:lnTo>
                  <a:pt x="112459" y="137732"/>
                </a:lnTo>
                <a:lnTo>
                  <a:pt x="71311" y="106363"/>
                </a:lnTo>
                <a:lnTo>
                  <a:pt x="30289" y="137732"/>
                </a:lnTo>
                <a:lnTo>
                  <a:pt x="45911" y="86932"/>
                </a:lnTo>
                <a:close/>
              </a:path>
            </a:pathLst>
          </a:custGeom>
          <a:ln w="9525">
            <a:solidFill>
              <a:srgbClr val="EFEFEF"/>
            </a:solidFill>
          </a:ln>
        </p:spPr>
        <p:txBody>
          <a:bodyPr wrap="square" lIns="0" tIns="0" rIns="0" bIns="0" rtlCol="0">
            <a:noAutofit/>
          </a:bodyPr>
          <a:lstStyle/>
          <a:p>
            <a:endParaRPr/>
          </a:p>
        </p:txBody>
      </p:sp>
      <p:sp>
        <p:nvSpPr>
          <p:cNvPr id="281" name="object 281"/>
          <p:cNvSpPr/>
          <p:nvPr/>
        </p:nvSpPr>
        <p:spPr>
          <a:xfrm>
            <a:off x="8149336" y="3516376"/>
            <a:ext cx="182880" cy="182880"/>
          </a:xfrm>
          <a:custGeom>
            <a:avLst/>
            <a:gdLst/>
            <a:ahLst/>
            <a:cxnLst/>
            <a:rect l="l" t="t" r="r" b="b"/>
            <a:pathLst>
              <a:path w="182880" h="182880">
                <a:moveTo>
                  <a:pt x="0" y="91440"/>
                </a:moveTo>
                <a:cubicBezTo>
                  <a:pt x="0" y="40894"/>
                  <a:pt x="40894" y="0"/>
                  <a:pt x="91440" y="0"/>
                </a:cubicBezTo>
                <a:cubicBezTo>
                  <a:pt x="141858" y="0"/>
                  <a:pt x="182880" y="40894"/>
                  <a:pt x="182880" y="91440"/>
                </a:cubicBezTo>
                <a:cubicBezTo>
                  <a:pt x="182880" y="141859"/>
                  <a:pt x="141858" y="182880"/>
                  <a:pt x="91440" y="182880"/>
                </a:cubicBezTo>
                <a:cubicBezTo>
                  <a:pt x="40894" y="182880"/>
                  <a:pt x="0" y="141859"/>
                  <a:pt x="0" y="91440"/>
                </a:cubicBezTo>
                <a:close/>
              </a:path>
            </a:pathLst>
          </a:custGeom>
          <a:solidFill>
            <a:srgbClr val="F79546"/>
          </a:solidFill>
        </p:spPr>
        <p:txBody>
          <a:bodyPr wrap="square" lIns="0" tIns="0" rIns="0" bIns="0" rtlCol="0">
            <a:noAutofit/>
          </a:bodyPr>
          <a:lstStyle/>
          <a:p>
            <a:endParaRPr/>
          </a:p>
        </p:txBody>
      </p:sp>
      <p:sp>
        <p:nvSpPr>
          <p:cNvPr id="282" name="object 282"/>
          <p:cNvSpPr/>
          <p:nvPr/>
        </p:nvSpPr>
        <p:spPr>
          <a:xfrm>
            <a:off x="8136636" y="3503676"/>
            <a:ext cx="208280" cy="208280"/>
          </a:xfrm>
          <a:custGeom>
            <a:avLst/>
            <a:gdLst/>
            <a:ahLst/>
            <a:cxnLst/>
            <a:rect l="l" t="t" r="r" b="b"/>
            <a:pathLst>
              <a:path w="208280" h="208280">
                <a:moveTo>
                  <a:pt x="12700" y="104140"/>
                </a:moveTo>
                <a:cubicBezTo>
                  <a:pt x="12700" y="53594"/>
                  <a:pt x="53594" y="12700"/>
                  <a:pt x="104140" y="12700"/>
                </a:cubicBezTo>
                <a:cubicBezTo>
                  <a:pt x="154558" y="12700"/>
                  <a:pt x="195580" y="53594"/>
                  <a:pt x="195580" y="104140"/>
                </a:cubicBezTo>
                <a:cubicBezTo>
                  <a:pt x="195580" y="154559"/>
                  <a:pt x="154558" y="195580"/>
                  <a:pt x="104140" y="195580"/>
                </a:cubicBezTo>
                <a:cubicBezTo>
                  <a:pt x="53594"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283" name="object 283"/>
          <p:cNvSpPr/>
          <p:nvPr/>
        </p:nvSpPr>
        <p:spPr>
          <a:xfrm>
            <a:off x="8171180" y="3533140"/>
            <a:ext cx="132968" cy="133096"/>
          </a:xfrm>
          <a:custGeom>
            <a:avLst/>
            <a:gdLst/>
            <a:ahLst/>
            <a:cxnLst/>
            <a:rect l="l" t="t" r="r" b="b"/>
            <a:pathLst>
              <a:path w="132968" h="133096">
                <a:moveTo>
                  <a:pt x="0" y="50800"/>
                </a:moveTo>
                <a:lnTo>
                  <a:pt x="50800" y="50800"/>
                </a:lnTo>
                <a:lnTo>
                  <a:pt x="66421" y="0"/>
                </a:lnTo>
                <a:lnTo>
                  <a:pt x="82169" y="50800"/>
                </a:lnTo>
                <a:lnTo>
                  <a:pt x="132969" y="50800"/>
                </a:lnTo>
                <a:lnTo>
                  <a:pt x="91821" y="82296"/>
                </a:lnTo>
                <a:lnTo>
                  <a:pt x="107569" y="133096"/>
                </a:lnTo>
                <a:lnTo>
                  <a:pt x="66421" y="101600"/>
                </a:lnTo>
                <a:lnTo>
                  <a:pt x="25400" y="133096"/>
                </a:lnTo>
                <a:lnTo>
                  <a:pt x="41021" y="82296"/>
                </a:lnTo>
                <a:close/>
              </a:path>
            </a:pathLst>
          </a:custGeom>
          <a:solidFill>
            <a:srgbClr val="F79546"/>
          </a:solidFill>
        </p:spPr>
        <p:txBody>
          <a:bodyPr wrap="square" lIns="0" tIns="0" rIns="0" bIns="0" rtlCol="0">
            <a:noAutofit/>
          </a:bodyPr>
          <a:lstStyle/>
          <a:p>
            <a:endParaRPr/>
          </a:p>
        </p:txBody>
      </p:sp>
      <p:sp>
        <p:nvSpPr>
          <p:cNvPr id="284" name="object 284"/>
          <p:cNvSpPr/>
          <p:nvPr/>
        </p:nvSpPr>
        <p:spPr>
          <a:xfrm>
            <a:off x="8166418" y="3528377"/>
            <a:ext cx="142493" cy="142621"/>
          </a:xfrm>
          <a:custGeom>
            <a:avLst/>
            <a:gdLst/>
            <a:ahLst/>
            <a:cxnLst/>
            <a:rect l="l" t="t" r="r" b="b"/>
            <a:pathLst>
              <a:path w="142493" h="142621">
                <a:moveTo>
                  <a:pt x="4762" y="55563"/>
                </a:moveTo>
                <a:lnTo>
                  <a:pt x="55562" y="55563"/>
                </a:lnTo>
                <a:lnTo>
                  <a:pt x="71183" y="4763"/>
                </a:lnTo>
                <a:lnTo>
                  <a:pt x="86931" y="55563"/>
                </a:lnTo>
                <a:lnTo>
                  <a:pt x="137731" y="55563"/>
                </a:lnTo>
                <a:lnTo>
                  <a:pt x="96583" y="87059"/>
                </a:lnTo>
                <a:lnTo>
                  <a:pt x="112331" y="137859"/>
                </a:lnTo>
                <a:lnTo>
                  <a:pt x="71183" y="106363"/>
                </a:lnTo>
                <a:lnTo>
                  <a:pt x="30162" y="137859"/>
                </a:lnTo>
                <a:lnTo>
                  <a:pt x="45783" y="87059"/>
                </a:lnTo>
                <a:close/>
              </a:path>
            </a:pathLst>
          </a:custGeom>
          <a:ln w="9525">
            <a:solidFill>
              <a:srgbClr val="EFEFEF"/>
            </a:solidFill>
          </a:ln>
        </p:spPr>
        <p:txBody>
          <a:bodyPr wrap="square" lIns="0" tIns="0" rIns="0" bIns="0" rtlCol="0">
            <a:noAutofit/>
          </a:bodyPr>
          <a:lstStyle/>
          <a:p>
            <a:endParaRPr/>
          </a:p>
        </p:txBody>
      </p:sp>
      <p:sp>
        <p:nvSpPr>
          <p:cNvPr id="285" name="object 285"/>
          <p:cNvSpPr/>
          <p:nvPr/>
        </p:nvSpPr>
        <p:spPr>
          <a:xfrm>
            <a:off x="4606925" y="1774444"/>
            <a:ext cx="182880" cy="182880"/>
          </a:xfrm>
          <a:custGeom>
            <a:avLst/>
            <a:gdLst/>
            <a:ahLst/>
            <a:cxnLst/>
            <a:rect l="l" t="t" r="r" b="b"/>
            <a:pathLst>
              <a:path w="182880" h="182880">
                <a:moveTo>
                  <a:pt x="0" y="91440"/>
                </a:moveTo>
                <a:cubicBezTo>
                  <a:pt x="0" y="40894"/>
                  <a:pt x="40894" y="0"/>
                  <a:pt x="91440" y="0"/>
                </a:cubicBezTo>
                <a:cubicBezTo>
                  <a:pt x="141986" y="0"/>
                  <a:pt x="182880" y="40894"/>
                  <a:pt x="182880" y="91440"/>
                </a:cubicBezTo>
                <a:cubicBezTo>
                  <a:pt x="182880" y="141986"/>
                  <a:pt x="141986"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86" name="object 286"/>
          <p:cNvSpPr/>
          <p:nvPr/>
        </p:nvSpPr>
        <p:spPr>
          <a:xfrm>
            <a:off x="4594225" y="1761744"/>
            <a:ext cx="208280" cy="208280"/>
          </a:xfrm>
          <a:custGeom>
            <a:avLst/>
            <a:gdLst/>
            <a:ahLst/>
            <a:cxnLst/>
            <a:rect l="l" t="t" r="r" b="b"/>
            <a:pathLst>
              <a:path w="208280" h="208280">
                <a:moveTo>
                  <a:pt x="12700" y="104140"/>
                </a:moveTo>
                <a:cubicBezTo>
                  <a:pt x="12700" y="53594"/>
                  <a:pt x="53594" y="12700"/>
                  <a:pt x="104140" y="12700"/>
                </a:cubicBezTo>
                <a:cubicBezTo>
                  <a:pt x="154686" y="12700"/>
                  <a:pt x="195580" y="53594"/>
                  <a:pt x="195580" y="104140"/>
                </a:cubicBezTo>
                <a:cubicBezTo>
                  <a:pt x="195580" y="154686"/>
                  <a:pt x="154686"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87" name="object 287"/>
          <p:cNvSpPr/>
          <p:nvPr/>
        </p:nvSpPr>
        <p:spPr>
          <a:xfrm>
            <a:off x="4628769" y="1791334"/>
            <a:ext cx="132969" cy="132969"/>
          </a:xfrm>
          <a:custGeom>
            <a:avLst/>
            <a:gdLst/>
            <a:ahLst/>
            <a:cxnLst/>
            <a:rect l="l" t="t" r="r" b="b"/>
            <a:pathLst>
              <a:path w="132969" h="132969">
                <a:moveTo>
                  <a:pt x="0" y="50800"/>
                </a:moveTo>
                <a:lnTo>
                  <a:pt x="50800" y="50800"/>
                </a:lnTo>
                <a:lnTo>
                  <a:pt x="66421" y="0"/>
                </a:lnTo>
                <a:lnTo>
                  <a:pt x="82169" y="50800"/>
                </a:lnTo>
                <a:lnTo>
                  <a:pt x="132969" y="50800"/>
                </a:lnTo>
                <a:lnTo>
                  <a:pt x="91821" y="82169"/>
                </a:lnTo>
                <a:lnTo>
                  <a:pt x="107569" y="132970"/>
                </a:lnTo>
                <a:lnTo>
                  <a:pt x="66421" y="101601"/>
                </a:lnTo>
                <a:lnTo>
                  <a:pt x="25400" y="132970"/>
                </a:lnTo>
                <a:lnTo>
                  <a:pt x="41021" y="82169"/>
                </a:lnTo>
                <a:close/>
              </a:path>
            </a:pathLst>
          </a:custGeom>
          <a:solidFill>
            <a:srgbClr val="F79546"/>
          </a:solidFill>
        </p:spPr>
        <p:txBody>
          <a:bodyPr wrap="square" lIns="0" tIns="0" rIns="0" bIns="0" rtlCol="0">
            <a:noAutofit/>
          </a:bodyPr>
          <a:lstStyle/>
          <a:p>
            <a:endParaRPr/>
          </a:p>
        </p:txBody>
      </p:sp>
      <p:sp>
        <p:nvSpPr>
          <p:cNvPr id="288" name="object 288"/>
          <p:cNvSpPr/>
          <p:nvPr/>
        </p:nvSpPr>
        <p:spPr>
          <a:xfrm>
            <a:off x="4624006" y="1786572"/>
            <a:ext cx="142494" cy="142494"/>
          </a:xfrm>
          <a:custGeom>
            <a:avLst/>
            <a:gdLst/>
            <a:ahLst/>
            <a:cxnLst/>
            <a:rect l="l" t="t" r="r" b="b"/>
            <a:pathLst>
              <a:path w="142494" h="142494">
                <a:moveTo>
                  <a:pt x="4763" y="55562"/>
                </a:moveTo>
                <a:lnTo>
                  <a:pt x="55563" y="55562"/>
                </a:lnTo>
                <a:lnTo>
                  <a:pt x="71184" y="4762"/>
                </a:lnTo>
                <a:lnTo>
                  <a:pt x="86932" y="55562"/>
                </a:lnTo>
                <a:lnTo>
                  <a:pt x="137732" y="55562"/>
                </a:lnTo>
                <a:lnTo>
                  <a:pt x="96584" y="86931"/>
                </a:lnTo>
                <a:lnTo>
                  <a:pt x="112332" y="137732"/>
                </a:lnTo>
                <a:lnTo>
                  <a:pt x="71184" y="106363"/>
                </a:lnTo>
                <a:lnTo>
                  <a:pt x="30163" y="137732"/>
                </a:lnTo>
                <a:lnTo>
                  <a:pt x="45784" y="86931"/>
                </a:lnTo>
                <a:close/>
              </a:path>
            </a:pathLst>
          </a:custGeom>
          <a:ln w="9525">
            <a:solidFill>
              <a:srgbClr val="EFEFEF"/>
            </a:solidFill>
          </a:ln>
        </p:spPr>
        <p:txBody>
          <a:bodyPr wrap="square" lIns="0" tIns="0" rIns="0" bIns="0" rtlCol="0">
            <a:noAutofit/>
          </a:bodyPr>
          <a:lstStyle/>
          <a:p>
            <a:endParaRPr/>
          </a:p>
        </p:txBody>
      </p:sp>
      <p:sp>
        <p:nvSpPr>
          <p:cNvPr id="289" name="object 289"/>
          <p:cNvSpPr/>
          <p:nvPr/>
        </p:nvSpPr>
        <p:spPr>
          <a:xfrm>
            <a:off x="4382135" y="2056765"/>
            <a:ext cx="182880" cy="182880"/>
          </a:xfrm>
          <a:custGeom>
            <a:avLst/>
            <a:gdLst/>
            <a:ahLst/>
            <a:cxnLst/>
            <a:rect l="l" t="t" r="r" b="b"/>
            <a:pathLst>
              <a:path w="182880" h="182880">
                <a:moveTo>
                  <a:pt x="0" y="91440"/>
                </a:moveTo>
                <a:cubicBezTo>
                  <a:pt x="0" y="41021"/>
                  <a:pt x="40894" y="0"/>
                  <a:pt x="91440" y="0"/>
                </a:cubicBezTo>
                <a:cubicBezTo>
                  <a:pt x="141986" y="0"/>
                  <a:pt x="182880" y="41021"/>
                  <a:pt x="182880" y="91440"/>
                </a:cubicBezTo>
                <a:cubicBezTo>
                  <a:pt x="182880" y="141986"/>
                  <a:pt x="141986"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90" name="object 290"/>
          <p:cNvSpPr/>
          <p:nvPr/>
        </p:nvSpPr>
        <p:spPr>
          <a:xfrm>
            <a:off x="4369435" y="2044065"/>
            <a:ext cx="208280" cy="208280"/>
          </a:xfrm>
          <a:custGeom>
            <a:avLst/>
            <a:gdLst/>
            <a:ahLst/>
            <a:cxnLst/>
            <a:rect l="l" t="t" r="r" b="b"/>
            <a:pathLst>
              <a:path w="208280" h="208280">
                <a:moveTo>
                  <a:pt x="12700" y="104140"/>
                </a:moveTo>
                <a:cubicBezTo>
                  <a:pt x="12700" y="53721"/>
                  <a:pt x="53594" y="12700"/>
                  <a:pt x="104140" y="12700"/>
                </a:cubicBezTo>
                <a:cubicBezTo>
                  <a:pt x="154686" y="12700"/>
                  <a:pt x="195580" y="53721"/>
                  <a:pt x="195580" y="104140"/>
                </a:cubicBezTo>
                <a:cubicBezTo>
                  <a:pt x="195580" y="154686"/>
                  <a:pt x="154686"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91" name="object 291"/>
          <p:cNvSpPr/>
          <p:nvPr/>
        </p:nvSpPr>
        <p:spPr>
          <a:xfrm>
            <a:off x="4403979" y="2073656"/>
            <a:ext cx="132969" cy="132969"/>
          </a:xfrm>
          <a:custGeom>
            <a:avLst/>
            <a:gdLst/>
            <a:ahLst/>
            <a:cxnLst/>
            <a:rect l="l" t="t" r="r" b="b"/>
            <a:pathLst>
              <a:path w="132969" h="132969">
                <a:moveTo>
                  <a:pt x="0" y="50800"/>
                </a:moveTo>
                <a:lnTo>
                  <a:pt x="50800" y="50800"/>
                </a:lnTo>
                <a:lnTo>
                  <a:pt x="66421" y="0"/>
                </a:lnTo>
                <a:lnTo>
                  <a:pt x="82169" y="50800"/>
                </a:lnTo>
                <a:lnTo>
                  <a:pt x="132969" y="50800"/>
                </a:lnTo>
                <a:lnTo>
                  <a:pt x="91821" y="82169"/>
                </a:lnTo>
                <a:lnTo>
                  <a:pt x="107569" y="132969"/>
                </a:lnTo>
                <a:lnTo>
                  <a:pt x="66421" y="101600"/>
                </a:lnTo>
                <a:lnTo>
                  <a:pt x="25400" y="132969"/>
                </a:lnTo>
                <a:lnTo>
                  <a:pt x="41021" y="82169"/>
                </a:lnTo>
                <a:close/>
              </a:path>
            </a:pathLst>
          </a:custGeom>
          <a:solidFill>
            <a:srgbClr val="F79546"/>
          </a:solidFill>
        </p:spPr>
        <p:txBody>
          <a:bodyPr wrap="square" lIns="0" tIns="0" rIns="0" bIns="0" rtlCol="0">
            <a:noAutofit/>
          </a:bodyPr>
          <a:lstStyle/>
          <a:p>
            <a:endParaRPr/>
          </a:p>
        </p:txBody>
      </p:sp>
      <p:sp>
        <p:nvSpPr>
          <p:cNvPr id="292" name="object 292"/>
          <p:cNvSpPr/>
          <p:nvPr/>
        </p:nvSpPr>
        <p:spPr>
          <a:xfrm>
            <a:off x="4399216" y="2068893"/>
            <a:ext cx="142494" cy="142494"/>
          </a:xfrm>
          <a:custGeom>
            <a:avLst/>
            <a:gdLst/>
            <a:ahLst/>
            <a:cxnLst/>
            <a:rect l="l" t="t" r="r" b="b"/>
            <a:pathLst>
              <a:path w="142494" h="142494">
                <a:moveTo>
                  <a:pt x="4763" y="55563"/>
                </a:moveTo>
                <a:lnTo>
                  <a:pt x="55563" y="55563"/>
                </a:lnTo>
                <a:lnTo>
                  <a:pt x="71184" y="4763"/>
                </a:lnTo>
                <a:lnTo>
                  <a:pt x="86932" y="55563"/>
                </a:lnTo>
                <a:lnTo>
                  <a:pt x="137732" y="55563"/>
                </a:lnTo>
                <a:lnTo>
                  <a:pt x="96584" y="86932"/>
                </a:lnTo>
                <a:lnTo>
                  <a:pt x="112332" y="137732"/>
                </a:lnTo>
                <a:lnTo>
                  <a:pt x="71184" y="106363"/>
                </a:lnTo>
                <a:lnTo>
                  <a:pt x="30163" y="137732"/>
                </a:lnTo>
                <a:lnTo>
                  <a:pt x="45784" y="86932"/>
                </a:lnTo>
                <a:close/>
              </a:path>
            </a:pathLst>
          </a:custGeom>
          <a:ln w="9525">
            <a:solidFill>
              <a:srgbClr val="EFEFEF"/>
            </a:solidFill>
          </a:ln>
        </p:spPr>
        <p:txBody>
          <a:bodyPr wrap="square" lIns="0" tIns="0" rIns="0" bIns="0" rtlCol="0">
            <a:noAutofit/>
          </a:bodyPr>
          <a:lstStyle/>
          <a:p>
            <a:endParaRPr/>
          </a:p>
        </p:txBody>
      </p:sp>
      <p:sp>
        <p:nvSpPr>
          <p:cNvPr id="293" name="object 293"/>
          <p:cNvSpPr/>
          <p:nvPr/>
        </p:nvSpPr>
        <p:spPr>
          <a:xfrm>
            <a:off x="2048129" y="2110740"/>
            <a:ext cx="182880" cy="182880"/>
          </a:xfrm>
          <a:custGeom>
            <a:avLst/>
            <a:gdLst/>
            <a:ahLst/>
            <a:cxnLst/>
            <a:rect l="l" t="t" r="r" b="b"/>
            <a:pathLst>
              <a:path w="182880" h="182880">
                <a:moveTo>
                  <a:pt x="0" y="91440"/>
                </a:moveTo>
                <a:cubicBezTo>
                  <a:pt x="0" y="41021"/>
                  <a:pt x="40894" y="0"/>
                  <a:pt x="91440" y="0"/>
                </a:cubicBezTo>
                <a:cubicBezTo>
                  <a:pt x="141859" y="0"/>
                  <a:pt x="182880" y="41021"/>
                  <a:pt x="182880" y="91440"/>
                </a:cubicBezTo>
                <a:cubicBezTo>
                  <a:pt x="182880" y="141986"/>
                  <a:pt x="141859"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294" name="object 294"/>
          <p:cNvSpPr/>
          <p:nvPr/>
        </p:nvSpPr>
        <p:spPr>
          <a:xfrm>
            <a:off x="2035429" y="2098040"/>
            <a:ext cx="208280" cy="208280"/>
          </a:xfrm>
          <a:custGeom>
            <a:avLst/>
            <a:gdLst/>
            <a:ahLst/>
            <a:cxnLst/>
            <a:rect l="l" t="t" r="r" b="b"/>
            <a:pathLst>
              <a:path w="208280" h="208280">
                <a:moveTo>
                  <a:pt x="12700" y="104140"/>
                </a:moveTo>
                <a:cubicBezTo>
                  <a:pt x="12700" y="53721"/>
                  <a:pt x="53594" y="12700"/>
                  <a:pt x="104140" y="12700"/>
                </a:cubicBezTo>
                <a:cubicBezTo>
                  <a:pt x="154559" y="12700"/>
                  <a:pt x="195580" y="53721"/>
                  <a:pt x="195580" y="104140"/>
                </a:cubicBezTo>
                <a:cubicBezTo>
                  <a:pt x="195580" y="154686"/>
                  <a:pt x="154559"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295" name="object 295"/>
          <p:cNvSpPr/>
          <p:nvPr/>
        </p:nvSpPr>
        <p:spPr>
          <a:xfrm>
            <a:off x="2069846" y="2127631"/>
            <a:ext cx="133096" cy="132969"/>
          </a:xfrm>
          <a:custGeom>
            <a:avLst/>
            <a:gdLst/>
            <a:ahLst/>
            <a:cxnLst/>
            <a:rect l="l" t="t" r="r" b="b"/>
            <a:pathLst>
              <a:path w="133096" h="132969">
                <a:moveTo>
                  <a:pt x="0" y="50800"/>
                </a:moveTo>
                <a:lnTo>
                  <a:pt x="50800" y="50800"/>
                </a:lnTo>
                <a:lnTo>
                  <a:pt x="66548" y="0"/>
                </a:lnTo>
                <a:lnTo>
                  <a:pt x="82296" y="50800"/>
                </a:lnTo>
                <a:lnTo>
                  <a:pt x="133096" y="50800"/>
                </a:lnTo>
                <a:lnTo>
                  <a:pt x="91948" y="82169"/>
                </a:lnTo>
                <a:lnTo>
                  <a:pt x="107696" y="132969"/>
                </a:lnTo>
                <a:lnTo>
                  <a:pt x="66548" y="101600"/>
                </a:lnTo>
                <a:lnTo>
                  <a:pt x="25400" y="132969"/>
                </a:lnTo>
                <a:lnTo>
                  <a:pt x="41148" y="82169"/>
                </a:lnTo>
                <a:close/>
              </a:path>
            </a:pathLst>
          </a:custGeom>
          <a:solidFill>
            <a:srgbClr val="F79546"/>
          </a:solidFill>
        </p:spPr>
        <p:txBody>
          <a:bodyPr wrap="square" lIns="0" tIns="0" rIns="0" bIns="0" rtlCol="0">
            <a:noAutofit/>
          </a:bodyPr>
          <a:lstStyle/>
          <a:p>
            <a:endParaRPr/>
          </a:p>
        </p:txBody>
      </p:sp>
      <p:sp>
        <p:nvSpPr>
          <p:cNvPr id="296" name="object 296"/>
          <p:cNvSpPr/>
          <p:nvPr/>
        </p:nvSpPr>
        <p:spPr>
          <a:xfrm>
            <a:off x="2065083" y="2122868"/>
            <a:ext cx="142621" cy="142494"/>
          </a:xfrm>
          <a:custGeom>
            <a:avLst/>
            <a:gdLst/>
            <a:ahLst/>
            <a:cxnLst/>
            <a:rect l="l" t="t" r="r" b="b"/>
            <a:pathLst>
              <a:path w="142621" h="142494">
                <a:moveTo>
                  <a:pt x="4763" y="55563"/>
                </a:moveTo>
                <a:lnTo>
                  <a:pt x="55563" y="55563"/>
                </a:lnTo>
                <a:lnTo>
                  <a:pt x="71311" y="4763"/>
                </a:lnTo>
                <a:lnTo>
                  <a:pt x="87059" y="55563"/>
                </a:lnTo>
                <a:lnTo>
                  <a:pt x="137859" y="55563"/>
                </a:lnTo>
                <a:lnTo>
                  <a:pt x="96711" y="86932"/>
                </a:lnTo>
                <a:lnTo>
                  <a:pt x="112459" y="137732"/>
                </a:lnTo>
                <a:lnTo>
                  <a:pt x="71311" y="106363"/>
                </a:lnTo>
                <a:lnTo>
                  <a:pt x="30163" y="137732"/>
                </a:lnTo>
                <a:lnTo>
                  <a:pt x="45911" y="86932"/>
                </a:lnTo>
                <a:close/>
              </a:path>
            </a:pathLst>
          </a:custGeom>
          <a:ln w="9525">
            <a:solidFill>
              <a:srgbClr val="EFEFEF"/>
            </a:solidFill>
          </a:ln>
        </p:spPr>
        <p:txBody>
          <a:bodyPr wrap="square" lIns="0" tIns="0" rIns="0" bIns="0" rtlCol="0">
            <a:noAutofit/>
          </a:bodyPr>
          <a:lstStyle/>
          <a:p>
            <a:endParaRPr/>
          </a:p>
        </p:txBody>
      </p:sp>
      <p:sp>
        <p:nvSpPr>
          <p:cNvPr id="297" name="object 297"/>
          <p:cNvSpPr/>
          <p:nvPr/>
        </p:nvSpPr>
        <p:spPr>
          <a:xfrm>
            <a:off x="2282444" y="2158238"/>
            <a:ext cx="182880" cy="182880"/>
          </a:xfrm>
          <a:custGeom>
            <a:avLst/>
            <a:gdLst/>
            <a:ahLst/>
            <a:cxnLst/>
            <a:rect l="l" t="t" r="r" b="b"/>
            <a:pathLst>
              <a:path w="182880" h="182880">
                <a:moveTo>
                  <a:pt x="0" y="91440"/>
                </a:moveTo>
                <a:cubicBezTo>
                  <a:pt x="0" y="40894"/>
                  <a:pt x="41021" y="0"/>
                  <a:pt x="91440" y="0"/>
                </a:cubicBezTo>
                <a:cubicBezTo>
                  <a:pt x="141986" y="0"/>
                  <a:pt x="182880" y="40894"/>
                  <a:pt x="182880" y="91440"/>
                </a:cubicBezTo>
                <a:cubicBezTo>
                  <a:pt x="182880" y="141859"/>
                  <a:pt x="141986" y="182880"/>
                  <a:pt x="91440" y="182880"/>
                </a:cubicBezTo>
                <a:cubicBezTo>
                  <a:pt x="41021" y="182880"/>
                  <a:pt x="0" y="141859"/>
                  <a:pt x="0" y="91440"/>
                </a:cubicBezTo>
                <a:close/>
              </a:path>
            </a:pathLst>
          </a:custGeom>
          <a:solidFill>
            <a:srgbClr val="F79546"/>
          </a:solidFill>
        </p:spPr>
        <p:txBody>
          <a:bodyPr wrap="square" lIns="0" tIns="0" rIns="0" bIns="0" rtlCol="0">
            <a:noAutofit/>
          </a:bodyPr>
          <a:lstStyle/>
          <a:p>
            <a:endParaRPr/>
          </a:p>
        </p:txBody>
      </p:sp>
      <p:sp>
        <p:nvSpPr>
          <p:cNvPr id="298" name="object 298"/>
          <p:cNvSpPr/>
          <p:nvPr/>
        </p:nvSpPr>
        <p:spPr>
          <a:xfrm>
            <a:off x="2269744" y="2145538"/>
            <a:ext cx="208280" cy="208280"/>
          </a:xfrm>
          <a:custGeom>
            <a:avLst/>
            <a:gdLst/>
            <a:ahLst/>
            <a:cxnLst/>
            <a:rect l="l" t="t" r="r" b="b"/>
            <a:pathLst>
              <a:path w="208280" h="208280">
                <a:moveTo>
                  <a:pt x="12700" y="104140"/>
                </a:moveTo>
                <a:cubicBezTo>
                  <a:pt x="12700" y="53594"/>
                  <a:pt x="53721" y="12700"/>
                  <a:pt x="104140" y="12700"/>
                </a:cubicBezTo>
                <a:cubicBezTo>
                  <a:pt x="154686" y="12700"/>
                  <a:pt x="195580" y="53594"/>
                  <a:pt x="195580" y="104140"/>
                </a:cubicBezTo>
                <a:cubicBezTo>
                  <a:pt x="195580" y="154559"/>
                  <a:pt x="154686" y="195580"/>
                  <a:pt x="104140" y="195580"/>
                </a:cubicBezTo>
                <a:cubicBezTo>
                  <a:pt x="53721"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299" name="object 299"/>
          <p:cNvSpPr/>
          <p:nvPr/>
        </p:nvSpPr>
        <p:spPr>
          <a:xfrm>
            <a:off x="2304288" y="2175002"/>
            <a:ext cx="132969" cy="133096"/>
          </a:xfrm>
          <a:custGeom>
            <a:avLst/>
            <a:gdLst/>
            <a:ahLst/>
            <a:cxnLst/>
            <a:rect l="l" t="t" r="r" b="b"/>
            <a:pathLst>
              <a:path w="132969" h="133096">
                <a:moveTo>
                  <a:pt x="0" y="50800"/>
                </a:moveTo>
                <a:lnTo>
                  <a:pt x="50800" y="50800"/>
                </a:lnTo>
                <a:lnTo>
                  <a:pt x="66548" y="0"/>
                </a:lnTo>
                <a:lnTo>
                  <a:pt x="82169" y="50800"/>
                </a:lnTo>
                <a:lnTo>
                  <a:pt x="132969" y="50800"/>
                </a:lnTo>
                <a:lnTo>
                  <a:pt x="91948" y="82296"/>
                </a:lnTo>
                <a:lnTo>
                  <a:pt x="107569" y="133096"/>
                </a:lnTo>
                <a:lnTo>
                  <a:pt x="66548" y="101600"/>
                </a:lnTo>
                <a:lnTo>
                  <a:pt x="25400" y="133096"/>
                </a:lnTo>
                <a:lnTo>
                  <a:pt x="41148" y="82296"/>
                </a:lnTo>
                <a:close/>
              </a:path>
            </a:pathLst>
          </a:custGeom>
          <a:solidFill>
            <a:srgbClr val="F79546"/>
          </a:solidFill>
        </p:spPr>
        <p:txBody>
          <a:bodyPr wrap="square" lIns="0" tIns="0" rIns="0" bIns="0" rtlCol="0">
            <a:noAutofit/>
          </a:bodyPr>
          <a:lstStyle/>
          <a:p>
            <a:endParaRPr/>
          </a:p>
        </p:txBody>
      </p:sp>
      <p:sp>
        <p:nvSpPr>
          <p:cNvPr id="300" name="object 300"/>
          <p:cNvSpPr/>
          <p:nvPr/>
        </p:nvSpPr>
        <p:spPr>
          <a:xfrm>
            <a:off x="2299525" y="2170239"/>
            <a:ext cx="142494" cy="142621"/>
          </a:xfrm>
          <a:custGeom>
            <a:avLst/>
            <a:gdLst/>
            <a:ahLst/>
            <a:cxnLst/>
            <a:rect l="l" t="t" r="r" b="b"/>
            <a:pathLst>
              <a:path w="142494" h="142621">
                <a:moveTo>
                  <a:pt x="4763" y="55563"/>
                </a:moveTo>
                <a:lnTo>
                  <a:pt x="55563" y="55563"/>
                </a:lnTo>
                <a:lnTo>
                  <a:pt x="71311" y="4763"/>
                </a:lnTo>
                <a:lnTo>
                  <a:pt x="86932" y="55563"/>
                </a:lnTo>
                <a:lnTo>
                  <a:pt x="137732" y="55563"/>
                </a:lnTo>
                <a:lnTo>
                  <a:pt x="96711" y="87059"/>
                </a:lnTo>
                <a:lnTo>
                  <a:pt x="112332" y="137859"/>
                </a:lnTo>
                <a:lnTo>
                  <a:pt x="71311" y="106363"/>
                </a:lnTo>
                <a:lnTo>
                  <a:pt x="30163" y="137859"/>
                </a:lnTo>
                <a:lnTo>
                  <a:pt x="45911" y="87059"/>
                </a:lnTo>
                <a:close/>
              </a:path>
            </a:pathLst>
          </a:custGeom>
          <a:ln w="9525">
            <a:solidFill>
              <a:srgbClr val="EFEFEF"/>
            </a:solidFill>
          </a:ln>
        </p:spPr>
        <p:txBody>
          <a:bodyPr wrap="square" lIns="0" tIns="0" rIns="0" bIns="0" rtlCol="0">
            <a:noAutofit/>
          </a:bodyPr>
          <a:lstStyle/>
          <a:p>
            <a:endParaRPr/>
          </a:p>
        </p:txBody>
      </p:sp>
      <p:sp>
        <p:nvSpPr>
          <p:cNvPr id="326" name="text 1"/>
          <p:cNvSpPr txBox="1"/>
          <p:nvPr/>
        </p:nvSpPr>
        <p:spPr>
          <a:xfrm>
            <a:off x="8187181" y="3761952"/>
            <a:ext cx="696544" cy="338363"/>
          </a:xfrm>
          <a:prstGeom prst="rect">
            <a:avLst/>
          </a:prstGeom>
        </p:spPr>
        <p:txBody>
          <a:bodyPr vert="horz" wrap="none" lIns="0" tIns="0" rIns="0" bIns="0" rtlCol="0">
            <a:spAutoFit/>
          </a:bodyPr>
          <a:lstStyle/>
          <a:p>
            <a:pPr marL="0">
              <a:lnSpc>
                <a:spcPct val="100000"/>
              </a:lnSpc>
            </a:pPr>
            <a:r>
              <a:rPr sz="1200" b="1" i="1" spc="10" dirty="0">
                <a:latin typeface="Arial"/>
                <a:cs typeface="Arial"/>
              </a:rPr>
              <a:t>Australia</a:t>
            </a:r>
            <a:endParaRPr sz="1200">
              <a:latin typeface="Arial"/>
              <a:cs typeface="Arial"/>
            </a:endParaRPr>
          </a:p>
          <a:p>
            <a:pPr marL="0">
              <a:lnSpc>
                <a:spcPct val="100000"/>
              </a:lnSpc>
            </a:pPr>
            <a:r>
              <a:rPr sz="1100" spc="10" dirty="0">
                <a:latin typeface="Arial"/>
                <a:cs typeface="Arial"/>
              </a:rPr>
              <a:t>Sydney</a:t>
            </a:r>
            <a:endParaRPr sz="1100">
              <a:latin typeface="Arial"/>
              <a:cs typeface="Arial"/>
            </a:endParaRPr>
          </a:p>
        </p:txBody>
      </p:sp>
      <p:sp>
        <p:nvSpPr>
          <p:cNvPr id="301" name="object 301"/>
          <p:cNvSpPr/>
          <p:nvPr/>
        </p:nvSpPr>
        <p:spPr>
          <a:xfrm>
            <a:off x="7622286" y="2230755"/>
            <a:ext cx="182880" cy="182880"/>
          </a:xfrm>
          <a:custGeom>
            <a:avLst/>
            <a:gdLst/>
            <a:ahLst/>
            <a:cxnLst/>
            <a:rect l="l" t="t" r="r" b="b"/>
            <a:pathLst>
              <a:path w="182880" h="182880">
                <a:moveTo>
                  <a:pt x="0" y="91440"/>
                </a:moveTo>
                <a:cubicBezTo>
                  <a:pt x="0" y="40894"/>
                  <a:pt x="40894" y="0"/>
                  <a:pt x="91440" y="0"/>
                </a:cubicBezTo>
                <a:cubicBezTo>
                  <a:pt x="141858" y="0"/>
                  <a:pt x="182880" y="40894"/>
                  <a:pt x="182880" y="91440"/>
                </a:cubicBezTo>
                <a:cubicBezTo>
                  <a:pt x="182880" y="141859"/>
                  <a:pt x="141858" y="182880"/>
                  <a:pt x="91440" y="182880"/>
                </a:cubicBezTo>
                <a:cubicBezTo>
                  <a:pt x="40894" y="182880"/>
                  <a:pt x="0" y="141859"/>
                  <a:pt x="0" y="91440"/>
                </a:cubicBezTo>
                <a:close/>
              </a:path>
            </a:pathLst>
          </a:custGeom>
          <a:solidFill>
            <a:srgbClr val="F79546"/>
          </a:solidFill>
        </p:spPr>
        <p:txBody>
          <a:bodyPr wrap="square" lIns="0" tIns="0" rIns="0" bIns="0" rtlCol="0">
            <a:noAutofit/>
          </a:bodyPr>
          <a:lstStyle/>
          <a:p>
            <a:endParaRPr/>
          </a:p>
        </p:txBody>
      </p:sp>
      <p:sp>
        <p:nvSpPr>
          <p:cNvPr id="302" name="object 302"/>
          <p:cNvSpPr/>
          <p:nvPr/>
        </p:nvSpPr>
        <p:spPr>
          <a:xfrm>
            <a:off x="7609586" y="2218055"/>
            <a:ext cx="208280" cy="208280"/>
          </a:xfrm>
          <a:custGeom>
            <a:avLst/>
            <a:gdLst/>
            <a:ahLst/>
            <a:cxnLst/>
            <a:rect l="l" t="t" r="r" b="b"/>
            <a:pathLst>
              <a:path w="208280" h="208280">
                <a:moveTo>
                  <a:pt x="12700" y="104140"/>
                </a:moveTo>
                <a:cubicBezTo>
                  <a:pt x="12700" y="53594"/>
                  <a:pt x="53594" y="12700"/>
                  <a:pt x="104140" y="12700"/>
                </a:cubicBezTo>
                <a:cubicBezTo>
                  <a:pt x="154558" y="12700"/>
                  <a:pt x="195580" y="53594"/>
                  <a:pt x="195580" y="104140"/>
                </a:cubicBezTo>
                <a:cubicBezTo>
                  <a:pt x="195580" y="154559"/>
                  <a:pt x="154558" y="195580"/>
                  <a:pt x="104140" y="195580"/>
                </a:cubicBezTo>
                <a:cubicBezTo>
                  <a:pt x="53594" y="195580"/>
                  <a:pt x="12700" y="154559"/>
                  <a:pt x="12700" y="104140"/>
                </a:cubicBezTo>
                <a:close/>
              </a:path>
            </a:pathLst>
          </a:custGeom>
          <a:ln w="25400">
            <a:solidFill>
              <a:srgbClr val="FFFFBE"/>
            </a:solidFill>
          </a:ln>
        </p:spPr>
        <p:txBody>
          <a:bodyPr wrap="square" lIns="0" tIns="0" rIns="0" bIns="0" rtlCol="0">
            <a:noAutofit/>
          </a:bodyPr>
          <a:lstStyle/>
          <a:p>
            <a:endParaRPr/>
          </a:p>
        </p:txBody>
      </p:sp>
      <p:sp>
        <p:nvSpPr>
          <p:cNvPr id="303" name="object 303"/>
          <p:cNvSpPr/>
          <p:nvPr/>
        </p:nvSpPr>
        <p:spPr>
          <a:xfrm>
            <a:off x="7644003" y="2247519"/>
            <a:ext cx="133096" cy="133096"/>
          </a:xfrm>
          <a:custGeom>
            <a:avLst/>
            <a:gdLst/>
            <a:ahLst/>
            <a:cxnLst/>
            <a:rect l="l" t="t" r="r" b="b"/>
            <a:pathLst>
              <a:path w="133096" h="133096">
                <a:moveTo>
                  <a:pt x="0" y="50800"/>
                </a:moveTo>
                <a:lnTo>
                  <a:pt x="50800" y="50800"/>
                </a:lnTo>
                <a:lnTo>
                  <a:pt x="66548" y="0"/>
                </a:lnTo>
                <a:lnTo>
                  <a:pt x="82169" y="50800"/>
                </a:lnTo>
                <a:lnTo>
                  <a:pt x="133096" y="50800"/>
                </a:lnTo>
                <a:lnTo>
                  <a:pt x="91948" y="82296"/>
                </a:lnTo>
                <a:lnTo>
                  <a:pt x="107569" y="133096"/>
                </a:lnTo>
                <a:lnTo>
                  <a:pt x="66548" y="101600"/>
                </a:lnTo>
                <a:lnTo>
                  <a:pt x="25400" y="133096"/>
                </a:lnTo>
                <a:lnTo>
                  <a:pt x="41148" y="82296"/>
                </a:lnTo>
                <a:close/>
              </a:path>
            </a:pathLst>
          </a:custGeom>
          <a:solidFill>
            <a:srgbClr val="F79546"/>
          </a:solidFill>
        </p:spPr>
        <p:txBody>
          <a:bodyPr wrap="square" lIns="0" tIns="0" rIns="0" bIns="0" rtlCol="0">
            <a:noAutofit/>
          </a:bodyPr>
          <a:lstStyle/>
          <a:p>
            <a:endParaRPr/>
          </a:p>
        </p:txBody>
      </p:sp>
      <p:sp>
        <p:nvSpPr>
          <p:cNvPr id="304" name="object 304"/>
          <p:cNvSpPr/>
          <p:nvPr/>
        </p:nvSpPr>
        <p:spPr>
          <a:xfrm>
            <a:off x="7639240" y="2242756"/>
            <a:ext cx="142621" cy="142621"/>
          </a:xfrm>
          <a:custGeom>
            <a:avLst/>
            <a:gdLst/>
            <a:ahLst/>
            <a:cxnLst/>
            <a:rect l="l" t="t" r="r" b="b"/>
            <a:pathLst>
              <a:path w="142621" h="142621">
                <a:moveTo>
                  <a:pt x="4763" y="55563"/>
                </a:moveTo>
                <a:lnTo>
                  <a:pt x="55563" y="55563"/>
                </a:lnTo>
                <a:lnTo>
                  <a:pt x="71311" y="4763"/>
                </a:lnTo>
                <a:lnTo>
                  <a:pt x="86932" y="55563"/>
                </a:lnTo>
                <a:lnTo>
                  <a:pt x="137859" y="55563"/>
                </a:lnTo>
                <a:lnTo>
                  <a:pt x="96711" y="87059"/>
                </a:lnTo>
                <a:lnTo>
                  <a:pt x="112332" y="137859"/>
                </a:lnTo>
                <a:lnTo>
                  <a:pt x="71311" y="106363"/>
                </a:lnTo>
                <a:lnTo>
                  <a:pt x="30163" y="137859"/>
                </a:lnTo>
                <a:lnTo>
                  <a:pt x="45911" y="87059"/>
                </a:lnTo>
                <a:close/>
              </a:path>
            </a:pathLst>
          </a:custGeom>
          <a:ln w="9525">
            <a:solidFill>
              <a:srgbClr val="EFEFEF"/>
            </a:solidFill>
          </a:ln>
        </p:spPr>
        <p:txBody>
          <a:bodyPr wrap="square" lIns="0" tIns="0" rIns="0" bIns="0" rtlCol="0">
            <a:noAutofit/>
          </a:bodyPr>
          <a:lstStyle/>
          <a:p>
            <a:endParaRPr/>
          </a:p>
        </p:txBody>
      </p:sp>
      <p:sp>
        <p:nvSpPr>
          <p:cNvPr id="305" name="object 305"/>
          <p:cNvSpPr/>
          <p:nvPr/>
        </p:nvSpPr>
        <p:spPr>
          <a:xfrm>
            <a:off x="6492494" y="2717419"/>
            <a:ext cx="182880" cy="182880"/>
          </a:xfrm>
          <a:custGeom>
            <a:avLst/>
            <a:gdLst/>
            <a:ahLst/>
            <a:cxnLst/>
            <a:rect l="l" t="t" r="r" b="b"/>
            <a:pathLst>
              <a:path w="182880" h="182880">
                <a:moveTo>
                  <a:pt x="0" y="91440"/>
                </a:moveTo>
                <a:cubicBezTo>
                  <a:pt x="0" y="41021"/>
                  <a:pt x="40894" y="0"/>
                  <a:pt x="91440" y="0"/>
                </a:cubicBezTo>
                <a:cubicBezTo>
                  <a:pt x="141859" y="0"/>
                  <a:pt x="182880" y="41021"/>
                  <a:pt x="182880" y="91440"/>
                </a:cubicBezTo>
                <a:cubicBezTo>
                  <a:pt x="182880" y="141986"/>
                  <a:pt x="141859"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306" name="object 306"/>
          <p:cNvSpPr/>
          <p:nvPr/>
        </p:nvSpPr>
        <p:spPr>
          <a:xfrm>
            <a:off x="6479794" y="2704719"/>
            <a:ext cx="208280" cy="208280"/>
          </a:xfrm>
          <a:custGeom>
            <a:avLst/>
            <a:gdLst/>
            <a:ahLst/>
            <a:cxnLst/>
            <a:rect l="l" t="t" r="r" b="b"/>
            <a:pathLst>
              <a:path w="208280" h="208280">
                <a:moveTo>
                  <a:pt x="12700" y="104140"/>
                </a:moveTo>
                <a:cubicBezTo>
                  <a:pt x="12700" y="53721"/>
                  <a:pt x="53594" y="12700"/>
                  <a:pt x="104140" y="12700"/>
                </a:cubicBezTo>
                <a:cubicBezTo>
                  <a:pt x="154559" y="12700"/>
                  <a:pt x="195580" y="53721"/>
                  <a:pt x="195580" y="104140"/>
                </a:cubicBezTo>
                <a:cubicBezTo>
                  <a:pt x="195580" y="154686"/>
                  <a:pt x="154559"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307" name="object 307"/>
          <p:cNvSpPr/>
          <p:nvPr/>
        </p:nvSpPr>
        <p:spPr>
          <a:xfrm>
            <a:off x="6514211" y="2734310"/>
            <a:ext cx="133095" cy="132969"/>
          </a:xfrm>
          <a:custGeom>
            <a:avLst/>
            <a:gdLst/>
            <a:ahLst/>
            <a:cxnLst/>
            <a:rect l="l" t="t" r="r" b="b"/>
            <a:pathLst>
              <a:path w="133095" h="132969">
                <a:moveTo>
                  <a:pt x="0" y="50800"/>
                </a:moveTo>
                <a:lnTo>
                  <a:pt x="50800" y="50800"/>
                </a:lnTo>
                <a:lnTo>
                  <a:pt x="66548" y="0"/>
                </a:lnTo>
                <a:lnTo>
                  <a:pt x="82295" y="50800"/>
                </a:lnTo>
                <a:lnTo>
                  <a:pt x="133095" y="50800"/>
                </a:lnTo>
                <a:lnTo>
                  <a:pt x="91948" y="82169"/>
                </a:lnTo>
                <a:lnTo>
                  <a:pt x="107695" y="132969"/>
                </a:lnTo>
                <a:lnTo>
                  <a:pt x="66548" y="101600"/>
                </a:lnTo>
                <a:lnTo>
                  <a:pt x="25400" y="132969"/>
                </a:lnTo>
                <a:lnTo>
                  <a:pt x="41148" y="82169"/>
                </a:lnTo>
                <a:close/>
              </a:path>
            </a:pathLst>
          </a:custGeom>
          <a:solidFill>
            <a:srgbClr val="F79546"/>
          </a:solidFill>
        </p:spPr>
        <p:txBody>
          <a:bodyPr wrap="square" lIns="0" tIns="0" rIns="0" bIns="0" rtlCol="0">
            <a:noAutofit/>
          </a:bodyPr>
          <a:lstStyle/>
          <a:p>
            <a:endParaRPr/>
          </a:p>
        </p:txBody>
      </p:sp>
      <p:sp>
        <p:nvSpPr>
          <p:cNvPr id="308" name="object 308"/>
          <p:cNvSpPr/>
          <p:nvPr/>
        </p:nvSpPr>
        <p:spPr>
          <a:xfrm>
            <a:off x="6509448" y="2729547"/>
            <a:ext cx="142620" cy="142494"/>
          </a:xfrm>
          <a:custGeom>
            <a:avLst/>
            <a:gdLst/>
            <a:ahLst/>
            <a:cxnLst/>
            <a:rect l="l" t="t" r="r" b="b"/>
            <a:pathLst>
              <a:path w="142620" h="142494">
                <a:moveTo>
                  <a:pt x="4763" y="55563"/>
                </a:moveTo>
                <a:lnTo>
                  <a:pt x="55563" y="55563"/>
                </a:lnTo>
                <a:lnTo>
                  <a:pt x="71311" y="4763"/>
                </a:lnTo>
                <a:lnTo>
                  <a:pt x="87058" y="55563"/>
                </a:lnTo>
                <a:lnTo>
                  <a:pt x="137858" y="55563"/>
                </a:lnTo>
                <a:lnTo>
                  <a:pt x="96711" y="86932"/>
                </a:lnTo>
                <a:lnTo>
                  <a:pt x="112458" y="137732"/>
                </a:lnTo>
                <a:lnTo>
                  <a:pt x="71311" y="106363"/>
                </a:lnTo>
                <a:lnTo>
                  <a:pt x="30163" y="137732"/>
                </a:lnTo>
                <a:lnTo>
                  <a:pt x="45911" y="86932"/>
                </a:lnTo>
                <a:close/>
              </a:path>
            </a:pathLst>
          </a:custGeom>
          <a:ln w="9525">
            <a:solidFill>
              <a:srgbClr val="EFEFEF"/>
            </a:solidFill>
          </a:ln>
        </p:spPr>
        <p:txBody>
          <a:bodyPr wrap="square" lIns="0" tIns="0" rIns="0" bIns="0" rtlCol="0">
            <a:noAutofit/>
          </a:bodyPr>
          <a:lstStyle/>
          <a:p>
            <a:endParaRPr/>
          </a:p>
        </p:txBody>
      </p:sp>
      <p:sp>
        <p:nvSpPr>
          <p:cNvPr id="309" name="object 309"/>
          <p:cNvSpPr/>
          <p:nvPr/>
        </p:nvSpPr>
        <p:spPr>
          <a:xfrm>
            <a:off x="6294882" y="2607183"/>
            <a:ext cx="182880" cy="182880"/>
          </a:xfrm>
          <a:custGeom>
            <a:avLst/>
            <a:gdLst/>
            <a:ahLst/>
            <a:cxnLst/>
            <a:rect l="l" t="t" r="r" b="b"/>
            <a:pathLst>
              <a:path w="182880" h="182880">
                <a:moveTo>
                  <a:pt x="0" y="91440"/>
                </a:moveTo>
                <a:cubicBezTo>
                  <a:pt x="0" y="40894"/>
                  <a:pt x="40894" y="0"/>
                  <a:pt x="91440" y="0"/>
                </a:cubicBezTo>
                <a:cubicBezTo>
                  <a:pt x="141986" y="0"/>
                  <a:pt x="182880" y="40894"/>
                  <a:pt x="182880" y="91440"/>
                </a:cubicBezTo>
                <a:cubicBezTo>
                  <a:pt x="182880" y="141986"/>
                  <a:pt x="141986" y="182880"/>
                  <a:pt x="91440" y="182880"/>
                </a:cubicBezTo>
                <a:cubicBezTo>
                  <a:pt x="40894" y="182880"/>
                  <a:pt x="0" y="141986"/>
                  <a:pt x="0" y="91440"/>
                </a:cubicBezTo>
                <a:close/>
              </a:path>
            </a:pathLst>
          </a:custGeom>
          <a:solidFill>
            <a:srgbClr val="F79546"/>
          </a:solidFill>
        </p:spPr>
        <p:txBody>
          <a:bodyPr wrap="square" lIns="0" tIns="0" rIns="0" bIns="0" rtlCol="0">
            <a:noAutofit/>
          </a:bodyPr>
          <a:lstStyle/>
          <a:p>
            <a:endParaRPr/>
          </a:p>
        </p:txBody>
      </p:sp>
      <p:sp>
        <p:nvSpPr>
          <p:cNvPr id="310" name="object 310"/>
          <p:cNvSpPr/>
          <p:nvPr/>
        </p:nvSpPr>
        <p:spPr>
          <a:xfrm>
            <a:off x="6282182" y="2594483"/>
            <a:ext cx="208280" cy="208280"/>
          </a:xfrm>
          <a:custGeom>
            <a:avLst/>
            <a:gdLst/>
            <a:ahLst/>
            <a:cxnLst/>
            <a:rect l="l" t="t" r="r" b="b"/>
            <a:pathLst>
              <a:path w="208280" h="208280">
                <a:moveTo>
                  <a:pt x="12700" y="104140"/>
                </a:moveTo>
                <a:cubicBezTo>
                  <a:pt x="12700" y="53594"/>
                  <a:pt x="53594" y="12700"/>
                  <a:pt x="104140" y="12700"/>
                </a:cubicBezTo>
                <a:cubicBezTo>
                  <a:pt x="154686" y="12700"/>
                  <a:pt x="195580" y="53594"/>
                  <a:pt x="195580" y="104140"/>
                </a:cubicBezTo>
                <a:cubicBezTo>
                  <a:pt x="195580" y="154686"/>
                  <a:pt x="154686" y="195580"/>
                  <a:pt x="104140" y="195580"/>
                </a:cubicBezTo>
                <a:cubicBezTo>
                  <a:pt x="53594" y="195580"/>
                  <a:pt x="12700" y="154686"/>
                  <a:pt x="12700" y="104140"/>
                </a:cubicBezTo>
                <a:close/>
              </a:path>
            </a:pathLst>
          </a:custGeom>
          <a:ln w="25400">
            <a:solidFill>
              <a:srgbClr val="FFFFBE"/>
            </a:solidFill>
          </a:ln>
        </p:spPr>
        <p:txBody>
          <a:bodyPr wrap="square" lIns="0" tIns="0" rIns="0" bIns="0" rtlCol="0">
            <a:noAutofit/>
          </a:bodyPr>
          <a:lstStyle/>
          <a:p>
            <a:endParaRPr/>
          </a:p>
        </p:txBody>
      </p:sp>
      <p:sp>
        <p:nvSpPr>
          <p:cNvPr id="311" name="object 311"/>
          <p:cNvSpPr/>
          <p:nvPr/>
        </p:nvSpPr>
        <p:spPr>
          <a:xfrm>
            <a:off x="6316726" y="2624074"/>
            <a:ext cx="132969" cy="132969"/>
          </a:xfrm>
          <a:custGeom>
            <a:avLst/>
            <a:gdLst/>
            <a:ahLst/>
            <a:cxnLst/>
            <a:rect l="l" t="t" r="r" b="b"/>
            <a:pathLst>
              <a:path w="132969" h="132969">
                <a:moveTo>
                  <a:pt x="0" y="50800"/>
                </a:moveTo>
                <a:lnTo>
                  <a:pt x="50800" y="50800"/>
                </a:lnTo>
                <a:lnTo>
                  <a:pt x="66421" y="0"/>
                </a:lnTo>
                <a:lnTo>
                  <a:pt x="82169" y="50800"/>
                </a:lnTo>
                <a:lnTo>
                  <a:pt x="132969" y="50800"/>
                </a:lnTo>
                <a:lnTo>
                  <a:pt x="91821" y="82169"/>
                </a:lnTo>
                <a:lnTo>
                  <a:pt x="107569" y="132969"/>
                </a:lnTo>
                <a:lnTo>
                  <a:pt x="66421" y="101600"/>
                </a:lnTo>
                <a:lnTo>
                  <a:pt x="25400" y="132969"/>
                </a:lnTo>
                <a:lnTo>
                  <a:pt x="41021" y="82169"/>
                </a:lnTo>
                <a:close/>
              </a:path>
            </a:pathLst>
          </a:custGeom>
          <a:solidFill>
            <a:srgbClr val="F79546"/>
          </a:solidFill>
        </p:spPr>
        <p:txBody>
          <a:bodyPr wrap="square" lIns="0" tIns="0" rIns="0" bIns="0" rtlCol="0">
            <a:noAutofit/>
          </a:bodyPr>
          <a:lstStyle/>
          <a:p>
            <a:endParaRPr/>
          </a:p>
        </p:txBody>
      </p:sp>
      <p:sp>
        <p:nvSpPr>
          <p:cNvPr id="312" name="object 312"/>
          <p:cNvSpPr/>
          <p:nvPr/>
        </p:nvSpPr>
        <p:spPr>
          <a:xfrm>
            <a:off x="6311963" y="2619311"/>
            <a:ext cx="142494" cy="142494"/>
          </a:xfrm>
          <a:custGeom>
            <a:avLst/>
            <a:gdLst/>
            <a:ahLst/>
            <a:cxnLst/>
            <a:rect l="l" t="t" r="r" b="b"/>
            <a:pathLst>
              <a:path w="142494" h="142494">
                <a:moveTo>
                  <a:pt x="4763" y="55563"/>
                </a:moveTo>
                <a:lnTo>
                  <a:pt x="55563" y="55563"/>
                </a:lnTo>
                <a:lnTo>
                  <a:pt x="71184" y="4763"/>
                </a:lnTo>
                <a:lnTo>
                  <a:pt x="86932" y="55563"/>
                </a:lnTo>
                <a:lnTo>
                  <a:pt x="137732" y="55563"/>
                </a:lnTo>
                <a:lnTo>
                  <a:pt x="96584" y="86932"/>
                </a:lnTo>
                <a:lnTo>
                  <a:pt x="112332" y="137732"/>
                </a:lnTo>
                <a:lnTo>
                  <a:pt x="71184" y="106363"/>
                </a:lnTo>
                <a:lnTo>
                  <a:pt x="30163" y="137732"/>
                </a:lnTo>
                <a:lnTo>
                  <a:pt x="45784" y="86932"/>
                </a:lnTo>
                <a:close/>
              </a:path>
            </a:pathLst>
          </a:custGeom>
          <a:ln w="9525">
            <a:solidFill>
              <a:srgbClr val="EFEFEF"/>
            </a:solidFill>
          </a:ln>
        </p:spPr>
        <p:txBody>
          <a:bodyPr wrap="square" lIns="0" tIns="0" rIns="0" bIns="0" rtlCol="0">
            <a:noAutofit/>
          </a:bodyPr>
          <a:lstStyle/>
          <a:p>
            <a:endParaRPr/>
          </a:p>
        </p:txBody>
      </p:sp>
      <p:sp>
        <p:nvSpPr>
          <p:cNvPr id="2" name="Title 1"/>
          <p:cNvSpPr>
            <a:spLocks noGrp="1"/>
          </p:cNvSpPr>
          <p:nvPr>
            <p:ph type="title"/>
          </p:nvPr>
        </p:nvSpPr>
        <p:spPr>
          <a:xfrm>
            <a:off x="221169" y="326739"/>
            <a:ext cx="7886700" cy="500792"/>
          </a:xfrm>
        </p:spPr>
        <p:txBody>
          <a:bodyPr/>
          <a:lstStyle/>
          <a:p>
            <a:r>
              <a:rPr lang="en-IN" sz="3600" spc="10" dirty="0" smtClean="0">
                <a:latin typeface="Arial"/>
                <a:cs typeface="Arial"/>
              </a:rPr>
              <a:t>Global  </a:t>
            </a:r>
            <a:r>
              <a:rPr lang="en-IN" sz="3600" spc="10" dirty="0" err="1">
                <a:latin typeface="Arial"/>
                <a:cs typeface="Arial"/>
              </a:rPr>
              <a:t>CloudFront</a:t>
            </a:r>
            <a:r>
              <a:rPr lang="en-IN" sz="3600" spc="10" dirty="0">
                <a:latin typeface="Arial"/>
                <a:cs typeface="Arial"/>
              </a:rPr>
              <a:t>  </a:t>
            </a:r>
            <a:r>
              <a:rPr lang="en-IN" sz="3600" spc="10" dirty="0" smtClean="0">
                <a:latin typeface="Arial"/>
                <a:cs typeface="Arial"/>
              </a:rPr>
              <a:t>Network</a:t>
            </a:r>
            <a:endParaRPr lang="en-IN" dirty="0"/>
          </a:p>
        </p:txBody>
      </p:sp>
    </p:spTree>
    <p:extLst>
      <p:ext uri="{BB962C8B-B14F-4D97-AF65-F5344CB8AC3E}">
        <p14:creationId xmlns:p14="http://schemas.microsoft.com/office/powerpoint/2010/main" val="21433742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39950"/>
            <a:ext cx="8543925" cy="1190625"/>
          </a:xfrm>
          <a:prstGeom prst="rect">
            <a:avLst/>
          </a:prstGeom>
        </p:spPr>
      </p:pic>
      <p:sp>
        <p:nvSpPr>
          <p:cNvPr id="3" name="text 1"/>
          <p:cNvSpPr txBox="1"/>
          <p:nvPr/>
        </p:nvSpPr>
        <p:spPr>
          <a:xfrm>
            <a:off x="1070762" y="2571560"/>
            <a:ext cx="1830222" cy="255389"/>
          </a:xfrm>
          <a:prstGeom prst="rect">
            <a:avLst/>
          </a:prstGeom>
        </p:spPr>
        <p:txBody>
          <a:bodyPr vert="horz" wrap="none" lIns="0" tIns="0" rIns="0" bIns="0" rtlCol="0">
            <a:spAutoFit/>
          </a:bodyPr>
          <a:lstStyle/>
          <a:p>
            <a:pPr marL="0">
              <a:lnSpc>
                <a:spcPct val="100000"/>
              </a:lnSpc>
            </a:pPr>
            <a:r>
              <a:rPr sz="1740" b="1" spc="10" dirty="0">
                <a:latin typeface="Arial"/>
                <a:cs typeface="Arial"/>
              </a:rPr>
              <a:t>AWS  Integration</a:t>
            </a:r>
            <a:endParaRPr sz="1700">
              <a:latin typeface="Arial"/>
              <a:cs typeface="Arial"/>
            </a:endParaRPr>
          </a:p>
        </p:txBody>
      </p:sp>
      <p:pic>
        <p:nvPicPr>
          <p:cNvPr id="4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68426"/>
            <a:ext cx="8543925" cy="1127125"/>
          </a:xfrm>
          <a:prstGeom prst="rect">
            <a:avLst/>
          </a:prstGeom>
        </p:spPr>
      </p:pic>
      <p:sp>
        <p:nvSpPr>
          <p:cNvPr id="4" name="text 1"/>
          <p:cNvSpPr txBox="1"/>
          <p:nvPr/>
        </p:nvSpPr>
        <p:spPr>
          <a:xfrm>
            <a:off x="1027175" y="1257872"/>
            <a:ext cx="1574089" cy="255389"/>
          </a:xfrm>
          <a:prstGeom prst="rect">
            <a:avLst/>
          </a:prstGeom>
        </p:spPr>
        <p:txBody>
          <a:bodyPr vert="horz" wrap="none" lIns="0" tIns="0" rIns="0" bIns="0" rtlCol="0">
            <a:spAutoFit/>
          </a:bodyPr>
          <a:lstStyle/>
          <a:p>
            <a:pPr marL="0">
              <a:lnSpc>
                <a:spcPct val="100000"/>
              </a:lnSpc>
            </a:pPr>
            <a:r>
              <a:rPr sz="1740" b="1" spc="10" dirty="0">
                <a:latin typeface="Arial"/>
                <a:cs typeface="Arial"/>
              </a:rPr>
              <a:t>Simple  to  Use</a:t>
            </a:r>
            <a:endParaRPr sz="1700">
              <a:latin typeface="Arial"/>
              <a:cs typeface="Arial"/>
            </a:endParaRPr>
          </a:p>
        </p:txBody>
      </p:sp>
      <p:sp>
        <p:nvSpPr>
          <p:cNvPr id="5" name="text 1"/>
          <p:cNvSpPr txBox="1"/>
          <p:nvPr/>
        </p:nvSpPr>
        <p:spPr>
          <a:xfrm>
            <a:off x="3581400" y="992442"/>
            <a:ext cx="4374946" cy="255389"/>
          </a:xfrm>
          <a:prstGeom prst="rect">
            <a:avLst/>
          </a:prstGeom>
        </p:spPr>
        <p:txBody>
          <a:bodyPr vert="horz" wrap="none" lIns="0" tIns="0" rIns="0" bIns="0" rtlCol="0">
            <a:spAutoFit/>
          </a:bodyPr>
          <a:lstStyle/>
          <a:p>
            <a:pPr marL="0">
              <a:lnSpc>
                <a:spcPct val="100000"/>
              </a:lnSpc>
            </a:pPr>
            <a:r>
              <a:rPr sz="1680" spc="10" dirty="0">
                <a:latin typeface="Arial"/>
                <a:cs typeface="Arial"/>
              </a:rPr>
              <a:t>Simple  DIY  configuration  with  web  console</a:t>
            </a:r>
            <a:endParaRPr sz="1600">
              <a:latin typeface="Arial"/>
              <a:cs typeface="Arial"/>
            </a:endParaRPr>
          </a:p>
        </p:txBody>
      </p:sp>
      <p:sp>
        <p:nvSpPr>
          <p:cNvPr id="6" name="text 1"/>
          <p:cNvSpPr txBox="1"/>
          <p:nvPr/>
        </p:nvSpPr>
        <p:spPr>
          <a:xfrm>
            <a:off x="3581400" y="1321626"/>
            <a:ext cx="2272080" cy="255389"/>
          </a:xfrm>
          <a:prstGeom prst="rect">
            <a:avLst/>
          </a:prstGeom>
        </p:spPr>
        <p:txBody>
          <a:bodyPr vert="horz" wrap="none" lIns="0" tIns="0" rIns="0" bIns="0" rtlCol="0">
            <a:spAutoFit/>
          </a:bodyPr>
          <a:lstStyle/>
          <a:p>
            <a:pPr marL="0">
              <a:lnSpc>
                <a:spcPct val="100000"/>
              </a:lnSpc>
            </a:pPr>
            <a:r>
              <a:rPr sz="1680" spc="10" dirty="0">
                <a:latin typeface="Arial"/>
                <a:cs typeface="Arial"/>
              </a:rPr>
              <a:t>No  consultants  to  hire</a:t>
            </a:r>
            <a:endParaRPr sz="1600">
              <a:latin typeface="Arial"/>
              <a:cs typeface="Arial"/>
            </a:endParaRPr>
          </a:p>
        </p:txBody>
      </p:sp>
      <p:sp>
        <p:nvSpPr>
          <p:cNvPr id="7" name="text 1"/>
          <p:cNvSpPr txBox="1"/>
          <p:nvPr/>
        </p:nvSpPr>
        <p:spPr>
          <a:xfrm>
            <a:off x="3581400" y="1650788"/>
            <a:ext cx="3453266" cy="255729"/>
          </a:xfrm>
          <a:prstGeom prst="rect">
            <a:avLst/>
          </a:prstGeom>
        </p:spPr>
        <p:txBody>
          <a:bodyPr vert="horz" wrap="none" lIns="0" tIns="0" rIns="0" bIns="0" rtlCol="0">
            <a:spAutoFit/>
          </a:bodyPr>
          <a:lstStyle/>
          <a:p>
            <a:pPr marL="0">
              <a:lnSpc>
                <a:spcPct val="100000"/>
              </a:lnSpc>
            </a:pPr>
            <a:r>
              <a:rPr sz="1680" spc="10" dirty="0">
                <a:latin typeface="Arial"/>
                <a:cs typeface="Arial"/>
              </a:rPr>
              <a:t>No  proprietary  languages  to  learn</a:t>
            </a:r>
            <a:endParaRPr sz="1600">
              <a:latin typeface="Arial"/>
              <a:cs typeface="Arial"/>
            </a:endParaRPr>
          </a:p>
        </p:txBody>
      </p:sp>
      <p:pic>
        <p:nvPicPr>
          <p:cNvPr id="4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395599"/>
            <a:ext cx="8499475" cy="1030351"/>
          </a:xfrm>
          <a:prstGeom prst="rect">
            <a:avLst/>
          </a:prstGeom>
        </p:spPr>
      </p:pic>
      <p:sp>
        <p:nvSpPr>
          <p:cNvPr id="8" name="text 1"/>
          <p:cNvSpPr txBox="1"/>
          <p:nvPr/>
        </p:nvSpPr>
        <p:spPr>
          <a:xfrm>
            <a:off x="1369822" y="3873412"/>
            <a:ext cx="1092250" cy="255389"/>
          </a:xfrm>
          <a:prstGeom prst="rect">
            <a:avLst/>
          </a:prstGeom>
        </p:spPr>
        <p:txBody>
          <a:bodyPr vert="horz" wrap="none" lIns="0" tIns="0" rIns="0" bIns="0" rtlCol="0">
            <a:spAutoFit/>
          </a:bodyPr>
          <a:lstStyle/>
          <a:p>
            <a:pPr marL="0">
              <a:lnSpc>
                <a:spcPct val="100000"/>
              </a:lnSpc>
            </a:pPr>
            <a:r>
              <a:rPr sz="1740" b="1" spc="10" dirty="0">
                <a:latin typeface="Arial"/>
                <a:cs typeface="Arial"/>
              </a:rPr>
              <a:t>Low  Cost</a:t>
            </a:r>
            <a:endParaRPr sz="1700">
              <a:latin typeface="Arial"/>
              <a:cs typeface="Arial"/>
            </a:endParaRPr>
          </a:p>
        </p:txBody>
      </p:sp>
      <p:sp>
        <p:nvSpPr>
          <p:cNvPr id="9" name="text 1"/>
          <p:cNvSpPr txBox="1"/>
          <p:nvPr/>
        </p:nvSpPr>
        <p:spPr>
          <a:xfrm>
            <a:off x="3606673" y="3634763"/>
            <a:ext cx="3309198" cy="226444"/>
          </a:xfrm>
          <a:prstGeom prst="rect">
            <a:avLst/>
          </a:prstGeom>
        </p:spPr>
        <p:txBody>
          <a:bodyPr vert="horz" wrap="none" lIns="0" tIns="0" rIns="0" bIns="0" rtlCol="0">
            <a:spAutoFit/>
          </a:bodyPr>
          <a:lstStyle/>
          <a:p>
            <a:pPr marL="0">
              <a:lnSpc>
                <a:spcPct val="100000"/>
              </a:lnSpc>
            </a:pPr>
            <a:r>
              <a:rPr sz="1600" spc="10" dirty="0">
                <a:latin typeface="Arial"/>
                <a:cs typeface="Arial"/>
              </a:rPr>
              <a:t>No additional charges or set up fees</a:t>
            </a:r>
            <a:endParaRPr sz="1600">
              <a:latin typeface="Arial"/>
              <a:cs typeface="Arial"/>
            </a:endParaRPr>
          </a:p>
        </p:txBody>
      </p:sp>
      <p:sp>
        <p:nvSpPr>
          <p:cNvPr id="10" name="text 1"/>
          <p:cNvSpPr txBox="1"/>
          <p:nvPr/>
        </p:nvSpPr>
        <p:spPr>
          <a:xfrm>
            <a:off x="3606673" y="3927346"/>
            <a:ext cx="3559134" cy="226445"/>
          </a:xfrm>
          <a:prstGeom prst="rect">
            <a:avLst/>
          </a:prstGeom>
        </p:spPr>
        <p:txBody>
          <a:bodyPr vert="horz" wrap="none" lIns="0" tIns="0" rIns="0" bIns="0" rtlCol="0">
            <a:spAutoFit/>
          </a:bodyPr>
          <a:lstStyle/>
          <a:p>
            <a:pPr marL="0">
              <a:lnSpc>
                <a:spcPct val="100000"/>
              </a:lnSpc>
            </a:pPr>
            <a:r>
              <a:rPr sz="1600" spc="10" dirty="0">
                <a:latin typeface="Arial"/>
                <a:cs typeface="Arial"/>
              </a:rPr>
              <a:t>Pay only for requests and data transfer</a:t>
            </a:r>
            <a:endParaRPr sz="1600">
              <a:latin typeface="Arial"/>
              <a:cs typeface="Arial"/>
            </a:endParaRPr>
          </a:p>
        </p:txBody>
      </p:sp>
      <p:sp>
        <p:nvSpPr>
          <p:cNvPr id="11" name="text 1"/>
          <p:cNvSpPr txBox="1"/>
          <p:nvPr/>
        </p:nvSpPr>
        <p:spPr>
          <a:xfrm>
            <a:off x="3641725" y="2218945"/>
            <a:ext cx="4153580" cy="226785"/>
          </a:xfrm>
          <a:prstGeom prst="rect">
            <a:avLst/>
          </a:prstGeom>
        </p:spPr>
        <p:txBody>
          <a:bodyPr vert="horz" wrap="none" lIns="0" tIns="0" rIns="0" bIns="0" rtlCol="0">
            <a:spAutoFit/>
          </a:bodyPr>
          <a:lstStyle/>
          <a:p>
            <a:pPr marL="0">
              <a:lnSpc>
                <a:spcPct val="100000"/>
              </a:lnSpc>
            </a:pPr>
            <a:r>
              <a:rPr sz="1600" spc="10" dirty="0">
                <a:latin typeface="Arial"/>
                <a:cs typeface="Arial"/>
              </a:rPr>
              <a:t>Designed to work with origins in Amazon EC2</a:t>
            </a:r>
            <a:endParaRPr sz="1600">
              <a:latin typeface="Arial"/>
              <a:cs typeface="Arial"/>
            </a:endParaRPr>
          </a:p>
        </p:txBody>
      </p:sp>
      <p:sp>
        <p:nvSpPr>
          <p:cNvPr id="12" name="text 1"/>
          <p:cNvSpPr txBox="1"/>
          <p:nvPr/>
        </p:nvSpPr>
        <p:spPr>
          <a:xfrm>
            <a:off x="3641725" y="2511829"/>
            <a:ext cx="4269318" cy="226445"/>
          </a:xfrm>
          <a:prstGeom prst="rect">
            <a:avLst/>
          </a:prstGeom>
        </p:spPr>
        <p:txBody>
          <a:bodyPr vert="horz" wrap="none" lIns="0" tIns="0" rIns="0" bIns="0" rtlCol="0">
            <a:spAutoFit/>
          </a:bodyPr>
          <a:lstStyle/>
          <a:p>
            <a:pPr marL="0">
              <a:lnSpc>
                <a:spcPct val="100000"/>
              </a:lnSpc>
            </a:pPr>
            <a:r>
              <a:rPr sz="1600" spc="10" dirty="0">
                <a:latin typeface="Arial"/>
                <a:cs typeface="Arial"/>
              </a:rPr>
              <a:t>Connections to AWS regions closely monitored</a:t>
            </a:r>
            <a:endParaRPr sz="1600">
              <a:latin typeface="Arial"/>
              <a:cs typeface="Arial"/>
            </a:endParaRPr>
          </a:p>
        </p:txBody>
      </p:sp>
      <p:sp>
        <p:nvSpPr>
          <p:cNvPr id="13" name="text 1"/>
          <p:cNvSpPr txBox="1"/>
          <p:nvPr/>
        </p:nvSpPr>
        <p:spPr>
          <a:xfrm>
            <a:off x="3641725" y="2804437"/>
            <a:ext cx="4327230" cy="226445"/>
          </a:xfrm>
          <a:prstGeom prst="rect">
            <a:avLst/>
          </a:prstGeom>
        </p:spPr>
        <p:txBody>
          <a:bodyPr vert="horz" wrap="none" lIns="0" tIns="0" rIns="0" bIns="0" rtlCol="0">
            <a:spAutoFit/>
          </a:bodyPr>
          <a:lstStyle/>
          <a:p>
            <a:pPr marL="0">
              <a:lnSpc>
                <a:spcPct val="100000"/>
              </a:lnSpc>
            </a:pPr>
            <a:r>
              <a:rPr sz="1600" spc="10" dirty="0">
                <a:latin typeface="Arial"/>
                <a:cs typeface="Arial"/>
              </a:rPr>
              <a:t>Standard AWS resources (like CloudFormation)</a:t>
            </a:r>
            <a:endParaRPr sz="1600">
              <a:latin typeface="Arial"/>
              <a:cs typeface="Arial"/>
            </a:endParaRPr>
          </a:p>
        </p:txBody>
      </p:sp>
      <p:sp>
        <p:nvSpPr>
          <p:cNvPr id="14" name="text 1"/>
          <p:cNvSpPr txBox="1"/>
          <p:nvPr/>
        </p:nvSpPr>
        <p:spPr>
          <a:xfrm>
            <a:off x="2837434" y="341599"/>
            <a:ext cx="3564204" cy="383084"/>
          </a:xfrm>
          <a:prstGeom prst="rect">
            <a:avLst/>
          </a:prstGeom>
        </p:spPr>
        <p:txBody>
          <a:bodyPr vert="horz" wrap="none" lIns="0" tIns="0" rIns="0" bIns="0" rtlCol="0">
            <a:spAutoFit/>
          </a:bodyPr>
          <a:lstStyle/>
          <a:p>
            <a:pPr marL="0">
              <a:lnSpc>
                <a:spcPct val="100000"/>
              </a:lnSpc>
            </a:pPr>
            <a:r>
              <a:rPr sz="2640" b="1" spc="10" dirty="0">
                <a:solidFill>
                  <a:srgbClr val="202020"/>
                </a:solidFill>
                <a:latin typeface="Arial"/>
                <a:cs typeface="Arial"/>
              </a:rPr>
              <a:t>CloudFront  Overview</a:t>
            </a:r>
            <a:endParaRPr sz="2600">
              <a:latin typeface="Arial"/>
              <a:cs typeface="Arial"/>
            </a:endParaRPr>
          </a:p>
        </p:txBody>
      </p:sp>
    </p:spTree>
    <p:extLst>
      <p:ext uri="{BB962C8B-B14F-4D97-AF65-F5344CB8AC3E}">
        <p14:creationId xmlns:p14="http://schemas.microsoft.com/office/powerpoint/2010/main" val="292453840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6" name="object 316"/>
          <p:cNvSpPr/>
          <p:nvPr/>
        </p:nvSpPr>
        <p:spPr>
          <a:xfrm>
            <a:off x="1890776" y="738251"/>
            <a:ext cx="6067425" cy="3667061"/>
          </a:xfrm>
          <a:custGeom>
            <a:avLst/>
            <a:gdLst/>
            <a:ahLst/>
            <a:cxnLst/>
            <a:rect l="l" t="t" r="r" b="b"/>
            <a:pathLst>
              <a:path w="6067425" h="3667061">
                <a:moveTo>
                  <a:pt x="0" y="90932"/>
                </a:moveTo>
                <a:cubicBezTo>
                  <a:pt x="0" y="40767"/>
                  <a:pt x="40767" y="0"/>
                  <a:pt x="90931" y="0"/>
                </a:cubicBezTo>
                <a:lnTo>
                  <a:pt x="5976366" y="0"/>
                </a:lnTo>
                <a:cubicBezTo>
                  <a:pt x="6026658" y="0"/>
                  <a:pt x="6067425" y="40767"/>
                  <a:pt x="6067425" y="90932"/>
                </a:cubicBezTo>
                <a:lnTo>
                  <a:pt x="6067425" y="3576002"/>
                </a:lnTo>
                <a:cubicBezTo>
                  <a:pt x="6067425" y="3626294"/>
                  <a:pt x="6026658" y="3667061"/>
                  <a:pt x="5976366" y="3667061"/>
                </a:cubicBezTo>
                <a:lnTo>
                  <a:pt x="90931" y="3667061"/>
                </a:lnTo>
                <a:cubicBezTo>
                  <a:pt x="40767" y="3667061"/>
                  <a:pt x="0" y="3626294"/>
                  <a:pt x="0" y="3576002"/>
                </a:cubicBezTo>
                <a:close/>
              </a:path>
            </a:pathLst>
          </a:custGeom>
          <a:solidFill>
            <a:srgbClr val="FFFFFF"/>
          </a:solidFill>
        </p:spPr>
        <p:txBody>
          <a:bodyPr wrap="square" lIns="0" tIns="0" rIns="0" bIns="0" rtlCol="0">
            <a:noAutofit/>
          </a:bodyPr>
          <a:lstStyle/>
          <a:p>
            <a:endParaRPr/>
          </a:p>
        </p:txBody>
      </p:sp>
      <p:sp>
        <p:nvSpPr>
          <p:cNvPr id="317" name="object 317"/>
          <p:cNvSpPr/>
          <p:nvPr/>
        </p:nvSpPr>
        <p:spPr>
          <a:xfrm>
            <a:off x="1878076" y="725551"/>
            <a:ext cx="6092825" cy="3692461"/>
          </a:xfrm>
          <a:custGeom>
            <a:avLst/>
            <a:gdLst/>
            <a:ahLst/>
            <a:cxnLst/>
            <a:rect l="l" t="t" r="r" b="b"/>
            <a:pathLst>
              <a:path w="6092825" h="3692461">
                <a:moveTo>
                  <a:pt x="12700" y="103632"/>
                </a:moveTo>
                <a:cubicBezTo>
                  <a:pt x="12700" y="53467"/>
                  <a:pt x="53467" y="12700"/>
                  <a:pt x="103631" y="12700"/>
                </a:cubicBezTo>
                <a:lnTo>
                  <a:pt x="5989066" y="12700"/>
                </a:lnTo>
                <a:cubicBezTo>
                  <a:pt x="6039358" y="12700"/>
                  <a:pt x="6080125" y="53467"/>
                  <a:pt x="6080125" y="103632"/>
                </a:cubicBezTo>
                <a:lnTo>
                  <a:pt x="6080125" y="3588702"/>
                </a:lnTo>
                <a:cubicBezTo>
                  <a:pt x="6080125" y="3638994"/>
                  <a:pt x="6039358" y="3679761"/>
                  <a:pt x="5989066" y="3679761"/>
                </a:cubicBezTo>
                <a:lnTo>
                  <a:pt x="103631" y="3679761"/>
                </a:lnTo>
                <a:cubicBezTo>
                  <a:pt x="53467" y="3679761"/>
                  <a:pt x="12700" y="3638994"/>
                  <a:pt x="12700" y="3588702"/>
                </a:cubicBezTo>
                <a:close/>
              </a:path>
            </a:pathLst>
          </a:custGeom>
          <a:ln w="25400">
            <a:solidFill>
              <a:srgbClr val="E36C09"/>
            </a:solidFill>
          </a:ln>
        </p:spPr>
        <p:txBody>
          <a:bodyPr wrap="square" lIns="0" tIns="0" rIns="0" bIns="0" rtlCol="0">
            <a:noAutofit/>
          </a:bodyPr>
          <a:lstStyle/>
          <a:p>
            <a:endParaRPr/>
          </a:p>
        </p:txBody>
      </p:sp>
      <p:pic>
        <p:nvPicPr>
          <p:cNvPr id="8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826" y="830262"/>
            <a:ext cx="5953125" cy="3429000"/>
          </a:xfrm>
          <a:prstGeom prst="rect">
            <a:avLst/>
          </a:prstGeom>
        </p:spPr>
      </p:pic>
      <p:pic>
        <p:nvPicPr>
          <p:cNvPr id="8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896" y="771144"/>
            <a:ext cx="1383792" cy="483108"/>
          </a:xfrm>
          <a:prstGeom prst="rect">
            <a:avLst/>
          </a:prstGeom>
        </p:spPr>
      </p:pic>
      <p:sp>
        <p:nvSpPr>
          <p:cNvPr id="318" name="object 318"/>
          <p:cNvSpPr/>
          <p:nvPr/>
        </p:nvSpPr>
        <p:spPr>
          <a:xfrm>
            <a:off x="2640012" y="790638"/>
            <a:ext cx="1298575" cy="398399"/>
          </a:xfrm>
          <a:custGeom>
            <a:avLst/>
            <a:gdLst/>
            <a:ahLst/>
            <a:cxnLst/>
            <a:rect l="l" t="t" r="r" b="b"/>
            <a:pathLst>
              <a:path w="1298575" h="398399">
                <a:moveTo>
                  <a:pt x="17463" y="199200"/>
                </a:moveTo>
                <a:cubicBezTo>
                  <a:pt x="17463" y="98743"/>
                  <a:pt x="300292" y="17463"/>
                  <a:pt x="649288" y="17463"/>
                </a:cubicBezTo>
                <a:cubicBezTo>
                  <a:pt x="998284" y="17463"/>
                  <a:pt x="1281113" y="98743"/>
                  <a:pt x="1281113" y="199200"/>
                </a:cubicBezTo>
                <a:cubicBezTo>
                  <a:pt x="1281113" y="299530"/>
                  <a:pt x="998284" y="380937"/>
                  <a:pt x="649288" y="380937"/>
                </a:cubicBezTo>
                <a:cubicBezTo>
                  <a:pt x="300292" y="380937"/>
                  <a:pt x="17463" y="299530"/>
                  <a:pt x="17463" y="199200"/>
                </a:cubicBezTo>
                <a:close/>
              </a:path>
            </a:pathLst>
          </a:custGeom>
          <a:ln w="34925">
            <a:solidFill>
              <a:srgbClr val="FF0000"/>
            </a:solidFill>
          </a:ln>
        </p:spPr>
        <p:txBody>
          <a:bodyPr wrap="square" lIns="0" tIns="0" rIns="0" bIns="0" rtlCol="0">
            <a:noAutofit/>
          </a:bodyPr>
          <a:lstStyle/>
          <a:p>
            <a:endParaRPr/>
          </a:p>
        </p:txBody>
      </p:sp>
      <p:pic>
        <p:nvPicPr>
          <p:cNvPr id="8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9420" y="1635252"/>
            <a:ext cx="2631948" cy="1575816"/>
          </a:xfrm>
          <a:prstGeom prst="rect">
            <a:avLst/>
          </a:prstGeom>
        </p:spPr>
      </p:pic>
      <p:sp>
        <p:nvSpPr>
          <p:cNvPr id="319" name="object 319"/>
          <p:cNvSpPr/>
          <p:nvPr/>
        </p:nvSpPr>
        <p:spPr>
          <a:xfrm>
            <a:off x="3022663" y="1654238"/>
            <a:ext cx="2546350" cy="1490599"/>
          </a:xfrm>
          <a:custGeom>
            <a:avLst/>
            <a:gdLst/>
            <a:ahLst/>
            <a:cxnLst/>
            <a:rect l="l" t="t" r="r" b="b"/>
            <a:pathLst>
              <a:path w="2546350" h="1490599">
                <a:moveTo>
                  <a:pt x="17463" y="745300"/>
                </a:moveTo>
                <a:cubicBezTo>
                  <a:pt x="17463" y="343218"/>
                  <a:pt x="579565" y="17463"/>
                  <a:pt x="1273112" y="17463"/>
                </a:cubicBezTo>
                <a:cubicBezTo>
                  <a:pt x="1966659" y="17463"/>
                  <a:pt x="2528888" y="343218"/>
                  <a:pt x="2528888" y="745300"/>
                </a:cubicBezTo>
                <a:cubicBezTo>
                  <a:pt x="2528888" y="1147255"/>
                  <a:pt x="1966659" y="1473137"/>
                  <a:pt x="1273112" y="1473137"/>
                </a:cubicBezTo>
                <a:cubicBezTo>
                  <a:pt x="579565" y="1473137"/>
                  <a:pt x="17463" y="1147255"/>
                  <a:pt x="17463" y="745300"/>
                </a:cubicBezTo>
                <a:close/>
              </a:path>
            </a:pathLst>
          </a:custGeom>
          <a:ln w="34925">
            <a:solidFill>
              <a:srgbClr val="FF0000"/>
            </a:solidFill>
          </a:ln>
        </p:spPr>
        <p:txBody>
          <a:bodyPr wrap="square" lIns="0" tIns="0" rIns="0" bIns="0" rtlCol="0">
            <a:noAutofit/>
          </a:bodyPr>
          <a:lstStyle/>
          <a:p>
            <a:endParaRPr/>
          </a:p>
        </p:txBody>
      </p:sp>
      <p:sp>
        <p:nvSpPr>
          <p:cNvPr id="320" name="object 320"/>
          <p:cNvSpPr/>
          <p:nvPr/>
        </p:nvSpPr>
        <p:spPr>
          <a:xfrm>
            <a:off x="1367409" y="1088517"/>
            <a:ext cx="1475867" cy="561467"/>
          </a:xfrm>
          <a:custGeom>
            <a:avLst/>
            <a:gdLst/>
            <a:ahLst/>
            <a:cxnLst/>
            <a:rect l="l" t="t" r="r" b="b"/>
            <a:pathLst>
              <a:path w="1475867" h="561467">
                <a:moveTo>
                  <a:pt x="11557" y="561467"/>
                </a:moveTo>
                <a:lnTo>
                  <a:pt x="1448943" y="58547"/>
                </a:lnTo>
                <a:lnTo>
                  <a:pt x="1437386" y="25654"/>
                </a:lnTo>
                <a:lnTo>
                  <a:pt x="0" y="528573"/>
                </a:lnTo>
                <a:close/>
                <a:moveTo>
                  <a:pt x="1377696" y="145669"/>
                </a:moveTo>
                <a:lnTo>
                  <a:pt x="1475867" y="30607"/>
                </a:lnTo>
                <a:lnTo>
                  <a:pt x="1327404" y="1904"/>
                </a:lnTo>
                <a:cubicBezTo>
                  <a:pt x="1317879" y="0"/>
                  <a:pt x="1308735" y="6223"/>
                  <a:pt x="1306957" y="15621"/>
                </a:cubicBezTo>
                <a:cubicBezTo>
                  <a:pt x="1305052" y="25146"/>
                  <a:pt x="1311275" y="34290"/>
                  <a:pt x="1320800" y="36195"/>
                </a:cubicBezTo>
                <a:lnTo>
                  <a:pt x="1439799" y="59182"/>
                </a:lnTo>
                <a:lnTo>
                  <a:pt x="1429893" y="30734"/>
                </a:lnTo>
                <a:lnTo>
                  <a:pt x="1351153" y="123063"/>
                </a:lnTo>
                <a:cubicBezTo>
                  <a:pt x="1344930" y="130429"/>
                  <a:pt x="1345819" y="141351"/>
                  <a:pt x="1353185" y="147701"/>
                </a:cubicBezTo>
                <a:cubicBezTo>
                  <a:pt x="1360424" y="153923"/>
                  <a:pt x="1371473" y="153035"/>
                  <a:pt x="1377696" y="145669"/>
                </a:cubicBezTo>
                <a:close/>
              </a:path>
            </a:pathLst>
          </a:custGeom>
          <a:solidFill>
            <a:srgbClr val="FF0000"/>
          </a:solidFill>
        </p:spPr>
        <p:txBody>
          <a:bodyPr wrap="square" lIns="0" tIns="0" rIns="0" bIns="0" rtlCol="0">
            <a:noAutofit/>
          </a:bodyPr>
          <a:lstStyle/>
          <a:p>
            <a:endParaRPr/>
          </a:p>
        </p:txBody>
      </p:sp>
      <p:sp>
        <p:nvSpPr>
          <p:cNvPr id="321" name="object 321"/>
          <p:cNvSpPr/>
          <p:nvPr/>
        </p:nvSpPr>
        <p:spPr>
          <a:xfrm>
            <a:off x="5365623" y="2678176"/>
            <a:ext cx="2842641" cy="235712"/>
          </a:xfrm>
          <a:custGeom>
            <a:avLst/>
            <a:gdLst/>
            <a:ahLst/>
            <a:cxnLst/>
            <a:rect l="l" t="t" r="r" b="b"/>
            <a:pathLst>
              <a:path w="2842641" h="235712">
                <a:moveTo>
                  <a:pt x="2840863" y="0"/>
                </a:moveTo>
                <a:lnTo>
                  <a:pt x="33782" y="142621"/>
                </a:lnTo>
                <a:lnTo>
                  <a:pt x="35560" y="177546"/>
                </a:lnTo>
                <a:lnTo>
                  <a:pt x="2842641" y="34798"/>
                </a:lnTo>
                <a:close/>
                <a:moveTo>
                  <a:pt x="126619" y="79121"/>
                </a:moveTo>
                <a:lnTo>
                  <a:pt x="0" y="161925"/>
                </a:lnTo>
                <a:lnTo>
                  <a:pt x="134366" y="231394"/>
                </a:lnTo>
                <a:cubicBezTo>
                  <a:pt x="143002" y="235712"/>
                  <a:pt x="153543" y="232410"/>
                  <a:pt x="157861" y="223901"/>
                </a:cubicBezTo>
                <a:cubicBezTo>
                  <a:pt x="162306" y="215265"/>
                  <a:pt x="159004" y="204724"/>
                  <a:pt x="150368" y="200279"/>
                </a:cubicBezTo>
                <a:lnTo>
                  <a:pt x="42672" y="144653"/>
                </a:lnTo>
                <a:lnTo>
                  <a:pt x="44196" y="174752"/>
                </a:lnTo>
                <a:lnTo>
                  <a:pt x="145796" y="108331"/>
                </a:lnTo>
                <a:cubicBezTo>
                  <a:pt x="153797" y="103124"/>
                  <a:pt x="156083" y="92329"/>
                  <a:pt x="150749" y="84201"/>
                </a:cubicBezTo>
                <a:cubicBezTo>
                  <a:pt x="145542" y="76073"/>
                  <a:pt x="134747" y="73914"/>
                  <a:pt x="126619" y="79121"/>
                </a:cubicBezTo>
                <a:close/>
              </a:path>
            </a:pathLst>
          </a:custGeom>
          <a:solidFill>
            <a:srgbClr val="FF0000"/>
          </a:solidFill>
        </p:spPr>
        <p:txBody>
          <a:bodyPr wrap="square" lIns="0" tIns="0" rIns="0" bIns="0" rtlCol="0">
            <a:noAutofit/>
          </a:bodyPr>
          <a:lstStyle/>
          <a:p>
            <a:endParaRPr/>
          </a:p>
        </p:txBody>
      </p:sp>
      <p:sp>
        <p:nvSpPr>
          <p:cNvPr id="3" name="text 1"/>
          <p:cNvSpPr txBox="1"/>
          <p:nvPr/>
        </p:nvSpPr>
        <p:spPr>
          <a:xfrm>
            <a:off x="660196" y="1582832"/>
            <a:ext cx="1221627" cy="326898"/>
          </a:xfrm>
          <a:prstGeom prst="rect">
            <a:avLst/>
          </a:prstGeom>
        </p:spPr>
        <p:txBody>
          <a:bodyPr vert="horz" wrap="none" lIns="0" tIns="0" rIns="0" bIns="0" rtlCol="0">
            <a:spAutoFit/>
          </a:bodyPr>
          <a:lstStyle/>
          <a:p>
            <a:pPr marL="0">
              <a:lnSpc>
                <a:spcPct val="100000"/>
              </a:lnSpc>
            </a:pPr>
            <a:r>
              <a:rPr sz="2300" spc="10" dirty="0">
                <a:latin typeface="Arial"/>
                <a:cs typeface="Arial"/>
              </a:rPr>
              <a:t>Dynamic</a:t>
            </a:r>
            <a:endParaRPr sz="2300">
              <a:latin typeface="Arial"/>
              <a:cs typeface="Arial"/>
            </a:endParaRPr>
          </a:p>
        </p:txBody>
      </p:sp>
      <p:sp>
        <p:nvSpPr>
          <p:cNvPr id="4" name="text 1"/>
          <p:cNvSpPr txBox="1"/>
          <p:nvPr/>
        </p:nvSpPr>
        <p:spPr>
          <a:xfrm>
            <a:off x="8230869" y="2419508"/>
            <a:ext cx="813119" cy="326898"/>
          </a:xfrm>
          <a:prstGeom prst="rect">
            <a:avLst/>
          </a:prstGeom>
        </p:spPr>
        <p:txBody>
          <a:bodyPr vert="horz" wrap="none" lIns="0" tIns="0" rIns="0" bIns="0" rtlCol="0">
            <a:spAutoFit/>
          </a:bodyPr>
          <a:lstStyle/>
          <a:p>
            <a:pPr marL="0">
              <a:lnSpc>
                <a:spcPct val="100000"/>
              </a:lnSpc>
            </a:pPr>
            <a:r>
              <a:rPr sz="2300" spc="10" dirty="0">
                <a:latin typeface="Arial"/>
                <a:cs typeface="Arial"/>
              </a:rPr>
              <a:t>Static</a:t>
            </a:r>
            <a:endParaRPr sz="2300">
              <a:latin typeface="Arial"/>
              <a:cs typeface="Arial"/>
            </a:endParaRPr>
          </a:p>
        </p:txBody>
      </p:sp>
      <p:sp>
        <p:nvSpPr>
          <p:cNvPr id="5" name="text 1"/>
          <p:cNvSpPr txBox="1"/>
          <p:nvPr/>
        </p:nvSpPr>
        <p:spPr>
          <a:xfrm>
            <a:off x="1582547" y="123900"/>
            <a:ext cx="6227352" cy="383424"/>
          </a:xfrm>
          <a:prstGeom prst="rect">
            <a:avLst/>
          </a:prstGeom>
        </p:spPr>
        <p:txBody>
          <a:bodyPr vert="horz" wrap="none" lIns="0" tIns="0" rIns="0" bIns="0" rtlCol="0">
            <a:spAutoFit/>
          </a:bodyPr>
          <a:lstStyle/>
          <a:p>
            <a:pPr marL="0">
              <a:lnSpc>
                <a:spcPct val="100000"/>
              </a:lnSpc>
            </a:pPr>
            <a:r>
              <a:rPr sz="2580" b="1" spc="10" dirty="0">
                <a:solidFill>
                  <a:srgbClr val="202020"/>
                </a:solidFill>
                <a:latin typeface="Arial"/>
                <a:cs typeface="Arial"/>
              </a:rPr>
              <a:t>Sites  Mix  Static  and  Dynamic  Content</a:t>
            </a:r>
            <a:endParaRPr sz="2500">
              <a:latin typeface="Arial"/>
              <a:cs typeface="Arial"/>
            </a:endParaRPr>
          </a:p>
        </p:txBody>
      </p:sp>
    </p:spTree>
    <p:extLst>
      <p:ext uri="{BB962C8B-B14F-4D97-AF65-F5344CB8AC3E}">
        <p14:creationId xmlns:p14="http://schemas.microsoft.com/office/powerpoint/2010/main" val="159373856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2" name="object 322"/>
          <p:cNvSpPr/>
          <p:nvPr/>
        </p:nvSpPr>
        <p:spPr>
          <a:xfrm>
            <a:off x="5508625" y="936625"/>
            <a:ext cx="3103626" cy="3852862"/>
          </a:xfrm>
          <a:custGeom>
            <a:avLst/>
            <a:gdLst/>
            <a:ahLst/>
            <a:cxnLst/>
            <a:rect l="l" t="t" r="r" b="b"/>
            <a:pathLst>
              <a:path w="3103626" h="3852862">
                <a:moveTo>
                  <a:pt x="0" y="77089"/>
                </a:moveTo>
                <a:cubicBezTo>
                  <a:pt x="0" y="34544"/>
                  <a:pt x="34544" y="0"/>
                  <a:pt x="77089" y="0"/>
                </a:cubicBezTo>
                <a:lnTo>
                  <a:pt x="3026537" y="0"/>
                </a:lnTo>
                <a:cubicBezTo>
                  <a:pt x="3069082" y="0"/>
                  <a:pt x="3103626" y="34544"/>
                  <a:pt x="3103626" y="77089"/>
                </a:cubicBezTo>
                <a:lnTo>
                  <a:pt x="3103626" y="3775799"/>
                </a:lnTo>
                <a:cubicBezTo>
                  <a:pt x="3103626" y="3818356"/>
                  <a:pt x="3069082" y="3852862"/>
                  <a:pt x="3026537" y="3852862"/>
                </a:cubicBezTo>
                <a:lnTo>
                  <a:pt x="77089" y="3852862"/>
                </a:lnTo>
                <a:cubicBezTo>
                  <a:pt x="34544" y="3852862"/>
                  <a:pt x="0" y="3818356"/>
                  <a:pt x="0" y="3775799"/>
                </a:cubicBezTo>
                <a:close/>
              </a:path>
            </a:pathLst>
          </a:custGeom>
          <a:solidFill>
            <a:srgbClr val="FFFFFF"/>
          </a:solidFill>
        </p:spPr>
        <p:txBody>
          <a:bodyPr wrap="square" lIns="0" tIns="0" rIns="0" bIns="0" rtlCol="0">
            <a:noAutofit/>
          </a:bodyPr>
          <a:lstStyle/>
          <a:p>
            <a:endParaRPr/>
          </a:p>
        </p:txBody>
      </p:sp>
      <p:sp>
        <p:nvSpPr>
          <p:cNvPr id="323" name="object 323"/>
          <p:cNvSpPr/>
          <p:nvPr/>
        </p:nvSpPr>
        <p:spPr>
          <a:xfrm>
            <a:off x="5495925" y="923925"/>
            <a:ext cx="3129026" cy="3878262"/>
          </a:xfrm>
          <a:custGeom>
            <a:avLst/>
            <a:gdLst/>
            <a:ahLst/>
            <a:cxnLst/>
            <a:rect l="l" t="t" r="r" b="b"/>
            <a:pathLst>
              <a:path w="3129026" h="3878262">
                <a:moveTo>
                  <a:pt x="12700" y="89789"/>
                </a:moveTo>
                <a:cubicBezTo>
                  <a:pt x="12700" y="47244"/>
                  <a:pt x="47244" y="12700"/>
                  <a:pt x="89789" y="12700"/>
                </a:cubicBezTo>
                <a:lnTo>
                  <a:pt x="3039237" y="12700"/>
                </a:lnTo>
                <a:cubicBezTo>
                  <a:pt x="3081782" y="12700"/>
                  <a:pt x="3116326" y="47244"/>
                  <a:pt x="3116326" y="89789"/>
                </a:cubicBezTo>
                <a:lnTo>
                  <a:pt x="3116326" y="3788499"/>
                </a:lnTo>
                <a:cubicBezTo>
                  <a:pt x="3116326" y="3831056"/>
                  <a:pt x="3081782" y="3865562"/>
                  <a:pt x="3039237" y="3865562"/>
                </a:cubicBezTo>
                <a:lnTo>
                  <a:pt x="89789" y="3865562"/>
                </a:lnTo>
                <a:cubicBezTo>
                  <a:pt x="47244" y="3865562"/>
                  <a:pt x="12700" y="3831056"/>
                  <a:pt x="12700" y="3788499"/>
                </a:cubicBezTo>
                <a:close/>
              </a:path>
            </a:pathLst>
          </a:custGeom>
          <a:ln w="25400">
            <a:solidFill>
              <a:srgbClr val="E36C09"/>
            </a:solidFill>
          </a:ln>
        </p:spPr>
        <p:txBody>
          <a:bodyPr wrap="square" lIns="0" tIns="0" rIns="0" bIns="0" rtlCol="0">
            <a:noAutofit/>
          </a:bodyPr>
          <a:lstStyle/>
          <a:p>
            <a:endParaRPr/>
          </a:p>
        </p:txBody>
      </p:sp>
      <p:sp>
        <p:nvSpPr>
          <p:cNvPr id="3" name="text 1"/>
          <p:cNvSpPr txBox="1"/>
          <p:nvPr/>
        </p:nvSpPr>
        <p:spPr>
          <a:xfrm>
            <a:off x="547116" y="1099259"/>
            <a:ext cx="4268095" cy="1206700"/>
          </a:xfrm>
          <a:prstGeom prst="rect">
            <a:avLst/>
          </a:prstGeom>
        </p:spPr>
        <p:txBody>
          <a:bodyPr vert="horz" wrap="none" lIns="0" tIns="0" rIns="0" bIns="0" rtlCol="0">
            <a:spAutoFit/>
          </a:bodyPr>
          <a:lstStyle/>
          <a:p>
            <a:pPr marL="0">
              <a:lnSpc>
                <a:spcPct val="100000"/>
              </a:lnSpc>
            </a:pPr>
            <a:r>
              <a:rPr sz="2580" i="1" spc="10" dirty="0">
                <a:latin typeface="Arial"/>
                <a:cs typeface="Arial"/>
              </a:rPr>
              <a:t>Static  content  is  the  objects</a:t>
            </a:r>
            <a:endParaRPr sz="2500">
              <a:latin typeface="Arial"/>
              <a:cs typeface="Arial"/>
            </a:endParaRPr>
          </a:p>
          <a:p>
            <a:pPr marL="0">
              <a:lnSpc>
                <a:spcPct val="100000"/>
              </a:lnSpc>
            </a:pPr>
            <a:r>
              <a:rPr sz="2640" i="1" spc="10" dirty="0">
                <a:latin typeface="Arial"/>
                <a:cs typeface="Arial"/>
              </a:rPr>
              <a:t>on  your  website  that  don’t</a:t>
            </a:r>
            <a:endParaRPr sz="2600">
              <a:latin typeface="Arial"/>
              <a:cs typeface="Arial"/>
            </a:endParaRPr>
          </a:p>
          <a:p>
            <a:pPr marL="0">
              <a:lnSpc>
                <a:spcPct val="100000"/>
              </a:lnSpc>
            </a:pPr>
            <a:r>
              <a:rPr sz="2700" i="1" spc="10" dirty="0">
                <a:latin typeface="Arial"/>
                <a:cs typeface="Arial"/>
              </a:rPr>
              <a:t>change  from  user  to  user</a:t>
            </a:r>
            <a:endParaRPr sz="2700">
              <a:latin typeface="Arial"/>
              <a:cs typeface="Arial"/>
            </a:endParaRPr>
          </a:p>
        </p:txBody>
      </p:sp>
      <p:sp>
        <p:nvSpPr>
          <p:cNvPr id="4" name="text 1"/>
          <p:cNvSpPr txBox="1"/>
          <p:nvPr/>
        </p:nvSpPr>
        <p:spPr>
          <a:xfrm>
            <a:off x="3343909" y="92172"/>
            <a:ext cx="2416759" cy="383083"/>
          </a:xfrm>
          <a:prstGeom prst="rect">
            <a:avLst/>
          </a:prstGeom>
        </p:spPr>
        <p:txBody>
          <a:bodyPr vert="horz" wrap="none" lIns="0" tIns="0" rIns="0" bIns="0" rtlCol="0">
            <a:spAutoFit/>
          </a:bodyPr>
          <a:lstStyle/>
          <a:p>
            <a:pPr marL="0">
              <a:lnSpc>
                <a:spcPct val="100000"/>
              </a:lnSpc>
            </a:pPr>
            <a:r>
              <a:rPr sz="2640" b="1" spc="10" dirty="0">
                <a:solidFill>
                  <a:srgbClr val="202020"/>
                </a:solidFill>
                <a:latin typeface="Arial"/>
                <a:cs typeface="Arial"/>
              </a:rPr>
              <a:t>Static  Content</a:t>
            </a:r>
            <a:endParaRPr sz="2600">
              <a:latin typeface="Arial"/>
              <a:cs typeface="Arial"/>
            </a:endParaRPr>
          </a:p>
        </p:txBody>
      </p:sp>
      <p:sp>
        <p:nvSpPr>
          <p:cNvPr id="5" name="text 1"/>
          <p:cNvSpPr txBox="1"/>
          <p:nvPr/>
        </p:nvSpPr>
        <p:spPr>
          <a:xfrm>
            <a:off x="798576" y="2578258"/>
            <a:ext cx="1661987" cy="1378788"/>
          </a:xfrm>
          <a:prstGeom prst="rect">
            <a:avLst/>
          </a:prstGeom>
        </p:spPr>
        <p:txBody>
          <a:bodyPr vert="horz" wrap="none" lIns="0" tIns="0" rIns="0" bIns="0" rtlCol="0">
            <a:spAutoFit/>
          </a:bodyPr>
          <a:lstStyle/>
          <a:p>
            <a:pPr marL="0">
              <a:lnSpc>
                <a:spcPct val="100000"/>
              </a:lnSpc>
            </a:pPr>
            <a:r>
              <a:rPr sz="2300" spc="10" dirty="0">
                <a:latin typeface="Arial"/>
                <a:cs typeface="Arial"/>
              </a:rPr>
              <a:t>•  Images</a:t>
            </a:r>
            <a:endParaRPr sz="2300">
              <a:latin typeface="Arial"/>
              <a:cs typeface="Arial"/>
            </a:endParaRPr>
          </a:p>
          <a:p>
            <a:pPr marL="0">
              <a:lnSpc>
                <a:spcPct val="100000"/>
              </a:lnSpc>
            </a:pPr>
            <a:r>
              <a:rPr sz="2300" spc="10" dirty="0">
                <a:latin typeface="Arial"/>
                <a:cs typeface="Arial"/>
              </a:rPr>
              <a:t>•  Media</a:t>
            </a:r>
            <a:endParaRPr sz="2300">
              <a:latin typeface="Arial"/>
              <a:cs typeface="Arial"/>
            </a:endParaRPr>
          </a:p>
          <a:p>
            <a:pPr marL="0">
              <a:lnSpc>
                <a:spcPct val="100000"/>
              </a:lnSpc>
            </a:pPr>
            <a:r>
              <a:rPr sz="2300" spc="10" dirty="0">
                <a:latin typeface="Arial"/>
                <a:cs typeface="Arial"/>
              </a:rPr>
              <a:t>•  CSS</a:t>
            </a:r>
            <a:endParaRPr sz="2300">
              <a:latin typeface="Arial"/>
              <a:cs typeface="Arial"/>
            </a:endParaRPr>
          </a:p>
          <a:p>
            <a:pPr marL="0">
              <a:lnSpc>
                <a:spcPct val="100000"/>
              </a:lnSpc>
            </a:pPr>
            <a:r>
              <a:rPr sz="2270" spc="10" dirty="0">
                <a:latin typeface="Arial"/>
                <a:cs typeface="Arial"/>
              </a:rPr>
              <a:t>•  JavaScript</a:t>
            </a:r>
            <a:endParaRPr sz="2200">
              <a:latin typeface="Arial"/>
              <a:cs typeface="Arial"/>
            </a:endParaRPr>
          </a:p>
        </p:txBody>
      </p:sp>
      <p:pic>
        <p:nvPicPr>
          <p:cNvPr id="9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00" y="1030351"/>
            <a:ext cx="2919476" cy="3662299"/>
          </a:xfrm>
          <a:prstGeom prst="rect">
            <a:avLst/>
          </a:prstGeom>
        </p:spPr>
      </p:pic>
    </p:spTree>
    <p:extLst>
      <p:ext uri="{BB962C8B-B14F-4D97-AF65-F5344CB8AC3E}">
        <p14:creationId xmlns:p14="http://schemas.microsoft.com/office/powerpoint/2010/main" val="111824373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1513967" y="330551"/>
            <a:ext cx="6212027" cy="383083"/>
          </a:xfrm>
          <a:prstGeom prst="rect">
            <a:avLst/>
          </a:prstGeom>
        </p:spPr>
        <p:txBody>
          <a:bodyPr vert="horz" wrap="none" lIns="0" tIns="0" rIns="0" bIns="0" rtlCol="0">
            <a:spAutoFit/>
          </a:bodyPr>
          <a:lstStyle/>
          <a:p>
            <a:pPr marL="0">
              <a:lnSpc>
                <a:spcPct val="100000"/>
              </a:lnSpc>
            </a:pPr>
            <a:r>
              <a:rPr sz="2580" b="1" spc="10" dirty="0">
                <a:solidFill>
                  <a:srgbClr val="202020"/>
                </a:solidFill>
                <a:latin typeface="Arial"/>
                <a:cs typeface="Arial"/>
              </a:rPr>
              <a:t>Features  for  Delivering  Static  Objects</a:t>
            </a:r>
            <a:endParaRPr sz="2500">
              <a:latin typeface="Arial"/>
              <a:cs typeface="Arial"/>
            </a:endParaRPr>
          </a:p>
        </p:txBody>
      </p:sp>
      <p:sp>
        <p:nvSpPr>
          <p:cNvPr id="4" name="text 1"/>
          <p:cNvSpPr txBox="1"/>
          <p:nvPr/>
        </p:nvSpPr>
        <p:spPr>
          <a:xfrm>
            <a:off x="547116" y="1180127"/>
            <a:ext cx="3915181" cy="340518"/>
          </a:xfrm>
          <a:prstGeom prst="rect">
            <a:avLst/>
          </a:prstGeom>
        </p:spPr>
        <p:txBody>
          <a:bodyPr vert="horz" wrap="none" lIns="0" tIns="0" rIns="0" bIns="0" rtlCol="0">
            <a:spAutoFit/>
          </a:bodyPr>
          <a:lstStyle/>
          <a:p>
            <a:pPr marL="0">
              <a:lnSpc>
                <a:spcPct val="100000"/>
              </a:lnSpc>
            </a:pPr>
            <a:r>
              <a:rPr sz="2280" spc="10" dirty="0">
                <a:latin typeface="Arial"/>
                <a:cs typeface="Arial"/>
              </a:rPr>
              <a:t>•   HTTP/HTTPS  file  delivery</a:t>
            </a:r>
            <a:endParaRPr sz="2200">
              <a:latin typeface="Arial"/>
              <a:cs typeface="Arial"/>
            </a:endParaRPr>
          </a:p>
        </p:txBody>
      </p:sp>
      <p:sp>
        <p:nvSpPr>
          <p:cNvPr id="5" name="text 1"/>
          <p:cNvSpPr txBox="1"/>
          <p:nvPr/>
        </p:nvSpPr>
        <p:spPr>
          <a:xfrm>
            <a:off x="547116" y="1722650"/>
            <a:ext cx="5038707" cy="340859"/>
          </a:xfrm>
          <a:prstGeom prst="rect">
            <a:avLst/>
          </a:prstGeom>
        </p:spPr>
        <p:txBody>
          <a:bodyPr vert="horz" wrap="none" lIns="0" tIns="0" rIns="0" bIns="0" rtlCol="0">
            <a:spAutoFit/>
          </a:bodyPr>
          <a:lstStyle/>
          <a:p>
            <a:pPr marL="0">
              <a:lnSpc>
                <a:spcPct val="100000"/>
              </a:lnSpc>
            </a:pPr>
            <a:r>
              <a:rPr sz="2280" spc="10" dirty="0">
                <a:latin typeface="Arial"/>
                <a:cs typeface="Arial"/>
              </a:rPr>
              <a:t>•   Private  Content  with  Signed  URLs</a:t>
            </a:r>
            <a:endParaRPr sz="2200">
              <a:latin typeface="Arial"/>
              <a:cs typeface="Arial"/>
            </a:endParaRPr>
          </a:p>
        </p:txBody>
      </p:sp>
      <p:sp>
        <p:nvSpPr>
          <p:cNvPr id="6" name="text 1"/>
          <p:cNvSpPr txBox="1"/>
          <p:nvPr/>
        </p:nvSpPr>
        <p:spPr>
          <a:xfrm>
            <a:off x="547116" y="2266993"/>
            <a:ext cx="3951758" cy="340518"/>
          </a:xfrm>
          <a:prstGeom prst="rect">
            <a:avLst/>
          </a:prstGeom>
        </p:spPr>
        <p:txBody>
          <a:bodyPr vert="horz" wrap="none" lIns="0" tIns="0" rIns="0" bIns="0" rtlCol="0">
            <a:spAutoFit/>
          </a:bodyPr>
          <a:lstStyle/>
          <a:p>
            <a:pPr marL="0">
              <a:lnSpc>
                <a:spcPct val="100000"/>
              </a:lnSpc>
            </a:pPr>
            <a:r>
              <a:rPr sz="2340" spc="10" dirty="0">
                <a:latin typeface="Arial"/>
                <a:cs typeface="Arial"/>
              </a:rPr>
              <a:t>•   Programmatic  Invalidation</a:t>
            </a:r>
            <a:endParaRPr sz="2300">
              <a:latin typeface="Arial"/>
              <a:cs typeface="Arial"/>
            </a:endParaRPr>
          </a:p>
        </p:txBody>
      </p:sp>
      <p:sp>
        <p:nvSpPr>
          <p:cNvPr id="7" name="text 1"/>
          <p:cNvSpPr txBox="1"/>
          <p:nvPr/>
        </p:nvSpPr>
        <p:spPr>
          <a:xfrm>
            <a:off x="547116" y="2811166"/>
            <a:ext cx="2156189" cy="340859"/>
          </a:xfrm>
          <a:prstGeom prst="rect">
            <a:avLst/>
          </a:prstGeom>
        </p:spPr>
        <p:txBody>
          <a:bodyPr vert="horz" wrap="none" lIns="0" tIns="0" rIns="0" bIns="0" rtlCol="0">
            <a:spAutoFit/>
          </a:bodyPr>
          <a:lstStyle/>
          <a:p>
            <a:pPr marL="0">
              <a:lnSpc>
                <a:spcPct val="100000"/>
              </a:lnSpc>
            </a:pPr>
            <a:r>
              <a:rPr sz="2340" spc="10" dirty="0">
                <a:latin typeface="Arial"/>
                <a:cs typeface="Arial"/>
              </a:rPr>
              <a:t>•   Access  Logs</a:t>
            </a:r>
            <a:endParaRPr sz="2300">
              <a:latin typeface="Arial"/>
              <a:cs typeface="Arial"/>
            </a:endParaRPr>
          </a:p>
        </p:txBody>
      </p:sp>
      <p:sp>
        <p:nvSpPr>
          <p:cNvPr id="8" name="text 1"/>
          <p:cNvSpPr txBox="1"/>
          <p:nvPr/>
        </p:nvSpPr>
        <p:spPr>
          <a:xfrm>
            <a:off x="547116" y="3353986"/>
            <a:ext cx="3176041" cy="340518"/>
          </a:xfrm>
          <a:prstGeom prst="rect">
            <a:avLst/>
          </a:prstGeom>
        </p:spPr>
        <p:txBody>
          <a:bodyPr vert="horz" wrap="none" lIns="0" tIns="0" rIns="0" bIns="0" rtlCol="0">
            <a:spAutoFit/>
          </a:bodyPr>
          <a:lstStyle/>
          <a:p>
            <a:pPr marL="0">
              <a:lnSpc>
                <a:spcPct val="100000"/>
              </a:lnSpc>
            </a:pPr>
            <a:r>
              <a:rPr sz="2280" spc="10" dirty="0">
                <a:latin typeface="Arial"/>
                <a:cs typeface="Arial"/>
              </a:rPr>
              <a:t>•   Full  Control  via  APIs</a:t>
            </a:r>
            <a:endParaRPr sz="2200">
              <a:latin typeface="Arial"/>
              <a:cs typeface="Arial"/>
            </a:endParaRPr>
          </a:p>
        </p:txBody>
      </p:sp>
      <p:pic>
        <p:nvPicPr>
          <p:cNvPr id="9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551" y="1258887"/>
            <a:ext cx="1136650" cy="1135062"/>
          </a:xfrm>
          <a:prstGeom prst="rect">
            <a:avLst/>
          </a:prstGeom>
        </p:spPr>
      </p:pic>
      <p:pic>
        <p:nvPicPr>
          <p:cNvPr id="9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8076" y="2393950"/>
            <a:ext cx="1165225" cy="1165225"/>
          </a:xfrm>
          <a:prstGeom prst="rect">
            <a:avLst/>
          </a:prstGeom>
        </p:spPr>
      </p:pic>
    </p:spTree>
    <p:extLst>
      <p:ext uri="{BB962C8B-B14F-4D97-AF65-F5344CB8AC3E}">
        <p14:creationId xmlns:p14="http://schemas.microsoft.com/office/powerpoint/2010/main" val="346588942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3163570" y="452852"/>
            <a:ext cx="2911932" cy="383083"/>
          </a:xfrm>
          <a:prstGeom prst="rect">
            <a:avLst/>
          </a:prstGeom>
        </p:spPr>
        <p:txBody>
          <a:bodyPr vert="horz" wrap="none" lIns="0" tIns="0" rIns="0" bIns="0" rtlCol="0">
            <a:spAutoFit/>
          </a:bodyPr>
          <a:lstStyle/>
          <a:p>
            <a:pPr marL="0">
              <a:lnSpc>
                <a:spcPct val="100000"/>
              </a:lnSpc>
            </a:pPr>
            <a:r>
              <a:rPr sz="2640" b="1" spc="10" dirty="0">
                <a:solidFill>
                  <a:srgbClr val="202020"/>
                </a:solidFill>
                <a:latin typeface="Arial"/>
                <a:cs typeface="Arial"/>
              </a:rPr>
              <a:t>Dynamic  Content</a:t>
            </a:r>
            <a:endParaRPr sz="2600">
              <a:latin typeface="Arial"/>
              <a:cs typeface="Arial"/>
            </a:endParaRPr>
          </a:p>
        </p:txBody>
      </p:sp>
      <p:pic>
        <p:nvPicPr>
          <p:cNvPr id="10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801" y="1697101"/>
            <a:ext cx="3505200" cy="1473200"/>
          </a:xfrm>
          <a:prstGeom prst="rect">
            <a:avLst/>
          </a:prstGeom>
        </p:spPr>
      </p:pic>
      <p:pic>
        <p:nvPicPr>
          <p:cNvPr id="10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1960626"/>
            <a:ext cx="1485900" cy="1120775"/>
          </a:xfrm>
          <a:prstGeom prst="rect">
            <a:avLst/>
          </a:prstGeom>
        </p:spPr>
      </p:pic>
      <p:pic>
        <p:nvPicPr>
          <p:cNvPr id="10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3025" y="2717736"/>
            <a:ext cx="2438400" cy="1468501"/>
          </a:xfrm>
          <a:prstGeom prst="rect">
            <a:avLst/>
          </a:prstGeom>
        </p:spPr>
      </p:pic>
      <p:pic>
        <p:nvPicPr>
          <p:cNvPr id="107"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7701" y="2809875"/>
            <a:ext cx="2273300" cy="1333500"/>
          </a:xfrm>
          <a:prstGeom prst="rect">
            <a:avLst/>
          </a:prstGeom>
        </p:spPr>
      </p:pic>
      <p:sp>
        <p:nvSpPr>
          <p:cNvPr id="324" name="object 324"/>
          <p:cNvSpPr/>
          <p:nvPr/>
        </p:nvSpPr>
        <p:spPr>
          <a:xfrm>
            <a:off x="6488112" y="2800350"/>
            <a:ext cx="2292349" cy="1352550"/>
          </a:xfrm>
          <a:custGeom>
            <a:avLst/>
            <a:gdLst/>
            <a:ahLst/>
            <a:cxnLst/>
            <a:rect l="l" t="t" r="r" b="b"/>
            <a:pathLst>
              <a:path w="2292349" h="1352550">
                <a:moveTo>
                  <a:pt x="4763" y="4762"/>
                </a:moveTo>
                <a:lnTo>
                  <a:pt x="4763" y="1347787"/>
                </a:lnTo>
                <a:lnTo>
                  <a:pt x="2287588" y="1347787"/>
                </a:lnTo>
                <a:lnTo>
                  <a:pt x="2287588" y="4762"/>
                </a:lnTo>
                <a:lnTo>
                  <a:pt x="4763" y="4762"/>
                </a:lnTo>
                <a:close/>
              </a:path>
            </a:pathLst>
          </a:custGeom>
          <a:ln w="9525">
            <a:solidFill>
              <a:srgbClr val="000000"/>
            </a:solidFill>
          </a:ln>
        </p:spPr>
        <p:txBody>
          <a:bodyPr wrap="square" lIns="0" tIns="0" rIns="0" bIns="0" rtlCol="0">
            <a:noAutofit/>
          </a:bodyPr>
          <a:lstStyle/>
          <a:p>
            <a:endParaRPr/>
          </a:p>
        </p:txBody>
      </p:sp>
      <p:sp>
        <p:nvSpPr>
          <p:cNvPr id="4" name="text 1"/>
          <p:cNvSpPr txBox="1"/>
          <p:nvPr/>
        </p:nvSpPr>
        <p:spPr>
          <a:xfrm>
            <a:off x="412089" y="1636854"/>
            <a:ext cx="127290" cy="226001"/>
          </a:xfrm>
          <a:prstGeom prst="rect">
            <a:avLst/>
          </a:prstGeom>
        </p:spPr>
        <p:txBody>
          <a:bodyPr vert="horz" wrap="none" lIns="0" tIns="0" rIns="0" bIns="0" rtlCol="0">
            <a:spAutoFit/>
          </a:bodyPr>
          <a:lstStyle/>
          <a:p>
            <a:pPr marL="0">
              <a:lnSpc>
                <a:spcPct val="100000"/>
              </a:lnSpc>
            </a:pPr>
            <a:r>
              <a:rPr sz="1600" spc="10" dirty="0">
                <a:solidFill>
                  <a:srgbClr val="F59200"/>
                </a:solidFill>
                <a:latin typeface="Arial"/>
                <a:cs typeface="Arial"/>
              </a:rPr>
              <a:t>•</a:t>
            </a:r>
            <a:endParaRPr sz="1600">
              <a:latin typeface="Arial"/>
              <a:cs typeface="Arial"/>
            </a:endParaRPr>
          </a:p>
        </p:txBody>
      </p:sp>
      <p:sp>
        <p:nvSpPr>
          <p:cNvPr id="5" name="text 1"/>
          <p:cNvSpPr txBox="1"/>
          <p:nvPr/>
        </p:nvSpPr>
        <p:spPr>
          <a:xfrm>
            <a:off x="754989" y="1589891"/>
            <a:ext cx="707532" cy="284333"/>
          </a:xfrm>
          <a:prstGeom prst="rect">
            <a:avLst/>
          </a:prstGeom>
        </p:spPr>
        <p:txBody>
          <a:bodyPr vert="horz" wrap="none" lIns="0" tIns="0" rIns="0" bIns="0" rtlCol="0">
            <a:spAutoFit/>
          </a:bodyPr>
          <a:lstStyle/>
          <a:p>
            <a:pPr marL="0">
              <a:lnSpc>
                <a:spcPct val="100000"/>
              </a:lnSpc>
            </a:pPr>
            <a:r>
              <a:rPr sz="2000" spc="10" dirty="0">
                <a:solidFill>
                  <a:srgbClr val="333334"/>
                </a:solidFill>
                <a:latin typeface="Arial"/>
                <a:cs typeface="Arial"/>
              </a:rPr>
              <a:t>News</a:t>
            </a:r>
            <a:endParaRPr sz="2000">
              <a:latin typeface="Arial"/>
              <a:cs typeface="Arial"/>
            </a:endParaRPr>
          </a:p>
        </p:txBody>
      </p:sp>
      <p:sp>
        <p:nvSpPr>
          <p:cNvPr id="6" name="text 1"/>
          <p:cNvSpPr txBox="1"/>
          <p:nvPr/>
        </p:nvSpPr>
        <p:spPr>
          <a:xfrm>
            <a:off x="412089" y="2002614"/>
            <a:ext cx="127290" cy="226001"/>
          </a:xfrm>
          <a:prstGeom prst="rect">
            <a:avLst/>
          </a:prstGeom>
        </p:spPr>
        <p:txBody>
          <a:bodyPr vert="horz" wrap="none" lIns="0" tIns="0" rIns="0" bIns="0" rtlCol="0">
            <a:spAutoFit/>
          </a:bodyPr>
          <a:lstStyle/>
          <a:p>
            <a:pPr marL="0">
              <a:lnSpc>
                <a:spcPct val="100000"/>
              </a:lnSpc>
            </a:pPr>
            <a:r>
              <a:rPr sz="1600" spc="10" dirty="0">
                <a:solidFill>
                  <a:srgbClr val="F59200"/>
                </a:solidFill>
                <a:latin typeface="Arial"/>
                <a:cs typeface="Arial"/>
              </a:rPr>
              <a:t>•</a:t>
            </a:r>
            <a:endParaRPr sz="1600">
              <a:latin typeface="Arial"/>
              <a:cs typeface="Arial"/>
            </a:endParaRPr>
          </a:p>
        </p:txBody>
      </p:sp>
      <p:sp>
        <p:nvSpPr>
          <p:cNvPr id="7" name="text 1"/>
          <p:cNvSpPr txBox="1"/>
          <p:nvPr/>
        </p:nvSpPr>
        <p:spPr>
          <a:xfrm>
            <a:off x="754989" y="1955651"/>
            <a:ext cx="1028466" cy="284333"/>
          </a:xfrm>
          <a:prstGeom prst="rect">
            <a:avLst/>
          </a:prstGeom>
        </p:spPr>
        <p:txBody>
          <a:bodyPr vert="horz" wrap="none" lIns="0" tIns="0" rIns="0" bIns="0" rtlCol="0">
            <a:spAutoFit/>
          </a:bodyPr>
          <a:lstStyle/>
          <a:p>
            <a:pPr marL="0">
              <a:lnSpc>
                <a:spcPct val="100000"/>
              </a:lnSpc>
            </a:pPr>
            <a:r>
              <a:rPr sz="2000" spc="10" dirty="0">
                <a:solidFill>
                  <a:srgbClr val="333334"/>
                </a:solidFill>
                <a:latin typeface="Arial"/>
                <a:cs typeface="Arial"/>
              </a:rPr>
              <a:t>Weather</a:t>
            </a:r>
            <a:endParaRPr sz="2000">
              <a:latin typeface="Arial"/>
              <a:cs typeface="Arial"/>
            </a:endParaRPr>
          </a:p>
        </p:txBody>
      </p:sp>
      <p:sp>
        <p:nvSpPr>
          <p:cNvPr id="8" name="text 1"/>
          <p:cNvSpPr txBox="1"/>
          <p:nvPr/>
        </p:nvSpPr>
        <p:spPr>
          <a:xfrm>
            <a:off x="412089" y="2368628"/>
            <a:ext cx="127290" cy="226001"/>
          </a:xfrm>
          <a:prstGeom prst="rect">
            <a:avLst/>
          </a:prstGeom>
        </p:spPr>
        <p:txBody>
          <a:bodyPr vert="horz" wrap="none" lIns="0" tIns="0" rIns="0" bIns="0" rtlCol="0">
            <a:spAutoFit/>
          </a:bodyPr>
          <a:lstStyle/>
          <a:p>
            <a:pPr marL="0">
              <a:lnSpc>
                <a:spcPct val="100000"/>
              </a:lnSpc>
            </a:pPr>
            <a:r>
              <a:rPr sz="1600" spc="10" dirty="0">
                <a:solidFill>
                  <a:srgbClr val="F59200"/>
                </a:solidFill>
                <a:latin typeface="Arial"/>
                <a:cs typeface="Arial"/>
              </a:rPr>
              <a:t>•</a:t>
            </a:r>
            <a:endParaRPr sz="1600">
              <a:latin typeface="Arial"/>
              <a:cs typeface="Arial"/>
            </a:endParaRPr>
          </a:p>
        </p:txBody>
      </p:sp>
      <p:sp>
        <p:nvSpPr>
          <p:cNvPr id="9" name="text 1"/>
          <p:cNvSpPr txBox="1"/>
          <p:nvPr/>
        </p:nvSpPr>
        <p:spPr>
          <a:xfrm>
            <a:off x="754989" y="2321665"/>
            <a:ext cx="806281" cy="284333"/>
          </a:xfrm>
          <a:prstGeom prst="rect">
            <a:avLst/>
          </a:prstGeom>
        </p:spPr>
        <p:txBody>
          <a:bodyPr vert="horz" wrap="none" lIns="0" tIns="0" rIns="0" bIns="0" rtlCol="0">
            <a:spAutoFit/>
          </a:bodyPr>
          <a:lstStyle/>
          <a:p>
            <a:pPr marL="0">
              <a:lnSpc>
                <a:spcPct val="100000"/>
              </a:lnSpc>
            </a:pPr>
            <a:r>
              <a:rPr sz="2000" spc="10" dirty="0">
                <a:solidFill>
                  <a:srgbClr val="333334"/>
                </a:solidFill>
                <a:latin typeface="Arial"/>
                <a:cs typeface="Arial"/>
              </a:rPr>
              <a:t>Sports</a:t>
            </a:r>
            <a:endParaRPr sz="2000">
              <a:latin typeface="Arial"/>
              <a:cs typeface="Arial"/>
            </a:endParaRPr>
          </a:p>
        </p:txBody>
      </p:sp>
      <p:sp>
        <p:nvSpPr>
          <p:cNvPr id="10" name="text 1"/>
          <p:cNvSpPr txBox="1"/>
          <p:nvPr/>
        </p:nvSpPr>
        <p:spPr>
          <a:xfrm>
            <a:off x="412089" y="2734388"/>
            <a:ext cx="127290" cy="226001"/>
          </a:xfrm>
          <a:prstGeom prst="rect">
            <a:avLst/>
          </a:prstGeom>
        </p:spPr>
        <p:txBody>
          <a:bodyPr vert="horz" wrap="none" lIns="0" tIns="0" rIns="0" bIns="0" rtlCol="0">
            <a:spAutoFit/>
          </a:bodyPr>
          <a:lstStyle/>
          <a:p>
            <a:pPr marL="0">
              <a:lnSpc>
                <a:spcPct val="100000"/>
              </a:lnSpc>
            </a:pPr>
            <a:r>
              <a:rPr sz="1600" spc="10" dirty="0">
                <a:solidFill>
                  <a:srgbClr val="F59200"/>
                </a:solidFill>
                <a:latin typeface="Arial"/>
                <a:cs typeface="Arial"/>
              </a:rPr>
              <a:t>•</a:t>
            </a:r>
            <a:endParaRPr sz="1600">
              <a:latin typeface="Arial"/>
              <a:cs typeface="Arial"/>
            </a:endParaRPr>
          </a:p>
        </p:txBody>
      </p:sp>
      <p:sp>
        <p:nvSpPr>
          <p:cNvPr id="11" name="text 1"/>
          <p:cNvSpPr txBox="1"/>
          <p:nvPr/>
        </p:nvSpPr>
        <p:spPr>
          <a:xfrm>
            <a:off x="754989" y="2687425"/>
            <a:ext cx="1527557" cy="284333"/>
          </a:xfrm>
          <a:prstGeom prst="rect">
            <a:avLst/>
          </a:prstGeom>
        </p:spPr>
        <p:txBody>
          <a:bodyPr vert="horz" wrap="none" lIns="0" tIns="0" rIns="0" bIns="0" rtlCol="0">
            <a:spAutoFit/>
          </a:bodyPr>
          <a:lstStyle/>
          <a:p>
            <a:pPr marL="0">
              <a:lnSpc>
                <a:spcPct val="100000"/>
              </a:lnSpc>
            </a:pPr>
            <a:r>
              <a:rPr sz="1970" spc="10" dirty="0">
                <a:solidFill>
                  <a:srgbClr val="333334"/>
                </a:solidFill>
                <a:latin typeface="Arial"/>
                <a:cs typeface="Arial"/>
              </a:rPr>
              <a:t>Social  Media</a:t>
            </a:r>
            <a:endParaRPr sz="1900">
              <a:latin typeface="Arial"/>
              <a:cs typeface="Arial"/>
            </a:endParaRPr>
          </a:p>
        </p:txBody>
      </p:sp>
      <p:sp>
        <p:nvSpPr>
          <p:cNvPr id="12" name="text 1"/>
          <p:cNvSpPr txBox="1"/>
          <p:nvPr/>
        </p:nvSpPr>
        <p:spPr>
          <a:xfrm>
            <a:off x="412089" y="3100148"/>
            <a:ext cx="127290" cy="226001"/>
          </a:xfrm>
          <a:prstGeom prst="rect">
            <a:avLst/>
          </a:prstGeom>
        </p:spPr>
        <p:txBody>
          <a:bodyPr vert="horz" wrap="none" lIns="0" tIns="0" rIns="0" bIns="0" rtlCol="0">
            <a:spAutoFit/>
          </a:bodyPr>
          <a:lstStyle/>
          <a:p>
            <a:pPr marL="0">
              <a:lnSpc>
                <a:spcPct val="100000"/>
              </a:lnSpc>
            </a:pPr>
            <a:r>
              <a:rPr sz="1600" spc="10" dirty="0">
                <a:solidFill>
                  <a:srgbClr val="F59200"/>
                </a:solidFill>
                <a:latin typeface="Arial"/>
                <a:cs typeface="Arial"/>
              </a:rPr>
              <a:t>•</a:t>
            </a:r>
            <a:endParaRPr sz="1600">
              <a:latin typeface="Arial"/>
              <a:cs typeface="Arial"/>
            </a:endParaRPr>
          </a:p>
        </p:txBody>
      </p:sp>
      <p:sp>
        <p:nvSpPr>
          <p:cNvPr id="13" name="text 1"/>
          <p:cNvSpPr txBox="1"/>
          <p:nvPr/>
        </p:nvSpPr>
        <p:spPr>
          <a:xfrm>
            <a:off x="754989" y="3053185"/>
            <a:ext cx="1329040" cy="284333"/>
          </a:xfrm>
          <a:prstGeom prst="rect">
            <a:avLst/>
          </a:prstGeom>
        </p:spPr>
        <p:txBody>
          <a:bodyPr vert="horz" wrap="none" lIns="0" tIns="0" rIns="0" bIns="0" rtlCol="0">
            <a:spAutoFit/>
          </a:bodyPr>
          <a:lstStyle/>
          <a:p>
            <a:pPr marL="0">
              <a:lnSpc>
                <a:spcPct val="100000"/>
              </a:lnSpc>
            </a:pPr>
            <a:r>
              <a:rPr sz="2000" spc="10" dirty="0">
                <a:solidFill>
                  <a:srgbClr val="333334"/>
                </a:solidFill>
                <a:latin typeface="Arial"/>
                <a:cs typeface="Arial"/>
              </a:rPr>
              <a:t>Advertising</a:t>
            </a:r>
            <a:endParaRPr sz="2000">
              <a:latin typeface="Arial"/>
              <a:cs typeface="Arial"/>
            </a:endParaRPr>
          </a:p>
        </p:txBody>
      </p:sp>
      <p:sp>
        <p:nvSpPr>
          <p:cNvPr id="14" name="text 1"/>
          <p:cNvSpPr txBox="1"/>
          <p:nvPr/>
        </p:nvSpPr>
        <p:spPr>
          <a:xfrm>
            <a:off x="412089" y="3466289"/>
            <a:ext cx="127290" cy="226001"/>
          </a:xfrm>
          <a:prstGeom prst="rect">
            <a:avLst/>
          </a:prstGeom>
        </p:spPr>
        <p:txBody>
          <a:bodyPr vert="horz" wrap="none" lIns="0" tIns="0" rIns="0" bIns="0" rtlCol="0">
            <a:spAutoFit/>
          </a:bodyPr>
          <a:lstStyle/>
          <a:p>
            <a:pPr marL="0">
              <a:lnSpc>
                <a:spcPct val="100000"/>
              </a:lnSpc>
            </a:pPr>
            <a:r>
              <a:rPr sz="1600" spc="10" dirty="0">
                <a:solidFill>
                  <a:srgbClr val="F59200"/>
                </a:solidFill>
                <a:latin typeface="Arial"/>
                <a:cs typeface="Arial"/>
              </a:rPr>
              <a:t>•</a:t>
            </a:r>
            <a:endParaRPr sz="1600">
              <a:latin typeface="Arial"/>
              <a:cs typeface="Arial"/>
            </a:endParaRPr>
          </a:p>
        </p:txBody>
      </p:sp>
      <p:sp>
        <p:nvSpPr>
          <p:cNvPr id="15" name="text 1"/>
          <p:cNvSpPr txBox="1"/>
          <p:nvPr/>
        </p:nvSpPr>
        <p:spPr>
          <a:xfrm>
            <a:off x="754989" y="3419326"/>
            <a:ext cx="834022" cy="284333"/>
          </a:xfrm>
          <a:prstGeom prst="rect">
            <a:avLst/>
          </a:prstGeom>
        </p:spPr>
        <p:txBody>
          <a:bodyPr vert="horz" wrap="none" lIns="0" tIns="0" rIns="0" bIns="0" rtlCol="0">
            <a:spAutoFit/>
          </a:bodyPr>
          <a:lstStyle/>
          <a:p>
            <a:pPr marL="0">
              <a:lnSpc>
                <a:spcPct val="100000"/>
              </a:lnSpc>
            </a:pPr>
            <a:r>
              <a:rPr sz="2000" spc="10" dirty="0">
                <a:solidFill>
                  <a:srgbClr val="333334"/>
                </a:solidFill>
                <a:latin typeface="Arial"/>
                <a:cs typeface="Arial"/>
              </a:rPr>
              <a:t>Stocks</a:t>
            </a:r>
            <a:endParaRPr sz="2000">
              <a:latin typeface="Arial"/>
              <a:cs typeface="Arial"/>
            </a:endParaRPr>
          </a:p>
        </p:txBody>
      </p:sp>
      <p:sp>
        <p:nvSpPr>
          <p:cNvPr id="16" name="text 1"/>
          <p:cNvSpPr txBox="1"/>
          <p:nvPr/>
        </p:nvSpPr>
        <p:spPr>
          <a:xfrm>
            <a:off x="412089" y="3831999"/>
            <a:ext cx="127290" cy="226001"/>
          </a:xfrm>
          <a:prstGeom prst="rect">
            <a:avLst/>
          </a:prstGeom>
        </p:spPr>
        <p:txBody>
          <a:bodyPr vert="horz" wrap="none" lIns="0" tIns="0" rIns="0" bIns="0" rtlCol="0">
            <a:spAutoFit/>
          </a:bodyPr>
          <a:lstStyle/>
          <a:p>
            <a:pPr marL="0">
              <a:lnSpc>
                <a:spcPct val="100000"/>
              </a:lnSpc>
            </a:pPr>
            <a:r>
              <a:rPr sz="1600" spc="10" dirty="0">
                <a:solidFill>
                  <a:srgbClr val="F59200"/>
                </a:solidFill>
                <a:latin typeface="Arial"/>
                <a:cs typeface="Arial"/>
              </a:rPr>
              <a:t>•</a:t>
            </a:r>
            <a:endParaRPr sz="1600">
              <a:latin typeface="Arial"/>
              <a:cs typeface="Arial"/>
            </a:endParaRPr>
          </a:p>
        </p:txBody>
      </p:sp>
      <p:sp>
        <p:nvSpPr>
          <p:cNvPr id="17" name="text 1"/>
          <p:cNvSpPr txBox="1"/>
          <p:nvPr/>
        </p:nvSpPr>
        <p:spPr>
          <a:xfrm>
            <a:off x="754989" y="3785036"/>
            <a:ext cx="1429571" cy="284333"/>
          </a:xfrm>
          <a:prstGeom prst="rect">
            <a:avLst/>
          </a:prstGeom>
        </p:spPr>
        <p:txBody>
          <a:bodyPr vert="horz" wrap="none" lIns="0" tIns="0" rIns="0" bIns="0" rtlCol="0">
            <a:spAutoFit/>
          </a:bodyPr>
          <a:lstStyle/>
          <a:p>
            <a:pPr marL="0">
              <a:lnSpc>
                <a:spcPct val="100000"/>
              </a:lnSpc>
            </a:pPr>
            <a:r>
              <a:rPr sz="2000" spc="10" dirty="0">
                <a:solidFill>
                  <a:srgbClr val="333334"/>
                </a:solidFill>
                <a:latin typeface="Arial"/>
                <a:cs typeface="Arial"/>
              </a:rPr>
              <a:t>Ecommerce</a:t>
            </a:r>
            <a:endParaRPr sz="2000">
              <a:latin typeface="Arial"/>
              <a:cs typeface="Arial"/>
            </a:endParaRPr>
          </a:p>
        </p:txBody>
      </p:sp>
      <p:sp>
        <p:nvSpPr>
          <p:cNvPr id="18" name="text 1"/>
          <p:cNvSpPr txBox="1"/>
          <p:nvPr/>
        </p:nvSpPr>
        <p:spPr>
          <a:xfrm>
            <a:off x="412089" y="4197759"/>
            <a:ext cx="127290" cy="226001"/>
          </a:xfrm>
          <a:prstGeom prst="rect">
            <a:avLst/>
          </a:prstGeom>
        </p:spPr>
        <p:txBody>
          <a:bodyPr vert="horz" wrap="none" lIns="0" tIns="0" rIns="0" bIns="0" rtlCol="0">
            <a:spAutoFit/>
          </a:bodyPr>
          <a:lstStyle/>
          <a:p>
            <a:pPr marL="0">
              <a:lnSpc>
                <a:spcPct val="100000"/>
              </a:lnSpc>
            </a:pPr>
            <a:r>
              <a:rPr sz="1600" spc="10" dirty="0">
                <a:solidFill>
                  <a:srgbClr val="F59200"/>
                </a:solidFill>
                <a:latin typeface="Arial"/>
                <a:cs typeface="Arial"/>
              </a:rPr>
              <a:t>•</a:t>
            </a:r>
            <a:endParaRPr sz="1600">
              <a:latin typeface="Arial"/>
              <a:cs typeface="Arial"/>
            </a:endParaRPr>
          </a:p>
        </p:txBody>
      </p:sp>
      <p:sp>
        <p:nvSpPr>
          <p:cNvPr id="19" name="text 1"/>
          <p:cNvSpPr txBox="1"/>
          <p:nvPr/>
        </p:nvSpPr>
        <p:spPr>
          <a:xfrm>
            <a:off x="754989" y="4150796"/>
            <a:ext cx="769123" cy="284333"/>
          </a:xfrm>
          <a:prstGeom prst="rect">
            <a:avLst/>
          </a:prstGeom>
        </p:spPr>
        <p:txBody>
          <a:bodyPr vert="horz" wrap="none" lIns="0" tIns="0" rIns="0" bIns="0" rtlCol="0">
            <a:spAutoFit/>
          </a:bodyPr>
          <a:lstStyle/>
          <a:p>
            <a:pPr marL="0">
              <a:lnSpc>
                <a:spcPct val="100000"/>
              </a:lnSpc>
            </a:pPr>
            <a:r>
              <a:rPr sz="2000" spc="10" dirty="0">
                <a:solidFill>
                  <a:srgbClr val="333334"/>
                </a:solidFill>
                <a:latin typeface="Arial"/>
                <a:cs typeface="Arial"/>
              </a:rPr>
              <a:t>Travel</a:t>
            </a:r>
            <a:endParaRPr sz="2000">
              <a:latin typeface="Arial"/>
              <a:cs typeface="Arial"/>
            </a:endParaRPr>
          </a:p>
        </p:txBody>
      </p:sp>
      <p:sp>
        <p:nvSpPr>
          <p:cNvPr id="20" name="text 1"/>
          <p:cNvSpPr txBox="1"/>
          <p:nvPr/>
        </p:nvSpPr>
        <p:spPr>
          <a:xfrm>
            <a:off x="393192" y="942785"/>
            <a:ext cx="7213473" cy="529709"/>
          </a:xfrm>
          <a:prstGeom prst="rect">
            <a:avLst/>
          </a:prstGeom>
        </p:spPr>
        <p:txBody>
          <a:bodyPr vert="horz" wrap="none" lIns="0" tIns="0" rIns="0" bIns="0" rtlCol="0">
            <a:spAutoFit/>
          </a:bodyPr>
          <a:lstStyle/>
          <a:p>
            <a:pPr marL="0">
              <a:lnSpc>
                <a:spcPct val="100000"/>
              </a:lnSpc>
            </a:pPr>
            <a:r>
              <a:rPr sz="1650" i="1" spc="10" dirty="0">
                <a:latin typeface="Arial"/>
                <a:cs typeface="Arial"/>
              </a:rPr>
              <a:t>Dynamic  content  is  the  interactive  or  personalized  portion  of  a  website,</a:t>
            </a:r>
            <a:endParaRPr sz="1600">
              <a:latin typeface="Arial"/>
              <a:cs typeface="Arial"/>
            </a:endParaRPr>
          </a:p>
          <a:p>
            <a:pPr marL="0">
              <a:lnSpc>
                <a:spcPct val="100000"/>
              </a:lnSpc>
            </a:pPr>
            <a:r>
              <a:rPr sz="1800" i="1" spc="10" dirty="0">
                <a:latin typeface="Arial"/>
                <a:cs typeface="Arial"/>
              </a:rPr>
              <a:t>created  on-the-fly  for  each  end  user</a:t>
            </a:r>
            <a:endParaRPr sz="1800">
              <a:latin typeface="Arial"/>
              <a:cs typeface="Arial"/>
            </a:endParaRPr>
          </a:p>
        </p:txBody>
      </p:sp>
    </p:spTree>
    <p:extLst>
      <p:ext uri="{BB962C8B-B14F-4D97-AF65-F5344CB8AC3E}">
        <p14:creationId xmlns:p14="http://schemas.microsoft.com/office/powerpoint/2010/main" val="175910842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25" name="object 325"/>
          <p:cNvSpPr/>
          <p:nvPr/>
        </p:nvSpPr>
        <p:spPr>
          <a:xfrm>
            <a:off x="5554726" y="970026"/>
            <a:ext cx="3036824" cy="2633599"/>
          </a:xfrm>
          <a:custGeom>
            <a:avLst/>
            <a:gdLst/>
            <a:ahLst/>
            <a:cxnLst/>
            <a:rect l="l" t="t" r="r" b="b"/>
            <a:pathLst>
              <a:path w="3036824" h="2633599">
                <a:moveTo>
                  <a:pt x="0" y="65277"/>
                </a:moveTo>
                <a:cubicBezTo>
                  <a:pt x="0" y="29210"/>
                  <a:pt x="29210" y="0"/>
                  <a:pt x="65278" y="0"/>
                </a:cubicBezTo>
                <a:lnTo>
                  <a:pt x="2971419" y="0"/>
                </a:lnTo>
                <a:cubicBezTo>
                  <a:pt x="3007487" y="0"/>
                  <a:pt x="3036824" y="29210"/>
                  <a:pt x="3036824" y="65277"/>
                </a:cubicBezTo>
                <a:lnTo>
                  <a:pt x="3036824" y="2568194"/>
                </a:lnTo>
                <a:cubicBezTo>
                  <a:pt x="3036824" y="2604262"/>
                  <a:pt x="3007487" y="2633599"/>
                  <a:pt x="2971419" y="2633599"/>
                </a:cubicBezTo>
                <a:lnTo>
                  <a:pt x="65278" y="2633599"/>
                </a:lnTo>
                <a:cubicBezTo>
                  <a:pt x="29210" y="2633599"/>
                  <a:pt x="0" y="2604262"/>
                  <a:pt x="0" y="2568194"/>
                </a:cubicBezTo>
                <a:close/>
              </a:path>
            </a:pathLst>
          </a:custGeom>
          <a:solidFill>
            <a:srgbClr val="FFFFFF"/>
          </a:solidFill>
        </p:spPr>
        <p:txBody>
          <a:bodyPr wrap="square" lIns="0" tIns="0" rIns="0" bIns="0" rtlCol="0">
            <a:noAutofit/>
          </a:bodyPr>
          <a:lstStyle/>
          <a:p>
            <a:endParaRPr/>
          </a:p>
        </p:txBody>
      </p:sp>
      <p:sp>
        <p:nvSpPr>
          <p:cNvPr id="326" name="object 326"/>
          <p:cNvSpPr/>
          <p:nvPr/>
        </p:nvSpPr>
        <p:spPr>
          <a:xfrm>
            <a:off x="5542026" y="957326"/>
            <a:ext cx="3062224" cy="2658999"/>
          </a:xfrm>
          <a:custGeom>
            <a:avLst/>
            <a:gdLst/>
            <a:ahLst/>
            <a:cxnLst/>
            <a:rect l="l" t="t" r="r" b="b"/>
            <a:pathLst>
              <a:path w="3062224" h="2658999">
                <a:moveTo>
                  <a:pt x="12700" y="77977"/>
                </a:moveTo>
                <a:cubicBezTo>
                  <a:pt x="12700" y="41910"/>
                  <a:pt x="41910" y="12700"/>
                  <a:pt x="77978" y="12700"/>
                </a:cubicBezTo>
                <a:lnTo>
                  <a:pt x="2984119" y="12700"/>
                </a:lnTo>
                <a:cubicBezTo>
                  <a:pt x="3020187" y="12700"/>
                  <a:pt x="3049524" y="41910"/>
                  <a:pt x="3049524" y="77977"/>
                </a:cubicBezTo>
                <a:lnTo>
                  <a:pt x="3049524" y="2580894"/>
                </a:lnTo>
                <a:cubicBezTo>
                  <a:pt x="3049524" y="2616962"/>
                  <a:pt x="3020187" y="2646299"/>
                  <a:pt x="2984119" y="2646299"/>
                </a:cubicBezTo>
                <a:lnTo>
                  <a:pt x="77978" y="2646299"/>
                </a:lnTo>
                <a:cubicBezTo>
                  <a:pt x="41910" y="2646299"/>
                  <a:pt x="12700" y="2616962"/>
                  <a:pt x="12700" y="2580894"/>
                </a:cubicBezTo>
                <a:close/>
              </a:path>
            </a:pathLst>
          </a:custGeom>
          <a:ln w="25400">
            <a:solidFill>
              <a:srgbClr val="E36C09"/>
            </a:solidFill>
          </a:ln>
        </p:spPr>
        <p:txBody>
          <a:bodyPr wrap="square" lIns="0" tIns="0" rIns="0" bIns="0" rtlCol="0">
            <a:noAutofit/>
          </a:bodyPr>
          <a:lstStyle/>
          <a:p>
            <a:endParaRPr/>
          </a:p>
        </p:txBody>
      </p:sp>
      <p:sp>
        <p:nvSpPr>
          <p:cNvPr id="3" name="text 1"/>
          <p:cNvSpPr txBox="1"/>
          <p:nvPr/>
        </p:nvSpPr>
        <p:spPr>
          <a:xfrm>
            <a:off x="2125345" y="330551"/>
            <a:ext cx="4989524" cy="383083"/>
          </a:xfrm>
          <a:prstGeom prst="rect">
            <a:avLst/>
          </a:prstGeom>
        </p:spPr>
        <p:txBody>
          <a:bodyPr vert="horz" wrap="none" lIns="0" tIns="0" rIns="0" bIns="0" rtlCol="0">
            <a:spAutoFit/>
          </a:bodyPr>
          <a:lstStyle/>
          <a:p>
            <a:pPr marL="0">
              <a:lnSpc>
                <a:spcPct val="100000"/>
              </a:lnSpc>
            </a:pPr>
            <a:r>
              <a:rPr sz="2580" b="1" spc="10" dirty="0">
                <a:solidFill>
                  <a:srgbClr val="202020"/>
                </a:solidFill>
                <a:latin typeface="Arial"/>
                <a:cs typeface="Arial"/>
              </a:rPr>
              <a:t>Features  for  Dynamic  Content</a:t>
            </a:r>
            <a:endParaRPr sz="2500">
              <a:latin typeface="Arial"/>
              <a:cs typeface="Arial"/>
            </a:endParaRPr>
          </a:p>
        </p:txBody>
      </p:sp>
      <p:sp>
        <p:nvSpPr>
          <p:cNvPr id="4" name="text 1"/>
          <p:cNvSpPr txBox="1"/>
          <p:nvPr/>
        </p:nvSpPr>
        <p:spPr>
          <a:xfrm>
            <a:off x="520293" y="1262866"/>
            <a:ext cx="283691" cy="284333"/>
          </a:xfrm>
          <a:prstGeom prst="rect">
            <a:avLst/>
          </a:prstGeom>
        </p:spPr>
        <p:txBody>
          <a:bodyPr vert="horz" wrap="none" lIns="0" tIns="0" rIns="0" bIns="0" rtlCol="0">
            <a:spAutoFit/>
          </a:bodyPr>
          <a:lstStyle/>
          <a:p>
            <a:pPr marL="0">
              <a:lnSpc>
                <a:spcPct val="100000"/>
              </a:lnSpc>
            </a:pPr>
            <a:r>
              <a:rPr sz="2000" spc="10" dirty="0">
                <a:latin typeface="Arial"/>
                <a:cs typeface="Arial"/>
              </a:rPr>
              <a:t>1.</a:t>
            </a:r>
            <a:endParaRPr sz="2000">
              <a:latin typeface="Arial"/>
              <a:cs typeface="Arial"/>
            </a:endParaRPr>
          </a:p>
        </p:txBody>
      </p:sp>
      <p:sp>
        <p:nvSpPr>
          <p:cNvPr id="5" name="text 1"/>
          <p:cNvSpPr txBox="1"/>
          <p:nvPr/>
        </p:nvSpPr>
        <p:spPr>
          <a:xfrm>
            <a:off x="1078077" y="1262866"/>
            <a:ext cx="2913292" cy="284333"/>
          </a:xfrm>
          <a:prstGeom prst="rect">
            <a:avLst/>
          </a:prstGeom>
        </p:spPr>
        <p:txBody>
          <a:bodyPr vert="horz" wrap="none" lIns="0" tIns="0" rIns="0" bIns="0" rtlCol="0">
            <a:spAutoFit/>
          </a:bodyPr>
          <a:lstStyle/>
          <a:p>
            <a:pPr marL="0">
              <a:lnSpc>
                <a:spcPct val="100000"/>
              </a:lnSpc>
            </a:pPr>
            <a:r>
              <a:rPr sz="1970" spc="10" dirty="0">
                <a:latin typeface="Arial"/>
                <a:cs typeface="Arial"/>
              </a:rPr>
              <a:t>Connection  optimizations</a:t>
            </a:r>
            <a:endParaRPr sz="1900">
              <a:latin typeface="Arial"/>
              <a:cs typeface="Arial"/>
            </a:endParaRPr>
          </a:p>
        </p:txBody>
      </p:sp>
      <p:sp>
        <p:nvSpPr>
          <p:cNvPr id="6" name="text 1"/>
          <p:cNvSpPr txBox="1"/>
          <p:nvPr/>
        </p:nvSpPr>
        <p:spPr>
          <a:xfrm>
            <a:off x="520293" y="1745974"/>
            <a:ext cx="283691" cy="284333"/>
          </a:xfrm>
          <a:prstGeom prst="rect">
            <a:avLst/>
          </a:prstGeom>
        </p:spPr>
        <p:txBody>
          <a:bodyPr vert="horz" wrap="none" lIns="0" tIns="0" rIns="0" bIns="0" rtlCol="0">
            <a:spAutoFit/>
          </a:bodyPr>
          <a:lstStyle/>
          <a:p>
            <a:pPr marL="0">
              <a:lnSpc>
                <a:spcPct val="100000"/>
              </a:lnSpc>
            </a:pPr>
            <a:r>
              <a:rPr sz="2000" spc="10" dirty="0">
                <a:latin typeface="Arial"/>
                <a:cs typeface="Arial"/>
              </a:rPr>
              <a:t>2.</a:t>
            </a:r>
            <a:endParaRPr sz="2000">
              <a:latin typeface="Arial"/>
              <a:cs typeface="Arial"/>
            </a:endParaRPr>
          </a:p>
        </p:txBody>
      </p:sp>
      <p:sp>
        <p:nvSpPr>
          <p:cNvPr id="7" name="text 1"/>
          <p:cNvSpPr txBox="1"/>
          <p:nvPr/>
        </p:nvSpPr>
        <p:spPr>
          <a:xfrm>
            <a:off x="1078077" y="1745974"/>
            <a:ext cx="4051767" cy="589452"/>
          </a:xfrm>
          <a:prstGeom prst="rect">
            <a:avLst/>
          </a:prstGeom>
        </p:spPr>
        <p:txBody>
          <a:bodyPr vert="horz" wrap="none" lIns="0" tIns="0" rIns="0" bIns="0" rtlCol="0">
            <a:spAutoFit/>
          </a:bodyPr>
          <a:lstStyle/>
          <a:p>
            <a:pPr marL="0">
              <a:lnSpc>
                <a:spcPct val="100000"/>
              </a:lnSpc>
            </a:pPr>
            <a:r>
              <a:rPr sz="1820" spc="10" dirty="0">
                <a:latin typeface="Arial"/>
                <a:cs typeface="Arial"/>
              </a:rPr>
              <a:t>Multiple  cache  behaviors  and  origin</a:t>
            </a:r>
            <a:endParaRPr sz="1800">
              <a:latin typeface="Arial"/>
              <a:cs typeface="Arial"/>
            </a:endParaRPr>
          </a:p>
          <a:p>
            <a:pPr marL="0">
              <a:lnSpc>
                <a:spcPct val="100000"/>
              </a:lnSpc>
            </a:pPr>
            <a:r>
              <a:rPr sz="2000" spc="10" dirty="0">
                <a:latin typeface="Arial"/>
                <a:cs typeface="Arial"/>
              </a:rPr>
              <a:t>servers  </a:t>
            </a:r>
            <a:endParaRPr sz="2000">
              <a:latin typeface="Arial"/>
              <a:cs typeface="Arial"/>
            </a:endParaRPr>
          </a:p>
        </p:txBody>
      </p:sp>
      <p:sp>
        <p:nvSpPr>
          <p:cNvPr id="8" name="text 1"/>
          <p:cNvSpPr txBox="1"/>
          <p:nvPr/>
        </p:nvSpPr>
        <p:spPr>
          <a:xfrm>
            <a:off x="520293" y="2532612"/>
            <a:ext cx="283691" cy="284333"/>
          </a:xfrm>
          <a:prstGeom prst="rect">
            <a:avLst/>
          </a:prstGeom>
        </p:spPr>
        <p:txBody>
          <a:bodyPr vert="horz" wrap="none" lIns="0" tIns="0" rIns="0" bIns="0" rtlCol="0">
            <a:spAutoFit/>
          </a:bodyPr>
          <a:lstStyle/>
          <a:p>
            <a:pPr marL="0">
              <a:lnSpc>
                <a:spcPct val="100000"/>
              </a:lnSpc>
            </a:pPr>
            <a:r>
              <a:rPr sz="2000" spc="10" dirty="0">
                <a:latin typeface="Arial"/>
                <a:cs typeface="Arial"/>
              </a:rPr>
              <a:t>3.</a:t>
            </a:r>
            <a:endParaRPr sz="2000">
              <a:latin typeface="Arial"/>
              <a:cs typeface="Arial"/>
            </a:endParaRPr>
          </a:p>
        </p:txBody>
      </p:sp>
      <p:sp>
        <p:nvSpPr>
          <p:cNvPr id="9" name="text 1"/>
          <p:cNvSpPr txBox="1"/>
          <p:nvPr/>
        </p:nvSpPr>
        <p:spPr>
          <a:xfrm>
            <a:off x="1078077" y="2532612"/>
            <a:ext cx="4104705" cy="589133"/>
          </a:xfrm>
          <a:prstGeom prst="rect">
            <a:avLst/>
          </a:prstGeom>
        </p:spPr>
        <p:txBody>
          <a:bodyPr vert="horz" wrap="none" lIns="0" tIns="0" rIns="0" bIns="0" rtlCol="0">
            <a:spAutoFit/>
          </a:bodyPr>
          <a:lstStyle/>
          <a:p>
            <a:pPr marL="0">
              <a:lnSpc>
                <a:spcPct val="100000"/>
              </a:lnSpc>
            </a:pPr>
            <a:r>
              <a:rPr sz="1850" spc="10" dirty="0">
                <a:latin typeface="Arial"/>
                <a:cs typeface="Arial"/>
              </a:rPr>
              <a:t>Query  string  parameters  and  cookie</a:t>
            </a:r>
            <a:endParaRPr sz="1800">
              <a:latin typeface="Arial"/>
              <a:cs typeface="Arial"/>
            </a:endParaRPr>
          </a:p>
          <a:p>
            <a:pPr marL="0">
              <a:lnSpc>
                <a:spcPct val="100000"/>
              </a:lnSpc>
            </a:pPr>
            <a:r>
              <a:rPr sz="2000" spc="10" dirty="0">
                <a:latin typeface="Arial"/>
                <a:cs typeface="Arial"/>
              </a:rPr>
              <a:t>support</a:t>
            </a:r>
            <a:endParaRPr sz="2000">
              <a:latin typeface="Arial"/>
              <a:cs typeface="Arial"/>
            </a:endParaRPr>
          </a:p>
        </p:txBody>
      </p:sp>
      <p:sp>
        <p:nvSpPr>
          <p:cNvPr id="10" name="text 1"/>
          <p:cNvSpPr txBox="1"/>
          <p:nvPr/>
        </p:nvSpPr>
        <p:spPr>
          <a:xfrm>
            <a:off x="520293" y="3320499"/>
            <a:ext cx="283520" cy="284673"/>
          </a:xfrm>
          <a:prstGeom prst="rect">
            <a:avLst/>
          </a:prstGeom>
        </p:spPr>
        <p:txBody>
          <a:bodyPr vert="horz" wrap="none" lIns="0" tIns="0" rIns="0" bIns="0" rtlCol="0">
            <a:spAutoFit/>
          </a:bodyPr>
          <a:lstStyle/>
          <a:p>
            <a:pPr marL="0">
              <a:lnSpc>
                <a:spcPct val="100000"/>
              </a:lnSpc>
            </a:pPr>
            <a:r>
              <a:rPr sz="2000" spc="10" dirty="0">
                <a:latin typeface="Arial"/>
                <a:cs typeface="Arial"/>
              </a:rPr>
              <a:t>4.</a:t>
            </a:r>
            <a:endParaRPr sz="2000">
              <a:latin typeface="Arial"/>
              <a:cs typeface="Arial"/>
            </a:endParaRPr>
          </a:p>
        </p:txBody>
      </p:sp>
      <p:sp>
        <p:nvSpPr>
          <p:cNvPr id="11" name="text 1"/>
          <p:cNvSpPr txBox="1"/>
          <p:nvPr/>
        </p:nvSpPr>
        <p:spPr>
          <a:xfrm>
            <a:off x="1078077" y="3320499"/>
            <a:ext cx="2831081" cy="284673"/>
          </a:xfrm>
          <a:prstGeom prst="rect">
            <a:avLst/>
          </a:prstGeom>
        </p:spPr>
        <p:txBody>
          <a:bodyPr vert="horz" wrap="none" lIns="0" tIns="0" rIns="0" bIns="0" rtlCol="0">
            <a:spAutoFit/>
          </a:bodyPr>
          <a:lstStyle/>
          <a:p>
            <a:pPr marL="0">
              <a:lnSpc>
                <a:spcPct val="100000"/>
              </a:lnSpc>
            </a:pPr>
            <a:r>
              <a:rPr sz="1970" spc="10" dirty="0">
                <a:latin typeface="Arial"/>
                <a:cs typeface="Arial"/>
              </a:rPr>
              <a:t>Custom  SSL  Certificates</a:t>
            </a:r>
            <a:endParaRPr sz="1900">
              <a:latin typeface="Arial"/>
              <a:cs typeface="Arial"/>
            </a:endParaRPr>
          </a:p>
        </p:txBody>
      </p:sp>
      <p:sp>
        <p:nvSpPr>
          <p:cNvPr id="12" name="text 1"/>
          <p:cNvSpPr txBox="1"/>
          <p:nvPr/>
        </p:nvSpPr>
        <p:spPr>
          <a:xfrm>
            <a:off x="520293" y="3803933"/>
            <a:ext cx="283691" cy="284333"/>
          </a:xfrm>
          <a:prstGeom prst="rect">
            <a:avLst/>
          </a:prstGeom>
        </p:spPr>
        <p:txBody>
          <a:bodyPr vert="horz" wrap="none" lIns="0" tIns="0" rIns="0" bIns="0" rtlCol="0">
            <a:spAutoFit/>
          </a:bodyPr>
          <a:lstStyle/>
          <a:p>
            <a:pPr marL="0">
              <a:lnSpc>
                <a:spcPct val="100000"/>
              </a:lnSpc>
            </a:pPr>
            <a:r>
              <a:rPr sz="2000" spc="10" dirty="0">
                <a:latin typeface="Arial"/>
                <a:cs typeface="Arial"/>
              </a:rPr>
              <a:t>5.</a:t>
            </a:r>
            <a:endParaRPr sz="2000">
              <a:latin typeface="Arial"/>
              <a:cs typeface="Arial"/>
            </a:endParaRPr>
          </a:p>
        </p:txBody>
      </p:sp>
      <p:sp>
        <p:nvSpPr>
          <p:cNvPr id="13" name="text 1"/>
          <p:cNvSpPr txBox="1"/>
          <p:nvPr/>
        </p:nvSpPr>
        <p:spPr>
          <a:xfrm>
            <a:off x="1078077" y="3803933"/>
            <a:ext cx="2247304" cy="284333"/>
          </a:xfrm>
          <a:prstGeom prst="rect">
            <a:avLst/>
          </a:prstGeom>
        </p:spPr>
        <p:txBody>
          <a:bodyPr vert="horz" wrap="none" lIns="0" tIns="0" rIns="0" bIns="0" rtlCol="0">
            <a:spAutoFit/>
          </a:bodyPr>
          <a:lstStyle/>
          <a:p>
            <a:pPr marL="0">
              <a:lnSpc>
                <a:spcPct val="100000"/>
              </a:lnSpc>
            </a:pPr>
            <a:r>
              <a:rPr sz="1970" spc="10" dirty="0">
                <a:latin typeface="Arial"/>
                <a:cs typeface="Arial"/>
              </a:rPr>
              <a:t>Zone  Apex  Support</a:t>
            </a:r>
            <a:endParaRPr sz="1900">
              <a:latin typeface="Arial"/>
              <a:cs typeface="Arial"/>
            </a:endParaRPr>
          </a:p>
        </p:txBody>
      </p:sp>
      <p:pic>
        <p:nvPicPr>
          <p:cNvPr id="11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700" y="1030351"/>
            <a:ext cx="2912999" cy="2495550"/>
          </a:xfrm>
          <a:prstGeom prst="rect">
            <a:avLst/>
          </a:prstGeom>
        </p:spPr>
      </p:pic>
    </p:spTree>
    <p:extLst>
      <p:ext uri="{BB962C8B-B14F-4D97-AF65-F5344CB8AC3E}">
        <p14:creationId xmlns:p14="http://schemas.microsoft.com/office/powerpoint/2010/main" val="408922965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97840" y="263822"/>
            <a:ext cx="4227551" cy="340519"/>
          </a:xfrm>
          <a:prstGeom prst="rect">
            <a:avLst/>
          </a:prstGeom>
        </p:spPr>
        <p:txBody>
          <a:bodyPr vert="horz" wrap="none" lIns="0" tIns="0" rIns="0" bIns="0" rtlCol="0">
            <a:spAutoFit/>
          </a:bodyPr>
          <a:lstStyle/>
          <a:p>
            <a:pPr marL="0">
              <a:lnSpc>
                <a:spcPct val="100000"/>
              </a:lnSpc>
            </a:pPr>
            <a:r>
              <a:rPr sz="2340" b="1" spc="10" dirty="0">
                <a:solidFill>
                  <a:srgbClr val="202020"/>
                </a:solidFill>
                <a:latin typeface="Arial"/>
                <a:cs typeface="Arial"/>
              </a:rPr>
              <a:t>Typical  Website  Architecture</a:t>
            </a:r>
            <a:endParaRPr sz="2300">
              <a:latin typeface="Arial"/>
              <a:cs typeface="Arial"/>
            </a:endParaRPr>
          </a:p>
        </p:txBody>
      </p:sp>
      <p:pic>
        <p:nvPicPr>
          <p:cNvPr id="11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371755"/>
            <a:ext cx="825096" cy="727999"/>
          </a:xfrm>
          <a:prstGeom prst="rect">
            <a:avLst/>
          </a:prstGeom>
        </p:spPr>
      </p:pic>
      <p:sp>
        <p:nvSpPr>
          <p:cNvPr id="327" name="object 327"/>
          <p:cNvSpPr/>
          <p:nvPr/>
        </p:nvSpPr>
        <p:spPr>
          <a:xfrm>
            <a:off x="5203825" y="681101"/>
            <a:ext cx="3233801" cy="1828800"/>
          </a:xfrm>
          <a:custGeom>
            <a:avLst/>
            <a:gdLst/>
            <a:ahLst/>
            <a:cxnLst/>
            <a:rect l="l" t="t" r="r" b="b"/>
            <a:pathLst>
              <a:path w="3233801" h="1828800">
                <a:moveTo>
                  <a:pt x="0" y="179451"/>
                </a:moveTo>
                <a:cubicBezTo>
                  <a:pt x="0" y="80264"/>
                  <a:pt x="80391" y="0"/>
                  <a:pt x="179578" y="0"/>
                </a:cubicBezTo>
                <a:lnTo>
                  <a:pt x="3054223" y="0"/>
                </a:lnTo>
                <a:cubicBezTo>
                  <a:pt x="3153410" y="0"/>
                  <a:pt x="3233801" y="80264"/>
                  <a:pt x="3233801" y="179451"/>
                </a:cubicBezTo>
                <a:lnTo>
                  <a:pt x="3233801" y="1649222"/>
                </a:lnTo>
                <a:cubicBezTo>
                  <a:pt x="3233801" y="1748409"/>
                  <a:pt x="3153410" y="1828800"/>
                  <a:pt x="3054223" y="1828800"/>
                </a:cubicBezTo>
                <a:lnTo>
                  <a:pt x="179578" y="1828800"/>
                </a:lnTo>
                <a:cubicBezTo>
                  <a:pt x="80391" y="1828800"/>
                  <a:pt x="0" y="1748409"/>
                  <a:pt x="0" y="1649222"/>
                </a:cubicBezTo>
                <a:close/>
              </a:path>
            </a:pathLst>
          </a:custGeom>
          <a:solidFill>
            <a:srgbClr val="FFEDC9"/>
          </a:solidFill>
        </p:spPr>
        <p:txBody>
          <a:bodyPr wrap="square" lIns="0" tIns="0" rIns="0" bIns="0" rtlCol="0">
            <a:noAutofit/>
          </a:bodyPr>
          <a:lstStyle/>
          <a:p>
            <a:endParaRPr/>
          </a:p>
        </p:txBody>
      </p:sp>
      <p:sp>
        <p:nvSpPr>
          <p:cNvPr id="328" name="object 328"/>
          <p:cNvSpPr/>
          <p:nvPr/>
        </p:nvSpPr>
        <p:spPr>
          <a:xfrm>
            <a:off x="5119751" y="1138301"/>
            <a:ext cx="3429000" cy="1371600"/>
          </a:xfrm>
          <a:custGeom>
            <a:avLst/>
            <a:gdLst/>
            <a:ahLst/>
            <a:cxnLst/>
            <a:rect l="l" t="t" r="r" b="b"/>
            <a:pathLst>
              <a:path w="3429000" h="1371600">
                <a:moveTo>
                  <a:pt x="0" y="0"/>
                </a:moveTo>
                <a:lnTo>
                  <a:pt x="0" y="1371600"/>
                </a:lnTo>
                <a:lnTo>
                  <a:pt x="3429000" y="1371600"/>
                </a:lnTo>
                <a:lnTo>
                  <a:pt x="3429000" y="0"/>
                </a:lnTo>
                <a:lnTo>
                  <a:pt x="0" y="0"/>
                </a:lnTo>
                <a:close/>
              </a:path>
            </a:pathLst>
          </a:custGeom>
          <a:solidFill>
            <a:srgbClr val="FFFFFF"/>
          </a:solidFill>
        </p:spPr>
        <p:txBody>
          <a:bodyPr wrap="square" lIns="0" tIns="0" rIns="0" bIns="0" rtlCol="0">
            <a:noAutofit/>
          </a:bodyPr>
          <a:lstStyle/>
          <a:p>
            <a:endParaRPr/>
          </a:p>
        </p:txBody>
      </p:sp>
      <p:sp>
        <p:nvSpPr>
          <p:cNvPr id="329" name="object 329"/>
          <p:cNvSpPr/>
          <p:nvPr/>
        </p:nvSpPr>
        <p:spPr>
          <a:xfrm>
            <a:off x="5237226" y="2632075"/>
            <a:ext cx="3233674" cy="1828800"/>
          </a:xfrm>
          <a:custGeom>
            <a:avLst/>
            <a:gdLst/>
            <a:ahLst/>
            <a:cxnLst/>
            <a:rect l="l" t="t" r="r" b="b"/>
            <a:pathLst>
              <a:path w="3233674" h="1828800">
                <a:moveTo>
                  <a:pt x="0" y="179578"/>
                </a:moveTo>
                <a:cubicBezTo>
                  <a:pt x="0" y="80391"/>
                  <a:pt x="80264" y="0"/>
                  <a:pt x="179451" y="0"/>
                </a:cubicBezTo>
                <a:lnTo>
                  <a:pt x="3054096" y="0"/>
                </a:lnTo>
                <a:cubicBezTo>
                  <a:pt x="3153283" y="0"/>
                  <a:pt x="3233674" y="80391"/>
                  <a:pt x="3233674" y="179578"/>
                </a:cubicBezTo>
                <a:lnTo>
                  <a:pt x="3233674" y="1649247"/>
                </a:lnTo>
                <a:cubicBezTo>
                  <a:pt x="3233674" y="1748409"/>
                  <a:pt x="3153283" y="1828800"/>
                  <a:pt x="3054096" y="1828800"/>
                </a:cubicBezTo>
                <a:lnTo>
                  <a:pt x="179451" y="1828800"/>
                </a:lnTo>
                <a:cubicBezTo>
                  <a:pt x="80264" y="1828800"/>
                  <a:pt x="0" y="1748409"/>
                  <a:pt x="0" y="1649247"/>
                </a:cubicBezTo>
                <a:close/>
              </a:path>
            </a:pathLst>
          </a:custGeom>
          <a:solidFill>
            <a:srgbClr val="FFEDC9"/>
          </a:solidFill>
        </p:spPr>
        <p:txBody>
          <a:bodyPr wrap="square" lIns="0" tIns="0" rIns="0" bIns="0" rtlCol="0">
            <a:noAutofit/>
          </a:bodyPr>
          <a:lstStyle/>
          <a:p>
            <a:endParaRPr/>
          </a:p>
        </p:txBody>
      </p:sp>
      <p:sp>
        <p:nvSpPr>
          <p:cNvPr id="330" name="object 330"/>
          <p:cNvSpPr/>
          <p:nvPr/>
        </p:nvSpPr>
        <p:spPr>
          <a:xfrm>
            <a:off x="5203825" y="3208337"/>
            <a:ext cx="3268726" cy="1238250"/>
          </a:xfrm>
          <a:custGeom>
            <a:avLst/>
            <a:gdLst/>
            <a:ahLst/>
            <a:cxnLst/>
            <a:rect l="l" t="t" r="r" b="b"/>
            <a:pathLst>
              <a:path w="3268726" h="1238250">
                <a:moveTo>
                  <a:pt x="0" y="0"/>
                </a:moveTo>
                <a:lnTo>
                  <a:pt x="0" y="1238250"/>
                </a:lnTo>
                <a:lnTo>
                  <a:pt x="3268726" y="1238250"/>
                </a:lnTo>
                <a:lnTo>
                  <a:pt x="3268726" y="0"/>
                </a:lnTo>
                <a:lnTo>
                  <a:pt x="0" y="0"/>
                </a:lnTo>
                <a:close/>
              </a:path>
            </a:pathLst>
          </a:custGeom>
          <a:solidFill>
            <a:srgbClr val="FFFFFF"/>
          </a:solidFill>
        </p:spPr>
        <p:txBody>
          <a:bodyPr wrap="square" lIns="0" tIns="0" rIns="0" bIns="0" rtlCol="0">
            <a:noAutofit/>
          </a:bodyPr>
          <a:lstStyle/>
          <a:p>
            <a:endParaRPr/>
          </a:p>
        </p:txBody>
      </p:sp>
      <p:sp>
        <p:nvSpPr>
          <p:cNvPr id="331" name="object 331"/>
          <p:cNvSpPr/>
          <p:nvPr/>
        </p:nvSpPr>
        <p:spPr>
          <a:xfrm>
            <a:off x="5229225" y="2627376"/>
            <a:ext cx="3252851" cy="1847786"/>
          </a:xfrm>
          <a:custGeom>
            <a:avLst/>
            <a:gdLst/>
            <a:ahLst/>
            <a:cxnLst/>
            <a:rect l="l" t="t" r="r" b="b"/>
            <a:pathLst>
              <a:path w="3252851" h="1847786">
                <a:moveTo>
                  <a:pt x="9525" y="188976"/>
                </a:moveTo>
                <a:cubicBezTo>
                  <a:pt x="9525" y="89789"/>
                  <a:pt x="89916" y="9525"/>
                  <a:pt x="189103" y="9525"/>
                </a:cubicBezTo>
                <a:lnTo>
                  <a:pt x="3063748" y="9525"/>
                </a:lnTo>
                <a:cubicBezTo>
                  <a:pt x="3162935" y="9525"/>
                  <a:pt x="3243326" y="89789"/>
                  <a:pt x="3243326" y="188976"/>
                </a:cubicBezTo>
                <a:lnTo>
                  <a:pt x="3243326" y="1658709"/>
                </a:lnTo>
                <a:cubicBezTo>
                  <a:pt x="3243326" y="1757870"/>
                  <a:pt x="3162935" y="1838261"/>
                  <a:pt x="3063748" y="1838261"/>
                </a:cubicBezTo>
                <a:lnTo>
                  <a:pt x="189103" y="1838261"/>
                </a:lnTo>
                <a:cubicBezTo>
                  <a:pt x="89916" y="1838261"/>
                  <a:pt x="9525" y="1757870"/>
                  <a:pt x="9525" y="1658709"/>
                </a:cubicBezTo>
                <a:close/>
              </a:path>
            </a:pathLst>
          </a:custGeom>
          <a:ln w="19050">
            <a:solidFill>
              <a:srgbClr val="000000"/>
            </a:solidFill>
          </a:ln>
        </p:spPr>
        <p:txBody>
          <a:bodyPr wrap="square" lIns="0" tIns="0" rIns="0" bIns="0" rtlCol="0">
            <a:noAutofit/>
          </a:bodyPr>
          <a:lstStyle/>
          <a:p>
            <a:endParaRPr/>
          </a:p>
        </p:txBody>
      </p:sp>
      <p:sp>
        <p:nvSpPr>
          <p:cNvPr id="4" name="text 1"/>
          <p:cNvSpPr txBox="1"/>
          <p:nvPr/>
        </p:nvSpPr>
        <p:spPr>
          <a:xfrm>
            <a:off x="5622036" y="1927384"/>
            <a:ext cx="704546" cy="264854"/>
          </a:xfrm>
          <a:prstGeom prst="rect">
            <a:avLst/>
          </a:prstGeom>
        </p:spPr>
        <p:txBody>
          <a:bodyPr vert="horz" wrap="none" lIns="0" tIns="0" rIns="0" bIns="0" rtlCol="0">
            <a:spAutoFit/>
          </a:bodyPr>
          <a:lstStyle/>
          <a:p>
            <a:pPr marL="0">
              <a:lnSpc>
                <a:spcPct val="100000"/>
              </a:lnSpc>
            </a:pPr>
            <a:r>
              <a:rPr sz="779" b="1" spc="10" dirty="0">
                <a:latin typeface="Arial"/>
                <a:cs typeface="Arial"/>
              </a:rPr>
              <a:t>Elastic  Load</a:t>
            </a:r>
            <a:endParaRPr sz="700">
              <a:latin typeface="Arial"/>
              <a:cs typeface="Arial"/>
            </a:endParaRPr>
          </a:p>
          <a:p>
            <a:pPr marL="62484">
              <a:lnSpc>
                <a:spcPct val="100000"/>
              </a:lnSpc>
            </a:pPr>
            <a:r>
              <a:rPr sz="900" b="1" spc="10" dirty="0">
                <a:latin typeface="Arial"/>
                <a:cs typeface="Arial"/>
              </a:rPr>
              <a:t>Balancing</a:t>
            </a:r>
            <a:endParaRPr sz="900">
              <a:latin typeface="Arial"/>
              <a:cs typeface="Arial"/>
            </a:endParaRPr>
          </a:p>
        </p:txBody>
      </p:sp>
      <p:pic>
        <p:nvPicPr>
          <p:cNvPr id="11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725" y="1272977"/>
            <a:ext cx="546289" cy="570173"/>
          </a:xfrm>
          <a:prstGeom prst="rect">
            <a:avLst/>
          </a:prstGeom>
        </p:spPr>
      </p:pic>
      <p:pic>
        <p:nvPicPr>
          <p:cNvPr id="11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650" y="3464282"/>
            <a:ext cx="583349" cy="589340"/>
          </a:xfrm>
          <a:prstGeom prst="rect">
            <a:avLst/>
          </a:prstGeom>
        </p:spPr>
      </p:pic>
      <p:pic>
        <p:nvPicPr>
          <p:cNvPr id="120"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6300" y="3462522"/>
            <a:ext cx="782849" cy="782730"/>
          </a:xfrm>
          <a:prstGeom prst="rect">
            <a:avLst/>
          </a:prstGeom>
        </p:spPr>
      </p:pic>
      <p:sp>
        <p:nvSpPr>
          <p:cNvPr id="332" name="object 332"/>
          <p:cNvSpPr/>
          <p:nvPr/>
        </p:nvSpPr>
        <p:spPr>
          <a:xfrm>
            <a:off x="5045075" y="442976"/>
            <a:ext cx="3665601" cy="4192524"/>
          </a:xfrm>
          <a:custGeom>
            <a:avLst/>
            <a:gdLst/>
            <a:ahLst/>
            <a:cxnLst/>
            <a:rect l="l" t="t" r="r" b="b"/>
            <a:pathLst>
              <a:path w="3665601" h="4192524">
                <a:moveTo>
                  <a:pt x="9525" y="367411"/>
                </a:moveTo>
                <a:cubicBezTo>
                  <a:pt x="9525" y="169799"/>
                  <a:pt x="169799" y="9525"/>
                  <a:pt x="367538" y="9525"/>
                </a:cubicBezTo>
                <a:lnTo>
                  <a:pt x="3298063" y="9525"/>
                </a:lnTo>
                <a:cubicBezTo>
                  <a:pt x="3495675" y="9525"/>
                  <a:pt x="3656076" y="169799"/>
                  <a:pt x="3656076" y="367411"/>
                </a:cubicBezTo>
                <a:lnTo>
                  <a:pt x="3656076" y="3824986"/>
                </a:lnTo>
                <a:cubicBezTo>
                  <a:pt x="3656076" y="4022712"/>
                  <a:pt x="3495675" y="4182999"/>
                  <a:pt x="3298063" y="4182999"/>
                </a:cubicBezTo>
                <a:lnTo>
                  <a:pt x="367538" y="4182999"/>
                </a:lnTo>
                <a:cubicBezTo>
                  <a:pt x="169799" y="4182999"/>
                  <a:pt x="9525" y="4022712"/>
                  <a:pt x="9525" y="3824986"/>
                </a:cubicBezTo>
                <a:close/>
              </a:path>
            </a:pathLst>
          </a:custGeom>
          <a:ln w="19050">
            <a:solidFill>
              <a:srgbClr val="000000"/>
            </a:solidFill>
          </a:ln>
        </p:spPr>
        <p:txBody>
          <a:bodyPr wrap="square" lIns="0" tIns="0" rIns="0" bIns="0" rtlCol="0">
            <a:noAutofit/>
          </a:bodyPr>
          <a:lstStyle/>
          <a:p>
            <a:endParaRPr/>
          </a:p>
        </p:txBody>
      </p:sp>
      <p:pic>
        <p:nvPicPr>
          <p:cNvPr id="121"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80916" y="3691128"/>
            <a:ext cx="1470660" cy="312420"/>
          </a:xfrm>
          <a:prstGeom prst="rect">
            <a:avLst/>
          </a:prstGeom>
        </p:spPr>
      </p:pic>
      <p:sp>
        <p:nvSpPr>
          <p:cNvPr id="333" name="object 333"/>
          <p:cNvSpPr/>
          <p:nvPr/>
        </p:nvSpPr>
        <p:spPr>
          <a:xfrm>
            <a:off x="4324350" y="3768471"/>
            <a:ext cx="1271651" cy="117945"/>
          </a:xfrm>
          <a:custGeom>
            <a:avLst/>
            <a:gdLst/>
            <a:ahLst/>
            <a:cxnLst/>
            <a:rect l="l" t="t" r="r" b="b"/>
            <a:pathLst>
              <a:path w="1271651" h="117945">
                <a:moveTo>
                  <a:pt x="0" y="71755"/>
                </a:moveTo>
                <a:lnTo>
                  <a:pt x="1246505" y="71628"/>
                </a:lnTo>
                <a:lnTo>
                  <a:pt x="1246505" y="46228"/>
                </a:lnTo>
                <a:lnTo>
                  <a:pt x="0" y="46355"/>
                </a:lnTo>
                <a:close/>
                <a:moveTo>
                  <a:pt x="1176655" y="114414"/>
                </a:moveTo>
                <a:lnTo>
                  <a:pt x="1271651" y="58928"/>
                </a:lnTo>
                <a:lnTo>
                  <a:pt x="1176655" y="3556"/>
                </a:lnTo>
                <a:cubicBezTo>
                  <a:pt x="1170559" y="0"/>
                  <a:pt x="1162812" y="2032"/>
                  <a:pt x="1159256" y="8128"/>
                </a:cubicBezTo>
                <a:cubicBezTo>
                  <a:pt x="1155700" y="14224"/>
                  <a:pt x="1157732" y="21971"/>
                  <a:pt x="1163828" y="25527"/>
                </a:cubicBezTo>
                <a:lnTo>
                  <a:pt x="1240028" y="69977"/>
                </a:lnTo>
                <a:lnTo>
                  <a:pt x="1240028" y="48006"/>
                </a:lnTo>
                <a:lnTo>
                  <a:pt x="1163828" y="92456"/>
                </a:lnTo>
                <a:cubicBezTo>
                  <a:pt x="1157732" y="96012"/>
                  <a:pt x="1155700" y="103759"/>
                  <a:pt x="1159256" y="109842"/>
                </a:cubicBezTo>
                <a:cubicBezTo>
                  <a:pt x="1162812" y="115900"/>
                  <a:pt x="1170559" y="117945"/>
                  <a:pt x="1176655" y="114414"/>
                </a:cubicBezTo>
                <a:close/>
              </a:path>
            </a:pathLst>
          </a:custGeom>
          <a:solidFill>
            <a:srgbClr val="F7A600"/>
          </a:solidFill>
        </p:spPr>
        <p:txBody>
          <a:bodyPr wrap="square" lIns="0" tIns="0" rIns="0" bIns="0" rtlCol="0">
            <a:noAutofit/>
          </a:bodyPr>
          <a:lstStyle/>
          <a:p>
            <a:endParaRPr/>
          </a:p>
        </p:txBody>
      </p:sp>
      <p:pic>
        <p:nvPicPr>
          <p:cNvPr id="12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9136" y="1392936"/>
            <a:ext cx="4282440" cy="1392936"/>
          </a:xfrm>
          <a:prstGeom prst="rect">
            <a:avLst/>
          </a:prstGeom>
        </p:spPr>
      </p:pic>
      <p:sp>
        <p:nvSpPr>
          <p:cNvPr id="334" name="object 334"/>
          <p:cNvSpPr/>
          <p:nvPr/>
        </p:nvSpPr>
        <p:spPr>
          <a:xfrm>
            <a:off x="1511300" y="1469771"/>
            <a:ext cx="4084701" cy="1252854"/>
          </a:xfrm>
          <a:custGeom>
            <a:avLst/>
            <a:gdLst/>
            <a:ahLst/>
            <a:cxnLst/>
            <a:rect l="l" t="t" r="r" b="b"/>
            <a:pathLst>
              <a:path w="4084701" h="1252854">
                <a:moveTo>
                  <a:pt x="0" y="1252855"/>
                </a:moveTo>
                <a:lnTo>
                  <a:pt x="1117600" y="1252855"/>
                </a:lnTo>
                <a:cubicBezTo>
                  <a:pt x="1124585" y="1252855"/>
                  <a:pt x="1130300" y="1247140"/>
                  <a:pt x="1130300" y="1240155"/>
                </a:cubicBezTo>
                <a:lnTo>
                  <a:pt x="1130300" y="58928"/>
                </a:lnTo>
                <a:lnTo>
                  <a:pt x="1117600" y="71628"/>
                </a:lnTo>
                <a:lnTo>
                  <a:pt x="4059555" y="71628"/>
                </a:lnTo>
                <a:lnTo>
                  <a:pt x="4059555" y="46228"/>
                </a:lnTo>
                <a:lnTo>
                  <a:pt x="1117600" y="46228"/>
                </a:lnTo>
                <a:cubicBezTo>
                  <a:pt x="1110488" y="46228"/>
                  <a:pt x="1104900" y="51943"/>
                  <a:pt x="1104900" y="58928"/>
                </a:cubicBezTo>
                <a:lnTo>
                  <a:pt x="1104900" y="1240155"/>
                </a:lnTo>
                <a:lnTo>
                  <a:pt x="1117600" y="1227455"/>
                </a:lnTo>
                <a:lnTo>
                  <a:pt x="0" y="1227455"/>
                </a:lnTo>
                <a:close/>
                <a:moveTo>
                  <a:pt x="3989705" y="114427"/>
                </a:moveTo>
                <a:lnTo>
                  <a:pt x="4084701" y="58928"/>
                </a:lnTo>
                <a:lnTo>
                  <a:pt x="3989705" y="3556"/>
                </a:lnTo>
                <a:cubicBezTo>
                  <a:pt x="3983609" y="0"/>
                  <a:pt x="3975862" y="2032"/>
                  <a:pt x="3972306" y="8128"/>
                </a:cubicBezTo>
                <a:cubicBezTo>
                  <a:pt x="3968750" y="14224"/>
                  <a:pt x="3970782" y="21971"/>
                  <a:pt x="3976878" y="25527"/>
                </a:cubicBezTo>
                <a:lnTo>
                  <a:pt x="4053078" y="69977"/>
                </a:lnTo>
                <a:lnTo>
                  <a:pt x="4053078" y="48006"/>
                </a:lnTo>
                <a:lnTo>
                  <a:pt x="3976878" y="92456"/>
                </a:lnTo>
                <a:cubicBezTo>
                  <a:pt x="3970782" y="96012"/>
                  <a:pt x="3968750" y="103759"/>
                  <a:pt x="3972306" y="109855"/>
                </a:cubicBezTo>
                <a:cubicBezTo>
                  <a:pt x="3975862" y="115950"/>
                  <a:pt x="3983609" y="117982"/>
                  <a:pt x="3989705" y="114427"/>
                </a:cubicBezTo>
                <a:close/>
              </a:path>
            </a:pathLst>
          </a:custGeom>
          <a:solidFill>
            <a:srgbClr val="F7A600"/>
          </a:solidFill>
        </p:spPr>
        <p:txBody>
          <a:bodyPr wrap="square" lIns="0" tIns="0" rIns="0" bIns="0" rtlCol="0">
            <a:noAutofit/>
          </a:bodyPr>
          <a:lstStyle/>
          <a:p>
            <a:endParaRPr/>
          </a:p>
        </p:txBody>
      </p:sp>
      <p:pic>
        <p:nvPicPr>
          <p:cNvPr id="12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69136" y="2761488"/>
            <a:ext cx="1958340" cy="1263396"/>
          </a:xfrm>
          <a:prstGeom prst="rect">
            <a:avLst/>
          </a:prstGeom>
        </p:spPr>
      </p:pic>
      <p:sp>
        <p:nvSpPr>
          <p:cNvPr id="335" name="object 335"/>
          <p:cNvSpPr/>
          <p:nvPr/>
        </p:nvSpPr>
        <p:spPr>
          <a:xfrm>
            <a:off x="1511300" y="2784475"/>
            <a:ext cx="1760601" cy="1124166"/>
          </a:xfrm>
          <a:custGeom>
            <a:avLst/>
            <a:gdLst/>
            <a:ahLst/>
            <a:cxnLst/>
            <a:rect l="l" t="t" r="r" b="b"/>
            <a:pathLst>
              <a:path w="1760601" h="1124166">
                <a:moveTo>
                  <a:pt x="0" y="0"/>
                </a:moveTo>
                <a:lnTo>
                  <a:pt x="1128141" y="0"/>
                </a:lnTo>
                <a:cubicBezTo>
                  <a:pt x="1135126" y="0"/>
                  <a:pt x="1140841" y="5715"/>
                  <a:pt x="1140841" y="12700"/>
                </a:cubicBezTo>
                <a:lnTo>
                  <a:pt x="1140841" y="1065149"/>
                </a:lnTo>
                <a:lnTo>
                  <a:pt x="1128141" y="1052449"/>
                </a:lnTo>
                <a:lnTo>
                  <a:pt x="1735455" y="1052449"/>
                </a:lnTo>
                <a:lnTo>
                  <a:pt x="1735455" y="1077849"/>
                </a:lnTo>
                <a:lnTo>
                  <a:pt x="1128141" y="1077849"/>
                </a:lnTo>
                <a:cubicBezTo>
                  <a:pt x="1121156" y="1077849"/>
                  <a:pt x="1115441" y="1072261"/>
                  <a:pt x="1115441" y="1065149"/>
                </a:cubicBezTo>
                <a:lnTo>
                  <a:pt x="1115441" y="12700"/>
                </a:lnTo>
                <a:lnTo>
                  <a:pt x="1128141" y="25400"/>
                </a:lnTo>
                <a:lnTo>
                  <a:pt x="0" y="25400"/>
                </a:lnTo>
                <a:close/>
                <a:moveTo>
                  <a:pt x="1665605" y="1009777"/>
                </a:moveTo>
                <a:lnTo>
                  <a:pt x="1760601" y="1065149"/>
                </a:lnTo>
                <a:lnTo>
                  <a:pt x="1665605" y="1120635"/>
                </a:lnTo>
                <a:cubicBezTo>
                  <a:pt x="1659509" y="1124166"/>
                  <a:pt x="1651762" y="1122121"/>
                  <a:pt x="1648206" y="1116063"/>
                </a:cubicBezTo>
                <a:cubicBezTo>
                  <a:pt x="1644650" y="1110005"/>
                  <a:pt x="1646682" y="1102220"/>
                  <a:pt x="1652778" y="1098689"/>
                </a:cubicBezTo>
                <a:lnTo>
                  <a:pt x="1728978" y="1054227"/>
                </a:lnTo>
                <a:lnTo>
                  <a:pt x="1728978" y="1076198"/>
                </a:lnTo>
                <a:lnTo>
                  <a:pt x="1652778" y="1031748"/>
                </a:lnTo>
                <a:cubicBezTo>
                  <a:pt x="1646682" y="1028192"/>
                  <a:pt x="1644650" y="1020445"/>
                  <a:pt x="1648206" y="1014349"/>
                </a:cubicBezTo>
                <a:cubicBezTo>
                  <a:pt x="1651762" y="1008253"/>
                  <a:pt x="1659509" y="1006221"/>
                  <a:pt x="1665605" y="1009777"/>
                </a:cubicBezTo>
                <a:close/>
              </a:path>
            </a:pathLst>
          </a:custGeom>
          <a:solidFill>
            <a:srgbClr val="F7A600"/>
          </a:solidFill>
        </p:spPr>
        <p:txBody>
          <a:bodyPr wrap="square" lIns="0" tIns="0" rIns="0" bIns="0" rtlCol="0">
            <a:noAutofit/>
          </a:bodyPr>
          <a:lstStyle/>
          <a:p>
            <a:endParaRPr/>
          </a:p>
        </p:txBody>
      </p:sp>
      <p:sp>
        <p:nvSpPr>
          <p:cNvPr id="336" name="object 336"/>
          <p:cNvSpPr/>
          <p:nvPr/>
        </p:nvSpPr>
        <p:spPr>
          <a:xfrm>
            <a:off x="5194300" y="671576"/>
            <a:ext cx="3252851" cy="1847850"/>
          </a:xfrm>
          <a:custGeom>
            <a:avLst/>
            <a:gdLst/>
            <a:ahLst/>
            <a:cxnLst/>
            <a:rect l="l" t="t" r="r" b="b"/>
            <a:pathLst>
              <a:path w="3252851" h="1847850">
                <a:moveTo>
                  <a:pt x="9525" y="188976"/>
                </a:moveTo>
                <a:cubicBezTo>
                  <a:pt x="9525" y="89789"/>
                  <a:pt x="89916" y="9525"/>
                  <a:pt x="189103" y="9525"/>
                </a:cubicBezTo>
                <a:lnTo>
                  <a:pt x="3063748" y="9525"/>
                </a:lnTo>
                <a:cubicBezTo>
                  <a:pt x="3162935" y="9525"/>
                  <a:pt x="3243326" y="89789"/>
                  <a:pt x="3243326" y="188976"/>
                </a:cubicBezTo>
                <a:lnTo>
                  <a:pt x="3243326" y="1658747"/>
                </a:lnTo>
                <a:cubicBezTo>
                  <a:pt x="3243326" y="1757934"/>
                  <a:pt x="3162935" y="1838325"/>
                  <a:pt x="3063748" y="1838325"/>
                </a:cubicBezTo>
                <a:lnTo>
                  <a:pt x="189103" y="1838325"/>
                </a:lnTo>
                <a:cubicBezTo>
                  <a:pt x="89916" y="1838325"/>
                  <a:pt x="9525" y="1757934"/>
                  <a:pt x="9525" y="1658747"/>
                </a:cubicBezTo>
                <a:close/>
              </a:path>
            </a:pathLst>
          </a:custGeom>
          <a:ln w="19050">
            <a:solidFill>
              <a:srgbClr val="000000"/>
            </a:solidFill>
          </a:ln>
        </p:spPr>
        <p:txBody>
          <a:bodyPr wrap="square" lIns="0" tIns="0" rIns="0" bIns="0" rtlCol="0">
            <a:noAutofit/>
          </a:bodyPr>
          <a:lstStyle/>
          <a:p>
            <a:endParaRPr/>
          </a:p>
        </p:txBody>
      </p:sp>
      <p:sp>
        <p:nvSpPr>
          <p:cNvPr id="5" name="text 1"/>
          <p:cNvSpPr txBox="1"/>
          <p:nvPr/>
        </p:nvSpPr>
        <p:spPr>
          <a:xfrm>
            <a:off x="5601335" y="748201"/>
            <a:ext cx="2591968" cy="340518"/>
          </a:xfrm>
          <a:prstGeom prst="rect">
            <a:avLst/>
          </a:prstGeom>
        </p:spPr>
        <p:txBody>
          <a:bodyPr vert="horz" wrap="none" lIns="0" tIns="0" rIns="0" bIns="0" rtlCol="0">
            <a:spAutoFit/>
          </a:bodyPr>
          <a:lstStyle/>
          <a:p>
            <a:pPr marL="0">
              <a:lnSpc>
                <a:spcPct val="100000"/>
              </a:lnSpc>
            </a:pPr>
            <a:r>
              <a:rPr sz="2340" b="1" spc="10" dirty="0">
                <a:latin typeface="Arial"/>
                <a:cs typeface="Arial"/>
              </a:rPr>
              <a:t>Dynamic  Content</a:t>
            </a:r>
            <a:endParaRPr sz="2300">
              <a:latin typeface="Arial"/>
              <a:cs typeface="Arial"/>
            </a:endParaRPr>
          </a:p>
        </p:txBody>
      </p:sp>
      <p:sp>
        <p:nvSpPr>
          <p:cNvPr id="6" name="text 1"/>
          <p:cNvSpPr txBox="1"/>
          <p:nvPr/>
        </p:nvSpPr>
        <p:spPr>
          <a:xfrm>
            <a:off x="6512052" y="2032286"/>
            <a:ext cx="670484" cy="127694"/>
          </a:xfrm>
          <a:prstGeom prst="rect">
            <a:avLst/>
          </a:prstGeom>
        </p:spPr>
        <p:txBody>
          <a:bodyPr vert="horz" wrap="none" lIns="0" tIns="0" rIns="0" bIns="0" rtlCol="0">
            <a:spAutoFit/>
          </a:bodyPr>
          <a:lstStyle/>
          <a:p>
            <a:pPr marL="0">
              <a:lnSpc>
                <a:spcPct val="100000"/>
              </a:lnSpc>
            </a:pPr>
            <a:r>
              <a:rPr sz="839" b="1" spc="10" dirty="0">
                <a:latin typeface="Arial"/>
                <a:cs typeface="Arial"/>
              </a:rPr>
              <a:t>Amazon EC2</a:t>
            </a:r>
            <a:endParaRPr sz="800">
              <a:latin typeface="Arial"/>
              <a:cs typeface="Arial"/>
            </a:endParaRPr>
          </a:p>
        </p:txBody>
      </p:sp>
      <p:pic>
        <p:nvPicPr>
          <p:cNvPr id="12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52388" y="1392936"/>
            <a:ext cx="419100" cy="312420"/>
          </a:xfrm>
          <a:prstGeom prst="rect">
            <a:avLst/>
          </a:prstGeom>
        </p:spPr>
      </p:pic>
      <p:sp>
        <p:nvSpPr>
          <p:cNvPr id="337" name="object 337"/>
          <p:cNvSpPr/>
          <p:nvPr/>
        </p:nvSpPr>
        <p:spPr>
          <a:xfrm>
            <a:off x="6194425" y="1469771"/>
            <a:ext cx="220726" cy="117982"/>
          </a:xfrm>
          <a:custGeom>
            <a:avLst/>
            <a:gdLst/>
            <a:ahLst/>
            <a:cxnLst/>
            <a:rect l="l" t="t" r="r" b="b"/>
            <a:pathLst>
              <a:path w="220726" h="117982">
                <a:moveTo>
                  <a:pt x="0" y="46228"/>
                </a:moveTo>
                <a:lnTo>
                  <a:pt x="195453" y="46355"/>
                </a:lnTo>
                <a:lnTo>
                  <a:pt x="195453" y="71755"/>
                </a:lnTo>
                <a:lnTo>
                  <a:pt x="0" y="71628"/>
                </a:lnTo>
                <a:close/>
                <a:moveTo>
                  <a:pt x="125730" y="3556"/>
                </a:moveTo>
                <a:lnTo>
                  <a:pt x="220726" y="59055"/>
                </a:lnTo>
                <a:lnTo>
                  <a:pt x="125730" y="114427"/>
                </a:lnTo>
                <a:cubicBezTo>
                  <a:pt x="119634" y="117982"/>
                  <a:pt x="111887" y="115950"/>
                  <a:pt x="108331" y="109855"/>
                </a:cubicBezTo>
                <a:cubicBezTo>
                  <a:pt x="104775" y="103759"/>
                  <a:pt x="106807" y="96012"/>
                  <a:pt x="112903" y="92456"/>
                </a:cubicBezTo>
                <a:lnTo>
                  <a:pt x="112903" y="92456"/>
                </a:lnTo>
                <a:lnTo>
                  <a:pt x="189103" y="48006"/>
                </a:lnTo>
                <a:lnTo>
                  <a:pt x="189103" y="69977"/>
                </a:lnTo>
                <a:lnTo>
                  <a:pt x="112903" y="25527"/>
                </a:lnTo>
                <a:cubicBezTo>
                  <a:pt x="106807" y="21971"/>
                  <a:pt x="104775" y="14224"/>
                  <a:pt x="108331" y="8128"/>
                </a:cubicBezTo>
                <a:cubicBezTo>
                  <a:pt x="111887" y="2032"/>
                  <a:pt x="119634" y="0"/>
                  <a:pt x="125730" y="3556"/>
                </a:cubicBezTo>
                <a:close/>
              </a:path>
            </a:pathLst>
          </a:custGeom>
          <a:solidFill>
            <a:srgbClr val="F7A600"/>
          </a:solidFill>
        </p:spPr>
        <p:txBody>
          <a:bodyPr wrap="square" lIns="0" tIns="0" rIns="0" bIns="0" rtlCol="0">
            <a:noAutofit/>
          </a:bodyPr>
          <a:lstStyle/>
          <a:p>
            <a:endParaRPr/>
          </a:p>
        </p:txBody>
      </p:sp>
      <p:pic>
        <p:nvPicPr>
          <p:cNvPr id="125"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95874" y="1228865"/>
            <a:ext cx="595537" cy="595447"/>
          </a:xfrm>
          <a:prstGeom prst="rect">
            <a:avLst/>
          </a:prstGeom>
        </p:spPr>
      </p:pic>
      <p:sp>
        <p:nvSpPr>
          <p:cNvPr id="7" name="text 1"/>
          <p:cNvSpPr txBox="1"/>
          <p:nvPr/>
        </p:nvSpPr>
        <p:spPr>
          <a:xfrm>
            <a:off x="5825363" y="2777533"/>
            <a:ext cx="2150008" cy="340519"/>
          </a:xfrm>
          <a:prstGeom prst="rect">
            <a:avLst/>
          </a:prstGeom>
        </p:spPr>
        <p:txBody>
          <a:bodyPr vert="horz" wrap="none" lIns="0" tIns="0" rIns="0" bIns="0" rtlCol="0">
            <a:spAutoFit/>
          </a:bodyPr>
          <a:lstStyle/>
          <a:p>
            <a:pPr marL="0">
              <a:lnSpc>
                <a:spcPct val="100000"/>
              </a:lnSpc>
            </a:pPr>
            <a:r>
              <a:rPr sz="2340" b="1" spc="10" dirty="0">
                <a:latin typeface="Arial"/>
                <a:cs typeface="Arial"/>
              </a:rPr>
              <a:t>Static  Content</a:t>
            </a:r>
            <a:endParaRPr sz="2300">
              <a:latin typeface="Arial"/>
              <a:cs typeface="Arial"/>
            </a:endParaRPr>
          </a:p>
        </p:txBody>
      </p:sp>
      <p:sp>
        <p:nvSpPr>
          <p:cNvPr id="8" name="text 1"/>
          <p:cNvSpPr txBox="1"/>
          <p:nvPr/>
        </p:nvSpPr>
        <p:spPr>
          <a:xfrm>
            <a:off x="5823204" y="4126846"/>
            <a:ext cx="606730" cy="127694"/>
          </a:xfrm>
          <a:prstGeom prst="rect">
            <a:avLst/>
          </a:prstGeom>
        </p:spPr>
        <p:txBody>
          <a:bodyPr vert="horz" wrap="none" lIns="0" tIns="0" rIns="0" bIns="0" rtlCol="0">
            <a:spAutoFit/>
          </a:bodyPr>
          <a:lstStyle/>
          <a:p>
            <a:pPr marL="0">
              <a:lnSpc>
                <a:spcPct val="100000"/>
              </a:lnSpc>
            </a:pPr>
            <a:r>
              <a:rPr sz="839" b="1" spc="10" dirty="0">
                <a:latin typeface="Arial"/>
                <a:cs typeface="Arial"/>
              </a:rPr>
              <a:t>Amazon S3</a:t>
            </a:r>
            <a:endParaRPr sz="800">
              <a:latin typeface="Arial"/>
              <a:cs typeface="Arial"/>
            </a:endParaRPr>
          </a:p>
        </p:txBody>
      </p:sp>
      <p:sp>
        <p:nvSpPr>
          <p:cNvPr id="9" name="text 1"/>
          <p:cNvSpPr txBox="1"/>
          <p:nvPr/>
        </p:nvSpPr>
        <p:spPr>
          <a:xfrm>
            <a:off x="3187319" y="3302044"/>
            <a:ext cx="1407019" cy="141315"/>
          </a:xfrm>
          <a:prstGeom prst="rect">
            <a:avLst/>
          </a:prstGeom>
        </p:spPr>
        <p:txBody>
          <a:bodyPr vert="horz" wrap="none" lIns="0" tIns="0" rIns="0" bIns="0" rtlCol="0">
            <a:spAutoFit/>
          </a:bodyPr>
          <a:lstStyle/>
          <a:p>
            <a:pPr marL="0">
              <a:lnSpc>
                <a:spcPct val="100000"/>
              </a:lnSpc>
            </a:pPr>
            <a:r>
              <a:rPr sz="1000" b="1" spc="10" dirty="0">
                <a:solidFill>
                  <a:srgbClr val="FF0000"/>
                </a:solidFill>
                <a:latin typeface="Arial"/>
                <a:cs typeface="Arial"/>
              </a:rPr>
              <a:t>cdn.example.com</a:t>
            </a:r>
            <a:r>
              <a:rPr sz="1000" b="1" spc="10" dirty="0">
                <a:latin typeface="Arial"/>
                <a:cs typeface="Arial"/>
              </a:rPr>
              <a:t>/*.jpg</a:t>
            </a:r>
            <a:endParaRPr sz="1000">
              <a:latin typeface="Arial"/>
              <a:cs typeface="Arial"/>
            </a:endParaRPr>
          </a:p>
        </p:txBody>
      </p:sp>
      <p:sp>
        <p:nvSpPr>
          <p:cNvPr id="10" name="text 1"/>
          <p:cNvSpPr txBox="1"/>
          <p:nvPr/>
        </p:nvSpPr>
        <p:spPr>
          <a:xfrm>
            <a:off x="3063875" y="1305858"/>
            <a:ext cx="1522843" cy="141315"/>
          </a:xfrm>
          <a:prstGeom prst="rect">
            <a:avLst/>
          </a:prstGeom>
        </p:spPr>
        <p:txBody>
          <a:bodyPr vert="horz" wrap="none" lIns="0" tIns="0" rIns="0" bIns="0" rtlCol="0">
            <a:spAutoFit/>
          </a:bodyPr>
          <a:lstStyle/>
          <a:p>
            <a:pPr marL="0">
              <a:lnSpc>
                <a:spcPct val="100000"/>
              </a:lnSpc>
            </a:pPr>
            <a:r>
              <a:rPr sz="1000" b="1" spc="10" dirty="0">
                <a:solidFill>
                  <a:srgbClr val="FF0000"/>
                </a:solidFill>
                <a:latin typeface="Arial"/>
                <a:cs typeface="Arial"/>
              </a:rPr>
              <a:t>www.example.com</a:t>
            </a:r>
            <a:r>
              <a:rPr sz="1000" b="1" spc="10" dirty="0">
                <a:latin typeface="Arial"/>
                <a:cs typeface="Arial"/>
              </a:rPr>
              <a:t>/*.php</a:t>
            </a:r>
            <a:endParaRPr sz="1000">
              <a:latin typeface="Arial"/>
              <a:cs typeface="Arial"/>
            </a:endParaRPr>
          </a:p>
        </p:txBody>
      </p:sp>
      <p:pic>
        <p:nvPicPr>
          <p:cNvPr id="126"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39050" y="1354074"/>
            <a:ext cx="542925" cy="523875"/>
          </a:xfrm>
          <a:prstGeom prst="rect">
            <a:avLst/>
          </a:prstGeom>
        </p:spPr>
      </p:pic>
      <p:pic>
        <p:nvPicPr>
          <p:cNvPr id="127"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58075" y="3511550"/>
            <a:ext cx="542925" cy="523875"/>
          </a:xfrm>
          <a:prstGeom prst="rect">
            <a:avLst/>
          </a:prstGeom>
        </p:spPr>
      </p:pic>
      <p:sp>
        <p:nvSpPr>
          <p:cNvPr id="11" name="text 1"/>
          <p:cNvSpPr txBox="1"/>
          <p:nvPr/>
        </p:nvSpPr>
        <p:spPr>
          <a:xfrm>
            <a:off x="7353046" y="4126846"/>
            <a:ext cx="819836" cy="127694"/>
          </a:xfrm>
          <a:prstGeom prst="rect">
            <a:avLst/>
          </a:prstGeom>
        </p:spPr>
        <p:txBody>
          <a:bodyPr vert="horz" wrap="none" lIns="0" tIns="0" rIns="0" bIns="0" rtlCol="0">
            <a:spAutoFit/>
          </a:bodyPr>
          <a:lstStyle/>
          <a:p>
            <a:pPr marL="0">
              <a:lnSpc>
                <a:spcPct val="100000"/>
              </a:lnSpc>
            </a:pPr>
            <a:r>
              <a:rPr sz="900" b="1" spc="10" dirty="0">
                <a:latin typeface="Arial"/>
                <a:cs typeface="Arial"/>
              </a:rPr>
              <a:t>Custom  Origin</a:t>
            </a:r>
            <a:endParaRPr sz="900">
              <a:latin typeface="Arial"/>
              <a:cs typeface="Arial"/>
            </a:endParaRPr>
          </a:p>
        </p:txBody>
      </p:sp>
      <p:sp>
        <p:nvSpPr>
          <p:cNvPr id="12" name="text 1"/>
          <p:cNvSpPr txBox="1"/>
          <p:nvPr/>
        </p:nvSpPr>
        <p:spPr>
          <a:xfrm>
            <a:off x="6844918" y="3696125"/>
            <a:ext cx="219087" cy="141315"/>
          </a:xfrm>
          <a:prstGeom prst="rect">
            <a:avLst/>
          </a:prstGeom>
        </p:spPr>
        <p:txBody>
          <a:bodyPr vert="horz" wrap="none" lIns="0" tIns="0" rIns="0" bIns="0" rtlCol="0">
            <a:spAutoFit/>
          </a:bodyPr>
          <a:lstStyle/>
          <a:p>
            <a:pPr marL="0">
              <a:lnSpc>
                <a:spcPct val="100000"/>
              </a:lnSpc>
            </a:pPr>
            <a:r>
              <a:rPr sz="1000" b="1" spc="10" dirty="0">
                <a:latin typeface="Arial"/>
                <a:cs typeface="Arial"/>
              </a:rPr>
              <a:t>OR</a:t>
            </a:r>
            <a:endParaRPr sz="1000">
              <a:latin typeface="Arial"/>
              <a:cs typeface="Arial"/>
            </a:endParaRPr>
          </a:p>
        </p:txBody>
      </p:sp>
      <p:sp>
        <p:nvSpPr>
          <p:cNvPr id="13" name="text 1"/>
          <p:cNvSpPr txBox="1"/>
          <p:nvPr/>
        </p:nvSpPr>
        <p:spPr>
          <a:xfrm>
            <a:off x="7238746" y="1514011"/>
            <a:ext cx="219087" cy="141315"/>
          </a:xfrm>
          <a:prstGeom prst="rect">
            <a:avLst/>
          </a:prstGeom>
        </p:spPr>
        <p:txBody>
          <a:bodyPr vert="horz" wrap="none" lIns="0" tIns="0" rIns="0" bIns="0" rtlCol="0">
            <a:spAutoFit/>
          </a:bodyPr>
          <a:lstStyle/>
          <a:p>
            <a:pPr marL="0">
              <a:lnSpc>
                <a:spcPct val="100000"/>
              </a:lnSpc>
            </a:pPr>
            <a:r>
              <a:rPr sz="1000" b="1" spc="10" dirty="0">
                <a:latin typeface="Arial"/>
                <a:cs typeface="Arial"/>
              </a:rPr>
              <a:t>OR</a:t>
            </a:r>
            <a:endParaRPr sz="1000">
              <a:latin typeface="Arial"/>
              <a:cs typeface="Arial"/>
            </a:endParaRPr>
          </a:p>
        </p:txBody>
      </p:sp>
      <p:sp>
        <p:nvSpPr>
          <p:cNvPr id="14" name="text 1"/>
          <p:cNvSpPr txBox="1"/>
          <p:nvPr/>
        </p:nvSpPr>
        <p:spPr>
          <a:xfrm>
            <a:off x="7503287" y="2000536"/>
            <a:ext cx="819836" cy="127694"/>
          </a:xfrm>
          <a:prstGeom prst="rect">
            <a:avLst/>
          </a:prstGeom>
        </p:spPr>
        <p:txBody>
          <a:bodyPr vert="horz" wrap="none" lIns="0" tIns="0" rIns="0" bIns="0" rtlCol="0">
            <a:spAutoFit/>
          </a:bodyPr>
          <a:lstStyle/>
          <a:p>
            <a:pPr marL="0">
              <a:lnSpc>
                <a:spcPct val="100000"/>
              </a:lnSpc>
            </a:pPr>
            <a:r>
              <a:rPr sz="900" b="1" spc="10" dirty="0">
                <a:latin typeface="Arial"/>
                <a:cs typeface="Arial"/>
              </a:rPr>
              <a:t>Custom  Origin</a:t>
            </a:r>
            <a:endParaRPr sz="900">
              <a:latin typeface="Arial"/>
              <a:cs typeface="Arial"/>
            </a:endParaRPr>
          </a:p>
        </p:txBody>
      </p:sp>
      <p:sp>
        <p:nvSpPr>
          <p:cNvPr id="338" name="object 338"/>
          <p:cNvSpPr/>
          <p:nvPr/>
        </p:nvSpPr>
        <p:spPr>
          <a:xfrm>
            <a:off x="6934200" y="3870325"/>
            <a:ext cx="12700" cy="582612"/>
          </a:xfrm>
          <a:custGeom>
            <a:avLst/>
            <a:gdLst/>
            <a:ahLst/>
            <a:cxnLst/>
            <a:rect l="l" t="t" r="r" b="b"/>
            <a:pathLst>
              <a:path w="12700" h="582612">
                <a:moveTo>
                  <a:pt x="6350" y="6350"/>
                </a:moveTo>
                <a:lnTo>
                  <a:pt x="6350" y="576262"/>
                </a:lnTo>
              </a:path>
            </a:pathLst>
          </a:custGeom>
          <a:ln w="12700">
            <a:solidFill>
              <a:srgbClr val="7F7F7F"/>
            </a:solidFill>
          </a:ln>
        </p:spPr>
        <p:txBody>
          <a:bodyPr wrap="square" lIns="0" tIns="0" rIns="0" bIns="0" rtlCol="0">
            <a:noAutofit/>
          </a:bodyPr>
          <a:lstStyle/>
          <a:p>
            <a:endParaRPr/>
          </a:p>
        </p:txBody>
      </p:sp>
      <p:sp>
        <p:nvSpPr>
          <p:cNvPr id="339" name="object 339"/>
          <p:cNvSpPr/>
          <p:nvPr/>
        </p:nvSpPr>
        <p:spPr>
          <a:xfrm>
            <a:off x="6934200" y="3251200"/>
            <a:ext cx="12700" cy="419100"/>
          </a:xfrm>
          <a:custGeom>
            <a:avLst/>
            <a:gdLst/>
            <a:ahLst/>
            <a:cxnLst/>
            <a:rect l="l" t="t" r="r" b="b"/>
            <a:pathLst>
              <a:path w="12700" h="419100">
                <a:moveTo>
                  <a:pt x="6350" y="6350"/>
                </a:moveTo>
                <a:lnTo>
                  <a:pt x="6350" y="412750"/>
                </a:lnTo>
              </a:path>
            </a:pathLst>
          </a:custGeom>
          <a:ln w="12700">
            <a:solidFill>
              <a:srgbClr val="7F7F7F"/>
            </a:solidFill>
          </a:ln>
        </p:spPr>
        <p:txBody>
          <a:bodyPr wrap="square" lIns="0" tIns="0" rIns="0" bIns="0" rtlCol="0">
            <a:noAutofit/>
          </a:bodyPr>
          <a:lstStyle/>
          <a:p>
            <a:endParaRPr/>
          </a:p>
        </p:txBody>
      </p:sp>
      <p:sp>
        <p:nvSpPr>
          <p:cNvPr id="340" name="object 340"/>
          <p:cNvSpPr/>
          <p:nvPr/>
        </p:nvSpPr>
        <p:spPr>
          <a:xfrm>
            <a:off x="7326376" y="1681226"/>
            <a:ext cx="28575" cy="835025"/>
          </a:xfrm>
          <a:custGeom>
            <a:avLst/>
            <a:gdLst/>
            <a:ahLst/>
            <a:cxnLst/>
            <a:rect l="l" t="t" r="r" b="b"/>
            <a:pathLst>
              <a:path w="28575" h="835025">
                <a:moveTo>
                  <a:pt x="6350" y="6350"/>
                </a:moveTo>
                <a:lnTo>
                  <a:pt x="22225" y="828675"/>
                </a:lnTo>
              </a:path>
            </a:pathLst>
          </a:custGeom>
          <a:ln w="12700">
            <a:solidFill>
              <a:srgbClr val="7F7F7F"/>
            </a:solidFill>
          </a:ln>
        </p:spPr>
        <p:txBody>
          <a:bodyPr wrap="square" lIns="0" tIns="0" rIns="0" bIns="0" rtlCol="0">
            <a:noAutofit/>
          </a:bodyPr>
          <a:lstStyle/>
          <a:p>
            <a:endParaRPr/>
          </a:p>
        </p:txBody>
      </p:sp>
      <p:sp>
        <p:nvSpPr>
          <p:cNvPr id="341" name="object 341"/>
          <p:cNvSpPr/>
          <p:nvPr/>
        </p:nvSpPr>
        <p:spPr>
          <a:xfrm>
            <a:off x="7316851" y="1131951"/>
            <a:ext cx="12700" cy="357124"/>
          </a:xfrm>
          <a:custGeom>
            <a:avLst/>
            <a:gdLst/>
            <a:ahLst/>
            <a:cxnLst/>
            <a:rect l="l" t="t" r="r" b="b"/>
            <a:pathLst>
              <a:path w="12700" h="357124">
                <a:moveTo>
                  <a:pt x="6350" y="6350"/>
                </a:moveTo>
                <a:lnTo>
                  <a:pt x="6350" y="350774"/>
                </a:lnTo>
              </a:path>
            </a:pathLst>
          </a:custGeom>
          <a:ln w="12700">
            <a:solidFill>
              <a:srgbClr val="7F7F7F"/>
            </a:solidFill>
          </a:ln>
        </p:spPr>
        <p:txBody>
          <a:bodyPr wrap="square" lIns="0" tIns="0" rIns="0" bIns="0" rtlCol="0">
            <a:noAutofit/>
          </a:bodyPr>
          <a:lstStyle/>
          <a:p>
            <a:endParaRPr/>
          </a:p>
        </p:txBody>
      </p:sp>
    </p:spTree>
    <p:extLst>
      <p:ext uri="{BB962C8B-B14F-4D97-AF65-F5344CB8AC3E}">
        <p14:creationId xmlns:p14="http://schemas.microsoft.com/office/powerpoint/2010/main" val="2527631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p:cNvPicPr>
            <a:picLocks noChangeAspect="1"/>
          </p:cNvPicPr>
          <p:nvPr/>
        </p:nvPicPr>
        <p:blipFill rotWithShape="1">
          <a:blip r:embed="rId2">
            <a:extLst>
              <a:ext uri="{28A0092B-C50C-407E-A947-70E740481C1C}">
                <a14:useLocalDpi xmlns:a14="http://schemas.microsoft.com/office/drawing/2010/main" val="0"/>
              </a:ext>
            </a:extLst>
          </a:blip>
          <a:srcRect b="16461"/>
          <a:stretch/>
        </p:blipFill>
        <p:spPr>
          <a:xfrm>
            <a:off x="4594338" y="2073539"/>
            <a:ext cx="3976116" cy="2996946"/>
          </a:xfrm>
          <a:prstGeom prst="rect">
            <a:avLst/>
          </a:prstGeom>
        </p:spPr>
      </p:pic>
      <p:sp>
        <p:nvSpPr>
          <p:cNvPr id="2" name="Title 1"/>
          <p:cNvSpPr>
            <a:spLocks noGrp="1"/>
          </p:cNvSpPr>
          <p:nvPr>
            <p:ph type="title"/>
          </p:nvPr>
        </p:nvSpPr>
        <p:spPr/>
        <p:txBody>
          <a:bodyPr/>
          <a:lstStyle/>
          <a:p>
            <a:r>
              <a:rPr lang="en-IN" dirty="0" smtClean="0"/>
              <a:t>EC2</a:t>
            </a:r>
            <a:endParaRPr lang="en-IN" dirty="0"/>
          </a:p>
        </p:txBody>
      </p:sp>
      <p:sp>
        <p:nvSpPr>
          <p:cNvPr id="3" name="Content Placeholder 2"/>
          <p:cNvSpPr>
            <a:spLocks noGrp="1"/>
          </p:cNvSpPr>
          <p:nvPr>
            <p:ph idx="1"/>
          </p:nvPr>
        </p:nvSpPr>
        <p:spPr>
          <a:xfrm>
            <a:off x="459590" y="1285805"/>
            <a:ext cx="7886700" cy="3263504"/>
          </a:xfrm>
        </p:spPr>
        <p:txBody>
          <a:bodyPr/>
          <a:lstStyle/>
          <a:p>
            <a:r>
              <a:rPr lang="en-IN" sz="2400" b="1" spc="10" dirty="0" smtClean="0">
                <a:solidFill>
                  <a:srgbClr val="BABCBA"/>
                </a:solidFill>
                <a:latin typeface="Arial"/>
                <a:cs typeface="Arial"/>
              </a:rPr>
              <a:t>Elastic </a:t>
            </a:r>
            <a:r>
              <a:rPr lang="en-IN" sz="2400" b="1" spc="10" dirty="0" smtClean="0">
                <a:solidFill>
                  <a:srgbClr val="E98E30"/>
                </a:solidFill>
                <a:latin typeface="Arial"/>
                <a:cs typeface="Arial"/>
              </a:rPr>
              <a:t>virtual servers </a:t>
            </a:r>
            <a:r>
              <a:rPr lang="en-IN" sz="2400" b="1" spc="10" dirty="0" smtClean="0">
                <a:solidFill>
                  <a:srgbClr val="BABCBA"/>
                </a:solidFill>
                <a:latin typeface="Arial"/>
                <a:cs typeface="Arial"/>
              </a:rPr>
              <a:t>in the cloud</a:t>
            </a:r>
            <a:endParaRPr lang="en-IN" sz="2400" dirty="0" smtClean="0">
              <a:latin typeface="Arial"/>
              <a:cs typeface="Arial"/>
            </a:endParaRPr>
          </a:p>
        </p:txBody>
      </p:sp>
      <p:pic>
        <p:nvPicPr>
          <p:cNvPr id="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64" y="2293789"/>
            <a:ext cx="2138172" cy="2400300"/>
          </a:xfrm>
          <a:prstGeom prst="rect">
            <a:avLst/>
          </a:prstGeom>
        </p:spPr>
      </p:pic>
      <p:sp>
        <p:nvSpPr>
          <p:cNvPr id="5" name="object 1"/>
          <p:cNvSpPr/>
          <p:nvPr/>
        </p:nvSpPr>
        <p:spPr>
          <a:xfrm>
            <a:off x="2129028" y="2653453"/>
            <a:ext cx="2447544" cy="1895856"/>
          </a:xfrm>
          <a:custGeom>
            <a:avLst/>
            <a:gdLst/>
            <a:ahLst/>
            <a:cxnLst/>
            <a:rect l="l" t="t" r="r" b="b"/>
            <a:pathLst>
              <a:path w="2447544" h="1895856">
                <a:moveTo>
                  <a:pt x="2442972" y="1891284"/>
                </a:moveTo>
                <a:cubicBezTo>
                  <a:pt x="1769618" y="1891284"/>
                  <a:pt x="1223772" y="1820926"/>
                  <a:pt x="1223772" y="1734058"/>
                </a:cubicBezTo>
                <a:lnTo>
                  <a:pt x="1223772" y="1126617"/>
                </a:lnTo>
                <a:cubicBezTo>
                  <a:pt x="1223772" y="1039749"/>
                  <a:pt x="677926" y="969391"/>
                  <a:pt x="4572" y="969391"/>
                </a:cubicBezTo>
                <a:cubicBezTo>
                  <a:pt x="677926" y="969391"/>
                  <a:pt x="1223772" y="899033"/>
                  <a:pt x="1223772" y="812165"/>
                </a:cubicBezTo>
                <a:lnTo>
                  <a:pt x="1223772" y="161798"/>
                </a:lnTo>
                <a:cubicBezTo>
                  <a:pt x="1223772" y="74930"/>
                  <a:pt x="1769618" y="4572"/>
                  <a:pt x="2442972" y="4572"/>
                </a:cubicBezTo>
              </a:path>
            </a:pathLst>
          </a:custGeom>
          <a:ln w="9144">
            <a:solidFill>
              <a:srgbClr val="E88A2B"/>
            </a:solidFill>
          </a:ln>
        </p:spPr>
        <p:txBody>
          <a:bodyPr wrap="square" lIns="0" tIns="0" rIns="0" bIns="0" rtlCol="0">
            <a:noAutofit/>
          </a:bodyPr>
          <a:lstStyle/>
          <a:p>
            <a:endParaRPr/>
          </a:p>
        </p:txBody>
      </p:sp>
      <p:sp>
        <p:nvSpPr>
          <p:cNvPr id="6" name="text 1"/>
          <p:cNvSpPr txBox="1"/>
          <p:nvPr/>
        </p:nvSpPr>
        <p:spPr>
          <a:xfrm>
            <a:off x="598322" y="4802017"/>
            <a:ext cx="1457058" cy="284333"/>
          </a:xfrm>
          <a:prstGeom prst="rect">
            <a:avLst/>
          </a:prstGeom>
        </p:spPr>
        <p:txBody>
          <a:bodyPr vert="horz" wrap="none" lIns="0" tIns="0" rIns="0" bIns="0" rtlCol="0">
            <a:spAutoFit/>
          </a:bodyPr>
          <a:lstStyle/>
          <a:p>
            <a:pPr marL="0">
              <a:lnSpc>
                <a:spcPct val="100000"/>
              </a:lnSpc>
            </a:pPr>
            <a:r>
              <a:rPr sz="1970" b="1" spc="10" dirty="0">
                <a:solidFill>
                  <a:srgbClr val="BABCBA"/>
                </a:solidFill>
                <a:latin typeface="Arial"/>
                <a:cs typeface="Arial"/>
              </a:rPr>
              <a:t>Server  rack</a:t>
            </a:r>
            <a:endParaRPr sz="1900">
              <a:latin typeface="Arial"/>
              <a:cs typeface="Arial"/>
            </a:endParaRPr>
          </a:p>
        </p:txBody>
      </p:sp>
      <p:pic>
        <p:nvPicPr>
          <p:cNvPr id="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9120" y="2081953"/>
            <a:ext cx="4463796" cy="1903476"/>
          </a:xfrm>
          <a:prstGeom prst="rect">
            <a:avLst/>
          </a:prstGeom>
        </p:spPr>
      </p:pic>
      <p:sp>
        <p:nvSpPr>
          <p:cNvPr id="8" name="text 1"/>
          <p:cNvSpPr txBox="1"/>
          <p:nvPr/>
        </p:nvSpPr>
        <p:spPr>
          <a:xfrm>
            <a:off x="5750941" y="3172979"/>
            <a:ext cx="1849260" cy="383083"/>
          </a:xfrm>
          <a:prstGeom prst="rect">
            <a:avLst/>
          </a:prstGeom>
        </p:spPr>
        <p:txBody>
          <a:bodyPr vert="horz" wrap="none" lIns="0" tIns="0" rIns="0" bIns="0" rtlCol="0">
            <a:spAutoFit/>
          </a:bodyPr>
          <a:lstStyle/>
          <a:p>
            <a:pPr marL="0">
              <a:lnSpc>
                <a:spcPct val="100000"/>
              </a:lnSpc>
            </a:pPr>
            <a:r>
              <a:rPr sz="2700" spc="10" dirty="0">
                <a:solidFill>
                  <a:srgbClr val="DDDEDD"/>
                </a:solidFill>
                <a:latin typeface="Arial"/>
                <a:cs typeface="Arial"/>
              </a:rPr>
              <a:t>Host  server</a:t>
            </a:r>
            <a:endParaRPr sz="2700" dirty="0">
              <a:latin typeface="Arial"/>
              <a:cs typeface="Arial"/>
            </a:endParaRPr>
          </a:p>
        </p:txBody>
      </p:sp>
      <p:sp>
        <p:nvSpPr>
          <p:cNvPr id="9" name="text 1"/>
          <p:cNvSpPr txBox="1"/>
          <p:nvPr/>
        </p:nvSpPr>
        <p:spPr>
          <a:xfrm>
            <a:off x="5805805" y="2642351"/>
            <a:ext cx="1735244" cy="383424"/>
          </a:xfrm>
          <a:prstGeom prst="rect">
            <a:avLst/>
          </a:prstGeom>
        </p:spPr>
        <p:txBody>
          <a:bodyPr vert="horz" wrap="none" lIns="0" tIns="0" rIns="0" bIns="0" rtlCol="0">
            <a:spAutoFit/>
          </a:bodyPr>
          <a:lstStyle/>
          <a:p>
            <a:pPr marL="0">
              <a:lnSpc>
                <a:spcPct val="100000"/>
              </a:lnSpc>
            </a:pPr>
            <a:r>
              <a:rPr sz="2700" spc="10" dirty="0">
                <a:solidFill>
                  <a:srgbClr val="DDDEDD"/>
                </a:solidFill>
                <a:latin typeface="Arial"/>
                <a:cs typeface="Arial"/>
              </a:rPr>
              <a:t>Hypervisor</a:t>
            </a:r>
            <a:endParaRPr sz="2700">
              <a:latin typeface="Arial"/>
              <a:cs typeface="Arial"/>
            </a:endParaRPr>
          </a:p>
        </p:txBody>
      </p:sp>
      <p:sp>
        <p:nvSpPr>
          <p:cNvPr id="10" name="text 1"/>
          <p:cNvSpPr txBox="1"/>
          <p:nvPr/>
        </p:nvSpPr>
        <p:spPr>
          <a:xfrm>
            <a:off x="4950841" y="2187087"/>
            <a:ext cx="958731" cy="284333"/>
          </a:xfrm>
          <a:prstGeom prst="rect">
            <a:avLst/>
          </a:prstGeom>
        </p:spPr>
        <p:txBody>
          <a:bodyPr vert="horz" wrap="none" lIns="0" tIns="0" rIns="0" bIns="0" rtlCol="0">
            <a:spAutoFit/>
          </a:bodyPr>
          <a:lstStyle/>
          <a:p>
            <a:pPr marL="0">
              <a:lnSpc>
                <a:spcPct val="100000"/>
              </a:lnSpc>
            </a:pPr>
            <a:r>
              <a:rPr sz="1970" spc="10" dirty="0">
                <a:solidFill>
                  <a:srgbClr val="DDDEDD"/>
                </a:solidFill>
                <a:latin typeface="Arial"/>
                <a:cs typeface="Arial"/>
              </a:rPr>
              <a:t>Guest  1</a:t>
            </a:r>
            <a:endParaRPr sz="1900">
              <a:latin typeface="Arial"/>
              <a:cs typeface="Arial"/>
            </a:endParaRPr>
          </a:p>
        </p:txBody>
      </p:sp>
      <p:sp>
        <p:nvSpPr>
          <p:cNvPr id="11" name="text 1"/>
          <p:cNvSpPr txBox="1"/>
          <p:nvPr/>
        </p:nvSpPr>
        <p:spPr>
          <a:xfrm>
            <a:off x="6206998" y="2185563"/>
            <a:ext cx="750797" cy="284333"/>
          </a:xfrm>
          <a:prstGeom prst="rect">
            <a:avLst/>
          </a:prstGeom>
        </p:spPr>
        <p:txBody>
          <a:bodyPr vert="horz" wrap="none" lIns="0" tIns="0" rIns="0" bIns="0" rtlCol="0">
            <a:spAutoFit/>
          </a:bodyPr>
          <a:lstStyle/>
          <a:p>
            <a:pPr marL="0">
              <a:lnSpc>
                <a:spcPct val="100000"/>
              </a:lnSpc>
            </a:pPr>
            <a:r>
              <a:rPr sz="2000" spc="10" dirty="0">
                <a:solidFill>
                  <a:srgbClr val="DDDEDD"/>
                </a:solidFill>
                <a:latin typeface="Arial"/>
                <a:cs typeface="Arial"/>
              </a:rPr>
              <a:t>Guest</a:t>
            </a:r>
            <a:endParaRPr sz="2000">
              <a:latin typeface="Arial"/>
              <a:cs typeface="Arial"/>
            </a:endParaRPr>
          </a:p>
        </p:txBody>
      </p:sp>
      <p:sp>
        <p:nvSpPr>
          <p:cNvPr id="12" name="text 1"/>
          <p:cNvSpPr txBox="1"/>
          <p:nvPr/>
        </p:nvSpPr>
        <p:spPr>
          <a:xfrm>
            <a:off x="6953468" y="2185563"/>
            <a:ext cx="212259" cy="284333"/>
          </a:xfrm>
          <a:prstGeom prst="rect">
            <a:avLst/>
          </a:prstGeom>
        </p:spPr>
        <p:txBody>
          <a:bodyPr vert="horz" wrap="none" lIns="0" tIns="0" rIns="0" bIns="0" rtlCol="0">
            <a:spAutoFit/>
          </a:bodyPr>
          <a:lstStyle/>
          <a:p>
            <a:pPr marL="0">
              <a:lnSpc>
                <a:spcPct val="100000"/>
              </a:lnSpc>
            </a:pPr>
            <a:r>
              <a:rPr sz="2000" spc="10" dirty="0">
                <a:solidFill>
                  <a:srgbClr val="DDDEDD"/>
                </a:solidFill>
                <a:latin typeface="Arial"/>
                <a:cs typeface="Arial"/>
              </a:rPr>
              <a:t>2</a:t>
            </a:r>
            <a:endParaRPr sz="2000">
              <a:latin typeface="Arial"/>
              <a:cs typeface="Arial"/>
            </a:endParaRPr>
          </a:p>
        </p:txBody>
      </p:sp>
      <p:sp>
        <p:nvSpPr>
          <p:cNvPr id="13" name="text 1"/>
          <p:cNvSpPr txBox="1"/>
          <p:nvPr/>
        </p:nvSpPr>
        <p:spPr>
          <a:xfrm>
            <a:off x="7427976" y="2184039"/>
            <a:ext cx="750797" cy="284333"/>
          </a:xfrm>
          <a:prstGeom prst="rect">
            <a:avLst/>
          </a:prstGeom>
        </p:spPr>
        <p:txBody>
          <a:bodyPr vert="horz" wrap="none" lIns="0" tIns="0" rIns="0" bIns="0" rtlCol="0">
            <a:spAutoFit/>
          </a:bodyPr>
          <a:lstStyle/>
          <a:p>
            <a:pPr marL="0">
              <a:lnSpc>
                <a:spcPct val="100000"/>
              </a:lnSpc>
            </a:pPr>
            <a:r>
              <a:rPr sz="2000" spc="10" dirty="0">
                <a:solidFill>
                  <a:srgbClr val="DDDEDD"/>
                </a:solidFill>
                <a:latin typeface="Arial"/>
                <a:cs typeface="Arial"/>
              </a:rPr>
              <a:t>Guest</a:t>
            </a:r>
            <a:endParaRPr sz="2000">
              <a:latin typeface="Arial"/>
              <a:cs typeface="Arial"/>
            </a:endParaRPr>
          </a:p>
        </p:txBody>
      </p:sp>
      <p:sp>
        <p:nvSpPr>
          <p:cNvPr id="14" name="text 1"/>
          <p:cNvSpPr txBox="1"/>
          <p:nvPr/>
        </p:nvSpPr>
        <p:spPr>
          <a:xfrm>
            <a:off x="8174990" y="2184039"/>
            <a:ext cx="212259" cy="284333"/>
          </a:xfrm>
          <a:prstGeom prst="rect">
            <a:avLst/>
          </a:prstGeom>
        </p:spPr>
        <p:txBody>
          <a:bodyPr vert="horz" wrap="none" lIns="0" tIns="0" rIns="0" bIns="0" rtlCol="0">
            <a:spAutoFit/>
          </a:bodyPr>
          <a:lstStyle/>
          <a:p>
            <a:pPr marL="0">
              <a:lnSpc>
                <a:spcPct val="100000"/>
              </a:lnSpc>
            </a:pPr>
            <a:r>
              <a:rPr sz="2000" i="1" spc="10" dirty="0">
                <a:solidFill>
                  <a:srgbClr val="DDDEDD"/>
                </a:solidFill>
                <a:latin typeface="Arial"/>
                <a:cs typeface="Arial"/>
              </a:rPr>
              <a:t>n</a:t>
            </a:r>
            <a:endParaRPr sz="2000">
              <a:latin typeface="Arial"/>
              <a:cs typeface="Arial"/>
            </a:endParaRPr>
          </a:p>
        </p:txBody>
      </p:sp>
      <p:pic>
        <p:nvPicPr>
          <p:cNvPr id="1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626" y="1753658"/>
            <a:ext cx="704850" cy="621157"/>
          </a:xfrm>
          <a:prstGeom prst="rect">
            <a:avLst/>
          </a:prstGeom>
        </p:spPr>
      </p:pic>
    </p:spTree>
    <p:extLst>
      <p:ext uri="{BB962C8B-B14F-4D97-AF65-F5344CB8AC3E}">
        <p14:creationId xmlns:p14="http://schemas.microsoft.com/office/powerpoint/2010/main" val="336174973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96316" y="260775"/>
            <a:ext cx="4925542" cy="340518"/>
          </a:xfrm>
          <a:prstGeom prst="rect">
            <a:avLst/>
          </a:prstGeom>
        </p:spPr>
        <p:txBody>
          <a:bodyPr vert="horz" wrap="none" lIns="0" tIns="0" rIns="0" bIns="0" rtlCol="0">
            <a:spAutoFit/>
          </a:bodyPr>
          <a:lstStyle/>
          <a:p>
            <a:pPr marL="0">
              <a:lnSpc>
                <a:spcPct val="100000"/>
              </a:lnSpc>
            </a:pPr>
            <a:r>
              <a:rPr sz="2280" b="1" spc="10" dirty="0">
                <a:solidFill>
                  <a:srgbClr val="202020"/>
                </a:solidFill>
                <a:latin typeface="Arial"/>
                <a:cs typeface="Arial"/>
              </a:rPr>
              <a:t>Content  Delivery  with  CloudFront</a:t>
            </a:r>
            <a:endParaRPr sz="2200">
              <a:latin typeface="Arial"/>
              <a:cs typeface="Arial"/>
            </a:endParaRPr>
          </a:p>
        </p:txBody>
      </p:sp>
      <p:sp>
        <p:nvSpPr>
          <p:cNvPr id="342" name="object 342"/>
          <p:cNvSpPr/>
          <p:nvPr/>
        </p:nvSpPr>
        <p:spPr>
          <a:xfrm>
            <a:off x="5203825" y="681101"/>
            <a:ext cx="3233801" cy="1828800"/>
          </a:xfrm>
          <a:custGeom>
            <a:avLst/>
            <a:gdLst/>
            <a:ahLst/>
            <a:cxnLst/>
            <a:rect l="l" t="t" r="r" b="b"/>
            <a:pathLst>
              <a:path w="3233801" h="1828800">
                <a:moveTo>
                  <a:pt x="0" y="179451"/>
                </a:moveTo>
                <a:cubicBezTo>
                  <a:pt x="0" y="80264"/>
                  <a:pt x="80391" y="0"/>
                  <a:pt x="179578" y="0"/>
                </a:cubicBezTo>
                <a:lnTo>
                  <a:pt x="3054223" y="0"/>
                </a:lnTo>
                <a:cubicBezTo>
                  <a:pt x="3153410" y="0"/>
                  <a:pt x="3233801" y="80264"/>
                  <a:pt x="3233801" y="179451"/>
                </a:cubicBezTo>
                <a:lnTo>
                  <a:pt x="3233801" y="1649222"/>
                </a:lnTo>
                <a:cubicBezTo>
                  <a:pt x="3233801" y="1748409"/>
                  <a:pt x="3153410" y="1828800"/>
                  <a:pt x="3054223" y="1828800"/>
                </a:cubicBezTo>
                <a:lnTo>
                  <a:pt x="179578" y="1828800"/>
                </a:lnTo>
                <a:cubicBezTo>
                  <a:pt x="80391" y="1828800"/>
                  <a:pt x="0" y="1748409"/>
                  <a:pt x="0" y="1649222"/>
                </a:cubicBezTo>
                <a:close/>
              </a:path>
            </a:pathLst>
          </a:custGeom>
          <a:solidFill>
            <a:srgbClr val="FFEDC9"/>
          </a:solidFill>
        </p:spPr>
        <p:txBody>
          <a:bodyPr wrap="square" lIns="0" tIns="0" rIns="0" bIns="0" rtlCol="0">
            <a:noAutofit/>
          </a:bodyPr>
          <a:lstStyle/>
          <a:p>
            <a:endParaRPr/>
          </a:p>
        </p:txBody>
      </p:sp>
      <p:sp>
        <p:nvSpPr>
          <p:cNvPr id="343" name="object 343"/>
          <p:cNvSpPr/>
          <p:nvPr/>
        </p:nvSpPr>
        <p:spPr>
          <a:xfrm>
            <a:off x="5119751" y="1138301"/>
            <a:ext cx="3429000" cy="1371600"/>
          </a:xfrm>
          <a:custGeom>
            <a:avLst/>
            <a:gdLst/>
            <a:ahLst/>
            <a:cxnLst/>
            <a:rect l="l" t="t" r="r" b="b"/>
            <a:pathLst>
              <a:path w="3429000" h="1371600">
                <a:moveTo>
                  <a:pt x="0" y="0"/>
                </a:moveTo>
                <a:lnTo>
                  <a:pt x="0" y="1371600"/>
                </a:lnTo>
                <a:lnTo>
                  <a:pt x="3429000" y="1371600"/>
                </a:lnTo>
                <a:lnTo>
                  <a:pt x="3429000" y="0"/>
                </a:lnTo>
                <a:lnTo>
                  <a:pt x="0" y="0"/>
                </a:lnTo>
                <a:close/>
              </a:path>
            </a:pathLst>
          </a:custGeom>
          <a:solidFill>
            <a:srgbClr val="FFFFFF"/>
          </a:solidFill>
        </p:spPr>
        <p:txBody>
          <a:bodyPr wrap="square" lIns="0" tIns="0" rIns="0" bIns="0" rtlCol="0">
            <a:noAutofit/>
          </a:bodyPr>
          <a:lstStyle/>
          <a:p>
            <a:endParaRPr/>
          </a:p>
        </p:txBody>
      </p:sp>
      <p:sp>
        <p:nvSpPr>
          <p:cNvPr id="344" name="object 344"/>
          <p:cNvSpPr/>
          <p:nvPr/>
        </p:nvSpPr>
        <p:spPr>
          <a:xfrm>
            <a:off x="5237226" y="2632075"/>
            <a:ext cx="3233674" cy="1828800"/>
          </a:xfrm>
          <a:custGeom>
            <a:avLst/>
            <a:gdLst/>
            <a:ahLst/>
            <a:cxnLst/>
            <a:rect l="l" t="t" r="r" b="b"/>
            <a:pathLst>
              <a:path w="3233674" h="1828800">
                <a:moveTo>
                  <a:pt x="0" y="179578"/>
                </a:moveTo>
                <a:cubicBezTo>
                  <a:pt x="0" y="80391"/>
                  <a:pt x="80264" y="0"/>
                  <a:pt x="179451" y="0"/>
                </a:cubicBezTo>
                <a:lnTo>
                  <a:pt x="3054096" y="0"/>
                </a:lnTo>
                <a:cubicBezTo>
                  <a:pt x="3153283" y="0"/>
                  <a:pt x="3233674" y="80391"/>
                  <a:pt x="3233674" y="179578"/>
                </a:cubicBezTo>
                <a:lnTo>
                  <a:pt x="3233674" y="1649247"/>
                </a:lnTo>
                <a:cubicBezTo>
                  <a:pt x="3233674" y="1748409"/>
                  <a:pt x="3153283" y="1828800"/>
                  <a:pt x="3054096" y="1828800"/>
                </a:cubicBezTo>
                <a:lnTo>
                  <a:pt x="179451" y="1828800"/>
                </a:lnTo>
                <a:cubicBezTo>
                  <a:pt x="80264" y="1828800"/>
                  <a:pt x="0" y="1748409"/>
                  <a:pt x="0" y="1649247"/>
                </a:cubicBezTo>
                <a:close/>
              </a:path>
            </a:pathLst>
          </a:custGeom>
          <a:solidFill>
            <a:srgbClr val="FFEDC9"/>
          </a:solidFill>
        </p:spPr>
        <p:txBody>
          <a:bodyPr wrap="square" lIns="0" tIns="0" rIns="0" bIns="0" rtlCol="0">
            <a:noAutofit/>
          </a:bodyPr>
          <a:lstStyle/>
          <a:p>
            <a:endParaRPr/>
          </a:p>
        </p:txBody>
      </p:sp>
      <p:sp>
        <p:nvSpPr>
          <p:cNvPr id="345" name="object 345"/>
          <p:cNvSpPr/>
          <p:nvPr/>
        </p:nvSpPr>
        <p:spPr>
          <a:xfrm>
            <a:off x="5203825" y="3208337"/>
            <a:ext cx="3268726" cy="1238250"/>
          </a:xfrm>
          <a:custGeom>
            <a:avLst/>
            <a:gdLst/>
            <a:ahLst/>
            <a:cxnLst/>
            <a:rect l="l" t="t" r="r" b="b"/>
            <a:pathLst>
              <a:path w="3268726" h="1238250">
                <a:moveTo>
                  <a:pt x="0" y="0"/>
                </a:moveTo>
                <a:lnTo>
                  <a:pt x="0" y="1238250"/>
                </a:lnTo>
                <a:lnTo>
                  <a:pt x="3268726" y="1238250"/>
                </a:lnTo>
                <a:lnTo>
                  <a:pt x="3268726" y="0"/>
                </a:lnTo>
                <a:lnTo>
                  <a:pt x="0" y="0"/>
                </a:lnTo>
                <a:close/>
              </a:path>
            </a:pathLst>
          </a:custGeom>
          <a:solidFill>
            <a:srgbClr val="FFFFFF"/>
          </a:solidFill>
        </p:spPr>
        <p:txBody>
          <a:bodyPr wrap="square" lIns="0" tIns="0" rIns="0" bIns="0" rtlCol="0">
            <a:noAutofit/>
          </a:bodyPr>
          <a:lstStyle/>
          <a:p>
            <a:endParaRPr/>
          </a:p>
        </p:txBody>
      </p:sp>
      <p:sp>
        <p:nvSpPr>
          <p:cNvPr id="346" name="object 346"/>
          <p:cNvSpPr/>
          <p:nvPr/>
        </p:nvSpPr>
        <p:spPr>
          <a:xfrm>
            <a:off x="5229225" y="2627376"/>
            <a:ext cx="3252851" cy="1847786"/>
          </a:xfrm>
          <a:custGeom>
            <a:avLst/>
            <a:gdLst/>
            <a:ahLst/>
            <a:cxnLst/>
            <a:rect l="l" t="t" r="r" b="b"/>
            <a:pathLst>
              <a:path w="3252851" h="1847786">
                <a:moveTo>
                  <a:pt x="9525" y="188976"/>
                </a:moveTo>
                <a:cubicBezTo>
                  <a:pt x="9525" y="89789"/>
                  <a:pt x="89916" y="9525"/>
                  <a:pt x="189103" y="9525"/>
                </a:cubicBezTo>
                <a:lnTo>
                  <a:pt x="3063748" y="9525"/>
                </a:lnTo>
                <a:cubicBezTo>
                  <a:pt x="3162935" y="9525"/>
                  <a:pt x="3243326" y="89789"/>
                  <a:pt x="3243326" y="188976"/>
                </a:cubicBezTo>
                <a:lnTo>
                  <a:pt x="3243326" y="1658709"/>
                </a:lnTo>
                <a:cubicBezTo>
                  <a:pt x="3243326" y="1757870"/>
                  <a:pt x="3162935" y="1838261"/>
                  <a:pt x="3063748" y="1838261"/>
                </a:cubicBezTo>
                <a:lnTo>
                  <a:pt x="189103" y="1838261"/>
                </a:lnTo>
                <a:cubicBezTo>
                  <a:pt x="89916" y="1838261"/>
                  <a:pt x="9525" y="1757870"/>
                  <a:pt x="9525" y="1658709"/>
                </a:cubicBezTo>
                <a:close/>
              </a:path>
            </a:pathLst>
          </a:custGeom>
          <a:ln w="19050">
            <a:solidFill>
              <a:srgbClr val="000000"/>
            </a:solidFill>
          </a:ln>
        </p:spPr>
        <p:txBody>
          <a:bodyPr wrap="square" lIns="0" tIns="0" rIns="0" bIns="0" rtlCol="0">
            <a:noAutofit/>
          </a:bodyPr>
          <a:lstStyle/>
          <a:p>
            <a:endParaRPr/>
          </a:p>
        </p:txBody>
      </p:sp>
      <p:sp>
        <p:nvSpPr>
          <p:cNvPr id="4" name="text 1"/>
          <p:cNvSpPr txBox="1"/>
          <p:nvPr/>
        </p:nvSpPr>
        <p:spPr>
          <a:xfrm>
            <a:off x="5622036" y="1927384"/>
            <a:ext cx="704546" cy="264854"/>
          </a:xfrm>
          <a:prstGeom prst="rect">
            <a:avLst/>
          </a:prstGeom>
        </p:spPr>
        <p:txBody>
          <a:bodyPr vert="horz" wrap="none" lIns="0" tIns="0" rIns="0" bIns="0" rtlCol="0">
            <a:spAutoFit/>
          </a:bodyPr>
          <a:lstStyle/>
          <a:p>
            <a:pPr marL="0">
              <a:lnSpc>
                <a:spcPct val="100000"/>
              </a:lnSpc>
            </a:pPr>
            <a:r>
              <a:rPr sz="779" b="1" spc="10" dirty="0">
                <a:latin typeface="Arial"/>
                <a:cs typeface="Arial"/>
              </a:rPr>
              <a:t>Elastic  Load</a:t>
            </a:r>
            <a:endParaRPr sz="700">
              <a:latin typeface="Arial"/>
              <a:cs typeface="Arial"/>
            </a:endParaRPr>
          </a:p>
          <a:p>
            <a:pPr marL="62484">
              <a:lnSpc>
                <a:spcPct val="100000"/>
              </a:lnSpc>
            </a:pPr>
            <a:r>
              <a:rPr sz="900" b="1" spc="10" dirty="0">
                <a:latin typeface="Arial"/>
                <a:cs typeface="Arial"/>
              </a:rPr>
              <a:t>Balancing</a:t>
            </a:r>
            <a:endParaRPr sz="900">
              <a:latin typeface="Arial"/>
              <a:cs typeface="Arial"/>
            </a:endParaRPr>
          </a:p>
        </p:txBody>
      </p:sp>
      <p:pic>
        <p:nvPicPr>
          <p:cNvPr id="13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25" y="1293551"/>
            <a:ext cx="546289" cy="570173"/>
          </a:xfrm>
          <a:prstGeom prst="rect">
            <a:avLst/>
          </a:prstGeom>
        </p:spPr>
      </p:pic>
      <p:pic>
        <p:nvPicPr>
          <p:cNvPr id="13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650" y="3464282"/>
            <a:ext cx="583349" cy="589340"/>
          </a:xfrm>
          <a:prstGeom prst="rect">
            <a:avLst/>
          </a:prstGeom>
        </p:spPr>
      </p:pic>
      <p:sp>
        <p:nvSpPr>
          <p:cNvPr id="347" name="object 347"/>
          <p:cNvSpPr/>
          <p:nvPr/>
        </p:nvSpPr>
        <p:spPr>
          <a:xfrm>
            <a:off x="5045075" y="442976"/>
            <a:ext cx="3665601" cy="4192524"/>
          </a:xfrm>
          <a:custGeom>
            <a:avLst/>
            <a:gdLst/>
            <a:ahLst/>
            <a:cxnLst/>
            <a:rect l="l" t="t" r="r" b="b"/>
            <a:pathLst>
              <a:path w="3665601" h="4192524">
                <a:moveTo>
                  <a:pt x="9525" y="367411"/>
                </a:moveTo>
                <a:cubicBezTo>
                  <a:pt x="9525" y="169799"/>
                  <a:pt x="169799" y="9525"/>
                  <a:pt x="367538" y="9525"/>
                </a:cubicBezTo>
                <a:lnTo>
                  <a:pt x="3298063" y="9525"/>
                </a:lnTo>
                <a:cubicBezTo>
                  <a:pt x="3495675" y="9525"/>
                  <a:pt x="3656076" y="169799"/>
                  <a:pt x="3656076" y="367411"/>
                </a:cubicBezTo>
                <a:lnTo>
                  <a:pt x="3656076" y="3824986"/>
                </a:lnTo>
                <a:cubicBezTo>
                  <a:pt x="3656076" y="4022712"/>
                  <a:pt x="3495675" y="4182999"/>
                  <a:pt x="3298063" y="4182999"/>
                </a:cubicBezTo>
                <a:lnTo>
                  <a:pt x="367538" y="4182999"/>
                </a:lnTo>
                <a:cubicBezTo>
                  <a:pt x="169799" y="4182999"/>
                  <a:pt x="9525" y="4022712"/>
                  <a:pt x="9525" y="3824986"/>
                </a:cubicBezTo>
                <a:close/>
              </a:path>
            </a:pathLst>
          </a:custGeom>
          <a:ln w="19050">
            <a:solidFill>
              <a:srgbClr val="000000"/>
            </a:solidFill>
          </a:ln>
        </p:spPr>
        <p:txBody>
          <a:bodyPr wrap="square" lIns="0" tIns="0" rIns="0" bIns="0" rtlCol="0">
            <a:noAutofit/>
          </a:bodyPr>
          <a:lstStyle/>
          <a:p>
            <a:endParaRPr/>
          </a:p>
        </p:txBody>
      </p:sp>
      <p:sp>
        <p:nvSpPr>
          <p:cNvPr id="348" name="object 348"/>
          <p:cNvSpPr/>
          <p:nvPr/>
        </p:nvSpPr>
        <p:spPr>
          <a:xfrm>
            <a:off x="5194300" y="671576"/>
            <a:ext cx="3252851" cy="1847850"/>
          </a:xfrm>
          <a:custGeom>
            <a:avLst/>
            <a:gdLst/>
            <a:ahLst/>
            <a:cxnLst/>
            <a:rect l="l" t="t" r="r" b="b"/>
            <a:pathLst>
              <a:path w="3252851" h="1847850">
                <a:moveTo>
                  <a:pt x="9525" y="188976"/>
                </a:moveTo>
                <a:cubicBezTo>
                  <a:pt x="9525" y="89789"/>
                  <a:pt x="89916" y="9525"/>
                  <a:pt x="189103" y="9525"/>
                </a:cubicBezTo>
                <a:lnTo>
                  <a:pt x="3063748" y="9525"/>
                </a:lnTo>
                <a:cubicBezTo>
                  <a:pt x="3162935" y="9525"/>
                  <a:pt x="3243326" y="89789"/>
                  <a:pt x="3243326" y="188976"/>
                </a:cubicBezTo>
                <a:lnTo>
                  <a:pt x="3243326" y="1658747"/>
                </a:lnTo>
                <a:cubicBezTo>
                  <a:pt x="3243326" y="1757934"/>
                  <a:pt x="3162935" y="1838325"/>
                  <a:pt x="3063748" y="1838325"/>
                </a:cubicBezTo>
                <a:lnTo>
                  <a:pt x="189103" y="1838325"/>
                </a:lnTo>
                <a:cubicBezTo>
                  <a:pt x="89916" y="1838325"/>
                  <a:pt x="9525" y="1757934"/>
                  <a:pt x="9525" y="1658747"/>
                </a:cubicBezTo>
                <a:close/>
              </a:path>
            </a:pathLst>
          </a:custGeom>
          <a:ln w="19050">
            <a:solidFill>
              <a:srgbClr val="000000"/>
            </a:solidFill>
          </a:ln>
        </p:spPr>
        <p:txBody>
          <a:bodyPr wrap="square" lIns="0" tIns="0" rIns="0" bIns="0" rtlCol="0">
            <a:noAutofit/>
          </a:bodyPr>
          <a:lstStyle/>
          <a:p>
            <a:endParaRPr/>
          </a:p>
        </p:txBody>
      </p:sp>
      <p:sp>
        <p:nvSpPr>
          <p:cNvPr id="5" name="text 1"/>
          <p:cNvSpPr txBox="1"/>
          <p:nvPr/>
        </p:nvSpPr>
        <p:spPr>
          <a:xfrm>
            <a:off x="5601335" y="748201"/>
            <a:ext cx="2591968" cy="340518"/>
          </a:xfrm>
          <a:prstGeom prst="rect">
            <a:avLst/>
          </a:prstGeom>
        </p:spPr>
        <p:txBody>
          <a:bodyPr vert="horz" wrap="none" lIns="0" tIns="0" rIns="0" bIns="0" rtlCol="0">
            <a:spAutoFit/>
          </a:bodyPr>
          <a:lstStyle/>
          <a:p>
            <a:pPr marL="0">
              <a:lnSpc>
                <a:spcPct val="100000"/>
              </a:lnSpc>
            </a:pPr>
            <a:r>
              <a:rPr sz="2340" b="1" spc="10" dirty="0">
                <a:latin typeface="Arial"/>
                <a:cs typeface="Arial"/>
              </a:rPr>
              <a:t>Dynamic  Content</a:t>
            </a:r>
            <a:endParaRPr sz="2300">
              <a:latin typeface="Arial"/>
              <a:cs typeface="Arial"/>
            </a:endParaRPr>
          </a:p>
        </p:txBody>
      </p:sp>
      <p:sp>
        <p:nvSpPr>
          <p:cNvPr id="6" name="text 1"/>
          <p:cNvSpPr txBox="1"/>
          <p:nvPr/>
        </p:nvSpPr>
        <p:spPr>
          <a:xfrm>
            <a:off x="6512052" y="2032286"/>
            <a:ext cx="670484" cy="127694"/>
          </a:xfrm>
          <a:prstGeom prst="rect">
            <a:avLst/>
          </a:prstGeom>
        </p:spPr>
        <p:txBody>
          <a:bodyPr vert="horz" wrap="none" lIns="0" tIns="0" rIns="0" bIns="0" rtlCol="0">
            <a:spAutoFit/>
          </a:bodyPr>
          <a:lstStyle/>
          <a:p>
            <a:pPr marL="0">
              <a:lnSpc>
                <a:spcPct val="100000"/>
              </a:lnSpc>
            </a:pPr>
            <a:r>
              <a:rPr sz="839" b="1" spc="10" dirty="0">
                <a:latin typeface="Arial"/>
                <a:cs typeface="Arial"/>
              </a:rPr>
              <a:t>Amazon EC2</a:t>
            </a:r>
            <a:endParaRPr sz="800">
              <a:latin typeface="Arial"/>
              <a:cs typeface="Arial"/>
            </a:endParaRPr>
          </a:p>
        </p:txBody>
      </p:sp>
      <p:pic>
        <p:nvPicPr>
          <p:cNvPr id="13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2388" y="1392936"/>
            <a:ext cx="419100" cy="312420"/>
          </a:xfrm>
          <a:prstGeom prst="rect">
            <a:avLst/>
          </a:prstGeom>
        </p:spPr>
      </p:pic>
      <p:sp>
        <p:nvSpPr>
          <p:cNvPr id="349" name="object 349"/>
          <p:cNvSpPr/>
          <p:nvPr/>
        </p:nvSpPr>
        <p:spPr>
          <a:xfrm>
            <a:off x="6194425" y="1469771"/>
            <a:ext cx="220726" cy="117982"/>
          </a:xfrm>
          <a:custGeom>
            <a:avLst/>
            <a:gdLst/>
            <a:ahLst/>
            <a:cxnLst/>
            <a:rect l="l" t="t" r="r" b="b"/>
            <a:pathLst>
              <a:path w="220726" h="117982">
                <a:moveTo>
                  <a:pt x="0" y="46228"/>
                </a:moveTo>
                <a:lnTo>
                  <a:pt x="195453" y="46355"/>
                </a:lnTo>
                <a:lnTo>
                  <a:pt x="195453" y="71755"/>
                </a:lnTo>
                <a:lnTo>
                  <a:pt x="0" y="71628"/>
                </a:lnTo>
                <a:close/>
                <a:moveTo>
                  <a:pt x="125730" y="3556"/>
                </a:moveTo>
                <a:lnTo>
                  <a:pt x="220726" y="59055"/>
                </a:lnTo>
                <a:lnTo>
                  <a:pt x="125730" y="114427"/>
                </a:lnTo>
                <a:cubicBezTo>
                  <a:pt x="119634" y="117982"/>
                  <a:pt x="111887" y="115950"/>
                  <a:pt x="108331" y="109855"/>
                </a:cubicBezTo>
                <a:cubicBezTo>
                  <a:pt x="104775" y="103759"/>
                  <a:pt x="106807" y="96012"/>
                  <a:pt x="112903" y="92456"/>
                </a:cubicBezTo>
                <a:lnTo>
                  <a:pt x="112903" y="92456"/>
                </a:lnTo>
                <a:lnTo>
                  <a:pt x="189103" y="48006"/>
                </a:lnTo>
                <a:lnTo>
                  <a:pt x="189103" y="69977"/>
                </a:lnTo>
                <a:lnTo>
                  <a:pt x="112903" y="25527"/>
                </a:lnTo>
                <a:cubicBezTo>
                  <a:pt x="106807" y="21971"/>
                  <a:pt x="104775" y="14224"/>
                  <a:pt x="108331" y="8128"/>
                </a:cubicBezTo>
                <a:cubicBezTo>
                  <a:pt x="111887" y="2032"/>
                  <a:pt x="119634" y="0"/>
                  <a:pt x="125730" y="3556"/>
                </a:cubicBezTo>
                <a:close/>
              </a:path>
            </a:pathLst>
          </a:custGeom>
          <a:solidFill>
            <a:srgbClr val="F7A600"/>
          </a:solidFill>
        </p:spPr>
        <p:txBody>
          <a:bodyPr wrap="square" lIns="0" tIns="0" rIns="0" bIns="0" rtlCol="0">
            <a:noAutofit/>
          </a:bodyPr>
          <a:lstStyle/>
          <a:p>
            <a:endParaRPr/>
          </a:p>
        </p:txBody>
      </p:sp>
      <p:pic>
        <p:nvPicPr>
          <p:cNvPr id="13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0324" y="1273667"/>
            <a:ext cx="550713" cy="550629"/>
          </a:xfrm>
          <a:prstGeom prst="rect">
            <a:avLst/>
          </a:prstGeom>
        </p:spPr>
      </p:pic>
      <p:sp>
        <p:nvSpPr>
          <p:cNvPr id="7" name="text 1"/>
          <p:cNvSpPr txBox="1"/>
          <p:nvPr/>
        </p:nvSpPr>
        <p:spPr>
          <a:xfrm>
            <a:off x="5825363" y="2777533"/>
            <a:ext cx="2150008" cy="340519"/>
          </a:xfrm>
          <a:prstGeom prst="rect">
            <a:avLst/>
          </a:prstGeom>
        </p:spPr>
        <p:txBody>
          <a:bodyPr vert="horz" wrap="none" lIns="0" tIns="0" rIns="0" bIns="0" rtlCol="0">
            <a:spAutoFit/>
          </a:bodyPr>
          <a:lstStyle/>
          <a:p>
            <a:pPr marL="0">
              <a:lnSpc>
                <a:spcPct val="100000"/>
              </a:lnSpc>
            </a:pPr>
            <a:r>
              <a:rPr sz="2340" b="1" spc="10" dirty="0">
                <a:latin typeface="Arial"/>
                <a:cs typeface="Arial"/>
              </a:rPr>
              <a:t>Static  Content</a:t>
            </a:r>
            <a:endParaRPr sz="2300">
              <a:latin typeface="Arial"/>
              <a:cs typeface="Arial"/>
            </a:endParaRPr>
          </a:p>
        </p:txBody>
      </p:sp>
      <p:sp>
        <p:nvSpPr>
          <p:cNvPr id="8" name="text 1"/>
          <p:cNvSpPr txBox="1"/>
          <p:nvPr/>
        </p:nvSpPr>
        <p:spPr>
          <a:xfrm>
            <a:off x="5823204" y="4126846"/>
            <a:ext cx="606730" cy="127694"/>
          </a:xfrm>
          <a:prstGeom prst="rect">
            <a:avLst/>
          </a:prstGeom>
        </p:spPr>
        <p:txBody>
          <a:bodyPr vert="horz" wrap="none" lIns="0" tIns="0" rIns="0" bIns="0" rtlCol="0">
            <a:spAutoFit/>
          </a:bodyPr>
          <a:lstStyle/>
          <a:p>
            <a:pPr marL="0">
              <a:lnSpc>
                <a:spcPct val="100000"/>
              </a:lnSpc>
            </a:pPr>
            <a:r>
              <a:rPr sz="839" b="1" spc="10" dirty="0">
                <a:latin typeface="Arial"/>
                <a:cs typeface="Arial"/>
              </a:rPr>
              <a:t>Amazon S3</a:t>
            </a:r>
            <a:endParaRPr sz="800">
              <a:latin typeface="Arial"/>
              <a:cs typeface="Arial"/>
            </a:endParaRPr>
          </a:p>
        </p:txBody>
      </p:sp>
      <p:pic>
        <p:nvPicPr>
          <p:cNvPr id="13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9050" y="1354074"/>
            <a:ext cx="542925" cy="523875"/>
          </a:xfrm>
          <a:prstGeom prst="rect">
            <a:avLst/>
          </a:prstGeom>
        </p:spPr>
      </p:pic>
      <p:pic>
        <p:nvPicPr>
          <p:cNvPr id="13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8075" y="3511550"/>
            <a:ext cx="542925" cy="523875"/>
          </a:xfrm>
          <a:prstGeom prst="rect">
            <a:avLst/>
          </a:prstGeom>
        </p:spPr>
      </p:pic>
      <p:sp>
        <p:nvSpPr>
          <p:cNvPr id="9" name="text 1"/>
          <p:cNvSpPr txBox="1"/>
          <p:nvPr/>
        </p:nvSpPr>
        <p:spPr>
          <a:xfrm>
            <a:off x="7353046" y="4126846"/>
            <a:ext cx="819836" cy="127694"/>
          </a:xfrm>
          <a:prstGeom prst="rect">
            <a:avLst/>
          </a:prstGeom>
        </p:spPr>
        <p:txBody>
          <a:bodyPr vert="horz" wrap="none" lIns="0" tIns="0" rIns="0" bIns="0" rtlCol="0">
            <a:spAutoFit/>
          </a:bodyPr>
          <a:lstStyle/>
          <a:p>
            <a:pPr marL="0">
              <a:lnSpc>
                <a:spcPct val="100000"/>
              </a:lnSpc>
            </a:pPr>
            <a:r>
              <a:rPr sz="900" b="1" spc="10" dirty="0">
                <a:latin typeface="Arial"/>
                <a:cs typeface="Arial"/>
              </a:rPr>
              <a:t>Custom  Origin</a:t>
            </a:r>
            <a:endParaRPr sz="900">
              <a:latin typeface="Arial"/>
              <a:cs typeface="Arial"/>
            </a:endParaRPr>
          </a:p>
        </p:txBody>
      </p:sp>
      <p:sp>
        <p:nvSpPr>
          <p:cNvPr id="10" name="text 1"/>
          <p:cNvSpPr txBox="1"/>
          <p:nvPr/>
        </p:nvSpPr>
        <p:spPr>
          <a:xfrm>
            <a:off x="6844918" y="3696125"/>
            <a:ext cx="219087" cy="141315"/>
          </a:xfrm>
          <a:prstGeom prst="rect">
            <a:avLst/>
          </a:prstGeom>
        </p:spPr>
        <p:txBody>
          <a:bodyPr vert="horz" wrap="none" lIns="0" tIns="0" rIns="0" bIns="0" rtlCol="0">
            <a:spAutoFit/>
          </a:bodyPr>
          <a:lstStyle/>
          <a:p>
            <a:pPr marL="0">
              <a:lnSpc>
                <a:spcPct val="100000"/>
              </a:lnSpc>
            </a:pPr>
            <a:r>
              <a:rPr sz="1000" b="1" spc="10" dirty="0">
                <a:latin typeface="Arial"/>
                <a:cs typeface="Arial"/>
              </a:rPr>
              <a:t>OR</a:t>
            </a:r>
            <a:endParaRPr sz="1000">
              <a:latin typeface="Arial"/>
              <a:cs typeface="Arial"/>
            </a:endParaRPr>
          </a:p>
        </p:txBody>
      </p:sp>
      <p:sp>
        <p:nvSpPr>
          <p:cNvPr id="11" name="text 1"/>
          <p:cNvSpPr txBox="1"/>
          <p:nvPr/>
        </p:nvSpPr>
        <p:spPr>
          <a:xfrm>
            <a:off x="7238746" y="1514011"/>
            <a:ext cx="219087" cy="141315"/>
          </a:xfrm>
          <a:prstGeom prst="rect">
            <a:avLst/>
          </a:prstGeom>
        </p:spPr>
        <p:txBody>
          <a:bodyPr vert="horz" wrap="none" lIns="0" tIns="0" rIns="0" bIns="0" rtlCol="0">
            <a:spAutoFit/>
          </a:bodyPr>
          <a:lstStyle/>
          <a:p>
            <a:pPr marL="0">
              <a:lnSpc>
                <a:spcPct val="100000"/>
              </a:lnSpc>
            </a:pPr>
            <a:r>
              <a:rPr sz="1000" b="1" spc="10" dirty="0">
                <a:latin typeface="Arial"/>
                <a:cs typeface="Arial"/>
              </a:rPr>
              <a:t>OR</a:t>
            </a:r>
            <a:endParaRPr sz="1000">
              <a:latin typeface="Arial"/>
              <a:cs typeface="Arial"/>
            </a:endParaRPr>
          </a:p>
        </p:txBody>
      </p:sp>
      <p:sp>
        <p:nvSpPr>
          <p:cNvPr id="12" name="text 1"/>
          <p:cNvSpPr txBox="1"/>
          <p:nvPr/>
        </p:nvSpPr>
        <p:spPr>
          <a:xfrm>
            <a:off x="7503287" y="2000536"/>
            <a:ext cx="819836" cy="127694"/>
          </a:xfrm>
          <a:prstGeom prst="rect">
            <a:avLst/>
          </a:prstGeom>
        </p:spPr>
        <p:txBody>
          <a:bodyPr vert="horz" wrap="none" lIns="0" tIns="0" rIns="0" bIns="0" rtlCol="0">
            <a:spAutoFit/>
          </a:bodyPr>
          <a:lstStyle/>
          <a:p>
            <a:pPr marL="0">
              <a:lnSpc>
                <a:spcPct val="100000"/>
              </a:lnSpc>
            </a:pPr>
            <a:r>
              <a:rPr sz="900" b="1" spc="10" dirty="0">
                <a:latin typeface="Arial"/>
                <a:cs typeface="Arial"/>
              </a:rPr>
              <a:t>Custom  Origin</a:t>
            </a:r>
            <a:endParaRPr sz="900">
              <a:latin typeface="Arial"/>
              <a:cs typeface="Arial"/>
            </a:endParaRPr>
          </a:p>
        </p:txBody>
      </p:sp>
      <p:sp>
        <p:nvSpPr>
          <p:cNvPr id="350" name="object 350"/>
          <p:cNvSpPr/>
          <p:nvPr/>
        </p:nvSpPr>
        <p:spPr>
          <a:xfrm>
            <a:off x="6934200" y="3870325"/>
            <a:ext cx="12700" cy="582612"/>
          </a:xfrm>
          <a:custGeom>
            <a:avLst/>
            <a:gdLst/>
            <a:ahLst/>
            <a:cxnLst/>
            <a:rect l="l" t="t" r="r" b="b"/>
            <a:pathLst>
              <a:path w="12700" h="582612">
                <a:moveTo>
                  <a:pt x="6350" y="6350"/>
                </a:moveTo>
                <a:lnTo>
                  <a:pt x="6350" y="576262"/>
                </a:lnTo>
              </a:path>
            </a:pathLst>
          </a:custGeom>
          <a:ln w="12700">
            <a:solidFill>
              <a:srgbClr val="7F7F7F"/>
            </a:solidFill>
          </a:ln>
        </p:spPr>
        <p:txBody>
          <a:bodyPr wrap="square" lIns="0" tIns="0" rIns="0" bIns="0" rtlCol="0">
            <a:noAutofit/>
          </a:bodyPr>
          <a:lstStyle/>
          <a:p>
            <a:endParaRPr/>
          </a:p>
        </p:txBody>
      </p:sp>
      <p:sp>
        <p:nvSpPr>
          <p:cNvPr id="351" name="object 351"/>
          <p:cNvSpPr/>
          <p:nvPr/>
        </p:nvSpPr>
        <p:spPr>
          <a:xfrm>
            <a:off x="6934200" y="3251200"/>
            <a:ext cx="12700" cy="419100"/>
          </a:xfrm>
          <a:custGeom>
            <a:avLst/>
            <a:gdLst/>
            <a:ahLst/>
            <a:cxnLst/>
            <a:rect l="l" t="t" r="r" b="b"/>
            <a:pathLst>
              <a:path w="12700" h="419100">
                <a:moveTo>
                  <a:pt x="6350" y="6350"/>
                </a:moveTo>
                <a:lnTo>
                  <a:pt x="6350" y="412750"/>
                </a:lnTo>
              </a:path>
            </a:pathLst>
          </a:custGeom>
          <a:ln w="12700">
            <a:solidFill>
              <a:srgbClr val="7F7F7F"/>
            </a:solidFill>
          </a:ln>
        </p:spPr>
        <p:txBody>
          <a:bodyPr wrap="square" lIns="0" tIns="0" rIns="0" bIns="0" rtlCol="0">
            <a:noAutofit/>
          </a:bodyPr>
          <a:lstStyle/>
          <a:p>
            <a:endParaRPr/>
          </a:p>
        </p:txBody>
      </p:sp>
      <p:sp>
        <p:nvSpPr>
          <p:cNvPr id="352" name="object 352"/>
          <p:cNvSpPr/>
          <p:nvPr/>
        </p:nvSpPr>
        <p:spPr>
          <a:xfrm>
            <a:off x="7326376" y="1681226"/>
            <a:ext cx="28575" cy="835025"/>
          </a:xfrm>
          <a:custGeom>
            <a:avLst/>
            <a:gdLst/>
            <a:ahLst/>
            <a:cxnLst/>
            <a:rect l="l" t="t" r="r" b="b"/>
            <a:pathLst>
              <a:path w="28575" h="835025">
                <a:moveTo>
                  <a:pt x="6350" y="6350"/>
                </a:moveTo>
                <a:lnTo>
                  <a:pt x="22225" y="828675"/>
                </a:lnTo>
              </a:path>
            </a:pathLst>
          </a:custGeom>
          <a:ln w="12700">
            <a:solidFill>
              <a:srgbClr val="7F7F7F"/>
            </a:solidFill>
          </a:ln>
        </p:spPr>
        <p:txBody>
          <a:bodyPr wrap="square" lIns="0" tIns="0" rIns="0" bIns="0" rtlCol="0">
            <a:noAutofit/>
          </a:bodyPr>
          <a:lstStyle/>
          <a:p>
            <a:endParaRPr/>
          </a:p>
        </p:txBody>
      </p:sp>
      <p:sp>
        <p:nvSpPr>
          <p:cNvPr id="353" name="object 353"/>
          <p:cNvSpPr/>
          <p:nvPr/>
        </p:nvSpPr>
        <p:spPr>
          <a:xfrm>
            <a:off x="7316851" y="1131951"/>
            <a:ext cx="12700" cy="357124"/>
          </a:xfrm>
          <a:custGeom>
            <a:avLst/>
            <a:gdLst/>
            <a:ahLst/>
            <a:cxnLst/>
            <a:rect l="l" t="t" r="r" b="b"/>
            <a:pathLst>
              <a:path w="12700" h="357124">
                <a:moveTo>
                  <a:pt x="6350" y="6350"/>
                </a:moveTo>
                <a:lnTo>
                  <a:pt x="6350" y="350774"/>
                </a:lnTo>
              </a:path>
            </a:pathLst>
          </a:custGeom>
          <a:ln w="12700">
            <a:solidFill>
              <a:srgbClr val="7F7F7F"/>
            </a:solidFill>
          </a:ln>
        </p:spPr>
        <p:txBody>
          <a:bodyPr wrap="square" lIns="0" tIns="0" rIns="0" bIns="0" rtlCol="0">
            <a:noAutofit/>
          </a:bodyPr>
          <a:lstStyle/>
          <a:p>
            <a:endParaRPr/>
          </a:p>
        </p:txBody>
      </p:sp>
      <p:pic>
        <p:nvPicPr>
          <p:cNvPr id="138"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775" y="2371755"/>
            <a:ext cx="825096" cy="727999"/>
          </a:xfrm>
          <a:prstGeom prst="rect">
            <a:avLst/>
          </a:prstGeom>
        </p:spPr>
      </p:pic>
      <p:sp>
        <p:nvSpPr>
          <p:cNvPr id="13" name="text 1"/>
          <p:cNvSpPr txBox="1"/>
          <p:nvPr/>
        </p:nvSpPr>
        <p:spPr>
          <a:xfrm>
            <a:off x="2098294" y="1931587"/>
            <a:ext cx="1248268" cy="293715"/>
          </a:xfrm>
          <a:prstGeom prst="rect">
            <a:avLst/>
          </a:prstGeom>
        </p:spPr>
        <p:txBody>
          <a:bodyPr vert="horz" wrap="none" lIns="0" tIns="0" rIns="0" bIns="0" rtlCol="0">
            <a:spAutoFit/>
          </a:bodyPr>
          <a:lstStyle/>
          <a:p>
            <a:pPr marL="0">
              <a:lnSpc>
                <a:spcPct val="100000"/>
              </a:lnSpc>
            </a:pPr>
            <a:r>
              <a:rPr sz="1000" b="1" spc="10" dirty="0">
                <a:latin typeface="Arial"/>
                <a:cs typeface="Arial"/>
              </a:rPr>
              <a:t>Amazon CloudFront</a:t>
            </a:r>
            <a:endParaRPr sz="1000">
              <a:latin typeface="Arial"/>
              <a:cs typeface="Arial"/>
            </a:endParaRPr>
          </a:p>
          <a:p>
            <a:pPr marL="38100">
              <a:lnSpc>
                <a:spcPct val="100000"/>
              </a:lnSpc>
            </a:pPr>
            <a:r>
              <a:rPr sz="1000" b="1" spc="10" dirty="0">
                <a:solidFill>
                  <a:srgbClr val="FF0000"/>
                </a:solidFill>
                <a:latin typeface="Arial"/>
                <a:cs typeface="Arial"/>
              </a:rPr>
              <a:t>www.example.com</a:t>
            </a:r>
            <a:endParaRPr sz="1000">
              <a:latin typeface="Arial"/>
              <a:cs typeface="Arial"/>
            </a:endParaRPr>
          </a:p>
        </p:txBody>
      </p:sp>
      <p:pic>
        <p:nvPicPr>
          <p:cNvPr id="139"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2251" y="2259690"/>
            <a:ext cx="922127" cy="921987"/>
          </a:xfrm>
          <a:prstGeom prst="rect">
            <a:avLst/>
          </a:prstGeom>
        </p:spPr>
      </p:pic>
      <p:pic>
        <p:nvPicPr>
          <p:cNvPr id="140"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7968" y="2587752"/>
            <a:ext cx="1150620" cy="312420"/>
          </a:xfrm>
          <a:prstGeom prst="rect">
            <a:avLst/>
          </a:prstGeom>
        </p:spPr>
      </p:pic>
      <p:sp>
        <p:nvSpPr>
          <p:cNvPr id="354" name="object 354"/>
          <p:cNvSpPr/>
          <p:nvPr/>
        </p:nvSpPr>
        <p:spPr>
          <a:xfrm>
            <a:off x="1311021" y="2666746"/>
            <a:ext cx="951230" cy="117856"/>
          </a:xfrm>
          <a:custGeom>
            <a:avLst/>
            <a:gdLst/>
            <a:ahLst/>
            <a:cxnLst/>
            <a:rect l="l" t="t" r="r" b="b"/>
            <a:pathLst>
              <a:path w="951230" h="117856">
                <a:moveTo>
                  <a:pt x="508" y="84328"/>
                </a:moveTo>
                <a:lnTo>
                  <a:pt x="926211" y="70485"/>
                </a:lnTo>
                <a:lnTo>
                  <a:pt x="925830" y="45085"/>
                </a:lnTo>
                <a:lnTo>
                  <a:pt x="0" y="59055"/>
                </a:lnTo>
                <a:close/>
                <a:moveTo>
                  <a:pt x="857123" y="114300"/>
                </a:moveTo>
                <a:lnTo>
                  <a:pt x="951230" y="57404"/>
                </a:lnTo>
                <a:lnTo>
                  <a:pt x="855345" y="3429"/>
                </a:lnTo>
                <a:cubicBezTo>
                  <a:pt x="849249" y="0"/>
                  <a:pt x="841502" y="2159"/>
                  <a:pt x="838073" y="8255"/>
                </a:cubicBezTo>
                <a:cubicBezTo>
                  <a:pt x="834644" y="14351"/>
                  <a:pt x="836803" y="22098"/>
                  <a:pt x="842899" y="25527"/>
                </a:cubicBezTo>
                <a:lnTo>
                  <a:pt x="919734" y="68834"/>
                </a:lnTo>
                <a:lnTo>
                  <a:pt x="919480" y="46863"/>
                </a:lnTo>
                <a:lnTo>
                  <a:pt x="843915" y="92456"/>
                </a:lnTo>
                <a:cubicBezTo>
                  <a:pt x="837946" y="96139"/>
                  <a:pt x="836041" y="103886"/>
                  <a:pt x="839597" y="109982"/>
                </a:cubicBezTo>
                <a:cubicBezTo>
                  <a:pt x="843280" y="115951"/>
                  <a:pt x="851027" y="117856"/>
                  <a:pt x="857123" y="114300"/>
                </a:cubicBezTo>
                <a:close/>
              </a:path>
            </a:pathLst>
          </a:custGeom>
          <a:solidFill>
            <a:srgbClr val="F7A600"/>
          </a:solidFill>
        </p:spPr>
        <p:txBody>
          <a:bodyPr wrap="square" lIns="0" tIns="0" rIns="0" bIns="0" rtlCol="0">
            <a:noAutofit/>
          </a:bodyPr>
          <a:lstStyle/>
          <a:p>
            <a:endParaRPr/>
          </a:p>
        </p:txBody>
      </p:sp>
      <p:pic>
        <p:nvPicPr>
          <p:cNvPr id="141"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33344" y="1459992"/>
            <a:ext cx="2618232" cy="1339596"/>
          </a:xfrm>
          <a:prstGeom prst="rect">
            <a:avLst/>
          </a:prstGeom>
        </p:spPr>
      </p:pic>
      <p:sp>
        <p:nvSpPr>
          <p:cNvPr id="355" name="object 355"/>
          <p:cNvSpPr/>
          <p:nvPr/>
        </p:nvSpPr>
        <p:spPr>
          <a:xfrm>
            <a:off x="3176524" y="1536446"/>
            <a:ext cx="2419477" cy="1200403"/>
          </a:xfrm>
          <a:custGeom>
            <a:avLst/>
            <a:gdLst/>
            <a:ahLst/>
            <a:cxnLst/>
            <a:rect l="l" t="t" r="r" b="b"/>
            <a:pathLst>
              <a:path w="2419477" h="1200403">
                <a:moveTo>
                  <a:pt x="0" y="1200404"/>
                </a:moveTo>
                <a:lnTo>
                  <a:pt x="1656207" y="1200404"/>
                </a:lnTo>
                <a:cubicBezTo>
                  <a:pt x="1663192" y="1200404"/>
                  <a:pt x="1668907" y="1194689"/>
                  <a:pt x="1668907" y="1187704"/>
                </a:cubicBezTo>
                <a:lnTo>
                  <a:pt x="1668907" y="58928"/>
                </a:lnTo>
                <a:lnTo>
                  <a:pt x="1656207" y="71628"/>
                </a:lnTo>
                <a:lnTo>
                  <a:pt x="2394331" y="71628"/>
                </a:lnTo>
                <a:lnTo>
                  <a:pt x="2394331" y="46228"/>
                </a:lnTo>
                <a:lnTo>
                  <a:pt x="1656207" y="46228"/>
                </a:lnTo>
                <a:cubicBezTo>
                  <a:pt x="1649222" y="46228"/>
                  <a:pt x="1643507" y="51943"/>
                  <a:pt x="1643507" y="58928"/>
                </a:cubicBezTo>
                <a:lnTo>
                  <a:pt x="1643507" y="1187704"/>
                </a:lnTo>
                <a:lnTo>
                  <a:pt x="1656207" y="1175004"/>
                </a:lnTo>
                <a:lnTo>
                  <a:pt x="0" y="1175004"/>
                </a:lnTo>
                <a:close/>
                <a:moveTo>
                  <a:pt x="2324481" y="114427"/>
                </a:moveTo>
                <a:lnTo>
                  <a:pt x="2419477" y="58928"/>
                </a:lnTo>
                <a:lnTo>
                  <a:pt x="2324481" y="3556"/>
                </a:lnTo>
                <a:cubicBezTo>
                  <a:pt x="2318385" y="0"/>
                  <a:pt x="2310638" y="2032"/>
                  <a:pt x="2307082" y="8128"/>
                </a:cubicBezTo>
                <a:cubicBezTo>
                  <a:pt x="2303526" y="14224"/>
                  <a:pt x="2305558" y="21971"/>
                  <a:pt x="2311654" y="25527"/>
                </a:cubicBezTo>
                <a:lnTo>
                  <a:pt x="2387854" y="69977"/>
                </a:lnTo>
                <a:lnTo>
                  <a:pt x="2387854" y="48006"/>
                </a:lnTo>
                <a:lnTo>
                  <a:pt x="2311654" y="92456"/>
                </a:lnTo>
                <a:cubicBezTo>
                  <a:pt x="2305558" y="96012"/>
                  <a:pt x="2303526" y="103759"/>
                  <a:pt x="2307082" y="109855"/>
                </a:cubicBezTo>
                <a:cubicBezTo>
                  <a:pt x="2310638" y="115950"/>
                  <a:pt x="2318385" y="117982"/>
                  <a:pt x="2324481" y="114427"/>
                </a:cubicBezTo>
                <a:close/>
              </a:path>
            </a:pathLst>
          </a:custGeom>
          <a:solidFill>
            <a:srgbClr val="F7A600"/>
          </a:solidFill>
        </p:spPr>
        <p:txBody>
          <a:bodyPr wrap="square" lIns="0" tIns="0" rIns="0" bIns="0" rtlCol="0">
            <a:noAutofit/>
          </a:bodyPr>
          <a:lstStyle/>
          <a:p>
            <a:endParaRPr/>
          </a:p>
        </p:txBody>
      </p:sp>
      <p:pic>
        <p:nvPicPr>
          <p:cNvPr id="142"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33344" y="2688336"/>
            <a:ext cx="2702052" cy="1252728"/>
          </a:xfrm>
          <a:prstGeom prst="rect">
            <a:avLst/>
          </a:prstGeom>
        </p:spPr>
      </p:pic>
      <p:sp>
        <p:nvSpPr>
          <p:cNvPr id="356" name="object 356"/>
          <p:cNvSpPr/>
          <p:nvPr/>
        </p:nvSpPr>
        <p:spPr>
          <a:xfrm>
            <a:off x="3176524" y="2711450"/>
            <a:ext cx="2503551" cy="1113028"/>
          </a:xfrm>
          <a:custGeom>
            <a:avLst/>
            <a:gdLst/>
            <a:ahLst/>
            <a:cxnLst/>
            <a:rect l="l" t="t" r="r" b="b"/>
            <a:pathLst>
              <a:path w="2503551" h="1113028">
                <a:moveTo>
                  <a:pt x="0" y="0"/>
                </a:moveTo>
                <a:lnTo>
                  <a:pt x="1656969" y="0"/>
                </a:lnTo>
                <a:cubicBezTo>
                  <a:pt x="1663954" y="0"/>
                  <a:pt x="1669669" y="5715"/>
                  <a:pt x="1669669" y="12700"/>
                </a:cubicBezTo>
                <a:lnTo>
                  <a:pt x="1669669" y="1054100"/>
                </a:lnTo>
                <a:lnTo>
                  <a:pt x="1656969" y="1041400"/>
                </a:lnTo>
                <a:lnTo>
                  <a:pt x="2478405" y="1041400"/>
                </a:lnTo>
                <a:lnTo>
                  <a:pt x="2478405" y="1066800"/>
                </a:lnTo>
                <a:lnTo>
                  <a:pt x="1656969" y="1066800"/>
                </a:lnTo>
                <a:cubicBezTo>
                  <a:pt x="1649984" y="1066800"/>
                  <a:pt x="1644269" y="1061085"/>
                  <a:pt x="1644269" y="1054100"/>
                </a:cubicBezTo>
                <a:lnTo>
                  <a:pt x="1644269" y="12700"/>
                </a:lnTo>
                <a:lnTo>
                  <a:pt x="1656969" y="25400"/>
                </a:lnTo>
                <a:lnTo>
                  <a:pt x="0" y="25400"/>
                </a:lnTo>
                <a:close/>
                <a:moveTo>
                  <a:pt x="2408555" y="998728"/>
                </a:moveTo>
                <a:lnTo>
                  <a:pt x="2503551" y="1054100"/>
                </a:lnTo>
                <a:lnTo>
                  <a:pt x="2408555" y="1109472"/>
                </a:lnTo>
                <a:cubicBezTo>
                  <a:pt x="2402586" y="1113028"/>
                  <a:pt x="2394712" y="1110996"/>
                  <a:pt x="2391283" y="1104900"/>
                </a:cubicBezTo>
                <a:cubicBezTo>
                  <a:pt x="2387727" y="1098931"/>
                  <a:pt x="2389759" y="1091057"/>
                  <a:pt x="2395855" y="1087628"/>
                </a:cubicBezTo>
                <a:lnTo>
                  <a:pt x="2472055" y="1043178"/>
                </a:lnTo>
                <a:lnTo>
                  <a:pt x="2472055" y="1065022"/>
                </a:lnTo>
                <a:lnTo>
                  <a:pt x="2395855" y="1020572"/>
                </a:lnTo>
                <a:cubicBezTo>
                  <a:pt x="2389759" y="1017143"/>
                  <a:pt x="2387727" y="1009269"/>
                  <a:pt x="2391283" y="1003300"/>
                </a:cubicBezTo>
                <a:cubicBezTo>
                  <a:pt x="2394712" y="997204"/>
                  <a:pt x="2402586" y="995172"/>
                  <a:pt x="2408555" y="998728"/>
                </a:cubicBezTo>
                <a:close/>
              </a:path>
            </a:pathLst>
          </a:custGeom>
          <a:solidFill>
            <a:srgbClr val="F7A600"/>
          </a:solidFill>
        </p:spPr>
        <p:txBody>
          <a:bodyPr wrap="square" lIns="0" tIns="0" rIns="0" bIns="0" rtlCol="0">
            <a:noAutofit/>
          </a:bodyPr>
          <a:lstStyle/>
          <a:p>
            <a:endParaRPr/>
          </a:p>
        </p:txBody>
      </p:sp>
      <p:sp>
        <p:nvSpPr>
          <p:cNvPr id="14" name="text 1"/>
          <p:cNvSpPr txBox="1"/>
          <p:nvPr/>
        </p:nvSpPr>
        <p:spPr>
          <a:xfrm>
            <a:off x="4481830" y="3240068"/>
            <a:ext cx="309739" cy="141315"/>
          </a:xfrm>
          <a:prstGeom prst="rect">
            <a:avLst/>
          </a:prstGeom>
        </p:spPr>
        <p:txBody>
          <a:bodyPr vert="horz" wrap="none" lIns="0" tIns="0" rIns="0" bIns="0" rtlCol="0">
            <a:spAutoFit/>
          </a:bodyPr>
          <a:lstStyle/>
          <a:p>
            <a:pPr marL="0">
              <a:lnSpc>
                <a:spcPct val="100000"/>
              </a:lnSpc>
            </a:pPr>
            <a:r>
              <a:rPr sz="1000" b="1" spc="10" dirty="0">
                <a:latin typeface="Arial"/>
                <a:cs typeface="Arial"/>
              </a:rPr>
              <a:t>*.jpg</a:t>
            </a:r>
            <a:endParaRPr sz="1000">
              <a:latin typeface="Arial"/>
              <a:cs typeface="Arial"/>
            </a:endParaRPr>
          </a:p>
        </p:txBody>
      </p:sp>
      <p:sp>
        <p:nvSpPr>
          <p:cNvPr id="15" name="text 1"/>
          <p:cNvSpPr txBox="1"/>
          <p:nvPr/>
        </p:nvSpPr>
        <p:spPr>
          <a:xfrm>
            <a:off x="4440047" y="2111165"/>
            <a:ext cx="352157" cy="141315"/>
          </a:xfrm>
          <a:prstGeom prst="rect">
            <a:avLst/>
          </a:prstGeom>
        </p:spPr>
        <p:txBody>
          <a:bodyPr vert="horz" wrap="none" lIns="0" tIns="0" rIns="0" bIns="0" rtlCol="0">
            <a:spAutoFit/>
          </a:bodyPr>
          <a:lstStyle/>
          <a:p>
            <a:pPr marL="0">
              <a:lnSpc>
                <a:spcPct val="100000"/>
              </a:lnSpc>
            </a:pPr>
            <a:r>
              <a:rPr sz="1000" b="1" spc="10" dirty="0">
                <a:latin typeface="Arial"/>
                <a:cs typeface="Arial"/>
              </a:rPr>
              <a:t>*.php</a:t>
            </a:r>
            <a:endParaRPr sz="1000">
              <a:latin typeface="Arial"/>
              <a:cs typeface="Arial"/>
            </a:endParaRPr>
          </a:p>
        </p:txBody>
      </p:sp>
    </p:spTree>
    <p:extLst>
      <p:ext uri="{BB962C8B-B14F-4D97-AF65-F5344CB8AC3E}">
        <p14:creationId xmlns:p14="http://schemas.microsoft.com/office/powerpoint/2010/main" val="8201693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548640" y="1267630"/>
            <a:ext cx="6709309" cy="340518"/>
          </a:xfrm>
          <a:prstGeom prst="rect">
            <a:avLst/>
          </a:prstGeom>
        </p:spPr>
        <p:txBody>
          <a:bodyPr vert="horz" wrap="none" lIns="0" tIns="0" rIns="0" bIns="0" rtlCol="0">
            <a:spAutoFit/>
          </a:bodyPr>
          <a:lstStyle/>
          <a:p>
            <a:pPr marL="0">
              <a:lnSpc>
                <a:spcPct val="100000"/>
              </a:lnSpc>
            </a:pPr>
            <a:r>
              <a:rPr sz="2280" spc="10" dirty="0">
                <a:latin typeface="Arial"/>
                <a:cs typeface="Arial"/>
              </a:rPr>
              <a:t>CloudFront  can  make  your  web  applications…….</a:t>
            </a:r>
            <a:endParaRPr sz="2200">
              <a:latin typeface="Arial"/>
              <a:cs typeface="Arial"/>
            </a:endParaRPr>
          </a:p>
        </p:txBody>
      </p:sp>
      <p:sp>
        <p:nvSpPr>
          <p:cNvPr id="4" name="text 1"/>
          <p:cNvSpPr txBox="1"/>
          <p:nvPr/>
        </p:nvSpPr>
        <p:spPr>
          <a:xfrm>
            <a:off x="1005839" y="1706542"/>
            <a:ext cx="999388" cy="340518"/>
          </a:xfrm>
          <a:prstGeom prst="rect">
            <a:avLst/>
          </a:prstGeom>
        </p:spPr>
        <p:txBody>
          <a:bodyPr vert="horz" wrap="none" lIns="0" tIns="0" rIns="0" bIns="0" rtlCol="0">
            <a:spAutoFit/>
          </a:bodyPr>
          <a:lstStyle/>
          <a:p>
            <a:pPr marL="0">
              <a:lnSpc>
                <a:spcPct val="100000"/>
              </a:lnSpc>
            </a:pPr>
            <a:r>
              <a:rPr sz="2400" b="1" i="1" spc="10" dirty="0">
                <a:latin typeface="Arial"/>
                <a:cs typeface="Arial"/>
              </a:rPr>
              <a:t>Faster</a:t>
            </a:r>
            <a:endParaRPr sz="2400">
              <a:latin typeface="Arial"/>
              <a:cs typeface="Arial"/>
            </a:endParaRPr>
          </a:p>
        </p:txBody>
      </p:sp>
      <p:sp>
        <p:nvSpPr>
          <p:cNvPr id="5" name="text 1"/>
          <p:cNvSpPr txBox="1"/>
          <p:nvPr/>
        </p:nvSpPr>
        <p:spPr>
          <a:xfrm>
            <a:off x="1005839" y="2145432"/>
            <a:ext cx="1933685" cy="340859"/>
          </a:xfrm>
          <a:prstGeom prst="rect">
            <a:avLst/>
          </a:prstGeom>
        </p:spPr>
        <p:txBody>
          <a:bodyPr vert="horz" wrap="none" lIns="0" tIns="0" rIns="0" bIns="0" rtlCol="0">
            <a:spAutoFit/>
          </a:bodyPr>
          <a:lstStyle/>
          <a:p>
            <a:pPr marL="0">
              <a:lnSpc>
                <a:spcPct val="100000"/>
              </a:lnSpc>
            </a:pPr>
            <a:r>
              <a:rPr sz="2400" b="1" i="1" spc="10" dirty="0">
                <a:solidFill>
                  <a:srgbClr val="BFBFBF"/>
                </a:solidFill>
                <a:latin typeface="Arial"/>
                <a:cs typeface="Arial"/>
              </a:rPr>
              <a:t>Scale  Better  </a:t>
            </a:r>
            <a:endParaRPr sz="2400">
              <a:latin typeface="Arial"/>
              <a:cs typeface="Arial"/>
            </a:endParaRPr>
          </a:p>
        </p:txBody>
      </p:sp>
      <p:sp>
        <p:nvSpPr>
          <p:cNvPr id="6" name="text 1"/>
          <p:cNvSpPr txBox="1"/>
          <p:nvPr/>
        </p:nvSpPr>
        <p:spPr>
          <a:xfrm>
            <a:off x="1005839" y="2584620"/>
            <a:ext cx="2225065" cy="340518"/>
          </a:xfrm>
          <a:prstGeom prst="rect">
            <a:avLst/>
          </a:prstGeom>
        </p:spPr>
        <p:txBody>
          <a:bodyPr vert="horz" wrap="none" lIns="0" tIns="0" rIns="0" bIns="0" rtlCol="0">
            <a:spAutoFit/>
          </a:bodyPr>
          <a:lstStyle/>
          <a:p>
            <a:pPr marL="0">
              <a:lnSpc>
                <a:spcPct val="100000"/>
              </a:lnSpc>
            </a:pPr>
            <a:r>
              <a:rPr sz="2340" b="1" i="1" spc="10" dirty="0">
                <a:solidFill>
                  <a:srgbClr val="BFBFBF"/>
                </a:solidFill>
                <a:latin typeface="Arial"/>
                <a:cs typeface="Arial"/>
              </a:rPr>
              <a:t>More  Available</a:t>
            </a:r>
            <a:endParaRPr sz="2300">
              <a:latin typeface="Arial"/>
              <a:cs typeface="Arial"/>
            </a:endParaRPr>
          </a:p>
        </p:txBody>
      </p:sp>
      <p:sp>
        <p:nvSpPr>
          <p:cNvPr id="7" name="text 1"/>
          <p:cNvSpPr txBox="1"/>
          <p:nvPr/>
        </p:nvSpPr>
        <p:spPr>
          <a:xfrm>
            <a:off x="1005839" y="3023786"/>
            <a:ext cx="2586253" cy="340518"/>
          </a:xfrm>
          <a:prstGeom prst="rect">
            <a:avLst/>
          </a:prstGeom>
        </p:spPr>
        <p:txBody>
          <a:bodyPr vert="horz" wrap="none" lIns="0" tIns="0" rIns="0" bIns="0" rtlCol="0">
            <a:spAutoFit/>
          </a:bodyPr>
          <a:lstStyle/>
          <a:p>
            <a:pPr marL="0">
              <a:lnSpc>
                <a:spcPct val="100000"/>
              </a:lnSpc>
            </a:pPr>
            <a:r>
              <a:rPr sz="2280" b="1" i="1" spc="10" dirty="0">
                <a:solidFill>
                  <a:srgbClr val="BFBFBF"/>
                </a:solidFill>
                <a:latin typeface="Arial"/>
                <a:cs typeface="Arial"/>
              </a:rPr>
              <a:t>Easier  to  Manage</a:t>
            </a:r>
            <a:endParaRPr sz="2200">
              <a:latin typeface="Arial"/>
              <a:cs typeface="Arial"/>
            </a:endParaRPr>
          </a:p>
        </p:txBody>
      </p:sp>
      <p:sp>
        <p:nvSpPr>
          <p:cNvPr id="8" name="text 1"/>
          <p:cNvSpPr txBox="1"/>
          <p:nvPr/>
        </p:nvSpPr>
        <p:spPr>
          <a:xfrm>
            <a:off x="1005839" y="3462698"/>
            <a:ext cx="1540408" cy="340518"/>
          </a:xfrm>
          <a:prstGeom prst="rect">
            <a:avLst/>
          </a:prstGeom>
        </p:spPr>
        <p:txBody>
          <a:bodyPr vert="horz" wrap="none" lIns="0" tIns="0" rIns="0" bIns="0" rtlCol="0">
            <a:spAutoFit/>
          </a:bodyPr>
          <a:lstStyle/>
          <a:p>
            <a:pPr marL="0">
              <a:lnSpc>
                <a:spcPct val="100000"/>
              </a:lnSpc>
            </a:pPr>
            <a:r>
              <a:rPr sz="2340" b="1" i="1" spc="10" dirty="0">
                <a:solidFill>
                  <a:srgbClr val="BFBFBF"/>
                </a:solidFill>
                <a:latin typeface="Arial"/>
                <a:cs typeface="Arial"/>
              </a:rPr>
              <a:t>Cost  Less</a:t>
            </a:r>
            <a:endParaRPr sz="2300">
              <a:latin typeface="Arial"/>
              <a:cs typeface="Arial"/>
            </a:endParaRPr>
          </a:p>
        </p:txBody>
      </p:sp>
    </p:spTree>
    <p:extLst>
      <p:ext uri="{BB962C8B-B14F-4D97-AF65-F5344CB8AC3E}">
        <p14:creationId xmlns:p14="http://schemas.microsoft.com/office/powerpoint/2010/main" val="229020768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1819021" y="452852"/>
            <a:ext cx="5602427" cy="383083"/>
          </a:xfrm>
          <a:prstGeom prst="rect">
            <a:avLst/>
          </a:prstGeom>
        </p:spPr>
        <p:txBody>
          <a:bodyPr vert="horz" wrap="none" lIns="0" tIns="0" rIns="0" bIns="0" rtlCol="0">
            <a:spAutoFit/>
          </a:bodyPr>
          <a:lstStyle/>
          <a:p>
            <a:pPr marL="0">
              <a:lnSpc>
                <a:spcPct val="100000"/>
              </a:lnSpc>
            </a:pPr>
            <a:r>
              <a:rPr sz="2580" b="1" spc="10" dirty="0">
                <a:solidFill>
                  <a:srgbClr val="202020"/>
                </a:solidFill>
                <a:latin typeface="Arial"/>
                <a:cs typeface="Arial"/>
              </a:rPr>
              <a:t>Faster:  The  Performance  Problem</a:t>
            </a:r>
            <a:endParaRPr sz="2500">
              <a:latin typeface="Arial"/>
              <a:cs typeface="Arial"/>
            </a:endParaRPr>
          </a:p>
        </p:txBody>
      </p:sp>
      <p:sp>
        <p:nvSpPr>
          <p:cNvPr id="4" name="text 1"/>
          <p:cNvSpPr txBox="1"/>
          <p:nvPr/>
        </p:nvSpPr>
        <p:spPr>
          <a:xfrm>
            <a:off x="1292606" y="2193395"/>
            <a:ext cx="6119003" cy="284333"/>
          </a:xfrm>
          <a:prstGeom prst="rect">
            <a:avLst/>
          </a:prstGeom>
        </p:spPr>
        <p:txBody>
          <a:bodyPr vert="horz" wrap="none" lIns="0" tIns="0" rIns="0" bIns="0" rtlCol="0">
            <a:spAutoFit/>
          </a:bodyPr>
          <a:lstStyle/>
          <a:p>
            <a:pPr marL="0">
              <a:lnSpc>
                <a:spcPct val="100000"/>
              </a:lnSpc>
            </a:pPr>
            <a:r>
              <a:rPr sz="1820" b="1" i="1" spc="10" dirty="0">
                <a:latin typeface="Arial"/>
                <a:cs typeface="Arial"/>
              </a:rPr>
              <a:t>Long  Distance  +  Poor  Network  =  Slow  Load  Times</a:t>
            </a:r>
            <a:endParaRPr sz="1800">
              <a:latin typeface="Arial"/>
              <a:cs typeface="Arial"/>
            </a:endParaRPr>
          </a:p>
        </p:txBody>
      </p:sp>
    </p:spTree>
    <p:extLst>
      <p:ext uri="{BB962C8B-B14F-4D97-AF65-F5344CB8AC3E}">
        <p14:creationId xmlns:p14="http://schemas.microsoft.com/office/powerpoint/2010/main" val="233221677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2105533" y="452852"/>
            <a:ext cx="5029403" cy="383083"/>
          </a:xfrm>
          <a:prstGeom prst="rect">
            <a:avLst/>
          </a:prstGeom>
        </p:spPr>
        <p:txBody>
          <a:bodyPr vert="horz" wrap="none" lIns="0" tIns="0" rIns="0" bIns="0" rtlCol="0">
            <a:spAutoFit/>
          </a:bodyPr>
          <a:lstStyle/>
          <a:p>
            <a:pPr marL="0">
              <a:lnSpc>
                <a:spcPct val="100000"/>
              </a:lnSpc>
            </a:pPr>
            <a:r>
              <a:rPr sz="2580" b="1" spc="10" dirty="0">
                <a:solidFill>
                  <a:srgbClr val="202020"/>
                </a:solidFill>
                <a:latin typeface="Arial"/>
                <a:cs typeface="Arial"/>
              </a:rPr>
              <a:t>Faster:  How  CloudFront  Helps</a:t>
            </a:r>
            <a:endParaRPr sz="2500">
              <a:latin typeface="Arial"/>
              <a:cs typeface="Arial"/>
            </a:endParaRPr>
          </a:p>
        </p:txBody>
      </p:sp>
      <p:sp>
        <p:nvSpPr>
          <p:cNvPr id="4" name="text 1"/>
          <p:cNvSpPr txBox="1"/>
          <p:nvPr/>
        </p:nvSpPr>
        <p:spPr>
          <a:xfrm>
            <a:off x="1153972" y="1844591"/>
            <a:ext cx="6410300" cy="340518"/>
          </a:xfrm>
          <a:prstGeom prst="rect">
            <a:avLst/>
          </a:prstGeom>
        </p:spPr>
        <p:txBody>
          <a:bodyPr vert="horz" wrap="none" lIns="0" tIns="0" rIns="0" bIns="0" rtlCol="0">
            <a:spAutoFit/>
          </a:bodyPr>
          <a:lstStyle/>
          <a:p>
            <a:pPr marL="0">
              <a:lnSpc>
                <a:spcPct val="100000"/>
              </a:lnSpc>
            </a:pPr>
            <a:r>
              <a:rPr sz="2280" b="1" spc="10" dirty="0">
                <a:latin typeface="Arial"/>
                <a:cs typeface="Arial"/>
              </a:rPr>
              <a:t>CloudFront  helps  change  this  equation  to…</a:t>
            </a:r>
            <a:endParaRPr sz="2200">
              <a:latin typeface="Arial"/>
              <a:cs typeface="Arial"/>
            </a:endParaRPr>
          </a:p>
        </p:txBody>
      </p:sp>
      <p:sp>
        <p:nvSpPr>
          <p:cNvPr id="5" name="text 1"/>
          <p:cNvSpPr txBox="1"/>
          <p:nvPr/>
        </p:nvSpPr>
        <p:spPr>
          <a:xfrm>
            <a:off x="983284" y="2632561"/>
            <a:ext cx="6736171" cy="284333"/>
          </a:xfrm>
          <a:prstGeom prst="rect">
            <a:avLst/>
          </a:prstGeom>
        </p:spPr>
        <p:txBody>
          <a:bodyPr vert="horz" wrap="none" lIns="0" tIns="0" rIns="0" bIns="0" rtlCol="0">
            <a:spAutoFit/>
          </a:bodyPr>
          <a:lstStyle/>
          <a:p>
            <a:pPr marL="0">
              <a:lnSpc>
                <a:spcPct val="100000"/>
              </a:lnSpc>
            </a:pPr>
            <a:r>
              <a:rPr sz="1820" b="1" i="1" spc="10" dirty="0">
                <a:latin typeface="Arial"/>
                <a:cs typeface="Arial"/>
              </a:rPr>
              <a:t>Short  Distance  +  Optimized  Network  =  Fast  Load  Times</a:t>
            </a:r>
            <a:endParaRPr sz="1800">
              <a:latin typeface="Arial"/>
              <a:cs typeface="Arial"/>
            </a:endParaRPr>
          </a:p>
        </p:txBody>
      </p:sp>
    </p:spTree>
    <p:extLst>
      <p:ext uri="{BB962C8B-B14F-4D97-AF65-F5344CB8AC3E}">
        <p14:creationId xmlns:p14="http://schemas.microsoft.com/office/powerpoint/2010/main" val="31119655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1428877" y="238200"/>
            <a:ext cx="5468400" cy="383424"/>
          </a:xfrm>
          <a:prstGeom prst="rect">
            <a:avLst/>
          </a:prstGeom>
        </p:spPr>
        <p:txBody>
          <a:bodyPr vert="horz" wrap="none" lIns="0" tIns="0" rIns="0" bIns="0" rtlCol="0">
            <a:spAutoFit/>
          </a:bodyPr>
          <a:lstStyle/>
          <a:p>
            <a:pPr marL="0">
              <a:lnSpc>
                <a:spcPct val="100000"/>
              </a:lnSpc>
            </a:pPr>
            <a:r>
              <a:rPr sz="2580" b="1" spc="10" dirty="0">
                <a:solidFill>
                  <a:srgbClr val="202020"/>
                </a:solidFill>
                <a:latin typeface="Arial"/>
                <a:cs typeface="Arial"/>
              </a:rPr>
              <a:t>Faster:  Optimized  Network  Paths</a:t>
            </a:r>
            <a:endParaRPr sz="2500">
              <a:latin typeface="Arial"/>
              <a:cs typeface="Arial"/>
            </a:endParaRPr>
          </a:p>
        </p:txBody>
      </p:sp>
      <p:sp>
        <p:nvSpPr>
          <p:cNvPr id="357" name="object 357"/>
          <p:cNvSpPr/>
          <p:nvPr/>
        </p:nvSpPr>
        <p:spPr>
          <a:xfrm>
            <a:off x="6853301" y="681101"/>
            <a:ext cx="1584325" cy="1828800"/>
          </a:xfrm>
          <a:custGeom>
            <a:avLst/>
            <a:gdLst/>
            <a:ahLst/>
            <a:cxnLst/>
            <a:rect l="l" t="t" r="r" b="b"/>
            <a:pathLst>
              <a:path w="1584325" h="1828800">
                <a:moveTo>
                  <a:pt x="0" y="155448"/>
                </a:moveTo>
                <a:cubicBezTo>
                  <a:pt x="0" y="69596"/>
                  <a:pt x="69596" y="0"/>
                  <a:pt x="155448" y="0"/>
                </a:cubicBezTo>
                <a:lnTo>
                  <a:pt x="1428750" y="0"/>
                </a:lnTo>
                <a:cubicBezTo>
                  <a:pt x="1514602" y="0"/>
                  <a:pt x="1584325" y="69596"/>
                  <a:pt x="1584325" y="155448"/>
                </a:cubicBezTo>
                <a:lnTo>
                  <a:pt x="1584325" y="1673225"/>
                </a:lnTo>
                <a:cubicBezTo>
                  <a:pt x="1584325" y="1759077"/>
                  <a:pt x="1514602" y="1828800"/>
                  <a:pt x="1428750" y="1828800"/>
                </a:cubicBezTo>
                <a:lnTo>
                  <a:pt x="155448" y="1828800"/>
                </a:lnTo>
                <a:cubicBezTo>
                  <a:pt x="69596" y="1828800"/>
                  <a:pt x="0" y="1759077"/>
                  <a:pt x="0" y="1673225"/>
                </a:cubicBezTo>
                <a:close/>
              </a:path>
            </a:pathLst>
          </a:custGeom>
          <a:solidFill>
            <a:srgbClr val="FFEDC9"/>
          </a:solidFill>
        </p:spPr>
        <p:txBody>
          <a:bodyPr wrap="square" lIns="0" tIns="0" rIns="0" bIns="0" rtlCol="0">
            <a:noAutofit/>
          </a:bodyPr>
          <a:lstStyle/>
          <a:p>
            <a:endParaRPr/>
          </a:p>
        </p:txBody>
      </p:sp>
      <p:sp>
        <p:nvSpPr>
          <p:cNvPr id="358" name="object 358"/>
          <p:cNvSpPr/>
          <p:nvPr/>
        </p:nvSpPr>
        <p:spPr>
          <a:xfrm>
            <a:off x="6689725" y="1138301"/>
            <a:ext cx="1879600" cy="1371600"/>
          </a:xfrm>
          <a:custGeom>
            <a:avLst/>
            <a:gdLst/>
            <a:ahLst/>
            <a:cxnLst/>
            <a:rect l="l" t="t" r="r" b="b"/>
            <a:pathLst>
              <a:path w="1879600" h="1371600">
                <a:moveTo>
                  <a:pt x="0" y="0"/>
                </a:moveTo>
                <a:lnTo>
                  <a:pt x="0" y="1371600"/>
                </a:lnTo>
                <a:lnTo>
                  <a:pt x="1879600" y="1371600"/>
                </a:lnTo>
                <a:lnTo>
                  <a:pt x="1879600" y="0"/>
                </a:lnTo>
                <a:lnTo>
                  <a:pt x="0" y="0"/>
                </a:lnTo>
                <a:close/>
              </a:path>
            </a:pathLst>
          </a:custGeom>
          <a:solidFill>
            <a:srgbClr val="FFFFFF"/>
          </a:solidFill>
        </p:spPr>
        <p:txBody>
          <a:bodyPr wrap="square" lIns="0" tIns="0" rIns="0" bIns="0" rtlCol="0">
            <a:noAutofit/>
          </a:bodyPr>
          <a:lstStyle/>
          <a:p>
            <a:endParaRPr/>
          </a:p>
        </p:txBody>
      </p:sp>
      <p:sp>
        <p:nvSpPr>
          <p:cNvPr id="359" name="object 359"/>
          <p:cNvSpPr/>
          <p:nvPr/>
        </p:nvSpPr>
        <p:spPr>
          <a:xfrm>
            <a:off x="6853301" y="2632075"/>
            <a:ext cx="1617599" cy="1828800"/>
          </a:xfrm>
          <a:custGeom>
            <a:avLst/>
            <a:gdLst/>
            <a:ahLst/>
            <a:cxnLst/>
            <a:rect l="l" t="t" r="r" b="b"/>
            <a:pathLst>
              <a:path w="1617599" h="1828800">
                <a:moveTo>
                  <a:pt x="0" y="158877"/>
                </a:moveTo>
                <a:cubicBezTo>
                  <a:pt x="0" y="71120"/>
                  <a:pt x="70992" y="0"/>
                  <a:pt x="158750" y="0"/>
                </a:cubicBezTo>
                <a:lnTo>
                  <a:pt x="1458722" y="0"/>
                </a:lnTo>
                <a:cubicBezTo>
                  <a:pt x="1546479" y="0"/>
                  <a:pt x="1617599" y="71120"/>
                  <a:pt x="1617599" y="158877"/>
                </a:cubicBezTo>
                <a:lnTo>
                  <a:pt x="1617599" y="1669974"/>
                </a:lnTo>
                <a:cubicBezTo>
                  <a:pt x="1617599" y="1757692"/>
                  <a:pt x="1546479" y="1828800"/>
                  <a:pt x="1458722" y="1828800"/>
                </a:cubicBezTo>
                <a:lnTo>
                  <a:pt x="158750" y="1828800"/>
                </a:lnTo>
                <a:cubicBezTo>
                  <a:pt x="70992" y="1828800"/>
                  <a:pt x="0" y="1757692"/>
                  <a:pt x="0" y="1669974"/>
                </a:cubicBezTo>
                <a:close/>
              </a:path>
            </a:pathLst>
          </a:custGeom>
          <a:solidFill>
            <a:srgbClr val="FFEDC9"/>
          </a:solidFill>
        </p:spPr>
        <p:txBody>
          <a:bodyPr wrap="square" lIns="0" tIns="0" rIns="0" bIns="0" rtlCol="0">
            <a:noAutofit/>
          </a:bodyPr>
          <a:lstStyle/>
          <a:p>
            <a:endParaRPr/>
          </a:p>
        </p:txBody>
      </p:sp>
      <p:sp>
        <p:nvSpPr>
          <p:cNvPr id="360" name="object 360"/>
          <p:cNvSpPr/>
          <p:nvPr/>
        </p:nvSpPr>
        <p:spPr>
          <a:xfrm>
            <a:off x="6796151" y="3208337"/>
            <a:ext cx="1676400" cy="1238250"/>
          </a:xfrm>
          <a:custGeom>
            <a:avLst/>
            <a:gdLst/>
            <a:ahLst/>
            <a:cxnLst/>
            <a:rect l="l" t="t" r="r" b="b"/>
            <a:pathLst>
              <a:path w="1676400" h="1238250">
                <a:moveTo>
                  <a:pt x="0" y="0"/>
                </a:moveTo>
                <a:lnTo>
                  <a:pt x="0" y="1238250"/>
                </a:lnTo>
                <a:lnTo>
                  <a:pt x="1676400" y="1238250"/>
                </a:lnTo>
                <a:lnTo>
                  <a:pt x="1676400" y="0"/>
                </a:lnTo>
                <a:lnTo>
                  <a:pt x="0" y="0"/>
                </a:lnTo>
                <a:close/>
              </a:path>
            </a:pathLst>
          </a:custGeom>
          <a:solidFill>
            <a:srgbClr val="FFFFFF"/>
          </a:solidFill>
        </p:spPr>
        <p:txBody>
          <a:bodyPr wrap="square" lIns="0" tIns="0" rIns="0" bIns="0" rtlCol="0">
            <a:noAutofit/>
          </a:bodyPr>
          <a:lstStyle/>
          <a:p>
            <a:endParaRPr/>
          </a:p>
        </p:txBody>
      </p:sp>
      <p:sp>
        <p:nvSpPr>
          <p:cNvPr id="361" name="object 361"/>
          <p:cNvSpPr/>
          <p:nvPr/>
        </p:nvSpPr>
        <p:spPr>
          <a:xfrm>
            <a:off x="6843776" y="2627376"/>
            <a:ext cx="1603375" cy="1847786"/>
          </a:xfrm>
          <a:custGeom>
            <a:avLst/>
            <a:gdLst/>
            <a:ahLst/>
            <a:cxnLst/>
            <a:rect l="l" t="t" r="r" b="b"/>
            <a:pathLst>
              <a:path w="1603375" h="1847786">
                <a:moveTo>
                  <a:pt x="9525" y="164973"/>
                </a:moveTo>
                <a:cubicBezTo>
                  <a:pt x="9525" y="79121"/>
                  <a:pt x="79121" y="9525"/>
                  <a:pt x="164973" y="9525"/>
                </a:cubicBezTo>
                <a:lnTo>
                  <a:pt x="1438275" y="9525"/>
                </a:lnTo>
                <a:cubicBezTo>
                  <a:pt x="1524127" y="9525"/>
                  <a:pt x="1593850" y="79121"/>
                  <a:pt x="1593850" y="164973"/>
                </a:cubicBezTo>
                <a:lnTo>
                  <a:pt x="1593850" y="1682712"/>
                </a:lnTo>
                <a:cubicBezTo>
                  <a:pt x="1593850" y="1768614"/>
                  <a:pt x="1524127" y="1838261"/>
                  <a:pt x="1438275" y="1838261"/>
                </a:cubicBezTo>
                <a:lnTo>
                  <a:pt x="164973" y="1838261"/>
                </a:lnTo>
                <a:cubicBezTo>
                  <a:pt x="79121" y="1838261"/>
                  <a:pt x="9525" y="1768614"/>
                  <a:pt x="9525" y="1682712"/>
                </a:cubicBezTo>
                <a:close/>
              </a:path>
            </a:pathLst>
          </a:custGeom>
          <a:ln w="19050">
            <a:solidFill>
              <a:srgbClr val="000000"/>
            </a:solidFill>
          </a:ln>
        </p:spPr>
        <p:txBody>
          <a:bodyPr wrap="square" lIns="0" tIns="0" rIns="0" bIns="0" rtlCol="0">
            <a:noAutofit/>
          </a:bodyPr>
          <a:lstStyle/>
          <a:p>
            <a:endParaRPr/>
          </a:p>
        </p:txBody>
      </p:sp>
      <p:sp>
        <p:nvSpPr>
          <p:cNvPr id="362" name="object 362"/>
          <p:cNvSpPr/>
          <p:nvPr/>
        </p:nvSpPr>
        <p:spPr>
          <a:xfrm>
            <a:off x="6692900" y="442976"/>
            <a:ext cx="1885950" cy="4192524"/>
          </a:xfrm>
          <a:custGeom>
            <a:avLst/>
            <a:gdLst/>
            <a:ahLst/>
            <a:cxnLst/>
            <a:rect l="l" t="t" r="r" b="b"/>
            <a:pathLst>
              <a:path w="1885950" h="4192524">
                <a:moveTo>
                  <a:pt x="9525" y="192786"/>
                </a:moveTo>
                <a:cubicBezTo>
                  <a:pt x="9525" y="91567"/>
                  <a:pt x="91567" y="9525"/>
                  <a:pt x="192786" y="9525"/>
                </a:cubicBezTo>
                <a:lnTo>
                  <a:pt x="1693164" y="9525"/>
                </a:lnTo>
                <a:cubicBezTo>
                  <a:pt x="1794383" y="9525"/>
                  <a:pt x="1876425" y="91567"/>
                  <a:pt x="1876425" y="192786"/>
                </a:cubicBezTo>
                <a:lnTo>
                  <a:pt x="1876425" y="3999712"/>
                </a:lnTo>
                <a:cubicBezTo>
                  <a:pt x="1876425" y="4100931"/>
                  <a:pt x="1794383" y="4182999"/>
                  <a:pt x="1693164" y="4182999"/>
                </a:cubicBezTo>
                <a:lnTo>
                  <a:pt x="192786" y="4182999"/>
                </a:lnTo>
                <a:cubicBezTo>
                  <a:pt x="91567" y="4182999"/>
                  <a:pt x="9525" y="4100931"/>
                  <a:pt x="9525" y="3999712"/>
                </a:cubicBezTo>
                <a:close/>
              </a:path>
            </a:pathLst>
          </a:custGeom>
          <a:ln w="19050">
            <a:solidFill>
              <a:srgbClr val="000000"/>
            </a:solidFill>
          </a:ln>
        </p:spPr>
        <p:txBody>
          <a:bodyPr wrap="square" lIns="0" tIns="0" rIns="0" bIns="0" rtlCol="0">
            <a:noAutofit/>
          </a:bodyPr>
          <a:lstStyle/>
          <a:p>
            <a:endParaRPr/>
          </a:p>
        </p:txBody>
      </p:sp>
      <p:sp>
        <p:nvSpPr>
          <p:cNvPr id="363" name="object 363"/>
          <p:cNvSpPr/>
          <p:nvPr/>
        </p:nvSpPr>
        <p:spPr>
          <a:xfrm>
            <a:off x="6845300" y="671576"/>
            <a:ext cx="1601724" cy="1847850"/>
          </a:xfrm>
          <a:custGeom>
            <a:avLst/>
            <a:gdLst/>
            <a:ahLst/>
            <a:cxnLst/>
            <a:rect l="l" t="t" r="r" b="b"/>
            <a:pathLst>
              <a:path w="1601724" h="1847850">
                <a:moveTo>
                  <a:pt x="9525" y="164846"/>
                </a:moveTo>
                <a:cubicBezTo>
                  <a:pt x="9525" y="78994"/>
                  <a:pt x="79121" y="9525"/>
                  <a:pt x="164973" y="9525"/>
                </a:cubicBezTo>
                <a:lnTo>
                  <a:pt x="1436878" y="9525"/>
                </a:lnTo>
                <a:cubicBezTo>
                  <a:pt x="1522730" y="9525"/>
                  <a:pt x="1592199" y="78994"/>
                  <a:pt x="1592199" y="164846"/>
                </a:cubicBezTo>
                <a:lnTo>
                  <a:pt x="1592199" y="1682877"/>
                </a:lnTo>
                <a:cubicBezTo>
                  <a:pt x="1592199" y="1768729"/>
                  <a:pt x="1522730" y="1838325"/>
                  <a:pt x="1436878" y="1838325"/>
                </a:cubicBezTo>
                <a:lnTo>
                  <a:pt x="164973" y="1838325"/>
                </a:lnTo>
                <a:cubicBezTo>
                  <a:pt x="79121" y="1838325"/>
                  <a:pt x="9525" y="1768729"/>
                  <a:pt x="9525" y="1682877"/>
                </a:cubicBezTo>
                <a:close/>
              </a:path>
            </a:pathLst>
          </a:custGeom>
          <a:ln w="19050">
            <a:solidFill>
              <a:srgbClr val="000000"/>
            </a:solidFill>
          </a:ln>
        </p:spPr>
        <p:txBody>
          <a:bodyPr wrap="square" lIns="0" tIns="0" rIns="0" bIns="0" rtlCol="0">
            <a:noAutofit/>
          </a:bodyPr>
          <a:lstStyle/>
          <a:p>
            <a:endParaRPr/>
          </a:p>
        </p:txBody>
      </p:sp>
      <p:sp>
        <p:nvSpPr>
          <p:cNvPr id="4" name="text 1"/>
          <p:cNvSpPr txBox="1"/>
          <p:nvPr/>
        </p:nvSpPr>
        <p:spPr>
          <a:xfrm>
            <a:off x="6934835" y="820292"/>
            <a:ext cx="1509817" cy="199203"/>
          </a:xfrm>
          <a:prstGeom prst="rect">
            <a:avLst/>
          </a:prstGeom>
        </p:spPr>
        <p:txBody>
          <a:bodyPr vert="horz" wrap="none" lIns="0" tIns="0" rIns="0" bIns="0" rtlCol="0">
            <a:spAutoFit/>
          </a:bodyPr>
          <a:lstStyle/>
          <a:p>
            <a:pPr marL="0">
              <a:lnSpc>
                <a:spcPct val="100000"/>
              </a:lnSpc>
            </a:pPr>
            <a:r>
              <a:rPr sz="1370" b="1" spc="10" dirty="0">
                <a:latin typeface="Arial"/>
                <a:cs typeface="Arial"/>
              </a:rPr>
              <a:t>Dynamic  Content</a:t>
            </a:r>
            <a:endParaRPr sz="1300">
              <a:latin typeface="Arial"/>
              <a:cs typeface="Arial"/>
            </a:endParaRPr>
          </a:p>
        </p:txBody>
      </p:sp>
      <p:sp>
        <p:nvSpPr>
          <p:cNvPr id="5" name="text 1"/>
          <p:cNvSpPr txBox="1"/>
          <p:nvPr/>
        </p:nvSpPr>
        <p:spPr>
          <a:xfrm>
            <a:off x="7064375" y="2829029"/>
            <a:ext cx="1252344" cy="199544"/>
          </a:xfrm>
          <a:prstGeom prst="rect">
            <a:avLst/>
          </a:prstGeom>
        </p:spPr>
        <p:txBody>
          <a:bodyPr vert="horz" wrap="none" lIns="0" tIns="0" rIns="0" bIns="0" rtlCol="0">
            <a:spAutoFit/>
          </a:bodyPr>
          <a:lstStyle/>
          <a:p>
            <a:pPr marL="0">
              <a:lnSpc>
                <a:spcPct val="100000"/>
              </a:lnSpc>
            </a:pPr>
            <a:r>
              <a:rPr sz="1370" b="1" spc="10" dirty="0">
                <a:latin typeface="Arial"/>
                <a:cs typeface="Arial"/>
              </a:rPr>
              <a:t>Static  Content</a:t>
            </a:r>
            <a:endParaRPr sz="1300">
              <a:latin typeface="Arial"/>
              <a:cs typeface="Arial"/>
            </a:endParaRPr>
          </a:p>
        </p:txBody>
      </p:sp>
      <p:pic>
        <p:nvPicPr>
          <p:cNvPr id="16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62" y="2371755"/>
            <a:ext cx="825096" cy="727999"/>
          </a:xfrm>
          <a:prstGeom prst="rect">
            <a:avLst/>
          </a:prstGeom>
        </p:spPr>
      </p:pic>
      <p:sp>
        <p:nvSpPr>
          <p:cNvPr id="6" name="text 1"/>
          <p:cNvSpPr txBox="1"/>
          <p:nvPr/>
        </p:nvSpPr>
        <p:spPr>
          <a:xfrm>
            <a:off x="2098294" y="1931587"/>
            <a:ext cx="1248268" cy="293715"/>
          </a:xfrm>
          <a:prstGeom prst="rect">
            <a:avLst/>
          </a:prstGeom>
        </p:spPr>
        <p:txBody>
          <a:bodyPr vert="horz" wrap="none" lIns="0" tIns="0" rIns="0" bIns="0" rtlCol="0">
            <a:spAutoFit/>
          </a:bodyPr>
          <a:lstStyle/>
          <a:p>
            <a:pPr marL="0">
              <a:lnSpc>
                <a:spcPct val="100000"/>
              </a:lnSpc>
            </a:pPr>
            <a:r>
              <a:rPr sz="1000" b="1" spc="10" dirty="0">
                <a:latin typeface="Arial"/>
                <a:cs typeface="Arial"/>
              </a:rPr>
              <a:t>Amazon CloudFront</a:t>
            </a:r>
            <a:endParaRPr sz="1000">
              <a:latin typeface="Arial"/>
              <a:cs typeface="Arial"/>
            </a:endParaRPr>
          </a:p>
          <a:p>
            <a:pPr marL="38100">
              <a:lnSpc>
                <a:spcPct val="100000"/>
              </a:lnSpc>
            </a:pPr>
            <a:r>
              <a:rPr sz="1000" b="1" spc="10" dirty="0">
                <a:solidFill>
                  <a:srgbClr val="FF0000"/>
                </a:solidFill>
                <a:latin typeface="Arial"/>
                <a:cs typeface="Arial"/>
              </a:rPr>
              <a:t>www.example.com</a:t>
            </a:r>
            <a:endParaRPr sz="1000">
              <a:latin typeface="Arial"/>
              <a:cs typeface="Arial"/>
            </a:endParaRPr>
          </a:p>
        </p:txBody>
      </p:sp>
      <p:pic>
        <p:nvPicPr>
          <p:cNvPr id="17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1550" y="2259690"/>
            <a:ext cx="922127" cy="921987"/>
          </a:xfrm>
          <a:prstGeom prst="rect">
            <a:avLst/>
          </a:prstGeom>
        </p:spPr>
      </p:pic>
      <p:pic>
        <p:nvPicPr>
          <p:cNvPr id="17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8740" y="2587752"/>
            <a:ext cx="1037844" cy="312420"/>
          </a:xfrm>
          <a:prstGeom prst="rect">
            <a:avLst/>
          </a:prstGeom>
        </p:spPr>
      </p:pic>
      <p:sp>
        <p:nvSpPr>
          <p:cNvPr id="364" name="object 364"/>
          <p:cNvSpPr/>
          <p:nvPr/>
        </p:nvSpPr>
        <p:spPr>
          <a:xfrm>
            <a:off x="1392174" y="2665984"/>
            <a:ext cx="838327" cy="117856"/>
          </a:xfrm>
          <a:custGeom>
            <a:avLst/>
            <a:gdLst/>
            <a:ahLst/>
            <a:cxnLst/>
            <a:rect l="l" t="t" r="r" b="b"/>
            <a:pathLst>
              <a:path w="838327" h="117856">
                <a:moveTo>
                  <a:pt x="127" y="77216"/>
                </a:moveTo>
                <a:lnTo>
                  <a:pt x="813181" y="70993"/>
                </a:lnTo>
                <a:lnTo>
                  <a:pt x="813054" y="45593"/>
                </a:lnTo>
                <a:lnTo>
                  <a:pt x="0" y="51816"/>
                </a:lnTo>
                <a:close/>
                <a:moveTo>
                  <a:pt x="743712" y="114300"/>
                </a:moveTo>
                <a:lnTo>
                  <a:pt x="838327" y="58166"/>
                </a:lnTo>
                <a:lnTo>
                  <a:pt x="742950" y="3429"/>
                </a:lnTo>
                <a:cubicBezTo>
                  <a:pt x="736854" y="0"/>
                  <a:pt x="729107" y="2032"/>
                  <a:pt x="725551" y="8128"/>
                </a:cubicBezTo>
                <a:cubicBezTo>
                  <a:pt x="722122" y="14224"/>
                  <a:pt x="724154" y="21971"/>
                  <a:pt x="730250" y="25527"/>
                </a:cubicBezTo>
                <a:lnTo>
                  <a:pt x="730250" y="25527"/>
                </a:lnTo>
                <a:lnTo>
                  <a:pt x="806831" y="69342"/>
                </a:lnTo>
                <a:lnTo>
                  <a:pt x="806577" y="47498"/>
                </a:lnTo>
                <a:lnTo>
                  <a:pt x="730758" y="92456"/>
                </a:lnTo>
                <a:cubicBezTo>
                  <a:pt x="724789" y="96012"/>
                  <a:pt x="722757" y="103886"/>
                  <a:pt x="726313" y="109855"/>
                </a:cubicBezTo>
                <a:cubicBezTo>
                  <a:pt x="729869" y="115951"/>
                  <a:pt x="737743" y="117856"/>
                  <a:pt x="743712" y="114300"/>
                </a:cubicBezTo>
                <a:close/>
              </a:path>
            </a:pathLst>
          </a:custGeom>
          <a:solidFill>
            <a:srgbClr val="F7A600"/>
          </a:solidFill>
        </p:spPr>
        <p:txBody>
          <a:bodyPr wrap="square" lIns="0" tIns="0" rIns="0" bIns="0" rtlCol="0">
            <a:noAutofit/>
          </a:bodyPr>
          <a:lstStyle/>
          <a:p>
            <a:endParaRPr/>
          </a:p>
        </p:txBody>
      </p:sp>
      <p:pic>
        <p:nvPicPr>
          <p:cNvPr id="172"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3532" y="1459992"/>
            <a:ext cx="4264152" cy="1339596"/>
          </a:xfrm>
          <a:prstGeom prst="rect">
            <a:avLst/>
          </a:prstGeom>
        </p:spPr>
      </p:pic>
      <p:sp>
        <p:nvSpPr>
          <p:cNvPr id="365" name="object 365"/>
          <p:cNvSpPr/>
          <p:nvPr/>
        </p:nvSpPr>
        <p:spPr>
          <a:xfrm>
            <a:off x="3155950" y="1536446"/>
            <a:ext cx="4065651" cy="1200403"/>
          </a:xfrm>
          <a:custGeom>
            <a:avLst/>
            <a:gdLst/>
            <a:ahLst/>
            <a:cxnLst/>
            <a:rect l="l" t="t" r="r" b="b"/>
            <a:pathLst>
              <a:path w="4065651" h="1200403">
                <a:moveTo>
                  <a:pt x="0" y="1200404"/>
                </a:moveTo>
                <a:lnTo>
                  <a:pt x="3227705" y="1200404"/>
                </a:lnTo>
                <a:cubicBezTo>
                  <a:pt x="3234690" y="1200404"/>
                  <a:pt x="3240405" y="1194689"/>
                  <a:pt x="3240405" y="1187704"/>
                </a:cubicBezTo>
                <a:lnTo>
                  <a:pt x="3240405" y="58928"/>
                </a:lnTo>
                <a:lnTo>
                  <a:pt x="3227705" y="71628"/>
                </a:lnTo>
                <a:lnTo>
                  <a:pt x="4040505" y="71628"/>
                </a:lnTo>
                <a:lnTo>
                  <a:pt x="4040505" y="46228"/>
                </a:lnTo>
                <a:lnTo>
                  <a:pt x="3227705" y="46228"/>
                </a:lnTo>
                <a:cubicBezTo>
                  <a:pt x="3220593" y="46228"/>
                  <a:pt x="3215005" y="51943"/>
                  <a:pt x="3215005" y="58928"/>
                </a:cubicBezTo>
                <a:lnTo>
                  <a:pt x="3215005" y="1187704"/>
                </a:lnTo>
                <a:lnTo>
                  <a:pt x="3227705" y="1175004"/>
                </a:lnTo>
                <a:lnTo>
                  <a:pt x="0" y="1175004"/>
                </a:lnTo>
                <a:close/>
                <a:moveTo>
                  <a:pt x="3970655" y="114427"/>
                </a:moveTo>
                <a:lnTo>
                  <a:pt x="4065651" y="58928"/>
                </a:lnTo>
                <a:lnTo>
                  <a:pt x="3970655" y="3556"/>
                </a:lnTo>
                <a:cubicBezTo>
                  <a:pt x="3964559" y="0"/>
                  <a:pt x="3956812" y="2032"/>
                  <a:pt x="3953256" y="8128"/>
                </a:cubicBezTo>
                <a:cubicBezTo>
                  <a:pt x="3949700" y="14224"/>
                  <a:pt x="3951731" y="21971"/>
                  <a:pt x="3957828" y="25527"/>
                </a:cubicBezTo>
                <a:lnTo>
                  <a:pt x="4034028" y="69977"/>
                </a:lnTo>
                <a:lnTo>
                  <a:pt x="4034028" y="48006"/>
                </a:lnTo>
                <a:lnTo>
                  <a:pt x="3957828" y="92456"/>
                </a:lnTo>
                <a:cubicBezTo>
                  <a:pt x="3951731" y="96012"/>
                  <a:pt x="3949700" y="103759"/>
                  <a:pt x="3953256" y="109855"/>
                </a:cubicBezTo>
                <a:cubicBezTo>
                  <a:pt x="3956812" y="115950"/>
                  <a:pt x="3964559" y="117982"/>
                  <a:pt x="3970655" y="114427"/>
                </a:cubicBezTo>
                <a:close/>
              </a:path>
            </a:pathLst>
          </a:custGeom>
          <a:solidFill>
            <a:srgbClr val="F7A600"/>
          </a:solidFill>
        </p:spPr>
        <p:txBody>
          <a:bodyPr wrap="square" lIns="0" tIns="0" rIns="0" bIns="0" rtlCol="0">
            <a:noAutofit/>
          </a:bodyPr>
          <a:lstStyle/>
          <a:p>
            <a:endParaRPr/>
          </a:p>
        </p:txBody>
      </p:sp>
      <p:pic>
        <p:nvPicPr>
          <p:cNvPr id="17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532" y="2688336"/>
            <a:ext cx="4149852" cy="1252728"/>
          </a:xfrm>
          <a:prstGeom prst="rect">
            <a:avLst/>
          </a:prstGeom>
        </p:spPr>
      </p:pic>
      <p:sp>
        <p:nvSpPr>
          <p:cNvPr id="366" name="object 366"/>
          <p:cNvSpPr/>
          <p:nvPr/>
        </p:nvSpPr>
        <p:spPr>
          <a:xfrm>
            <a:off x="3155950" y="2711450"/>
            <a:ext cx="3951351" cy="1113028"/>
          </a:xfrm>
          <a:custGeom>
            <a:avLst/>
            <a:gdLst/>
            <a:ahLst/>
            <a:cxnLst/>
            <a:rect l="l" t="t" r="r" b="b"/>
            <a:pathLst>
              <a:path w="3951351" h="1113028">
                <a:moveTo>
                  <a:pt x="0" y="0"/>
                </a:moveTo>
                <a:lnTo>
                  <a:pt x="3222498" y="0"/>
                </a:lnTo>
                <a:cubicBezTo>
                  <a:pt x="3229483" y="0"/>
                  <a:pt x="3235198" y="5715"/>
                  <a:pt x="3235198" y="12700"/>
                </a:cubicBezTo>
                <a:lnTo>
                  <a:pt x="3235198" y="1054100"/>
                </a:lnTo>
                <a:lnTo>
                  <a:pt x="3222498" y="1041400"/>
                </a:lnTo>
                <a:lnTo>
                  <a:pt x="3926078" y="1041400"/>
                </a:lnTo>
                <a:lnTo>
                  <a:pt x="3926078" y="1066800"/>
                </a:lnTo>
                <a:lnTo>
                  <a:pt x="3222498" y="1066800"/>
                </a:lnTo>
                <a:cubicBezTo>
                  <a:pt x="3215513" y="1066800"/>
                  <a:pt x="3209798" y="1061085"/>
                  <a:pt x="3209798" y="1054100"/>
                </a:cubicBezTo>
                <a:lnTo>
                  <a:pt x="3209798" y="12700"/>
                </a:lnTo>
                <a:lnTo>
                  <a:pt x="3222498" y="25400"/>
                </a:lnTo>
                <a:lnTo>
                  <a:pt x="0" y="25400"/>
                </a:lnTo>
                <a:close/>
                <a:moveTo>
                  <a:pt x="3856355" y="998728"/>
                </a:moveTo>
                <a:lnTo>
                  <a:pt x="3951351" y="1054100"/>
                </a:lnTo>
                <a:lnTo>
                  <a:pt x="3856355" y="1109472"/>
                </a:lnTo>
                <a:cubicBezTo>
                  <a:pt x="3850259" y="1113028"/>
                  <a:pt x="3842512" y="1110996"/>
                  <a:pt x="3838956" y="1104900"/>
                </a:cubicBezTo>
                <a:cubicBezTo>
                  <a:pt x="3835400" y="1098931"/>
                  <a:pt x="3837431" y="1091057"/>
                  <a:pt x="3843528" y="1087628"/>
                </a:cubicBezTo>
                <a:lnTo>
                  <a:pt x="3919728" y="1043178"/>
                </a:lnTo>
                <a:lnTo>
                  <a:pt x="3919728" y="1065022"/>
                </a:lnTo>
                <a:lnTo>
                  <a:pt x="3843528" y="1020572"/>
                </a:lnTo>
                <a:cubicBezTo>
                  <a:pt x="3837431" y="1017143"/>
                  <a:pt x="3835400" y="1009269"/>
                  <a:pt x="3838956" y="1003300"/>
                </a:cubicBezTo>
                <a:cubicBezTo>
                  <a:pt x="3842512" y="997204"/>
                  <a:pt x="3850259" y="995172"/>
                  <a:pt x="3856355" y="998728"/>
                </a:cubicBezTo>
                <a:close/>
              </a:path>
            </a:pathLst>
          </a:custGeom>
          <a:solidFill>
            <a:srgbClr val="F7A600"/>
          </a:solidFill>
        </p:spPr>
        <p:txBody>
          <a:bodyPr wrap="square" lIns="0" tIns="0" rIns="0" bIns="0" rtlCol="0">
            <a:noAutofit/>
          </a:bodyPr>
          <a:lstStyle/>
          <a:p>
            <a:endParaRPr/>
          </a:p>
        </p:txBody>
      </p:sp>
      <p:sp>
        <p:nvSpPr>
          <p:cNvPr id="7" name="text 1"/>
          <p:cNvSpPr txBox="1"/>
          <p:nvPr/>
        </p:nvSpPr>
        <p:spPr>
          <a:xfrm>
            <a:off x="5998210" y="3240068"/>
            <a:ext cx="309485" cy="141315"/>
          </a:xfrm>
          <a:prstGeom prst="rect">
            <a:avLst/>
          </a:prstGeom>
        </p:spPr>
        <p:txBody>
          <a:bodyPr vert="horz" wrap="none" lIns="0" tIns="0" rIns="0" bIns="0" rtlCol="0">
            <a:spAutoFit/>
          </a:bodyPr>
          <a:lstStyle/>
          <a:p>
            <a:pPr marL="0">
              <a:lnSpc>
                <a:spcPct val="100000"/>
              </a:lnSpc>
            </a:pPr>
            <a:r>
              <a:rPr sz="1000" b="1" spc="10" dirty="0">
                <a:latin typeface="Arial"/>
                <a:cs typeface="Arial"/>
              </a:rPr>
              <a:t>*.jpg</a:t>
            </a:r>
            <a:endParaRPr sz="1000">
              <a:latin typeface="Arial"/>
              <a:cs typeface="Arial"/>
            </a:endParaRPr>
          </a:p>
        </p:txBody>
      </p:sp>
      <p:sp>
        <p:nvSpPr>
          <p:cNvPr id="8" name="text 1"/>
          <p:cNvSpPr txBox="1"/>
          <p:nvPr/>
        </p:nvSpPr>
        <p:spPr>
          <a:xfrm>
            <a:off x="5956427" y="2111165"/>
            <a:ext cx="352157" cy="141315"/>
          </a:xfrm>
          <a:prstGeom prst="rect">
            <a:avLst/>
          </a:prstGeom>
        </p:spPr>
        <p:txBody>
          <a:bodyPr vert="horz" wrap="none" lIns="0" tIns="0" rIns="0" bIns="0" rtlCol="0">
            <a:spAutoFit/>
          </a:bodyPr>
          <a:lstStyle/>
          <a:p>
            <a:pPr marL="0">
              <a:lnSpc>
                <a:spcPct val="100000"/>
              </a:lnSpc>
            </a:pPr>
            <a:r>
              <a:rPr sz="1000" b="1" spc="10" dirty="0">
                <a:latin typeface="Arial"/>
                <a:cs typeface="Arial"/>
              </a:rPr>
              <a:t>*.php</a:t>
            </a:r>
            <a:endParaRPr sz="1000">
              <a:latin typeface="Arial"/>
              <a:cs typeface="Arial"/>
            </a:endParaRPr>
          </a:p>
        </p:txBody>
      </p:sp>
      <p:sp>
        <p:nvSpPr>
          <p:cNvPr id="9" name="text 1"/>
          <p:cNvSpPr txBox="1"/>
          <p:nvPr/>
        </p:nvSpPr>
        <p:spPr>
          <a:xfrm>
            <a:off x="1194206" y="1031906"/>
            <a:ext cx="1272181" cy="242108"/>
          </a:xfrm>
          <a:prstGeom prst="rect">
            <a:avLst/>
          </a:prstGeom>
        </p:spPr>
        <p:txBody>
          <a:bodyPr vert="horz" wrap="none" lIns="0" tIns="0" rIns="0" bIns="0" rtlCol="0">
            <a:spAutoFit/>
          </a:bodyPr>
          <a:lstStyle/>
          <a:p>
            <a:pPr marL="0">
              <a:lnSpc>
                <a:spcPct val="100000"/>
              </a:lnSpc>
            </a:pPr>
            <a:r>
              <a:rPr sz="1670" spc="10" dirty="0">
                <a:solidFill>
                  <a:srgbClr val="333334"/>
                </a:solidFill>
                <a:latin typeface="Arial"/>
                <a:cs typeface="Arial"/>
              </a:rPr>
              <a:t>Low  Latency</a:t>
            </a:r>
            <a:endParaRPr sz="1600">
              <a:latin typeface="Arial"/>
              <a:cs typeface="Arial"/>
            </a:endParaRPr>
          </a:p>
        </p:txBody>
      </p:sp>
      <p:sp>
        <p:nvSpPr>
          <p:cNvPr id="10" name="text 1"/>
          <p:cNvSpPr txBox="1"/>
          <p:nvPr/>
        </p:nvSpPr>
        <p:spPr>
          <a:xfrm>
            <a:off x="712622" y="1343077"/>
            <a:ext cx="2233741" cy="241768"/>
          </a:xfrm>
          <a:prstGeom prst="rect">
            <a:avLst/>
          </a:prstGeom>
        </p:spPr>
        <p:txBody>
          <a:bodyPr vert="horz" wrap="none" lIns="0" tIns="0" rIns="0" bIns="0" rtlCol="0">
            <a:spAutoFit/>
          </a:bodyPr>
          <a:lstStyle/>
          <a:p>
            <a:pPr marL="0">
              <a:lnSpc>
                <a:spcPct val="100000"/>
              </a:lnSpc>
            </a:pPr>
            <a:r>
              <a:rPr sz="1670" spc="10" dirty="0">
                <a:solidFill>
                  <a:srgbClr val="333334"/>
                </a:solidFill>
                <a:latin typeface="Arial"/>
                <a:cs typeface="Arial"/>
              </a:rPr>
              <a:t>TCP/IP  Window  Sizing</a:t>
            </a:r>
            <a:endParaRPr sz="1600">
              <a:latin typeface="Arial"/>
              <a:cs typeface="Arial"/>
            </a:endParaRPr>
          </a:p>
        </p:txBody>
      </p:sp>
      <p:sp>
        <p:nvSpPr>
          <p:cNvPr id="11" name="text 1"/>
          <p:cNvSpPr txBox="1"/>
          <p:nvPr/>
        </p:nvSpPr>
        <p:spPr>
          <a:xfrm>
            <a:off x="3224784" y="3397937"/>
            <a:ext cx="2286979" cy="241768"/>
          </a:xfrm>
          <a:prstGeom prst="rect">
            <a:avLst/>
          </a:prstGeom>
        </p:spPr>
        <p:txBody>
          <a:bodyPr vert="horz" wrap="none" lIns="0" tIns="0" rIns="0" bIns="0" rtlCol="0">
            <a:spAutoFit/>
          </a:bodyPr>
          <a:lstStyle/>
          <a:p>
            <a:pPr marL="0">
              <a:lnSpc>
                <a:spcPct val="100000"/>
              </a:lnSpc>
            </a:pPr>
            <a:r>
              <a:rPr sz="1670" spc="10" dirty="0">
                <a:solidFill>
                  <a:srgbClr val="333334"/>
                </a:solidFill>
                <a:latin typeface="Arial"/>
                <a:cs typeface="Arial"/>
              </a:rPr>
              <a:t>Persistent  Connections</a:t>
            </a:r>
            <a:endParaRPr sz="1600">
              <a:latin typeface="Arial"/>
              <a:cs typeface="Arial"/>
            </a:endParaRPr>
          </a:p>
        </p:txBody>
      </p:sp>
      <p:sp>
        <p:nvSpPr>
          <p:cNvPr id="12" name="text 1"/>
          <p:cNvSpPr txBox="1"/>
          <p:nvPr/>
        </p:nvSpPr>
        <p:spPr>
          <a:xfrm>
            <a:off x="3124200" y="3708884"/>
            <a:ext cx="2488147" cy="241768"/>
          </a:xfrm>
          <a:prstGeom prst="rect">
            <a:avLst/>
          </a:prstGeom>
        </p:spPr>
        <p:txBody>
          <a:bodyPr vert="horz" wrap="none" lIns="0" tIns="0" rIns="0" bIns="0" rtlCol="0">
            <a:spAutoFit/>
          </a:bodyPr>
          <a:lstStyle/>
          <a:p>
            <a:pPr marL="0">
              <a:lnSpc>
                <a:spcPct val="100000"/>
              </a:lnSpc>
            </a:pPr>
            <a:r>
              <a:rPr sz="1670" spc="10" dirty="0">
                <a:solidFill>
                  <a:srgbClr val="333334"/>
                </a:solidFill>
                <a:latin typeface="Arial"/>
                <a:cs typeface="Arial"/>
              </a:rPr>
              <a:t>Monitored  Network  Paths</a:t>
            </a:r>
            <a:endParaRPr sz="1600">
              <a:latin typeface="Arial"/>
              <a:cs typeface="Arial"/>
            </a:endParaRPr>
          </a:p>
        </p:txBody>
      </p:sp>
      <p:pic>
        <p:nvPicPr>
          <p:cNvPr id="174"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9956" y="2817875"/>
            <a:ext cx="352044" cy="569976"/>
          </a:xfrm>
          <a:prstGeom prst="rect">
            <a:avLst/>
          </a:prstGeom>
        </p:spPr>
      </p:pic>
      <p:pic>
        <p:nvPicPr>
          <p:cNvPr id="175"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3550" y="2844800"/>
            <a:ext cx="244475" cy="473075"/>
          </a:xfrm>
          <a:prstGeom prst="rect">
            <a:avLst/>
          </a:prstGeom>
        </p:spPr>
      </p:pic>
      <p:sp>
        <p:nvSpPr>
          <p:cNvPr id="367" name="object 367"/>
          <p:cNvSpPr/>
          <p:nvPr/>
        </p:nvSpPr>
        <p:spPr>
          <a:xfrm>
            <a:off x="4268787" y="2840037"/>
            <a:ext cx="254000" cy="482600"/>
          </a:xfrm>
          <a:custGeom>
            <a:avLst/>
            <a:gdLst/>
            <a:ahLst/>
            <a:cxnLst/>
            <a:rect l="l" t="t" r="r" b="b"/>
            <a:pathLst>
              <a:path w="254000" h="482600">
                <a:moveTo>
                  <a:pt x="249238" y="127064"/>
                </a:moveTo>
                <a:lnTo>
                  <a:pt x="126937" y="4763"/>
                </a:lnTo>
                <a:lnTo>
                  <a:pt x="4763" y="127064"/>
                </a:lnTo>
                <a:lnTo>
                  <a:pt x="65850" y="127064"/>
                </a:lnTo>
                <a:lnTo>
                  <a:pt x="65850" y="477838"/>
                </a:lnTo>
                <a:lnTo>
                  <a:pt x="188151" y="477838"/>
                </a:lnTo>
                <a:lnTo>
                  <a:pt x="188151" y="127064"/>
                </a:lnTo>
                <a:close/>
              </a:path>
            </a:pathLst>
          </a:custGeom>
          <a:ln w="9525">
            <a:solidFill>
              <a:srgbClr val="F8A300"/>
            </a:solidFill>
          </a:ln>
        </p:spPr>
        <p:txBody>
          <a:bodyPr wrap="square" lIns="0" tIns="0" rIns="0" bIns="0" rtlCol="0">
            <a:noAutofit/>
          </a:bodyPr>
          <a:lstStyle/>
          <a:p>
            <a:endParaRPr/>
          </a:p>
        </p:txBody>
      </p:sp>
      <p:pic>
        <p:nvPicPr>
          <p:cNvPr id="176"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1996" y="1705356"/>
            <a:ext cx="368808" cy="905256"/>
          </a:xfrm>
          <a:prstGeom prst="rect">
            <a:avLst/>
          </a:prstGeom>
        </p:spPr>
      </p:pic>
      <p:pic>
        <p:nvPicPr>
          <p:cNvPr id="177"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6225" y="1730375"/>
            <a:ext cx="260350" cy="808101"/>
          </a:xfrm>
          <a:prstGeom prst="rect">
            <a:avLst/>
          </a:prstGeom>
        </p:spPr>
      </p:pic>
      <p:sp>
        <p:nvSpPr>
          <p:cNvPr id="368" name="object 368"/>
          <p:cNvSpPr/>
          <p:nvPr/>
        </p:nvSpPr>
        <p:spPr>
          <a:xfrm>
            <a:off x="1541462" y="1725612"/>
            <a:ext cx="269875" cy="817626"/>
          </a:xfrm>
          <a:custGeom>
            <a:avLst/>
            <a:gdLst/>
            <a:ahLst/>
            <a:cxnLst/>
            <a:rect l="l" t="t" r="r" b="b"/>
            <a:pathLst>
              <a:path w="269875" h="817626">
                <a:moveTo>
                  <a:pt x="4763" y="682689"/>
                </a:moveTo>
                <a:lnTo>
                  <a:pt x="134938" y="812864"/>
                </a:lnTo>
                <a:lnTo>
                  <a:pt x="265113" y="682689"/>
                </a:lnTo>
                <a:lnTo>
                  <a:pt x="200089" y="682689"/>
                </a:lnTo>
                <a:lnTo>
                  <a:pt x="200089" y="4763"/>
                </a:lnTo>
                <a:lnTo>
                  <a:pt x="69914" y="4763"/>
                </a:lnTo>
                <a:lnTo>
                  <a:pt x="69914" y="682689"/>
                </a:lnTo>
                <a:close/>
              </a:path>
            </a:pathLst>
          </a:custGeom>
          <a:ln w="9525">
            <a:solidFill>
              <a:srgbClr val="F8A300"/>
            </a:solidFill>
          </a:ln>
        </p:spPr>
        <p:txBody>
          <a:bodyPr wrap="square" lIns="0" tIns="0" rIns="0" bIns="0" rtlCol="0">
            <a:noAutofit/>
          </a:bodyPr>
          <a:lstStyle/>
          <a:p>
            <a:endParaRPr/>
          </a:p>
        </p:txBody>
      </p:sp>
    </p:spTree>
    <p:extLst>
      <p:ext uri="{BB962C8B-B14F-4D97-AF65-F5344CB8AC3E}">
        <p14:creationId xmlns:p14="http://schemas.microsoft.com/office/powerpoint/2010/main" val="31023805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548640" y="1267630"/>
            <a:ext cx="6709309" cy="340518"/>
          </a:xfrm>
          <a:prstGeom prst="rect">
            <a:avLst/>
          </a:prstGeom>
        </p:spPr>
        <p:txBody>
          <a:bodyPr vert="horz" wrap="none" lIns="0" tIns="0" rIns="0" bIns="0" rtlCol="0">
            <a:spAutoFit/>
          </a:bodyPr>
          <a:lstStyle/>
          <a:p>
            <a:pPr marL="0">
              <a:lnSpc>
                <a:spcPct val="100000"/>
              </a:lnSpc>
            </a:pPr>
            <a:r>
              <a:rPr sz="2280" spc="10" dirty="0">
                <a:latin typeface="Arial"/>
                <a:cs typeface="Arial"/>
              </a:rPr>
              <a:t>CloudFront  can  make  your  web  applications…….</a:t>
            </a:r>
            <a:endParaRPr sz="2200">
              <a:latin typeface="Arial"/>
              <a:cs typeface="Arial"/>
            </a:endParaRPr>
          </a:p>
        </p:txBody>
      </p:sp>
      <p:sp>
        <p:nvSpPr>
          <p:cNvPr id="4" name="text 1"/>
          <p:cNvSpPr txBox="1"/>
          <p:nvPr/>
        </p:nvSpPr>
        <p:spPr>
          <a:xfrm>
            <a:off x="1005839" y="1706542"/>
            <a:ext cx="999388" cy="340518"/>
          </a:xfrm>
          <a:prstGeom prst="rect">
            <a:avLst/>
          </a:prstGeom>
        </p:spPr>
        <p:txBody>
          <a:bodyPr vert="horz" wrap="none" lIns="0" tIns="0" rIns="0" bIns="0" rtlCol="0">
            <a:spAutoFit/>
          </a:bodyPr>
          <a:lstStyle/>
          <a:p>
            <a:pPr marL="0">
              <a:lnSpc>
                <a:spcPct val="100000"/>
              </a:lnSpc>
            </a:pPr>
            <a:r>
              <a:rPr sz="2400" b="1" i="1" spc="10" dirty="0">
                <a:solidFill>
                  <a:srgbClr val="BFBFBF"/>
                </a:solidFill>
                <a:latin typeface="Arial"/>
                <a:cs typeface="Arial"/>
              </a:rPr>
              <a:t>Faster</a:t>
            </a:r>
            <a:endParaRPr sz="2400">
              <a:latin typeface="Arial"/>
              <a:cs typeface="Arial"/>
            </a:endParaRPr>
          </a:p>
        </p:txBody>
      </p:sp>
      <p:sp>
        <p:nvSpPr>
          <p:cNvPr id="5" name="text 1"/>
          <p:cNvSpPr txBox="1"/>
          <p:nvPr/>
        </p:nvSpPr>
        <p:spPr>
          <a:xfrm>
            <a:off x="1005839" y="2145432"/>
            <a:ext cx="1933685" cy="340859"/>
          </a:xfrm>
          <a:prstGeom prst="rect">
            <a:avLst/>
          </a:prstGeom>
        </p:spPr>
        <p:txBody>
          <a:bodyPr vert="horz" wrap="none" lIns="0" tIns="0" rIns="0" bIns="0" rtlCol="0">
            <a:spAutoFit/>
          </a:bodyPr>
          <a:lstStyle/>
          <a:p>
            <a:pPr marL="0">
              <a:lnSpc>
                <a:spcPct val="100000"/>
              </a:lnSpc>
            </a:pPr>
            <a:r>
              <a:rPr sz="2400" b="1" i="1" spc="10" dirty="0">
                <a:latin typeface="Arial"/>
                <a:cs typeface="Arial"/>
              </a:rPr>
              <a:t>Scale  Better  </a:t>
            </a:r>
            <a:endParaRPr sz="2400">
              <a:latin typeface="Arial"/>
              <a:cs typeface="Arial"/>
            </a:endParaRPr>
          </a:p>
        </p:txBody>
      </p:sp>
      <p:sp>
        <p:nvSpPr>
          <p:cNvPr id="6" name="text 1"/>
          <p:cNvSpPr txBox="1"/>
          <p:nvPr/>
        </p:nvSpPr>
        <p:spPr>
          <a:xfrm>
            <a:off x="1005839" y="2584620"/>
            <a:ext cx="2225065" cy="340518"/>
          </a:xfrm>
          <a:prstGeom prst="rect">
            <a:avLst/>
          </a:prstGeom>
        </p:spPr>
        <p:txBody>
          <a:bodyPr vert="horz" wrap="none" lIns="0" tIns="0" rIns="0" bIns="0" rtlCol="0">
            <a:spAutoFit/>
          </a:bodyPr>
          <a:lstStyle/>
          <a:p>
            <a:pPr marL="0">
              <a:lnSpc>
                <a:spcPct val="100000"/>
              </a:lnSpc>
            </a:pPr>
            <a:r>
              <a:rPr sz="2340" b="1" i="1" spc="10" dirty="0">
                <a:solidFill>
                  <a:srgbClr val="BFBFBF"/>
                </a:solidFill>
                <a:latin typeface="Arial"/>
                <a:cs typeface="Arial"/>
              </a:rPr>
              <a:t>More  Available</a:t>
            </a:r>
            <a:endParaRPr sz="2300">
              <a:latin typeface="Arial"/>
              <a:cs typeface="Arial"/>
            </a:endParaRPr>
          </a:p>
        </p:txBody>
      </p:sp>
      <p:sp>
        <p:nvSpPr>
          <p:cNvPr id="7" name="text 1"/>
          <p:cNvSpPr txBox="1"/>
          <p:nvPr/>
        </p:nvSpPr>
        <p:spPr>
          <a:xfrm>
            <a:off x="1005839" y="3023786"/>
            <a:ext cx="2586253" cy="340518"/>
          </a:xfrm>
          <a:prstGeom prst="rect">
            <a:avLst/>
          </a:prstGeom>
        </p:spPr>
        <p:txBody>
          <a:bodyPr vert="horz" wrap="none" lIns="0" tIns="0" rIns="0" bIns="0" rtlCol="0">
            <a:spAutoFit/>
          </a:bodyPr>
          <a:lstStyle/>
          <a:p>
            <a:pPr marL="0">
              <a:lnSpc>
                <a:spcPct val="100000"/>
              </a:lnSpc>
            </a:pPr>
            <a:r>
              <a:rPr sz="2280" b="1" i="1" spc="10" dirty="0">
                <a:solidFill>
                  <a:srgbClr val="BFBFBF"/>
                </a:solidFill>
                <a:latin typeface="Arial"/>
                <a:cs typeface="Arial"/>
              </a:rPr>
              <a:t>Easier  to  Manage</a:t>
            </a:r>
            <a:endParaRPr sz="2200">
              <a:latin typeface="Arial"/>
              <a:cs typeface="Arial"/>
            </a:endParaRPr>
          </a:p>
        </p:txBody>
      </p:sp>
      <p:sp>
        <p:nvSpPr>
          <p:cNvPr id="8" name="text 1"/>
          <p:cNvSpPr txBox="1"/>
          <p:nvPr/>
        </p:nvSpPr>
        <p:spPr>
          <a:xfrm>
            <a:off x="1005839" y="3462698"/>
            <a:ext cx="1540408" cy="340518"/>
          </a:xfrm>
          <a:prstGeom prst="rect">
            <a:avLst/>
          </a:prstGeom>
        </p:spPr>
        <p:txBody>
          <a:bodyPr vert="horz" wrap="none" lIns="0" tIns="0" rIns="0" bIns="0" rtlCol="0">
            <a:spAutoFit/>
          </a:bodyPr>
          <a:lstStyle/>
          <a:p>
            <a:pPr marL="0">
              <a:lnSpc>
                <a:spcPct val="100000"/>
              </a:lnSpc>
            </a:pPr>
            <a:r>
              <a:rPr sz="2340" b="1" i="1" spc="10" dirty="0">
                <a:solidFill>
                  <a:srgbClr val="BFBFBF"/>
                </a:solidFill>
                <a:latin typeface="Arial"/>
                <a:cs typeface="Arial"/>
              </a:rPr>
              <a:t>Cost  Less</a:t>
            </a:r>
            <a:endParaRPr sz="2300">
              <a:latin typeface="Arial"/>
              <a:cs typeface="Arial"/>
            </a:endParaRPr>
          </a:p>
        </p:txBody>
      </p:sp>
    </p:spTree>
    <p:extLst>
      <p:ext uri="{BB962C8B-B14F-4D97-AF65-F5344CB8AC3E}">
        <p14:creationId xmlns:p14="http://schemas.microsoft.com/office/powerpoint/2010/main" val="122012081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1628521" y="452852"/>
            <a:ext cx="5981903" cy="383083"/>
          </a:xfrm>
          <a:prstGeom prst="rect">
            <a:avLst/>
          </a:prstGeom>
        </p:spPr>
        <p:txBody>
          <a:bodyPr vert="horz" wrap="none" lIns="0" tIns="0" rIns="0" bIns="0" rtlCol="0">
            <a:spAutoFit/>
          </a:bodyPr>
          <a:lstStyle/>
          <a:p>
            <a:pPr marL="0">
              <a:lnSpc>
                <a:spcPct val="100000"/>
              </a:lnSpc>
            </a:pPr>
            <a:r>
              <a:rPr sz="2580" b="1" spc="10" dirty="0">
                <a:solidFill>
                  <a:srgbClr val="202020"/>
                </a:solidFill>
                <a:latin typeface="Arial"/>
                <a:cs typeface="Arial"/>
              </a:rPr>
              <a:t>Scale  Better:  How  CloudFront  Helps</a:t>
            </a:r>
            <a:endParaRPr sz="2500">
              <a:latin typeface="Arial"/>
              <a:cs typeface="Arial"/>
            </a:endParaRPr>
          </a:p>
        </p:txBody>
      </p:sp>
      <p:sp>
        <p:nvSpPr>
          <p:cNvPr id="4" name="text 1"/>
          <p:cNvSpPr txBox="1"/>
          <p:nvPr/>
        </p:nvSpPr>
        <p:spPr>
          <a:xfrm>
            <a:off x="817168" y="1231751"/>
            <a:ext cx="4006306" cy="284333"/>
          </a:xfrm>
          <a:prstGeom prst="rect">
            <a:avLst/>
          </a:prstGeom>
        </p:spPr>
        <p:txBody>
          <a:bodyPr vert="horz" wrap="none" lIns="0" tIns="0" rIns="0" bIns="0" rtlCol="0">
            <a:spAutoFit/>
          </a:bodyPr>
          <a:lstStyle/>
          <a:p>
            <a:pPr marL="0">
              <a:lnSpc>
                <a:spcPct val="100000"/>
              </a:lnSpc>
            </a:pPr>
            <a:r>
              <a:rPr sz="1820" spc="10" dirty="0">
                <a:latin typeface="Arial"/>
                <a:cs typeface="Arial"/>
              </a:rPr>
              <a:t>Caching  static  content  at  the  Edge.</a:t>
            </a:r>
            <a:endParaRPr sz="1800">
              <a:latin typeface="Arial"/>
              <a:cs typeface="Arial"/>
            </a:endParaRPr>
          </a:p>
        </p:txBody>
      </p:sp>
      <p:sp>
        <p:nvSpPr>
          <p:cNvPr id="5" name="text 1"/>
          <p:cNvSpPr txBox="1"/>
          <p:nvPr/>
        </p:nvSpPr>
        <p:spPr>
          <a:xfrm>
            <a:off x="817168" y="1973939"/>
            <a:ext cx="7083643" cy="284333"/>
          </a:xfrm>
          <a:prstGeom prst="rect">
            <a:avLst/>
          </a:prstGeom>
        </p:spPr>
        <p:txBody>
          <a:bodyPr vert="horz" wrap="none" lIns="0" tIns="0" rIns="0" bIns="0" rtlCol="0">
            <a:spAutoFit/>
          </a:bodyPr>
          <a:lstStyle/>
          <a:p>
            <a:pPr marL="0">
              <a:lnSpc>
                <a:spcPct val="100000"/>
              </a:lnSpc>
            </a:pPr>
            <a:r>
              <a:rPr sz="1820" spc="10" dirty="0">
                <a:latin typeface="Arial"/>
                <a:cs typeface="Arial"/>
              </a:rPr>
              <a:t>Offloading  connection  set-up  and  SSL  negotiation  to  the  Edge.</a:t>
            </a:r>
            <a:endParaRPr sz="1800">
              <a:latin typeface="Arial"/>
              <a:cs typeface="Arial"/>
            </a:endParaRPr>
          </a:p>
        </p:txBody>
      </p:sp>
      <p:sp>
        <p:nvSpPr>
          <p:cNvPr id="6" name="text 1"/>
          <p:cNvSpPr txBox="1"/>
          <p:nvPr/>
        </p:nvSpPr>
        <p:spPr>
          <a:xfrm>
            <a:off x="817168" y="2705713"/>
            <a:ext cx="7155237" cy="284333"/>
          </a:xfrm>
          <a:prstGeom prst="rect">
            <a:avLst/>
          </a:prstGeom>
        </p:spPr>
        <p:txBody>
          <a:bodyPr vert="horz" wrap="none" lIns="0" tIns="0" rIns="0" bIns="0" rtlCol="0">
            <a:spAutoFit/>
          </a:bodyPr>
          <a:lstStyle/>
          <a:p>
            <a:pPr marL="0">
              <a:lnSpc>
                <a:spcPct val="100000"/>
              </a:lnSpc>
            </a:pPr>
            <a:r>
              <a:rPr sz="1820" spc="10" dirty="0">
                <a:latin typeface="Arial"/>
                <a:cs typeface="Arial"/>
              </a:rPr>
              <a:t>Persistent  connections  and  collapse  forwarding  help  scale  your</a:t>
            </a:r>
            <a:endParaRPr sz="1800">
              <a:latin typeface="Arial"/>
              <a:cs typeface="Arial"/>
            </a:endParaRPr>
          </a:p>
        </p:txBody>
      </p:sp>
      <p:sp>
        <p:nvSpPr>
          <p:cNvPr id="7" name="text 1"/>
          <p:cNvSpPr txBox="1"/>
          <p:nvPr/>
        </p:nvSpPr>
        <p:spPr>
          <a:xfrm>
            <a:off x="817168" y="3010513"/>
            <a:ext cx="764122" cy="284333"/>
          </a:xfrm>
          <a:prstGeom prst="rect">
            <a:avLst/>
          </a:prstGeom>
        </p:spPr>
        <p:txBody>
          <a:bodyPr vert="horz" wrap="none" lIns="0" tIns="0" rIns="0" bIns="0" rtlCol="0">
            <a:spAutoFit/>
          </a:bodyPr>
          <a:lstStyle/>
          <a:p>
            <a:pPr marL="0">
              <a:lnSpc>
                <a:spcPct val="100000"/>
              </a:lnSpc>
            </a:pPr>
            <a:r>
              <a:rPr sz="2000" spc="10" dirty="0">
                <a:latin typeface="Arial"/>
                <a:cs typeface="Arial"/>
              </a:rPr>
              <a:t>origin.</a:t>
            </a:r>
            <a:endParaRPr sz="2000">
              <a:latin typeface="Arial"/>
              <a:cs typeface="Arial"/>
            </a:endParaRPr>
          </a:p>
        </p:txBody>
      </p:sp>
      <p:pic>
        <p:nvPicPr>
          <p:cNvPr id="19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7" y="1165288"/>
            <a:ext cx="363537" cy="334962"/>
          </a:xfrm>
          <a:prstGeom prst="rect">
            <a:avLst/>
          </a:prstGeom>
        </p:spPr>
      </p:pic>
      <p:pic>
        <p:nvPicPr>
          <p:cNvPr id="19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87" y="2684462"/>
            <a:ext cx="363537" cy="334962"/>
          </a:xfrm>
          <a:prstGeom prst="rect">
            <a:avLst/>
          </a:prstGeom>
        </p:spPr>
      </p:pic>
      <p:pic>
        <p:nvPicPr>
          <p:cNvPr id="19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787" y="2017712"/>
            <a:ext cx="363537" cy="334962"/>
          </a:xfrm>
          <a:prstGeom prst="rect">
            <a:avLst/>
          </a:prstGeom>
        </p:spPr>
      </p:pic>
      <p:pic>
        <p:nvPicPr>
          <p:cNvPr id="198"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5050" y="871474"/>
            <a:ext cx="1511300" cy="1006475"/>
          </a:xfrm>
          <a:prstGeom prst="rect">
            <a:avLst/>
          </a:prstGeom>
        </p:spPr>
      </p:pic>
    </p:spTree>
    <p:extLst>
      <p:ext uri="{BB962C8B-B14F-4D97-AF65-F5344CB8AC3E}">
        <p14:creationId xmlns:p14="http://schemas.microsoft.com/office/powerpoint/2010/main" val="238210483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3724402" y="452852"/>
            <a:ext cx="1790268" cy="383083"/>
          </a:xfrm>
          <a:prstGeom prst="rect">
            <a:avLst/>
          </a:prstGeom>
        </p:spPr>
        <p:txBody>
          <a:bodyPr vert="horz" wrap="none" lIns="0" tIns="0" rIns="0" bIns="0" rtlCol="0">
            <a:spAutoFit/>
          </a:bodyPr>
          <a:lstStyle/>
          <a:p>
            <a:pPr marL="0">
              <a:lnSpc>
                <a:spcPct val="100000"/>
              </a:lnSpc>
            </a:pPr>
            <a:r>
              <a:rPr sz="2700" b="1" spc="10" dirty="0">
                <a:solidFill>
                  <a:srgbClr val="202020"/>
                </a:solidFill>
                <a:latin typeface="Arial"/>
                <a:cs typeface="Arial"/>
              </a:rPr>
              <a:t>Scalability</a:t>
            </a:r>
            <a:endParaRPr sz="2700">
              <a:latin typeface="Arial"/>
              <a:cs typeface="Arial"/>
            </a:endParaRPr>
          </a:p>
        </p:txBody>
      </p:sp>
      <p:pic>
        <p:nvPicPr>
          <p:cNvPr id="20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001776"/>
            <a:ext cx="8470900" cy="3147949"/>
          </a:xfrm>
          <a:prstGeom prst="rect">
            <a:avLst/>
          </a:prstGeom>
        </p:spPr>
      </p:pic>
      <p:sp>
        <p:nvSpPr>
          <p:cNvPr id="4" name="text 1"/>
          <p:cNvSpPr txBox="1"/>
          <p:nvPr/>
        </p:nvSpPr>
        <p:spPr>
          <a:xfrm>
            <a:off x="3733800" y="1729190"/>
            <a:ext cx="1802841" cy="170259"/>
          </a:xfrm>
          <a:prstGeom prst="rect">
            <a:avLst/>
          </a:prstGeom>
        </p:spPr>
        <p:txBody>
          <a:bodyPr vert="horz" wrap="none" lIns="0" tIns="0" rIns="0" bIns="0" rtlCol="0">
            <a:spAutoFit/>
          </a:bodyPr>
          <a:lstStyle/>
          <a:p>
            <a:pPr marL="0">
              <a:lnSpc>
                <a:spcPct val="100000"/>
              </a:lnSpc>
            </a:pPr>
            <a:r>
              <a:rPr sz="1140" i="1" spc="10" dirty="0">
                <a:latin typeface="Arial"/>
                <a:cs typeface="Arial"/>
              </a:rPr>
              <a:t>Peak  usage  over  60  Gbps</a:t>
            </a:r>
            <a:endParaRPr sz="1100">
              <a:latin typeface="Arial"/>
              <a:cs typeface="Arial"/>
            </a:endParaRPr>
          </a:p>
        </p:txBody>
      </p:sp>
      <p:sp>
        <p:nvSpPr>
          <p:cNvPr id="5" name="text 1"/>
          <p:cNvSpPr txBox="1"/>
          <p:nvPr/>
        </p:nvSpPr>
        <p:spPr>
          <a:xfrm>
            <a:off x="2258314" y="4195488"/>
            <a:ext cx="5013859" cy="340519"/>
          </a:xfrm>
          <a:prstGeom prst="rect">
            <a:avLst/>
          </a:prstGeom>
        </p:spPr>
        <p:txBody>
          <a:bodyPr vert="horz" wrap="none" lIns="0" tIns="0" rIns="0" bIns="0" rtlCol="0">
            <a:spAutoFit/>
          </a:bodyPr>
          <a:lstStyle/>
          <a:p>
            <a:pPr marL="0">
              <a:lnSpc>
                <a:spcPct val="100000"/>
              </a:lnSpc>
            </a:pPr>
            <a:r>
              <a:rPr sz="2280" spc="10" dirty="0">
                <a:latin typeface="Arial"/>
                <a:cs typeface="Arial"/>
              </a:rPr>
              <a:t>Example:  Video  banner  ad  customer</a:t>
            </a:r>
            <a:endParaRPr sz="2200">
              <a:latin typeface="Arial"/>
              <a:cs typeface="Arial"/>
            </a:endParaRPr>
          </a:p>
        </p:txBody>
      </p:sp>
    </p:spTree>
    <p:extLst>
      <p:ext uri="{BB962C8B-B14F-4D97-AF65-F5344CB8AC3E}">
        <p14:creationId xmlns:p14="http://schemas.microsoft.com/office/powerpoint/2010/main" val="61743767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548640" y="1267630"/>
            <a:ext cx="6709309" cy="340518"/>
          </a:xfrm>
          <a:prstGeom prst="rect">
            <a:avLst/>
          </a:prstGeom>
        </p:spPr>
        <p:txBody>
          <a:bodyPr vert="horz" wrap="none" lIns="0" tIns="0" rIns="0" bIns="0" rtlCol="0">
            <a:spAutoFit/>
          </a:bodyPr>
          <a:lstStyle/>
          <a:p>
            <a:pPr marL="0">
              <a:lnSpc>
                <a:spcPct val="100000"/>
              </a:lnSpc>
            </a:pPr>
            <a:r>
              <a:rPr sz="2280" spc="10" dirty="0">
                <a:latin typeface="Arial"/>
                <a:cs typeface="Arial"/>
              </a:rPr>
              <a:t>CloudFront  can  make  your  web  applications…….</a:t>
            </a:r>
            <a:endParaRPr sz="2200">
              <a:latin typeface="Arial"/>
              <a:cs typeface="Arial"/>
            </a:endParaRPr>
          </a:p>
        </p:txBody>
      </p:sp>
      <p:sp>
        <p:nvSpPr>
          <p:cNvPr id="4" name="text 1"/>
          <p:cNvSpPr txBox="1"/>
          <p:nvPr/>
        </p:nvSpPr>
        <p:spPr>
          <a:xfrm>
            <a:off x="1005839" y="1706542"/>
            <a:ext cx="999388" cy="340518"/>
          </a:xfrm>
          <a:prstGeom prst="rect">
            <a:avLst/>
          </a:prstGeom>
        </p:spPr>
        <p:txBody>
          <a:bodyPr vert="horz" wrap="none" lIns="0" tIns="0" rIns="0" bIns="0" rtlCol="0">
            <a:spAutoFit/>
          </a:bodyPr>
          <a:lstStyle/>
          <a:p>
            <a:pPr marL="0">
              <a:lnSpc>
                <a:spcPct val="100000"/>
              </a:lnSpc>
            </a:pPr>
            <a:r>
              <a:rPr sz="2400" b="1" i="1" spc="10" dirty="0">
                <a:solidFill>
                  <a:srgbClr val="BFBFBF"/>
                </a:solidFill>
                <a:latin typeface="Arial"/>
                <a:cs typeface="Arial"/>
              </a:rPr>
              <a:t>Faster</a:t>
            </a:r>
            <a:endParaRPr sz="2400">
              <a:latin typeface="Arial"/>
              <a:cs typeface="Arial"/>
            </a:endParaRPr>
          </a:p>
        </p:txBody>
      </p:sp>
      <p:sp>
        <p:nvSpPr>
          <p:cNvPr id="5" name="text 1"/>
          <p:cNvSpPr txBox="1"/>
          <p:nvPr/>
        </p:nvSpPr>
        <p:spPr>
          <a:xfrm>
            <a:off x="1005839" y="2145432"/>
            <a:ext cx="1933685" cy="340859"/>
          </a:xfrm>
          <a:prstGeom prst="rect">
            <a:avLst/>
          </a:prstGeom>
        </p:spPr>
        <p:txBody>
          <a:bodyPr vert="horz" wrap="none" lIns="0" tIns="0" rIns="0" bIns="0" rtlCol="0">
            <a:spAutoFit/>
          </a:bodyPr>
          <a:lstStyle/>
          <a:p>
            <a:pPr marL="0">
              <a:lnSpc>
                <a:spcPct val="100000"/>
              </a:lnSpc>
            </a:pPr>
            <a:r>
              <a:rPr sz="2400" b="1" i="1" spc="10" dirty="0">
                <a:solidFill>
                  <a:srgbClr val="BFBFBF"/>
                </a:solidFill>
                <a:latin typeface="Arial"/>
                <a:cs typeface="Arial"/>
              </a:rPr>
              <a:t>Scale  Better  </a:t>
            </a:r>
            <a:endParaRPr sz="2400">
              <a:latin typeface="Arial"/>
              <a:cs typeface="Arial"/>
            </a:endParaRPr>
          </a:p>
        </p:txBody>
      </p:sp>
      <p:sp>
        <p:nvSpPr>
          <p:cNvPr id="6" name="text 1"/>
          <p:cNvSpPr txBox="1"/>
          <p:nvPr/>
        </p:nvSpPr>
        <p:spPr>
          <a:xfrm>
            <a:off x="1005839" y="2584620"/>
            <a:ext cx="2225065" cy="340518"/>
          </a:xfrm>
          <a:prstGeom prst="rect">
            <a:avLst/>
          </a:prstGeom>
        </p:spPr>
        <p:txBody>
          <a:bodyPr vert="horz" wrap="none" lIns="0" tIns="0" rIns="0" bIns="0" rtlCol="0">
            <a:spAutoFit/>
          </a:bodyPr>
          <a:lstStyle/>
          <a:p>
            <a:pPr marL="0">
              <a:lnSpc>
                <a:spcPct val="100000"/>
              </a:lnSpc>
            </a:pPr>
            <a:r>
              <a:rPr sz="2340" b="1" i="1" spc="10" dirty="0">
                <a:latin typeface="Arial"/>
                <a:cs typeface="Arial"/>
              </a:rPr>
              <a:t>More  Available</a:t>
            </a:r>
            <a:endParaRPr sz="2300">
              <a:latin typeface="Arial"/>
              <a:cs typeface="Arial"/>
            </a:endParaRPr>
          </a:p>
        </p:txBody>
      </p:sp>
      <p:sp>
        <p:nvSpPr>
          <p:cNvPr id="7" name="text 1"/>
          <p:cNvSpPr txBox="1"/>
          <p:nvPr/>
        </p:nvSpPr>
        <p:spPr>
          <a:xfrm>
            <a:off x="1005839" y="3023786"/>
            <a:ext cx="2586253" cy="340518"/>
          </a:xfrm>
          <a:prstGeom prst="rect">
            <a:avLst/>
          </a:prstGeom>
        </p:spPr>
        <p:txBody>
          <a:bodyPr vert="horz" wrap="none" lIns="0" tIns="0" rIns="0" bIns="0" rtlCol="0">
            <a:spAutoFit/>
          </a:bodyPr>
          <a:lstStyle/>
          <a:p>
            <a:pPr marL="0">
              <a:lnSpc>
                <a:spcPct val="100000"/>
              </a:lnSpc>
            </a:pPr>
            <a:r>
              <a:rPr sz="2280" b="1" i="1" spc="10" dirty="0">
                <a:solidFill>
                  <a:srgbClr val="BFBFBF"/>
                </a:solidFill>
                <a:latin typeface="Arial"/>
                <a:cs typeface="Arial"/>
              </a:rPr>
              <a:t>Easier  to  Manage</a:t>
            </a:r>
            <a:endParaRPr sz="2200">
              <a:latin typeface="Arial"/>
              <a:cs typeface="Arial"/>
            </a:endParaRPr>
          </a:p>
        </p:txBody>
      </p:sp>
      <p:sp>
        <p:nvSpPr>
          <p:cNvPr id="8" name="text 1"/>
          <p:cNvSpPr txBox="1"/>
          <p:nvPr/>
        </p:nvSpPr>
        <p:spPr>
          <a:xfrm>
            <a:off x="1005839" y="3462698"/>
            <a:ext cx="1540408" cy="340518"/>
          </a:xfrm>
          <a:prstGeom prst="rect">
            <a:avLst/>
          </a:prstGeom>
        </p:spPr>
        <p:txBody>
          <a:bodyPr vert="horz" wrap="none" lIns="0" tIns="0" rIns="0" bIns="0" rtlCol="0">
            <a:spAutoFit/>
          </a:bodyPr>
          <a:lstStyle/>
          <a:p>
            <a:pPr marL="0">
              <a:lnSpc>
                <a:spcPct val="100000"/>
              </a:lnSpc>
            </a:pPr>
            <a:r>
              <a:rPr sz="2340" b="1" i="1" spc="10" dirty="0">
                <a:solidFill>
                  <a:srgbClr val="BFBFBF"/>
                </a:solidFill>
                <a:latin typeface="Arial"/>
                <a:cs typeface="Arial"/>
              </a:rPr>
              <a:t>Cost  Less</a:t>
            </a:r>
            <a:endParaRPr sz="2300">
              <a:latin typeface="Arial"/>
              <a:cs typeface="Arial"/>
            </a:endParaRPr>
          </a:p>
        </p:txBody>
      </p:sp>
    </p:spTree>
    <p:extLst>
      <p:ext uri="{BB962C8B-B14F-4D97-AF65-F5344CB8AC3E}">
        <p14:creationId xmlns:p14="http://schemas.microsoft.com/office/powerpoint/2010/main" val="382446309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548640" y="1267630"/>
            <a:ext cx="6709309" cy="340518"/>
          </a:xfrm>
          <a:prstGeom prst="rect">
            <a:avLst/>
          </a:prstGeom>
        </p:spPr>
        <p:txBody>
          <a:bodyPr vert="horz" wrap="none" lIns="0" tIns="0" rIns="0" bIns="0" rtlCol="0">
            <a:spAutoFit/>
          </a:bodyPr>
          <a:lstStyle/>
          <a:p>
            <a:pPr marL="0">
              <a:lnSpc>
                <a:spcPct val="100000"/>
              </a:lnSpc>
            </a:pPr>
            <a:r>
              <a:rPr sz="2280" spc="10" dirty="0">
                <a:latin typeface="Arial"/>
                <a:cs typeface="Arial"/>
              </a:rPr>
              <a:t>CloudFront  can  make  your  web  applications…….</a:t>
            </a:r>
            <a:endParaRPr sz="2200">
              <a:latin typeface="Arial"/>
              <a:cs typeface="Arial"/>
            </a:endParaRPr>
          </a:p>
        </p:txBody>
      </p:sp>
      <p:sp>
        <p:nvSpPr>
          <p:cNvPr id="4" name="text 1"/>
          <p:cNvSpPr txBox="1"/>
          <p:nvPr/>
        </p:nvSpPr>
        <p:spPr>
          <a:xfrm>
            <a:off x="1005839" y="1706542"/>
            <a:ext cx="999388" cy="340518"/>
          </a:xfrm>
          <a:prstGeom prst="rect">
            <a:avLst/>
          </a:prstGeom>
        </p:spPr>
        <p:txBody>
          <a:bodyPr vert="horz" wrap="none" lIns="0" tIns="0" rIns="0" bIns="0" rtlCol="0">
            <a:spAutoFit/>
          </a:bodyPr>
          <a:lstStyle/>
          <a:p>
            <a:pPr marL="0">
              <a:lnSpc>
                <a:spcPct val="100000"/>
              </a:lnSpc>
            </a:pPr>
            <a:r>
              <a:rPr sz="2400" b="1" i="1" spc="10" dirty="0">
                <a:solidFill>
                  <a:srgbClr val="BFBFBF"/>
                </a:solidFill>
                <a:latin typeface="Arial"/>
                <a:cs typeface="Arial"/>
              </a:rPr>
              <a:t>Faster</a:t>
            </a:r>
            <a:endParaRPr sz="2400">
              <a:latin typeface="Arial"/>
              <a:cs typeface="Arial"/>
            </a:endParaRPr>
          </a:p>
        </p:txBody>
      </p:sp>
      <p:sp>
        <p:nvSpPr>
          <p:cNvPr id="5" name="text 1"/>
          <p:cNvSpPr txBox="1"/>
          <p:nvPr/>
        </p:nvSpPr>
        <p:spPr>
          <a:xfrm>
            <a:off x="1005839" y="2145432"/>
            <a:ext cx="1933685" cy="340859"/>
          </a:xfrm>
          <a:prstGeom prst="rect">
            <a:avLst/>
          </a:prstGeom>
        </p:spPr>
        <p:txBody>
          <a:bodyPr vert="horz" wrap="none" lIns="0" tIns="0" rIns="0" bIns="0" rtlCol="0">
            <a:spAutoFit/>
          </a:bodyPr>
          <a:lstStyle/>
          <a:p>
            <a:pPr marL="0">
              <a:lnSpc>
                <a:spcPct val="100000"/>
              </a:lnSpc>
            </a:pPr>
            <a:r>
              <a:rPr sz="2400" b="1" i="1" spc="10" dirty="0">
                <a:solidFill>
                  <a:srgbClr val="BFBFBF"/>
                </a:solidFill>
                <a:latin typeface="Arial"/>
                <a:cs typeface="Arial"/>
              </a:rPr>
              <a:t>Scale  Better  </a:t>
            </a:r>
            <a:endParaRPr sz="2400">
              <a:latin typeface="Arial"/>
              <a:cs typeface="Arial"/>
            </a:endParaRPr>
          </a:p>
        </p:txBody>
      </p:sp>
      <p:sp>
        <p:nvSpPr>
          <p:cNvPr id="6" name="text 1"/>
          <p:cNvSpPr txBox="1"/>
          <p:nvPr/>
        </p:nvSpPr>
        <p:spPr>
          <a:xfrm>
            <a:off x="1005839" y="2584620"/>
            <a:ext cx="2225065" cy="340518"/>
          </a:xfrm>
          <a:prstGeom prst="rect">
            <a:avLst/>
          </a:prstGeom>
        </p:spPr>
        <p:txBody>
          <a:bodyPr vert="horz" wrap="none" lIns="0" tIns="0" rIns="0" bIns="0" rtlCol="0">
            <a:spAutoFit/>
          </a:bodyPr>
          <a:lstStyle/>
          <a:p>
            <a:pPr marL="0">
              <a:lnSpc>
                <a:spcPct val="100000"/>
              </a:lnSpc>
            </a:pPr>
            <a:r>
              <a:rPr sz="2340" b="1" i="1" spc="10" dirty="0">
                <a:solidFill>
                  <a:srgbClr val="BFBFBF"/>
                </a:solidFill>
                <a:latin typeface="Arial"/>
                <a:cs typeface="Arial"/>
              </a:rPr>
              <a:t>More  Available</a:t>
            </a:r>
            <a:endParaRPr sz="2300">
              <a:latin typeface="Arial"/>
              <a:cs typeface="Arial"/>
            </a:endParaRPr>
          </a:p>
        </p:txBody>
      </p:sp>
      <p:sp>
        <p:nvSpPr>
          <p:cNvPr id="7" name="text 1"/>
          <p:cNvSpPr txBox="1"/>
          <p:nvPr/>
        </p:nvSpPr>
        <p:spPr>
          <a:xfrm>
            <a:off x="1005839" y="3023786"/>
            <a:ext cx="2586253" cy="340518"/>
          </a:xfrm>
          <a:prstGeom prst="rect">
            <a:avLst/>
          </a:prstGeom>
        </p:spPr>
        <p:txBody>
          <a:bodyPr vert="horz" wrap="none" lIns="0" tIns="0" rIns="0" bIns="0" rtlCol="0">
            <a:spAutoFit/>
          </a:bodyPr>
          <a:lstStyle/>
          <a:p>
            <a:pPr marL="0">
              <a:lnSpc>
                <a:spcPct val="100000"/>
              </a:lnSpc>
            </a:pPr>
            <a:r>
              <a:rPr sz="2280" b="1" i="1" spc="10" dirty="0">
                <a:latin typeface="Arial"/>
                <a:cs typeface="Arial"/>
              </a:rPr>
              <a:t>Easier  to  Manage</a:t>
            </a:r>
            <a:endParaRPr sz="2200">
              <a:latin typeface="Arial"/>
              <a:cs typeface="Arial"/>
            </a:endParaRPr>
          </a:p>
        </p:txBody>
      </p:sp>
      <p:sp>
        <p:nvSpPr>
          <p:cNvPr id="8" name="text 1"/>
          <p:cNvSpPr txBox="1"/>
          <p:nvPr/>
        </p:nvSpPr>
        <p:spPr>
          <a:xfrm>
            <a:off x="1005839" y="3462698"/>
            <a:ext cx="1540408" cy="340518"/>
          </a:xfrm>
          <a:prstGeom prst="rect">
            <a:avLst/>
          </a:prstGeom>
        </p:spPr>
        <p:txBody>
          <a:bodyPr vert="horz" wrap="none" lIns="0" tIns="0" rIns="0" bIns="0" rtlCol="0">
            <a:spAutoFit/>
          </a:bodyPr>
          <a:lstStyle/>
          <a:p>
            <a:pPr marL="0">
              <a:lnSpc>
                <a:spcPct val="100000"/>
              </a:lnSpc>
            </a:pPr>
            <a:r>
              <a:rPr sz="2340" b="1" i="1" spc="10" dirty="0">
                <a:solidFill>
                  <a:srgbClr val="BFBFBF"/>
                </a:solidFill>
                <a:latin typeface="Arial"/>
                <a:cs typeface="Arial"/>
              </a:rPr>
              <a:t>Cost  Less</a:t>
            </a:r>
            <a:endParaRPr sz="2300">
              <a:latin typeface="Arial"/>
              <a:cs typeface="Arial"/>
            </a:endParaRPr>
          </a:p>
        </p:txBody>
      </p:sp>
    </p:spTree>
    <p:extLst>
      <p:ext uri="{BB962C8B-B14F-4D97-AF65-F5344CB8AC3E}">
        <p14:creationId xmlns:p14="http://schemas.microsoft.com/office/powerpoint/2010/main" val="3498467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EC2</a:t>
            </a:r>
            <a:endParaRPr lang="en-IN" dirty="0"/>
          </a:p>
        </p:txBody>
      </p:sp>
      <p:sp>
        <p:nvSpPr>
          <p:cNvPr id="4" name="text 1"/>
          <p:cNvSpPr txBox="1"/>
          <p:nvPr/>
        </p:nvSpPr>
        <p:spPr>
          <a:xfrm>
            <a:off x="445617" y="1872543"/>
            <a:ext cx="2382383" cy="384721"/>
          </a:xfrm>
          <a:prstGeom prst="rect">
            <a:avLst/>
          </a:prstGeom>
        </p:spPr>
        <p:txBody>
          <a:bodyPr vert="horz" wrap="none" lIns="0" tIns="0" rIns="0" bIns="0" rtlCol="0">
            <a:spAutoFit/>
          </a:bodyPr>
          <a:lstStyle/>
          <a:p>
            <a:pPr marL="0">
              <a:lnSpc>
                <a:spcPct val="100000"/>
              </a:lnSpc>
            </a:pPr>
            <a:r>
              <a:rPr sz="2500" spc="10" dirty="0">
                <a:latin typeface="Arial"/>
                <a:cs typeface="Arial"/>
              </a:rPr>
              <a:t>Virtual machines</a:t>
            </a:r>
            <a:endParaRPr sz="2500">
              <a:latin typeface="Arial"/>
              <a:cs typeface="Arial"/>
            </a:endParaRPr>
          </a:p>
        </p:txBody>
      </p:sp>
      <p:sp>
        <p:nvSpPr>
          <p:cNvPr id="5" name="text 1"/>
          <p:cNvSpPr txBox="1"/>
          <p:nvPr/>
        </p:nvSpPr>
        <p:spPr>
          <a:xfrm>
            <a:off x="6159754" y="2017047"/>
            <a:ext cx="2351606" cy="384721"/>
          </a:xfrm>
          <a:prstGeom prst="rect">
            <a:avLst/>
          </a:prstGeom>
        </p:spPr>
        <p:txBody>
          <a:bodyPr vert="horz" wrap="none" lIns="0" tIns="0" rIns="0" bIns="0" rtlCol="0">
            <a:spAutoFit/>
          </a:bodyPr>
          <a:lstStyle/>
          <a:p>
            <a:pPr marL="0">
              <a:lnSpc>
                <a:spcPct val="100000"/>
              </a:lnSpc>
            </a:pPr>
            <a:r>
              <a:rPr sz="2500" spc="10" dirty="0">
                <a:latin typeface="Arial"/>
                <a:cs typeface="Arial"/>
              </a:rPr>
              <a:t>User experience</a:t>
            </a:r>
            <a:endParaRPr sz="2500">
              <a:latin typeface="Arial"/>
              <a:cs typeface="Arial"/>
            </a:endParaRPr>
          </a:p>
        </p:txBody>
      </p:sp>
      <p:pic>
        <p:nvPicPr>
          <p:cNvPr id="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688" y="2449068"/>
            <a:ext cx="2855976" cy="1427988"/>
          </a:xfrm>
          <a:prstGeom prst="rect">
            <a:avLst/>
          </a:prstGeom>
        </p:spPr>
      </p:pic>
      <p:sp>
        <p:nvSpPr>
          <p:cNvPr id="7" name="text 1"/>
          <p:cNvSpPr txBox="1"/>
          <p:nvPr/>
        </p:nvSpPr>
        <p:spPr>
          <a:xfrm>
            <a:off x="3586607" y="3146861"/>
            <a:ext cx="1614224" cy="384721"/>
          </a:xfrm>
          <a:prstGeom prst="rect">
            <a:avLst/>
          </a:prstGeom>
        </p:spPr>
        <p:txBody>
          <a:bodyPr vert="horz" wrap="none" lIns="0" tIns="0" rIns="0" bIns="0" rtlCol="0">
            <a:spAutoFit/>
          </a:bodyPr>
          <a:lstStyle/>
          <a:p>
            <a:pPr marL="0">
              <a:lnSpc>
                <a:spcPct val="100000"/>
              </a:lnSpc>
            </a:pPr>
            <a:r>
              <a:rPr sz="2500" spc="10" dirty="0">
                <a:latin typeface="Arial"/>
                <a:cs typeface="Arial"/>
              </a:rPr>
              <a:t>Networking</a:t>
            </a:r>
            <a:endParaRPr sz="2500">
              <a:latin typeface="Arial"/>
              <a:cs typeface="Arial"/>
            </a:endParaRPr>
          </a:p>
        </p:txBody>
      </p:sp>
      <p:pic>
        <p:nvPicPr>
          <p:cNvPr id="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0844"/>
            <a:ext cx="3064764" cy="1909572"/>
          </a:xfrm>
          <a:prstGeom prst="rect">
            <a:avLst/>
          </a:prstGeom>
        </p:spPr>
      </p:pic>
      <p:pic>
        <p:nvPicPr>
          <p:cNvPr id="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956" y="3267456"/>
            <a:ext cx="1138428" cy="1042416"/>
          </a:xfrm>
          <a:prstGeom prst="rect">
            <a:avLst/>
          </a:prstGeom>
        </p:spPr>
      </p:pic>
      <p:sp>
        <p:nvSpPr>
          <p:cNvPr id="10" name="text 1"/>
          <p:cNvSpPr txBox="1"/>
          <p:nvPr/>
        </p:nvSpPr>
        <p:spPr>
          <a:xfrm>
            <a:off x="7823962" y="3892711"/>
            <a:ext cx="302006" cy="184666"/>
          </a:xfrm>
          <a:prstGeom prst="rect">
            <a:avLst/>
          </a:prstGeom>
        </p:spPr>
        <p:txBody>
          <a:bodyPr vert="horz" wrap="none" lIns="0" tIns="0" rIns="0" bIns="0" rtlCol="0">
            <a:spAutoFit/>
          </a:bodyPr>
          <a:lstStyle/>
          <a:p>
            <a:pPr marL="0">
              <a:lnSpc>
                <a:spcPct val="100000"/>
              </a:lnSpc>
            </a:pPr>
            <a:r>
              <a:rPr sz="1200" b="1" spc="10" dirty="0">
                <a:latin typeface="Arial"/>
                <a:cs typeface="Arial"/>
              </a:rPr>
              <a:t>EC2</a:t>
            </a:r>
            <a:endParaRPr sz="1200">
              <a:latin typeface="Arial"/>
              <a:cs typeface="Arial"/>
            </a:endParaRPr>
          </a:p>
        </p:txBody>
      </p:sp>
      <p:sp>
        <p:nvSpPr>
          <p:cNvPr id="11" name="text 1"/>
          <p:cNvSpPr txBox="1"/>
          <p:nvPr/>
        </p:nvSpPr>
        <p:spPr>
          <a:xfrm>
            <a:off x="7420356" y="3982627"/>
            <a:ext cx="302006" cy="184666"/>
          </a:xfrm>
          <a:prstGeom prst="rect">
            <a:avLst/>
          </a:prstGeom>
        </p:spPr>
        <p:txBody>
          <a:bodyPr vert="horz" wrap="none" lIns="0" tIns="0" rIns="0" bIns="0" rtlCol="0">
            <a:spAutoFit/>
          </a:bodyPr>
          <a:lstStyle/>
          <a:p>
            <a:pPr marL="0">
              <a:lnSpc>
                <a:spcPct val="100000"/>
              </a:lnSpc>
            </a:pPr>
            <a:r>
              <a:rPr sz="1200" b="1" spc="10" dirty="0">
                <a:latin typeface="Arial"/>
                <a:cs typeface="Arial"/>
              </a:rPr>
              <a:t>EC2</a:t>
            </a:r>
            <a:endParaRPr sz="1200">
              <a:latin typeface="Arial"/>
              <a:cs typeface="Arial"/>
            </a:endParaRPr>
          </a:p>
        </p:txBody>
      </p:sp>
      <p:sp>
        <p:nvSpPr>
          <p:cNvPr id="12" name="text 1"/>
          <p:cNvSpPr txBox="1"/>
          <p:nvPr/>
        </p:nvSpPr>
        <p:spPr>
          <a:xfrm>
            <a:off x="3153791" y="1077375"/>
            <a:ext cx="2495555" cy="384721"/>
          </a:xfrm>
          <a:prstGeom prst="rect">
            <a:avLst/>
          </a:prstGeom>
        </p:spPr>
        <p:txBody>
          <a:bodyPr vert="horz" wrap="none" lIns="0" tIns="0" rIns="0" bIns="0" rtlCol="0">
            <a:spAutoFit/>
          </a:bodyPr>
          <a:lstStyle/>
          <a:p>
            <a:pPr marL="0">
              <a:lnSpc>
                <a:spcPct val="100000"/>
              </a:lnSpc>
            </a:pPr>
            <a:r>
              <a:rPr sz="2500" spc="10" dirty="0">
                <a:latin typeface="Arial"/>
                <a:cs typeface="Arial"/>
              </a:rPr>
              <a:t>Purchase options</a:t>
            </a:r>
            <a:endParaRPr sz="2500">
              <a:latin typeface="Arial"/>
              <a:cs typeface="Arial"/>
            </a:endParaRPr>
          </a:p>
        </p:txBody>
      </p:sp>
      <p:pic>
        <p:nvPicPr>
          <p:cNvPr id="13"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552" y="3239973"/>
            <a:ext cx="1301496" cy="135560"/>
          </a:xfrm>
          <a:prstGeom prst="rect">
            <a:avLst/>
          </a:prstGeom>
        </p:spPr>
      </p:pic>
      <p:pic>
        <p:nvPicPr>
          <p:cNvPr id="14"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196" y="1498092"/>
            <a:ext cx="1915667" cy="1261871"/>
          </a:xfrm>
          <a:prstGeom prst="rect">
            <a:avLst/>
          </a:prstGeom>
        </p:spPr>
      </p:pic>
    </p:spTree>
    <p:extLst>
      <p:ext uri="{BB962C8B-B14F-4D97-AF65-F5344CB8AC3E}">
        <p14:creationId xmlns:p14="http://schemas.microsoft.com/office/powerpoint/2010/main" val="90043616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2107057" y="324242"/>
            <a:ext cx="5489233" cy="412027"/>
          </a:xfrm>
          <a:prstGeom prst="rect">
            <a:avLst/>
          </a:prstGeom>
        </p:spPr>
        <p:txBody>
          <a:bodyPr vert="horz" wrap="none" lIns="0" tIns="0" rIns="0" bIns="0" rtlCol="0">
            <a:spAutoFit/>
          </a:bodyPr>
          <a:lstStyle/>
          <a:p>
            <a:pPr marL="0">
              <a:lnSpc>
                <a:spcPct val="100000"/>
              </a:lnSpc>
            </a:pPr>
            <a:r>
              <a:rPr sz="2720" b="1" spc="10" dirty="0">
                <a:solidFill>
                  <a:srgbClr val="202020"/>
                </a:solidFill>
                <a:latin typeface="Arial"/>
                <a:cs typeface="Arial"/>
              </a:rPr>
              <a:t>Easy  to  Configure  and  Manage</a:t>
            </a:r>
            <a:endParaRPr sz="2700">
              <a:latin typeface="Arial"/>
              <a:cs typeface="Arial"/>
            </a:endParaRPr>
          </a:p>
        </p:txBody>
      </p:sp>
      <p:pic>
        <p:nvPicPr>
          <p:cNvPr id="24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601" y="1536700"/>
            <a:ext cx="3116199" cy="2259076"/>
          </a:xfrm>
          <a:prstGeom prst="rect">
            <a:avLst/>
          </a:prstGeom>
        </p:spPr>
      </p:pic>
      <p:sp>
        <p:nvSpPr>
          <p:cNvPr id="374" name="object 374"/>
          <p:cNvSpPr/>
          <p:nvPr/>
        </p:nvSpPr>
        <p:spPr>
          <a:xfrm>
            <a:off x="5561012" y="1527111"/>
            <a:ext cx="3135248" cy="2278126"/>
          </a:xfrm>
          <a:custGeom>
            <a:avLst/>
            <a:gdLst/>
            <a:ahLst/>
            <a:cxnLst/>
            <a:rect l="l" t="t" r="r" b="b"/>
            <a:pathLst>
              <a:path w="3135248" h="2278126">
                <a:moveTo>
                  <a:pt x="4763" y="4763"/>
                </a:moveTo>
                <a:lnTo>
                  <a:pt x="4763" y="2273364"/>
                </a:lnTo>
                <a:lnTo>
                  <a:pt x="3130487" y="2273364"/>
                </a:lnTo>
                <a:lnTo>
                  <a:pt x="3130487" y="4763"/>
                </a:lnTo>
                <a:lnTo>
                  <a:pt x="4763" y="4763"/>
                </a:lnTo>
                <a:close/>
              </a:path>
            </a:pathLst>
          </a:custGeom>
          <a:ln w="9525">
            <a:solidFill>
              <a:srgbClr val="F8A300"/>
            </a:solidFill>
          </a:ln>
        </p:spPr>
        <p:txBody>
          <a:bodyPr wrap="square" lIns="0" tIns="0" rIns="0" bIns="0" rtlCol="0">
            <a:noAutofit/>
          </a:bodyPr>
          <a:lstStyle/>
          <a:p>
            <a:endParaRPr/>
          </a:p>
        </p:txBody>
      </p:sp>
      <p:pic>
        <p:nvPicPr>
          <p:cNvPr id="24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40" y="1206119"/>
            <a:ext cx="190500" cy="195071"/>
          </a:xfrm>
          <a:prstGeom prst="rect">
            <a:avLst/>
          </a:prstGeom>
        </p:spPr>
      </p:pic>
      <p:sp>
        <p:nvSpPr>
          <p:cNvPr id="4" name="text 1"/>
          <p:cNvSpPr txBox="1"/>
          <p:nvPr/>
        </p:nvSpPr>
        <p:spPr>
          <a:xfrm>
            <a:off x="726643" y="1147447"/>
            <a:ext cx="2098660" cy="311574"/>
          </a:xfrm>
          <a:prstGeom prst="rect">
            <a:avLst/>
          </a:prstGeom>
        </p:spPr>
        <p:txBody>
          <a:bodyPr vert="horz" wrap="none" lIns="0" tIns="0" rIns="0" bIns="0" rtlCol="0">
            <a:spAutoFit/>
          </a:bodyPr>
          <a:lstStyle/>
          <a:p>
            <a:pPr marL="0">
              <a:lnSpc>
                <a:spcPct val="100000"/>
              </a:lnSpc>
            </a:pPr>
            <a:r>
              <a:rPr sz="2200" spc="10" dirty="0">
                <a:latin typeface="Arial"/>
                <a:cs typeface="Arial"/>
              </a:rPr>
              <a:t>No custom code</a:t>
            </a:r>
            <a:endParaRPr sz="2200">
              <a:latin typeface="Arial"/>
              <a:cs typeface="Arial"/>
            </a:endParaRPr>
          </a:p>
        </p:txBody>
      </p:sp>
      <p:pic>
        <p:nvPicPr>
          <p:cNvPr id="24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40" y="1608455"/>
            <a:ext cx="190500" cy="195071"/>
          </a:xfrm>
          <a:prstGeom prst="rect">
            <a:avLst/>
          </a:prstGeom>
        </p:spPr>
      </p:pic>
      <p:sp>
        <p:nvSpPr>
          <p:cNvPr id="5" name="text 1"/>
          <p:cNvSpPr txBox="1"/>
          <p:nvPr/>
        </p:nvSpPr>
        <p:spPr>
          <a:xfrm>
            <a:off x="726643" y="1549888"/>
            <a:ext cx="4645404" cy="647130"/>
          </a:xfrm>
          <a:prstGeom prst="rect">
            <a:avLst/>
          </a:prstGeom>
        </p:spPr>
        <p:txBody>
          <a:bodyPr vert="horz" wrap="none" lIns="0" tIns="0" rIns="0" bIns="0" rtlCol="0">
            <a:spAutoFit/>
          </a:bodyPr>
          <a:lstStyle/>
          <a:p>
            <a:pPr marL="0">
              <a:lnSpc>
                <a:spcPct val="100000"/>
              </a:lnSpc>
            </a:pPr>
            <a:r>
              <a:rPr sz="2200" spc="10" dirty="0">
                <a:latin typeface="Arial"/>
                <a:cs typeface="Arial"/>
              </a:rPr>
              <a:t>Self service signup and configuration</a:t>
            </a:r>
            <a:endParaRPr sz="2200">
              <a:latin typeface="Arial"/>
              <a:cs typeface="Arial"/>
            </a:endParaRPr>
          </a:p>
          <a:p>
            <a:pPr marL="0">
              <a:lnSpc>
                <a:spcPct val="100000"/>
              </a:lnSpc>
            </a:pPr>
            <a:r>
              <a:rPr sz="2200" spc="10" dirty="0">
                <a:latin typeface="Arial"/>
                <a:cs typeface="Arial"/>
              </a:rPr>
              <a:t>– anytime, from anywhere.</a:t>
            </a:r>
            <a:endParaRPr sz="2200">
              <a:latin typeface="Arial"/>
              <a:cs typeface="Arial"/>
            </a:endParaRPr>
          </a:p>
        </p:txBody>
      </p:sp>
      <p:pic>
        <p:nvPicPr>
          <p:cNvPr id="24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540" y="2346071"/>
            <a:ext cx="190500" cy="195072"/>
          </a:xfrm>
          <a:prstGeom prst="rect">
            <a:avLst/>
          </a:prstGeom>
        </p:spPr>
      </p:pic>
      <p:sp>
        <p:nvSpPr>
          <p:cNvPr id="6" name="text 1"/>
          <p:cNvSpPr txBox="1"/>
          <p:nvPr/>
        </p:nvSpPr>
        <p:spPr>
          <a:xfrm>
            <a:off x="726643" y="2287780"/>
            <a:ext cx="3945485" cy="982388"/>
          </a:xfrm>
          <a:prstGeom prst="rect">
            <a:avLst/>
          </a:prstGeom>
        </p:spPr>
        <p:txBody>
          <a:bodyPr vert="horz" wrap="none" lIns="0" tIns="0" rIns="0" bIns="0" rtlCol="0">
            <a:spAutoFit/>
          </a:bodyPr>
          <a:lstStyle/>
          <a:p>
            <a:pPr marL="0">
              <a:lnSpc>
                <a:spcPct val="100000"/>
              </a:lnSpc>
            </a:pPr>
            <a:r>
              <a:rPr sz="2200" spc="10" dirty="0">
                <a:latin typeface="Arial"/>
                <a:cs typeface="Arial"/>
              </a:rPr>
              <a:t> AWS Management Console to</a:t>
            </a:r>
            <a:endParaRPr sz="2200">
              <a:latin typeface="Arial"/>
              <a:cs typeface="Arial"/>
            </a:endParaRPr>
          </a:p>
          <a:p>
            <a:pPr marL="0">
              <a:lnSpc>
                <a:spcPct val="100000"/>
              </a:lnSpc>
            </a:pPr>
            <a:r>
              <a:rPr sz="2200" spc="10" dirty="0">
                <a:latin typeface="Arial"/>
                <a:cs typeface="Arial"/>
              </a:rPr>
              <a:t>create and manage CloudFront</a:t>
            </a:r>
            <a:endParaRPr sz="2200">
              <a:latin typeface="Arial"/>
              <a:cs typeface="Arial"/>
            </a:endParaRPr>
          </a:p>
          <a:p>
            <a:pPr marL="0">
              <a:lnSpc>
                <a:spcPct val="100000"/>
              </a:lnSpc>
            </a:pPr>
            <a:r>
              <a:rPr sz="2200" spc="10" dirty="0">
                <a:latin typeface="Arial"/>
                <a:cs typeface="Arial"/>
              </a:rPr>
              <a:t>distributions.</a:t>
            </a:r>
            <a:endParaRPr sz="2200">
              <a:latin typeface="Arial"/>
              <a:cs typeface="Arial"/>
            </a:endParaRPr>
          </a:p>
        </p:txBody>
      </p:sp>
      <p:pic>
        <p:nvPicPr>
          <p:cNvPr id="24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40" y="3418967"/>
            <a:ext cx="190500" cy="195072"/>
          </a:xfrm>
          <a:prstGeom prst="rect">
            <a:avLst/>
          </a:prstGeom>
        </p:spPr>
      </p:pic>
      <p:sp>
        <p:nvSpPr>
          <p:cNvPr id="7" name="text 1"/>
          <p:cNvSpPr txBox="1"/>
          <p:nvPr/>
        </p:nvSpPr>
        <p:spPr>
          <a:xfrm>
            <a:off x="726643" y="3360930"/>
            <a:ext cx="4616563" cy="647159"/>
          </a:xfrm>
          <a:prstGeom prst="rect">
            <a:avLst/>
          </a:prstGeom>
        </p:spPr>
        <p:txBody>
          <a:bodyPr vert="horz" wrap="none" lIns="0" tIns="0" rIns="0" bIns="0" rtlCol="0">
            <a:spAutoFit/>
          </a:bodyPr>
          <a:lstStyle/>
          <a:p>
            <a:pPr marL="0">
              <a:lnSpc>
                <a:spcPct val="100000"/>
              </a:lnSpc>
            </a:pPr>
            <a:r>
              <a:rPr sz="2200" spc="10" dirty="0">
                <a:latin typeface="Arial"/>
                <a:cs typeface="Arial"/>
              </a:rPr>
              <a:t>Programmatic APIs for integration</a:t>
            </a:r>
            <a:endParaRPr sz="2200">
              <a:latin typeface="Arial"/>
              <a:cs typeface="Arial"/>
            </a:endParaRPr>
          </a:p>
          <a:p>
            <a:pPr marL="0">
              <a:lnSpc>
                <a:spcPct val="100000"/>
              </a:lnSpc>
            </a:pPr>
            <a:r>
              <a:rPr sz="2200" spc="10" dirty="0">
                <a:latin typeface="Arial"/>
                <a:cs typeface="Arial"/>
              </a:rPr>
              <a:t>into your own systems and workflow.</a:t>
            </a:r>
            <a:endParaRPr sz="2200">
              <a:latin typeface="Arial"/>
              <a:cs typeface="Arial"/>
            </a:endParaRPr>
          </a:p>
        </p:txBody>
      </p:sp>
    </p:spTree>
    <p:extLst>
      <p:ext uri="{BB962C8B-B14F-4D97-AF65-F5344CB8AC3E}">
        <p14:creationId xmlns:p14="http://schemas.microsoft.com/office/powerpoint/2010/main" val="124026137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548640" y="1267630"/>
            <a:ext cx="6709309" cy="340518"/>
          </a:xfrm>
          <a:prstGeom prst="rect">
            <a:avLst/>
          </a:prstGeom>
        </p:spPr>
        <p:txBody>
          <a:bodyPr vert="horz" wrap="none" lIns="0" tIns="0" rIns="0" bIns="0" rtlCol="0">
            <a:spAutoFit/>
          </a:bodyPr>
          <a:lstStyle/>
          <a:p>
            <a:pPr marL="0">
              <a:lnSpc>
                <a:spcPct val="100000"/>
              </a:lnSpc>
            </a:pPr>
            <a:r>
              <a:rPr sz="2280" spc="10" dirty="0">
                <a:latin typeface="Arial"/>
                <a:cs typeface="Arial"/>
              </a:rPr>
              <a:t>CloudFront  can  make  your  web  applications…….</a:t>
            </a:r>
            <a:endParaRPr sz="2200">
              <a:latin typeface="Arial"/>
              <a:cs typeface="Arial"/>
            </a:endParaRPr>
          </a:p>
        </p:txBody>
      </p:sp>
      <p:sp>
        <p:nvSpPr>
          <p:cNvPr id="4" name="text 1"/>
          <p:cNvSpPr txBox="1"/>
          <p:nvPr/>
        </p:nvSpPr>
        <p:spPr>
          <a:xfrm>
            <a:off x="1005839" y="1706542"/>
            <a:ext cx="999388" cy="340518"/>
          </a:xfrm>
          <a:prstGeom prst="rect">
            <a:avLst/>
          </a:prstGeom>
        </p:spPr>
        <p:txBody>
          <a:bodyPr vert="horz" wrap="none" lIns="0" tIns="0" rIns="0" bIns="0" rtlCol="0">
            <a:spAutoFit/>
          </a:bodyPr>
          <a:lstStyle/>
          <a:p>
            <a:pPr marL="0">
              <a:lnSpc>
                <a:spcPct val="100000"/>
              </a:lnSpc>
            </a:pPr>
            <a:r>
              <a:rPr sz="2400" b="1" i="1" spc="10" dirty="0">
                <a:solidFill>
                  <a:srgbClr val="BFBFBF"/>
                </a:solidFill>
                <a:latin typeface="Arial"/>
                <a:cs typeface="Arial"/>
              </a:rPr>
              <a:t>Faster</a:t>
            </a:r>
            <a:endParaRPr sz="2400">
              <a:latin typeface="Arial"/>
              <a:cs typeface="Arial"/>
            </a:endParaRPr>
          </a:p>
        </p:txBody>
      </p:sp>
      <p:sp>
        <p:nvSpPr>
          <p:cNvPr id="5" name="text 1"/>
          <p:cNvSpPr txBox="1"/>
          <p:nvPr/>
        </p:nvSpPr>
        <p:spPr>
          <a:xfrm>
            <a:off x="1005839" y="2145432"/>
            <a:ext cx="1933685" cy="340859"/>
          </a:xfrm>
          <a:prstGeom prst="rect">
            <a:avLst/>
          </a:prstGeom>
        </p:spPr>
        <p:txBody>
          <a:bodyPr vert="horz" wrap="none" lIns="0" tIns="0" rIns="0" bIns="0" rtlCol="0">
            <a:spAutoFit/>
          </a:bodyPr>
          <a:lstStyle/>
          <a:p>
            <a:pPr marL="0">
              <a:lnSpc>
                <a:spcPct val="100000"/>
              </a:lnSpc>
            </a:pPr>
            <a:r>
              <a:rPr sz="2400" b="1" i="1" spc="10" dirty="0">
                <a:solidFill>
                  <a:srgbClr val="BFBFBF"/>
                </a:solidFill>
                <a:latin typeface="Arial"/>
                <a:cs typeface="Arial"/>
              </a:rPr>
              <a:t>Scale  Better  </a:t>
            </a:r>
            <a:endParaRPr sz="2400">
              <a:latin typeface="Arial"/>
              <a:cs typeface="Arial"/>
            </a:endParaRPr>
          </a:p>
        </p:txBody>
      </p:sp>
      <p:sp>
        <p:nvSpPr>
          <p:cNvPr id="6" name="text 1"/>
          <p:cNvSpPr txBox="1"/>
          <p:nvPr/>
        </p:nvSpPr>
        <p:spPr>
          <a:xfrm>
            <a:off x="1005839" y="2584620"/>
            <a:ext cx="2225065" cy="340518"/>
          </a:xfrm>
          <a:prstGeom prst="rect">
            <a:avLst/>
          </a:prstGeom>
        </p:spPr>
        <p:txBody>
          <a:bodyPr vert="horz" wrap="none" lIns="0" tIns="0" rIns="0" bIns="0" rtlCol="0">
            <a:spAutoFit/>
          </a:bodyPr>
          <a:lstStyle/>
          <a:p>
            <a:pPr marL="0">
              <a:lnSpc>
                <a:spcPct val="100000"/>
              </a:lnSpc>
            </a:pPr>
            <a:r>
              <a:rPr sz="2340" b="1" i="1" spc="10" dirty="0">
                <a:solidFill>
                  <a:srgbClr val="BFBFBF"/>
                </a:solidFill>
                <a:latin typeface="Arial"/>
                <a:cs typeface="Arial"/>
              </a:rPr>
              <a:t>More  Available</a:t>
            </a:r>
            <a:endParaRPr sz="2300">
              <a:latin typeface="Arial"/>
              <a:cs typeface="Arial"/>
            </a:endParaRPr>
          </a:p>
        </p:txBody>
      </p:sp>
      <p:sp>
        <p:nvSpPr>
          <p:cNvPr id="7" name="text 1"/>
          <p:cNvSpPr txBox="1"/>
          <p:nvPr/>
        </p:nvSpPr>
        <p:spPr>
          <a:xfrm>
            <a:off x="1005839" y="3023786"/>
            <a:ext cx="2586253" cy="340518"/>
          </a:xfrm>
          <a:prstGeom prst="rect">
            <a:avLst/>
          </a:prstGeom>
        </p:spPr>
        <p:txBody>
          <a:bodyPr vert="horz" wrap="none" lIns="0" tIns="0" rIns="0" bIns="0" rtlCol="0">
            <a:spAutoFit/>
          </a:bodyPr>
          <a:lstStyle/>
          <a:p>
            <a:pPr marL="0">
              <a:lnSpc>
                <a:spcPct val="100000"/>
              </a:lnSpc>
            </a:pPr>
            <a:r>
              <a:rPr sz="2280" b="1" i="1" spc="10" dirty="0">
                <a:solidFill>
                  <a:srgbClr val="BFBFBF"/>
                </a:solidFill>
                <a:latin typeface="Arial"/>
                <a:cs typeface="Arial"/>
              </a:rPr>
              <a:t>Easier  to  Manage</a:t>
            </a:r>
            <a:endParaRPr sz="2200">
              <a:latin typeface="Arial"/>
              <a:cs typeface="Arial"/>
            </a:endParaRPr>
          </a:p>
        </p:txBody>
      </p:sp>
      <p:sp>
        <p:nvSpPr>
          <p:cNvPr id="8" name="text 1"/>
          <p:cNvSpPr txBox="1"/>
          <p:nvPr/>
        </p:nvSpPr>
        <p:spPr>
          <a:xfrm>
            <a:off x="1005839" y="3462698"/>
            <a:ext cx="1540408" cy="340518"/>
          </a:xfrm>
          <a:prstGeom prst="rect">
            <a:avLst/>
          </a:prstGeom>
        </p:spPr>
        <p:txBody>
          <a:bodyPr vert="horz" wrap="none" lIns="0" tIns="0" rIns="0" bIns="0" rtlCol="0">
            <a:spAutoFit/>
          </a:bodyPr>
          <a:lstStyle/>
          <a:p>
            <a:pPr marL="0">
              <a:lnSpc>
                <a:spcPct val="100000"/>
              </a:lnSpc>
            </a:pPr>
            <a:r>
              <a:rPr sz="2340" b="1" i="1" spc="10" dirty="0">
                <a:latin typeface="Arial"/>
                <a:cs typeface="Arial"/>
              </a:rPr>
              <a:t>Cost  Less</a:t>
            </a:r>
            <a:endParaRPr sz="2300">
              <a:latin typeface="Arial"/>
              <a:cs typeface="Arial"/>
            </a:endParaRPr>
          </a:p>
        </p:txBody>
      </p:sp>
    </p:spTree>
    <p:extLst>
      <p:ext uri="{BB962C8B-B14F-4D97-AF65-F5344CB8AC3E}">
        <p14:creationId xmlns:p14="http://schemas.microsoft.com/office/powerpoint/2010/main" val="249113849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1"/>
          <p:cNvSpPr txBox="1"/>
          <p:nvPr/>
        </p:nvSpPr>
        <p:spPr>
          <a:xfrm>
            <a:off x="1800732" y="452852"/>
            <a:ext cx="5639002" cy="383083"/>
          </a:xfrm>
          <a:prstGeom prst="rect">
            <a:avLst/>
          </a:prstGeom>
        </p:spPr>
        <p:txBody>
          <a:bodyPr vert="horz" wrap="none" lIns="0" tIns="0" rIns="0" bIns="0" rtlCol="0">
            <a:spAutoFit/>
          </a:bodyPr>
          <a:lstStyle/>
          <a:p>
            <a:pPr marL="0">
              <a:lnSpc>
                <a:spcPct val="100000"/>
              </a:lnSpc>
            </a:pPr>
            <a:r>
              <a:rPr sz="2580" b="1" spc="10" dirty="0">
                <a:solidFill>
                  <a:srgbClr val="202020"/>
                </a:solidFill>
                <a:latin typeface="Arial"/>
                <a:cs typeface="Arial"/>
              </a:rPr>
              <a:t>Cost  Less:  How  CloudFront  Helps</a:t>
            </a:r>
            <a:endParaRPr sz="2500">
              <a:latin typeface="Arial"/>
              <a:cs typeface="Arial"/>
            </a:endParaRPr>
          </a:p>
        </p:txBody>
      </p:sp>
      <p:sp>
        <p:nvSpPr>
          <p:cNvPr id="4" name="text 1"/>
          <p:cNvSpPr txBox="1"/>
          <p:nvPr/>
        </p:nvSpPr>
        <p:spPr>
          <a:xfrm>
            <a:off x="817168" y="1142089"/>
            <a:ext cx="4867365" cy="284333"/>
          </a:xfrm>
          <a:prstGeom prst="rect">
            <a:avLst/>
          </a:prstGeom>
        </p:spPr>
        <p:txBody>
          <a:bodyPr vert="horz" wrap="none" lIns="0" tIns="0" rIns="0" bIns="0" rtlCol="0">
            <a:spAutoFit/>
          </a:bodyPr>
          <a:lstStyle/>
          <a:p>
            <a:pPr marL="0">
              <a:lnSpc>
                <a:spcPct val="100000"/>
              </a:lnSpc>
            </a:pPr>
            <a:r>
              <a:rPr sz="1820" spc="10" dirty="0">
                <a:latin typeface="Arial"/>
                <a:cs typeface="Arial"/>
              </a:rPr>
              <a:t>Same  price  for  dynamic  and  static  content!</a:t>
            </a:r>
            <a:endParaRPr sz="1800">
              <a:latin typeface="Arial"/>
              <a:cs typeface="Arial"/>
            </a:endParaRPr>
          </a:p>
        </p:txBody>
      </p:sp>
      <p:sp>
        <p:nvSpPr>
          <p:cNvPr id="5" name="text 1"/>
          <p:cNvSpPr txBox="1"/>
          <p:nvPr/>
        </p:nvSpPr>
        <p:spPr>
          <a:xfrm>
            <a:off x="817168" y="1826746"/>
            <a:ext cx="6277447" cy="284333"/>
          </a:xfrm>
          <a:prstGeom prst="rect">
            <a:avLst/>
          </a:prstGeom>
        </p:spPr>
        <p:txBody>
          <a:bodyPr vert="horz" wrap="none" lIns="0" tIns="0" rIns="0" bIns="0" rtlCol="0">
            <a:spAutoFit/>
          </a:bodyPr>
          <a:lstStyle/>
          <a:p>
            <a:pPr marL="0">
              <a:lnSpc>
                <a:spcPct val="100000"/>
              </a:lnSpc>
            </a:pPr>
            <a:r>
              <a:rPr sz="1820" spc="10" dirty="0">
                <a:latin typeface="Arial"/>
                <a:cs typeface="Arial"/>
              </a:rPr>
              <a:t>Preferential  pricing  on  origin  fetches  from  S3  and  EC2.  </a:t>
            </a:r>
            <a:endParaRPr sz="1800">
              <a:latin typeface="Arial"/>
              <a:cs typeface="Arial"/>
            </a:endParaRPr>
          </a:p>
        </p:txBody>
      </p:sp>
      <p:sp>
        <p:nvSpPr>
          <p:cNvPr id="6" name="text 1"/>
          <p:cNvSpPr txBox="1"/>
          <p:nvPr/>
        </p:nvSpPr>
        <p:spPr>
          <a:xfrm>
            <a:off x="817168" y="2521690"/>
            <a:ext cx="8042494" cy="284333"/>
          </a:xfrm>
          <a:prstGeom prst="rect">
            <a:avLst/>
          </a:prstGeom>
        </p:spPr>
        <p:txBody>
          <a:bodyPr vert="horz" wrap="none" lIns="0" tIns="0" rIns="0" bIns="0" rtlCol="0">
            <a:spAutoFit/>
          </a:bodyPr>
          <a:lstStyle/>
          <a:p>
            <a:pPr marL="0">
              <a:lnSpc>
                <a:spcPct val="100000"/>
              </a:lnSpc>
            </a:pPr>
            <a:r>
              <a:rPr sz="1820" spc="10" dirty="0">
                <a:latin typeface="Arial"/>
                <a:cs typeface="Arial"/>
              </a:rPr>
              <a:t>CloudFront  is  less  expensive  than  AWS  Data  Transfer,  over  10  TB/mth.</a:t>
            </a:r>
            <a:endParaRPr sz="1800">
              <a:latin typeface="Arial"/>
              <a:cs typeface="Arial"/>
            </a:endParaRPr>
          </a:p>
        </p:txBody>
      </p:sp>
      <p:sp>
        <p:nvSpPr>
          <p:cNvPr id="7" name="text 1"/>
          <p:cNvSpPr txBox="1"/>
          <p:nvPr/>
        </p:nvSpPr>
        <p:spPr>
          <a:xfrm>
            <a:off x="817168" y="3253464"/>
            <a:ext cx="7098882" cy="284333"/>
          </a:xfrm>
          <a:prstGeom prst="rect">
            <a:avLst/>
          </a:prstGeom>
        </p:spPr>
        <p:txBody>
          <a:bodyPr vert="horz" wrap="none" lIns="0" tIns="0" rIns="0" bIns="0" rtlCol="0">
            <a:spAutoFit/>
          </a:bodyPr>
          <a:lstStyle/>
          <a:p>
            <a:pPr marL="0">
              <a:lnSpc>
                <a:spcPct val="100000"/>
              </a:lnSpc>
            </a:pPr>
            <a:r>
              <a:rPr sz="1820" spc="10" dirty="0">
                <a:latin typeface="Arial"/>
                <a:cs typeface="Arial"/>
              </a:rPr>
              <a:t>Reserved  Capacity  Pricing  for  reduced  rates  with  commitment.</a:t>
            </a:r>
            <a:endParaRPr sz="1800">
              <a:latin typeface="Arial"/>
              <a:cs typeface="Arial"/>
            </a:endParaRPr>
          </a:p>
        </p:txBody>
      </p:sp>
      <p:pic>
        <p:nvPicPr>
          <p:cNvPr id="26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7" y="1778063"/>
            <a:ext cx="363537" cy="334962"/>
          </a:xfrm>
          <a:prstGeom prst="rect">
            <a:avLst/>
          </a:prstGeom>
        </p:spPr>
      </p:pic>
      <p:pic>
        <p:nvPicPr>
          <p:cNvPr id="26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7" y="2428938"/>
            <a:ext cx="363537" cy="334962"/>
          </a:xfrm>
          <a:prstGeom prst="rect">
            <a:avLst/>
          </a:prstGeom>
        </p:spPr>
      </p:pic>
      <p:pic>
        <p:nvPicPr>
          <p:cNvPr id="26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7" y="3182937"/>
            <a:ext cx="363537" cy="334962"/>
          </a:xfrm>
          <a:prstGeom prst="rect">
            <a:avLst/>
          </a:prstGeom>
        </p:spPr>
      </p:pic>
      <p:pic>
        <p:nvPicPr>
          <p:cNvPr id="26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37" y="1098613"/>
            <a:ext cx="363537" cy="334962"/>
          </a:xfrm>
          <a:prstGeom prst="rect">
            <a:avLst/>
          </a:prstGeom>
        </p:spPr>
      </p:pic>
    </p:spTree>
    <p:extLst>
      <p:ext uri="{BB962C8B-B14F-4D97-AF65-F5344CB8AC3E}">
        <p14:creationId xmlns:p14="http://schemas.microsoft.com/office/powerpoint/2010/main" val="353008696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79" name="object 379"/>
          <p:cNvSpPr/>
          <p:nvPr/>
        </p:nvSpPr>
        <p:spPr>
          <a:xfrm>
            <a:off x="4572000" y="695325"/>
            <a:ext cx="4183126" cy="3759200"/>
          </a:xfrm>
          <a:custGeom>
            <a:avLst/>
            <a:gdLst/>
            <a:ahLst/>
            <a:cxnLst/>
            <a:rect l="l" t="t" r="r" b="b"/>
            <a:pathLst>
              <a:path w="4183126" h="3759200">
                <a:moveTo>
                  <a:pt x="0" y="226822"/>
                </a:moveTo>
                <a:cubicBezTo>
                  <a:pt x="0" y="101600"/>
                  <a:pt x="101600" y="0"/>
                  <a:pt x="226822" y="0"/>
                </a:cubicBezTo>
                <a:lnTo>
                  <a:pt x="3956177" y="0"/>
                </a:lnTo>
                <a:cubicBezTo>
                  <a:pt x="4081526" y="0"/>
                  <a:pt x="4183126" y="101600"/>
                  <a:pt x="4183126" y="226822"/>
                </a:cubicBezTo>
                <a:lnTo>
                  <a:pt x="4183126" y="3532365"/>
                </a:lnTo>
                <a:cubicBezTo>
                  <a:pt x="4183126" y="3657651"/>
                  <a:pt x="4081526" y="3759200"/>
                  <a:pt x="3956177" y="3759200"/>
                </a:cubicBezTo>
                <a:lnTo>
                  <a:pt x="226822" y="3759200"/>
                </a:lnTo>
                <a:cubicBezTo>
                  <a:pt x="101600" y="3759200"/>
                  <a:pt x="0" y="3657651"/>
                  <a:pt x="0" y="3532365"/>
                </a:cubicBezTo>
                <a:close/>
              </a:path>
            </a:pathLst>
          </a:custGeom>
          <a:solidFill>
            <a:srgbClr val="FFFFFF"/>
          </a:solidFill>
        </p:spPr>
        <p:txBody>
          <a:bodyPr wrap="square" lIns="0" tIns="0" rIns="0" bIns="0" rtlCol="0">
            <a:noAutofit/>
          </a:bodyPr>
          <a:lstStyle/>
          <a:p>
            <a:endParaRPr/>
          </a:p>
        </p:txBody>
      </p:sp>
      <p:sp>
        <p:nvSpPr>
          <p:cNvPr id="3" name="text 1"/>
          <p:cNvSpPr txBox="1"/>
          <p:nvPr/>
        </p:nvSpPr>
        <p:spPr>
          <a:xfrm>
            <a:off x="5166614" y="914464"/>
            <a:ext cx="3058592" cy="255389"/>
          </a:xfrm>
          <a:prstGeom prst="rect">
            <a:avLst/>
          </a:prstGeom>
        </p:spPr>
        <p:txBody>
          <a:bodyPr vert="horz" wrap="none" lIns="0" tIns="0" rIns="0" bIns="0" rtlCol="0">
            <a:spAutoFit/>
          </a:bodyPr>
          <a:lstStyle/>
          <a:p>
            <a:pPr marL="0">
              <a:lnSpc>
                <a:spcPct val="100000"/>
              </a:lnSpc>
            </a:pPr>
            <a:r>
              <a:rPr sz="1680" b="1" spc="10" dirty="0">
                <a:latin typeface="Arial"/>
                <a:cs typeface="Arial"/>
              </a:rPr>
              <a:t>Support  for  all  device  types</a:t>
            </a:r>
            <a:endParaRPr sz="1600">
              <a:latin typeface="Arial"/>
              <a:cs typeface="Arial"/>
            </a:endParaRPr>
          </a:p>
        </p:txBody>
      </p:sp>
      <p:sp>
        <p:nvSpPr>
          <p:cNvPr id="4" name="text 1"/>
          <p:cNvSpPr txBox="1"/>
          <p:nvPr/>
        </p:nvSpPr>
        <p:spPr>
          <a:xfrm>
            <a:off x="4957826" y="1184020"/>
            <a:ext cx="3462188" cy="626242"/>
          </a:xfrm>
          <a:prstGeom prst="rect">
            <a:avLst/>
          </a:prstGeom>
        </p:spPr>
        <p:txBody>
          <a:bodyPr vert="horz" wrap="none" lIns="0" tIns="0" rIns="0" bIns="0" rtlCol="0">
            <a:spAutoFit/>
          </a:bodyPr>
          <a:lstStyle/>
          <a:p>
            <a:pPr marL="35052">
              <a:lnSpc>
                <a:spcPct val="100000"/>
              </a:lnSpc>
            </a:pPr>
            <a:r>
              <a:rPr sz="1310" spc="10" dirty="0">
                <a:latin typeface="Arial"/>
                <a:cs typeface="Arial"/>
              </a:rPr>
              <a:t>HTTP  protocols  –  Adobe  HDS,  Apple  HLS,</a:t>
            </a:r>
            <a:endParaRPr sz="1300">
              <a:latin typeface="Arial"/>
              <a:cs typeface="Arial"/>
            </a:endParaRPr>
          </a:p>
          <a:p>
            <a:pPr marL="0">
              <a:lnSpc>
                <a:spcPct val="100000"/>
              </a:lnSpc>
            </a:pPr>
            <a:r>
              <a:rPr sz="1370" spc="10" dirty="0">
                <a:latin typeface="Arial"/>
                <a:cs typeface="Arial"/>
              </a:rPr>
              <a:t>Microsoft  Smooth  Streaming,  MPEG-DASH</a:t>
            </a:r>
            <a:endParaRPr sz="1300">
              <a:latin typeface="Arial"/>
              <a:cs typeface="Arial"/>
            </a:endParaRPr>
          </a:p>
          <a:p>
            <a:pPr marL="7620">
              <a:lnSpc>
                <a:spcPct val="100000"/>
              </a:lnSpc>
            </a:pPr>
            <a:r>
              <a:rPr sz="1310" spc="10" dirty="0">
                <a:latin typeface="Arial"/>
                <a:cs typeface="Arial"/>
              </a:rPr>
              <a:t>RMTP  protocol  for  Flash  clients  (VOD  only)</a:t>
            </a:r>
            <a:endParaRPr sz="1300">
              <a:latin typeface="Arial"/>
              <a:cs typeface="Arial"/>
            </a:endParaRPr>
          </a:p>
        </p:txBody>
      </p:sp>
      <p:sp>
        <p:nvSpPr>
          <p:cNvPr id="5" name="text 1"/>
          <p:cNvSpPr txBox="1"/>
          <p:nvPr/>
        </p:nvSpPr>
        <p:spPr>
          <a:xfrm>
            <a:off x="5596382" y="1981518"/>
            <a:ext cx="2199056" cy="255389"/>
          </a:xfrm>
          <a:prstGeom prst="rect">
            <a:avLst/>
          </a:prstGeom>
        </p:spPr>
        <p:txBody>
          <a:bodyPr vert="horz" wrap="none" lIns="0" tIns="0" rIns="0" bIns="0" rtlCol="0">
            <a:spAutoFit/>
          </a:bodyPr>
          <a:lstStyle/>
          <a:p>
            <a:pPr marL="0">
              <a:lnSpc>
                <a:spcPct val="100000"/>
              </a:lnSpc>
            </a:pPr>
            <a:r>
              <a:rPr sz="1740" b="1" spc="10" dirty="0">
                <a:latin typeface="Arial"/>
                <a:cs typeface="Arial"/>
              </a:rPr>
              <a:t>Simple  to  configure</a:t>
            </a:r>
            <a:endParaRPr sz="1700">
              <a:latin typeface="Arial"/>
              <a:cs typeface="Arial"/>
            </a:endParaRPr>
          </a:p>
        </p:txBody>
      </p:sp>
      <p:sp>
        <p:nvSpPr>
          <p:cNvPr id="6" name="text 1"/>
          <p:cNvSpPr txBox="1"/>
          <p:nvPr/>
        </p:nvSpPr>
        <p:spPr>
          <a:xfrm>
            <a:off x="5024882" y="2251074"/>
            <a:ext cx="3329684" cy="626242"/>
          </a:xfrm>
          <a:prstGeom prst="rect">
            <a:avLst/>
          </a:prstGeom>
        </p:spPr>
        <p:txBody>
          <a:bodyPr vert="horz" wrap="none" lIns="0" tIns="0" rIns="0" bIns="0" rtlCol="0">
            <a:spAutoFit/>
          </a:bodyPr>
          <a:lstStyle/>
          <a:p>
            <a:pPr marL="0">
              <a:lnSpc>
                <a:spcPct val="100000"/>
              </a:lnSpc>
            </a:pPr>
            <a:r>
              <a:rPr sz="1069" spc="10" dirty="0">
                <a:latin typeface="Arial"/>
                <a:cs typeface="Arial"/>
              </a:rPr>
              <a:t>Live  streaming  stack  managed  through</a:t>
            </a:r>
            <a:endParaRPr sz="1000">
              <a:latin typeface="Arial"/>
              <a:cs typeface="Arial"/>
            </a:endParaRPr>
          </a:p>
          <a:p>
            <a:pPr marL="659891">
              <a:lnSpc>
                <a:spcPct val="100000"/>
              </a:lnSpc>
            </a:pPr>
            <a:r>
              <a:rPr sz="1400" spc="10" dirty="0">
                <a:latin typeface="Arial"/>
                <a:cs typeface="Arial"/>
              </a:rPr>
              <a:t>CloudFormation  script</a:t>
            </a:r>
            <a:endParaRPr sz="1400">
              <a:latin typeface="Arial"/>
              <a:cs typeface="Arial"/>
            </a:endParaRPr>
          </a:p>
          <a:p>
            <a:pPr marL="0">
              <a:lnSpc>
                <a:spcPct val="100000"/>
              </a:lnSpc>
            </a:pPr>
            <a:r>
              <a:rPr sz="1219" spc="10" dirty="0">
                <a:latin typeface="Arial"/>
                <a:cs typeface="Arial"/>
              </a:rPr>
              <a:t>VOD  -  upload  .flv  to  S3,  stream  via  RTMP</a:t>
            </a:r>
            <a:endParaRPr sz="1200">
              <a:latin typeface="Arial"/>
              <a:cs typeface="Arial"/>
            </a:endParaRPr>
          </a:p>
        </p:txBody>
      </p:sp>
      <p:sp>
        <p:nvSpPr>
          <p:cNvPr id="7" name="text 1"/>
          <p:cNvSpPr txBox="1"/>
          <p:nvPr/>
        </p:nvSpPr>
        <p:spPr>
          <a:xfrm>
            <a:off x="6237986" y="3109532"/>
            <a:ext cx="915848" cy="255389"/>
          </a:xfrm>
          <a:prstGeom prst="rect">
            <a:avLst/>
          </a:prstGeom>
        </p:spPr>
        <p:txBody>
          <a:bodyPr vert="horz" wrap="none" lIns="0" tIns="0" rIns="0" bIns="0" rtlCol="0">
            <a:spAutoFit/>
          </a:bodyPr>
          <a:lstStyle/>
          <a:p>
            <a:pPr marL="0">
              <a:lnSpc>
                <a:spcPct val="100000"/>
              </a:lnSpc>
            </a:pPr>
            <a:r>
              <a:rPr sz="1800" b="1" spc="10" dirty="0">
                <a:latin typeface="Arial"/>
                <a:cs typeface="Arial"/>
              </a:rPr>
              <a:t>Flexible</a:t>
            </a:r>
            <a:endParaRPr sz="1800">
              <a:latin typeface="Arial"/>
              <a:cs typeface="Arial"/>
            </a:endParaRPr>
          </a:p>
        </p:txBody>
      </p:sp>
      <p:sp>
        <p:nvSpPr>
          <p:cNvPr id="8" name="text 1"/>
          <p:cNvSpPr txBox="1"/>
          <p:nvPr/>
        </p:nvSpPr>
        <p:spPr>
          <a:xfrm>
            <a:off x="4968494" y="3379088"/>
            <a:ext cx="3439737" cy="626343"/>
          </a:xfrm>
          <a:prstGeom prst="rect">
            <a:avLst/>
          </a:prstGeom>
        </p:spPr>
        <p:txBody>
          <a:bodyPr vert="horz" wrap="none" lIns="0" tIns="0" rIns="0" bIns="0" rtlCol="0">
            <a:spAutoFit/>
          </a:bodyPr>
          <a:lstStyle/>
          <a:p>
            <a:pPr marL="73152">
              <a:lnSpc>
                <a:spcPct val="100000"/>
              </a:lnSpc>
            </a:pPr>
            <a:r>
              <a:rPr sz="1310" spc="10" dirty="0">
                <a:latin typeface="Arial"/>
                <a:cs typeface="Arial"/>
              </a:rPr>
              <a:t>Full  control  over  streaming  origin  enables</a:t>
            </a:r>
            <a:endParaRPr sz="1300">
              <a:latin typeface="Arial"/>
              <a:cs typeface="Arial"/>
            </a:endParaRPr>
          </a:p>
          <a:p>
            <a:pPr marL="0">
              <a:lnSpc>
                <a:spcPct val="100000"/>
              </a:lnSpc>
            </a:pPr>
            <a:r>
              <a:rPr sz="1310" spc="10" dirty="0">
                <a:latin typeface="Arial"/>
                <a:cs typeface="Arial"/>
              </a:rPr>
              <a:t>freedom  to  enable  and  configure  supported</a:t>
            </a:r>
            <a:endParaRPr sz="1300">
              <a:latin typeface="Arial"/>
              <a:cs typeface="Arial"/>
            </a:endParaRPr>
          </a:p>
          <a:p>
            <a:pPr marL="1373124">
              <a:lnSpc>
                <a:spcPct val="100000"/>
              </a:lnSpc>
            </a:pPr>
            <a:r>
              <a:rPr sz="1400" spc="10" dirty="0">
                <a:latin typeface="Arial"/>
                <a:cs typeface="Arial"/>
              </a:rPr>
              <a:t>features</a:t>
            </a:r>
            <a:endParaRPr sz="1400">
              <a:latin typeface="Arial"/>
              <a:cs typeface="Arial"/>
            </a:endParaRPr>
          </a:p>
        </p:txBody>
      </p:sp>
      <p:pic>
        <p:nvPicPr>
          <p:cNvPr id="27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 y="695325"/>
            <a:ext cx="4143375" cy="3714750"/>
          </a:xfrm>
          <a:prstGeom prst="rect">
            <a:avLst/>
          </a:prstGeom>
        </p:spPr>
      </p:pic>
      <p:sp>
        <p:nvSpPr>
          <p:cNvPr id="9" name="text 1"/>
          <p:cNvSpPr txBox="1"/>
          <p:nvPr/>
        </p:nvSpPr>
        <p:spPr>
          <a:xfrm>
            <a:off x="1532509" y="260552"/>
            <a:ext cx="6174013" cy="383424"/>
          </a:xfrm>
          <a:prstGeom prst="rect">
            <a:avLst/>
          </a:prstGeom>
        </p:spPr>
        <p:txBody>
          <a:bodyPr vert="horz" wrap="none" lIns="0" tIns="0" rIns="0" bIns="0" rtlCol="0">
            <a:spAutoFit/>
          </a:bodyPr>
          <a:lstStyle/>
          <a:p>
            <a:pPr marL="0">
              <a:lnSpc>
                <a:spcPct val="100000"/>
              </a:lnSpc>
            </a:pPr>
            <a:r>
              <a:rPr sz="2580" b="1" spc="10" dirty="0">
                <a:solidFill>
                  <a:srgbClr val="202020"/>
                </a:solidFill>
                <a:latin typeface="Arial"/>
                <a:cs typeface="Arial"/>
              </a:rPr>
              <a:t>Features  for  Live  and  VOD  Streaming</a:t>
            </a:r>
            <a:endParaRPr sz="2500">
              <a:latin typeface="Arial"/>
              <a:cs typeface="Arial"/>
            </a:endParaRPr>
          </a:p>
        </p:txBody>
      </p:sp>
    </p:spTree>
    <p:extLst>
      <p:ext uri="{BB962C8B-B14F-4D97-AF65-F5344CB8AC3E}">
        <p14:creationId xmlns:p14="http://schemas.microsoft.com/office/powerpoint/2010/main" val="258056513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dirty="0" smtClean="0"/>
              <a:t>Amazon Route53</a:t>
            </a:r>
            <a:endParaRPr lang="en-IN" sz="4000" dirty="0"/>
          </a:p>
        </p:txBody>
      </p:sp>
      <p:sp>
        <p:nvSpPr>
          <p:cNvPr id="3" name="Text Placeholder 2"/>
          <p:cNvSpPr>
            <a:spLocks noGrp="1"/>
          </p:cNvSpPr>
          <p:nvPr>
            <p:ph type="body" idx="1"/>
          </p:nvPr>
        </p:nvSpPr>
        <p:spPr/>
        <p:txBody>
          <a:bodyPr/>
          <a:lstStyle/>
          <a:p>
            <a:r>
              <a:rPr lang="en-IN" dirty="0" smtClean="0"/>
              <a:t>Domain Name System</a:t>
            </a:r>
            <a:endParaRPr lang="en-IN" dirty="0"/>
          </a:p>
        </p:txBody>
      </p:sp>
    </p:spTree>
    <p:extLst>
      <p:ext uri="{BB962C8B-B14F-4D97-AF65-F5344CB8AC3E}">
        <p14:creationId xmlns:p14="http://schemas.microsoft.com/office/powerpoint/2010/main" val="418161408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Agenda</a:t>
            </a:r>
            <a:endParaRPr lang="en-IN" dirty="0"/>
          </a:p>
        </p:txBody>
      </p:sp>
      <p:sp>
        <p:nvSpPr>
          <p:cNvPr id="21" name="text 1"/>
          <p:cNvSpPr txBox="1"/>
          <p:nvPr/>
        </p:nvSpPr>
        <p:spPr>
          <a:xfrm>
            <a:off x="628650" y="1501874"/>
            <a:ext cx="6905683" cy="2215991"/>
          </a:xfrm>
          <a:prstGeom prst="rect">
            <a:avLst/>
          </a:prstGeom>
        </p:spPr>
        <p:txBody>
          <a:bodyPr vert="horz" wrap="square" lIns="0" tIns="0" rIns="0" bIns="0" rtlCol="0">
            <a:spAutoFit/>
          </a:bodyPr>
          <a:lstStyle/>
          <a:p>
            <a:pPr marL="342900" indent="-342900">
              <a:lnSpc>
                <a:spcPct val="100000"/>
              </a:lnSpc>
              <a:buFont typeface="Arial" panose="020B0604020202020204" pitchFamily="34" charset="0"/>
              <a:buChar char="•"/>
            </a:pPr>
            <a:r>
              <a:rPr spc="10" dirty="0">
                <a:cs typeface="Arial"/>
              </a:rPr>
              <a:t>About  Route  </a:t>
            </a:r>
            <a:r>
              <a:rPr spc="10" dirty="0" smtClean="0">
                <a:cs typeface="Arial"/>
              </a:rPr>
              <a:t>53</a:t>
            </a:r>
            <a:endParaRPr lang="en-IN" spc="10" dirty="0" smtClean="0">
              <a:cs typeface="Arial"/>
            </a:endParaRPr>
          </a:p>
          <a:p>
            <a:pPr marL="342900" indent="-342900">
              <a:buFont typeface="Arial" panose="020B0604020202020204" pitchFamily="34" charset="0"/>
              <a:buChar char="•"/>
            </a:pPr>
            <a:r>
              <a:rPr lang="en-IN" spc="10" dirty="0">
                <a:cs typeface="Arial"/>
              </a:rPr>
              <a:t>What  is  DNS  Failover</a:t>
            </a:r>
            <a:r>
              <a:rPr lang="en-IN" spc="10" dirty="0" smtClean="0">
                <a:cs typeface="Arial"/>
              </a:rPr>
              <a:t>?</a:t>
            </a:r>
          </a:p>
          <a:p>
            <a:pPr marL="342900" indent="-342900">
              <a:buFont typeface="Arial" panose="020B0604020202020204" pitchFamily="34" charset="0"/>
              <a:buChar char="•"/>
            </a:pPr>
            <a:r>
              <a:rPr lang="en-IN" spc="10" dirty="0">
                <a:cs typeface="Arial"/>
              </a:rPr>
              <a:t>Architectures  </a:t>
            </a:r>
            <a:r>
              <a:rPr lang="en-IN" spc="10" dirty="0" smtClean="0">
                <a:cs typeface="Arial"/>
              </a:rPr>
              <a:t>enabled</a:t>
            </a:r>
          </a:p>
          <a:p>
            <a:pPr marL="342900" indent="-342900">
              <a:buFont typeface="Arial" panose="020B0604020202020204" pitchFamily="34" charset="0"/>
              <a:buChar char="•"/>
            </a:pPr>
            <a:r>
              <a:rPr lang="en-IN" spc="10" dirty="0">
                <a:cs typeface="Arial"/>
              </a:rPr>
              <a:t>Types  of  endpoints  and  how  to  get  failover  for </a:t>
            </a:r>
            <a:r>
              <a:rPr lang="en-IN" spc="10" dirty="0" smtClean="0">
                <a:cs typeface="Arial"/>
              </a:rPr>
              <a:t>each</a:t>
            </a:r>
            <a:endParaRPr lang="en-IN" dirty="0">
              <a:cs typeface="Arial"/>
            </a:endParaRPr>
          </a:p>
          <a:p>
            <a:pPr marL="342900" indent="-342900">
              <a:buFont typeface="Arial" panose="020B0604020202020204" pitchFamily="34" charset="0"/>
              <a:buChar char="•"/>
            </a:pPr>
            <a:r>
              <a:rPr lang="en-IN" spc="10" dirty="0">
                <a:cs typeface="Arial"/>
              </a:rPr>
              <a:t>How  do  I  see  health  status?</a:t>
            </a:r>
            <a:endParaRPr lang="en-IN" dirty="0">
              <a:cs typeface="Arial"/>
            </a:endParaRPr>
          </a:p>
          <a:p>
            <a:pPr marL="342900" indent="-342900">
              <a:buFont typeface="Arial" panose="020B0604020202020204" pitchFamily="34" charset="0"/>
              <a:buChar char="•"/>
            </a:pPr>
            <a:r>
              <a:rPr lang="en-IN" spc="10" dirty="0" smtClean="0">
                <a:cs typeface="Arial"/>
              </a:rPr>
              <a:t>Customer  </a:t>
            </a:r>
            <a:r>
              <a:rPr lang="en-IN" spc="10" dirty="0">
                <a:cs typeface="Arial"/>
              </a:rPr>
              <a:t>example:  multi-region  failover  scenario</a:t>
            </a:r>
            <a:endParaRPr lang="en-IN" dirty="0">
              <a:cs typeface="Arial"/>
            </a:endParaRPr>
          </a:p>
          <a:p>
            <a:pPr marL="342900" indent="-342900">
              <a:buFont typeface="Arial" panose="020B0604020202020204" pitchFamily="34" charset="0"/>
              <a:buChar char="•"/>
            </a:pPr>
            <a:r>
              <a:rPr lang="en-IN" dirty="0" smtClean="0">
                <a:cs typeface="Arial"/>
              </a:rPr>
              <a:t>Q&amp; A</a:t>
            </a:r>
            <a:endParaRPr lang="en-IN" dirty="0">
              <a:cs typeface="Arial"/>
            </a:endParaRPr>
          </a:p>
          <a:p>
            <a:pPr marL="342900" indent="-342900">
              <a:lnSpc>
                <a:spcPct val="100000"/>
              </a:lnSpc>
              <a:buFont typeface="Arial" panose="020B0604020202020204" pitchFamily="34" charset="0"/>
              <a:buChar char="•"/>
            </a:pPr>
            <a:endParaRPr dirty="0">
              <a:cs typeface="Arial"/>
            </a:endParaRPr>
          </a:p>
        </p:txBody>
      </p:sp>
    </p:spTree>
    <p:extLst>
      <p:ext uri="{BB962C8B-B14F-4D97-AF65-F5344CB8AC3E}">
        <p14:creationId xmlns:p14="http://schemas.microsoft.com/office/powerpoint/2010/main" val="255503316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p:cNvGrpSpPr>
          <p:nvPr/>
        </p:nvGrpSpPr>
        <p:grpSpPr bwMode="auto">
          <a:xfrm>
            <a:off x="632688" y="1497351"/>
            <a:ext cx="1001712" cy="942975"/>
            <a:chOff x="620712" y="3179762"/>
            <a:chExt cx="563563" cy="530225"/>
          </a:xfrm>
        </p:grpSpPr>
        <p:sp>
          <p:nvSpPr>
            <p:cNvPr id="8" name="Freeform 99"/>
            <p:cNvSpPr>
              <a:spLocks/>
            </p:cNvSpPr>
            <p:nvPr/>
          </p:nvSpPr>
          <p:spPr bwMode="auto">
            <a:xfrm>
              <a:off x="620712" y="3179762"/>
              <a:ext cx="563563" cy="530225"/>
            </a:xfrm>
            <a:custGeom>
              <a:avLst/>
              <a:gdLst>
                <a:gd name="T0" fmla="*/ 549532 w 241"/>
                <a:gd name="T1" fmla="*/ 364384 h 227"/>
                <a:gd name="T2" fmla="*/ 296981 w 241"/>
                <a:gd name="T3" fmla="*/ 525553 h 227"/>
                <a:gd name="T4" fmla="*/ 287628 w 241"/>
                <a:gd name="T5" fmla="*/ 525553 h 227"/>
                <a:gd name="T6" fmla="*/ 11692 w 241"/>
                <a:gd name="T7" fmla="*/ 364384 h 227"/>
                <a:gd name="T8" fmla="*/ 51446 w 241"/>
                <a:gd name="T9" fmla="*/ 210221 h 227"/>
                <a:gd name="T10" fmla="*/ 11692 w 241"/>
                <a:gd name="T11" fmla="*/ 112118 h 227"/>
                <a:gd name="T12" fmla="*/ 102891 w 241"/>
                <a:gd name="T13" fmla="*/ 2336 h 227"/>
                <a:gd name="T14" fmla="*/ 280612 w 241"/>
                <a:gd name="T15" fmla="*/ 2336 h 227"/>
                <a:gd name="T16" fmla="*/ 292304 w 241"/>
                <a:gd name="T17" fmla="*/ 2336 h 227"/>
                <a:gd name="T18" fmla="*/ 463010 w 241"/>
                <a:gd name="T19" fmla="*/ 2336 h 227"/>
                <a:gd name="T20" fmla="*/ 542517 w 241"/>
                <a:gd name="T21" fmla="*/ 105111 h 227"/>
                <a:gd name="T22" fmla="*/ 502764 w 241"/>
                <a:gd name="T23" fmla="*/ 205550 h 227"/>
                <a:gd name="T24" fmla="*/ 549532 w 241"/>
                <a:gd name="T25" fmla="*/ 364384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1"/>
                <a:gd name="T40" fmla="*/ 0 h 227"/>
                <a:gd name="T41" fmla="*/ 241 w 241"/>
                <a:gd name="T42" fmla="*/ 227 h 2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1" h="227">
                  <a:moveTo>
                    <a:pt x="235" y="156"/>
                  </a:moveTo>
                  <a:cubicBezTo>
                    <a:pt x="224" y="211"/>
                    <a:pt x="170" y="189"/>
                    <a:pt x="127" y="225"/>
                  </a:cubicBezTo>
                  <a:cubicBezTo>
                    <a:pt x="124" y="227"/>
                    <a:pt x="123" y="225"/>
                    <a:pt x="123" y="225"/>
                  </a:cubicBezTo>
                  <a:cubicBezTo>
                    <a:pt x="97" y="193"/>
                    <a:pt x="16" y="219"/>
                    <a:pt x="5" y="156"/>
                  </a:cubicBezTo>
                  <a:cubicBezTo>
                    <a:pt x="0" y="121"/>
                    <a:pt x="21" y="117"/>
                    <a:pt x="22" y="90"/>
                  </a:cubicBezTo>
                  <a:cubicBezTo>
                    <a:pt x="23" y="70"/>
                    <a:pt x="5" y="48"/>
                    <a:pt x="5" y="48"/>
                  </a:cubicBezTo>
                  <a:cubicBezTo>
                    <a:pt x="44" y="1"/>
                    <a:pt x="44" y="1"/>
                    <a:pt x="44" y="1"/>
                  </a:cubicBezTo>
                  <a:cubicBezTo>
                    <a:pt x="44" y="1"/>
                    <a:pt x="82" y="40"/>
                    <a:pt x="120" y="1"/>
                  </a:cubicBezTo>
                  <a:cubicBezTo>
                    <a:pt x="122" y="0"/>
                    <a:pt x="125" y="1"/>
                    <a:pt x="125" y="1"/>
                  </a:cubicBezTo>
                  <a:cubicBezTo>
                    <a:pt x="161" y="43"/>
                    <a:pt x="198" y="1"/>
                    <a:pt x="198" y="1"/>
                  </a:cubicBezTo>
                  <a:cubicBezTo>
                    <a:pt x="232" y="45"/>
                    <a:pt x="232" y="45"/>
                    <a:pt x="232" y="45"/>
                  </a:cubicBezTo>
                  <a:cubicBezTo>
                    <a:pt x="232" y="45"/>
                    <a:pt x="214" y="65"/>
                    <a:pt x="215" y="88"/>
                  </a:cubicBezTo>
                  <a:cubicBezTo>
                    <a:pt x="216" y="115"/>
                    <a:pt x="241" y="125"/>
                    <a:pt x="235" y="156"/>
                  </a:cubicBezTo>
                  <a:close/>
                </a:path>
              </a:pathLst>
            </a:custGeom>
            <a:solidFill>
              <a:srgbClr val="26226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 name="Freeform 100"/>
            <p:cNvSpPr>
              <a:spLocks/>
            </p:cNvSpPr>
            <p:nvPr/>
          </p:nvSpPr>
          <p:spPr bwMode="auto">
            <a:xfrm>
              <a:off x="754062" y="3395662"/>
              <a:ext cx="127000" cy="215900"/>
            </a:xfrm>
            <a:custGeom>
              <a:avLst/>
              <a:gdLst>
                <a:gd name="T0" fmla="*/ 0 w 54"/>
                <a:gd name="T1" fmla="*/ 154885 h 92"/>
                <a:gd name="T2" fmla="*/ 32926 w 54"/>
                <a:gd name="T3" fmla="*/ 154885 h 92"/>
                <a:gd name="T4" fmla="*/ 32926 w 54"/>
                <a:gd name="T5" fmla="*/ 159578 h 92"/>
                <a:gd name="T6" fmla="*/ 61148 w 54"/>
                <a:gd name="T7" fmla="*/ 190086 h 92"/>
                <a:gd name="T8" fmla="*/ 94074 w 54"/>
                <a:gd name="T9" fmla="*/ 140804 h 92"/>
                <a:gd name="T10" fmla="*/ 63500 w 54"/>
                <a:gd name="T11" fmla="*/ 93870 h 92"/>
                <a:gd name="T12" fmla="*/ 35278 w 54"/>
                <a:gd name="T13" fmla="*/ 114990 h 92"/>
                <a:gd name="T14" fmla="*/ 4704 w 54"/>
                <a:gd name="T15" fmla="*/ 112643 h 92"/>
                <a:gd name="T16" fmla="*/ 14111 w 54"/>
                <a:gd name="T17" fmla="*/ 0 h 92"/>
                <a:gd name="T18" fmla="*/ 119944 w 54"/>
                <a:gd name="T19" fmla="*/ 0 h 92"/>
                <a:gd name="T20" fmla="*/ 119944 w 54"/>
                <a:gd name="T21" fmla="*/ 28161 h 92"/>
                <a:gd name="T22" fmla="*/ 39981 w 54"/>
                <a:gd name="T23" fmla="*/ 28161 h 92"/>
                <a:gd name="T24" fmla="*/ 32926 w 54"/>
                <a:gd name="T25" fmla="*/ 84483 h 92"/>
                <a:gd name="T26" fmla="*/ 35278 w 54"/>
                <a:gd name="T27" fmla="*/ 84483 h 92"/>
                <a:gd name="T28" fmla="*/ 70556 w 54"/>
                <a:gd name="T29" fmla="*/ 68055 h 92"/>
                <a:gd name="T30" fmla="*/ 127000 w 54"/>
                <a:gd name="T31" fmla="*/ 140804 h 92"/>
                <a:gd name="T32" fmla="*/ 61148 w 54"/>
                <a:gd name="T33" fmla="*/ 215900 h 92"/>
                <a:gd name="T34" fmla="*/ 0 w 54"/>
                <a:gd name="T35" fmla="*/ 159578 h 92"/>
                <a:gd name="T36" fmla="*/ 0 w 54"/>
                <a:gd name="T37" fmla="*/ 154885 h 9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92"/>
                <a:gd name="T59" fmla="*/ 54 w 54"/>
                <a:gd name="T60" fmla="*/ 92 h 9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92">
                  <a:moveTo>
                    <a:pt x="0" y="66"/>
                  </a:moveTo>
                  <a:cubicBezTo>
                    <a:pt x="14" y="66"/>
                    <a:pt x="14" y="66"/>
                    <a:pt x="14" y="66"/>
                  </a:cubicBezTo>
                  <a:cubicBezTo>
                    <a:pt x="14" y="68"/>
                    <a:pt x="14" y="68"/>
                    <a:pt x="14" y="68"/>
                  </a:cubicBezTo>
                  <a:cubicBezTo>
                    <a:pt x="14" y="75"/>
                    <a:pt x="18" y="81"/>
                    <a:pt x="26" y="81"/>
                  </a:cubicBezTo>
                  <a:cubicBezTo>
                    <a:pt x="37" y="81"/>
                    <a:pt x="40" y="71"/>
                    <a:pt x="40" y="60"/>
                  </a:cubicBezTo>
                  <a:cubicBezTo>
                    <a:pt x="40" y="49"/>
                    <a:pt x="37" y="40"/>
                    <a:pt x="27" y="40"/>
                  </a:cubicBezTo>
                  <a:cubicBezTo>
                    <a:pt x="21" y="40"/>
                    <a:pt x="16" y="44"/>
                    <a:pt x="15" y="49"/>
                  </a:cubicBezTo>
                  <a:cubicBezTo>
                    <a:pt x="2" y="48"/>
                    <a:pt x="2" y="48"/>
                    <a:pt x="2" y="48"/>
                  </a:cubicBezTo>
                  <a:cubicBezTo>
                    <a:pt x="6" y="0"/>
                    <a:pt x="6" y="0"/>
                    <a:pt x="6" y="0"/>
                  </a:cubicBezTo>
                  <a:cubicBezTo>
                    <a:pt x="51" y="0"/>
                    <a:pt x="51" y="0"/>
                    <a:pt x="51" y="0"/>
                  </a:cubicBezTo>
                  <a:cubicBezTo>
                    <a:pt x="51" y="12"/>
                    <a:pt x="51" y="12"/>
                    <a:pt x="51" y="12"/>
                  </a:cubicBezTo>
                  <a:cubicBezTo>
                    <a:pt x="17" y="12"/>
                    <a:pt x="17" y="12"/>
                    <a:pt x="17" y="12"/>
                  </a:cubicBezTo>
                  <a:cubicBezTo>
                    <a:pt x="14" y="36"/>
                    <a:pt x="14" y="36"/>
                    <a:pt x="14" y="36"/>
                  </a:cubicBezTo>
                  <a:cubicBezTo>
                    <a:pt x="15" y="36"/>
                    <a:pt x="15" y="36"/>
                    <a:pt x="15" y="36"/>
                  </a:cubicBezTo>
                  <a:cubicBezTo>
                    <a:pt x="19" y="32"/>
                    <a:pt x="24" y="29"/>
                    <a:pt x="30" y="29"/>
                  </a:cubicBezTo>
                  <a:cubicBezTo>
                    <a:pt x="50" y="29"/>
                    <a:pt x="54" y="45"/>
                    <a:pt x="54" y="60"/>
                  </a:cubicBezTo>
                  <a:cubicBezTo>
                    <a:pt x="54" y="78"/>
                    <a:pt x="46" y="92"/>
                    <a:pt x="26" y="92"/>
                  </a:cubicBezTo>
                  <a:cubicBezTo>
                    <a:pt x="9" y="92"/>
                    <a:pt x="0" y="84"/>
                    <a:pt x="0" y="68"/>
                  </a:cubicBezTo>
                  <a:lnTo>
                    <a:pt x="0"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 name="Freeform 101"/>
            <p:cNvSpPr>
              <a:spLocks/>
            </p:cNvSpPr>
            <p:nvPr/>
          </p:nvSpPr>
          <p:spPr bwMode="auto">
            <a:xfrm>
              <a:off x="908050" y="3392487"/>
              <a:ext cx="128588" cy="219075"/>
            </a:xfrm>
            <a:custGeom>
              <a:avLst/>
              <a:gdLst>
                <a:gd name="T0" fmla="*/ 32731 w 55"/>
                <a:gd name="T1" fmla="*/ 156149 h 94"/>
                <a:gd name="T2" fmla="*/ 63125 w 55"/>
                <a:gd name="T3" fmla="*/ 195769 h 94"/>
                <a:gd name="T4" fmla="*/ 93519 w 55"/>
                <a:gd name="T5" fmla="*/ 156149 h 94"/>
                <a:gd name="T6" fmla="*/ 58449 w 55"/>
                <a:gd name="T7" fmla="*/ 116529 h 94"/>
                <a:gd name="T8" fmla="*/ 44421 w 55"/>
                <a:gd name="T9" fmla="*/ 116529 h 94"/>
                <a:gd name="T10" fmla="*/ 44421 w 55"/>
                <a:gd name="T11" fmla="*/ 93223 h 94"/>
                <a:gd name="T12" fmla="*/ 56111 w 55"/>
                <a:gd name="T13" fmla="*/ 93223 h 94"/>
                <a:gd name="T14" fmla="*/ 88843 w 55"/>
                <a:gd name="T15" fmla="*/ 55934 h 94"/>
                <a:gd name="T16" fmla="*/ 63125 w 55"/>
                <a:gd name="T17" fmla="*/ 23306 h 94"/>
                <a:gd name="T18" fmla="*/ 35069 w 55"/>
                <a:gd name="T19" fmla="*/ 62926 h 94"/>
                <a:gd name="T20" fmla="*/ 2338 w 55"/>
                <a:gd name="T21" fmla="*/ 62926 h 94"/>
                <a:gd name="T22" fmla="*/ 65463 w 55"/>
                <a:gd name="T23" fmla="*/ 0 h 94"/>
                <a:gd name="T24" fmla="*/ 123912 w 55"/>
                <a:gd name="T25" fmla="*/ 55934 h 94"/>
                <a:gd name="T26" fmla="*/ 88843 w 55"/>
                <a:gd name="T27" fmla="*/ 102546 h 94"/>
                <a:gd name="T28" fmla="*/ 88843 w 55"/>
                <a:gd name="T29" fmla="*/ 102546 h 94"/>
                <a:gd name="T30" fmla="*/ 128588 w 55"/>
                <a:gd name="T31" fmla="*/ 153819 h 94"/>
                <a:gd name="T32" fmla="*/ 60787 w 55"/>
                <a:gd name="T33" fmla="*/ 219075 h 94"/>
                <a:gd name="T34" fmla="*/ 0 w 55"/>
                <a:gd name="T35" fmla="*/ 156149 h 94"/>
                <a:gd name="T36" fmla="*/ 32731 w 55"/>
                <a:gd name="T37" fmla="*/ 156149 h 9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
                <a:gd name="T58" fmla="*/ 0 h 94"/>
                <a:gd name="T59" fmla="*/ 55 w 55"/>
                <a:gd name="T60" fmla="*/ 94 h 9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 h="94">
                  <a:moveTo>
                    <a:pt x="14" y="67"/>
                  </a:moveTo>
                  <a:cubicBezTo>
                    <a:pt x="14" y="75"/>
                    <a:pt x="17" y="84"/>
                    <a:pt x="27" y="84"/>
                  </a:cubicBezTo>
                  <a:cubicBezTo>
                    <a:pt x="36" y="84"/>
                    <a:pt x="40" y="77"/>
                    <a:pt x="40" y="67"/>
                  </a:cubicBezTo>
                  <a:cubicBezTo>
                    <a:pt x="40" y="56"/>
                    <a:pt x="36" y="50"/>
                    <a:pt x="25" y="50"/>
                  </a:cubicBezTo>
                  <a:cubicBezTo>
                    <a:pt x="19" y="50"/>
                    <a:pt x="19" y="50"/>
                    <a:pt x="19" y="50"/>
                  </a:cubicBezTo>
                  <a:cubicBezTo>
                    <a:pt x="19" y="40"/>
                    <a:pt x="19" y="40"/>
                    <a:pt x="19" y="40"/>
                  </a:cubicBezTo>
                  <a:cubicBezTo>
                    <a:pt x="24" y="40"/>
                    <a:pt x="24" y="40"/>
                    <a:pt x="24" y="40"/>
                  </a:cubicBezTo>
                  <a:cubicBezTo>
                    <a:pt x="34" y="40"/>
                    <a:pt x="38" y="33"/>
                    <a:pt x="38" y="24"/>
                  </a:cubicBezTo>
                  <a:cubicBezTo>
                    <a:pt x="38" y="17"/>
                    <a:pt x="35" y="10"/>
                    <a:pt x="27" y="10"/>
                  </a:cubicBezTo>
                  <a:cubicBezTo>
                    <a:pt x="18" y="10"/>
                    <a:pt x="15" y="18"/>
                    <a:pt x="15" y="27"/>
                  </a:cubicBezTo>
                  <a:cubicBezTo>
                    <a:pt x="1" y="27"/>
                    <a:pt x="1" y="27"/>
                    <a:pt x="1" y="27"/>
                  </a:cubicBezTo>
                  <a:cubicBezTo>
                    <a:pt x="1" y="9"/>
                    <a:pt x="10" y="0"/>
                    <a:pt x="28" y="0"/>
                  </a:cubicBezTo>
                  <a:cubicBezTo>
                    <a:pt x="39" y="0"/>
                    <a:pt x="53" y="5"/>
                    <a:pt x="53" y="24"/>
                  </a:cubicBezTo>
                  <a:cubicBezTo>
                    <a:pt x="53" y="33"/>
                    <a:pt x="47" y="42"/>
                    <a:pt x="38" y="44"/>
                  </a:cubicBezTo>
                  <a:cubicBezTo>
                    <a:pt x="38" y="44"/>
                    <a:pt x="38" y="44"/>
                    <a:pt x="38" y="44"/>
                  </a:cubicBezTo>
                  <a:cubicBezTo>
                    <a:pt x="47" y="45"/>
                    <a:pt x="55" y="53"/>
                    <a:pt x="55" y="66"/>
                  </a:cubicBezTo>
                  <a:cubicBezTo>
                    <a:pt x="55" y="84"/>
                    <a:pt x="46" y="94"/>
                    <a:pt x="26" y="94"/>
                  </a:cubicBezTo>
                  <a:cubicBezTo>
                    <a:pt x="10" y="94"/>
                    <a:pt x="0" y="86"/>
                    <a:pt x="0" y="67"/>
                  </a:cubicBezTo>
                  <a:lnTo>
                    <a:pt x="14"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 name="Freeform 102"/>
            <p:cNvSpPr>
              <a:spLocks noEditPoints="1"/>
            </p:cNvSpPr>
            <p:nvPr/>
          </p:nvSpPr>
          <p:spPr bwMode="auto">
            <a:xfrm>
              <a:off x="741362" y="3284537"/>
              <a:ext cx="55563" cy="84138"/>
            </a:xfrm>
            <a:custGeom>
              <a:avLst/>
              <a:gdLst>
                <a:gd name="T0" fmla="*/ 0 w 24"/>
                <a:gd name="T1" fmla="*/ 0 h 36"/>
                <a:gd name="T2" fmla="*/ 30097 w 24"/>
                <a:gd name="T3" fmla="*/ 0 h 36"/>
                <a:gd name="T4" fmla="*/ 53248 w 24"/>
                <a:gd name="T5" fmla="*/ 21035 h 36"/>
                <a:gd name="T6" fmla="*/ 39357 w 24"/>
                <a:gd name="T7" fmla="*/ 42069 h 36"/>
                <a:gd name="T8" fmla="*/ 39357 w 24"/>
                <a:gd name="T9" fmla="*/ 42069 h 36"/>
                <a:gd name="T10" fmla="*/ 50933 w 24"/>
                <a:gd name="T11" fmla="*/ 67778 h 36"/>
                <a:gd name="T12" fmla="*/ 55563 w 24"/>
                <a:gd name="T13" fmla="*/ 84138 h 36"/>
                <a:gd name="T14" fmla="*/ 55563 w 24"/>
                <a:gd name="T15" fmla="*/ 84138 h 36"/>
                <a:gd name="T16" fmla="*/ 37042 w 24"/>
                <a:gd name="T17" fmla="*/ 84138 h 36"/>
                <a:gd name="T18" fmla="*/ 34727 w 24"/>
                <a:gd name="T19" fmla="*/ 74789 h 36"/>
                <a:gd name="T20" fmla="*/ 34727 w 24"/>
                <a:gd name="T21" fmla="*/ 58429 h 36"/>
                <a:gd name="T22" fmla="*/ 25466 w 24"/>
                <a:gd name="T23" fmla="*/ 49081 h 36"/>
                <a:gd name="T24" fmla="*/ 16206 w 24"/>
                <a:gd name="T25" fmla="*/ 49081 h 36"/>
                <a:gd name="T26" fmla="*/ 16206 w 24"/>
                <a:gd name="T27" fmla="*/ 84138 h 36"/>
                <a:gd name="T28" fmla="*/ 0 w 24"/>
                <a:gd name="T29" fmla="*/ 84138 h 36"/>
                <a:gd name="T30" fmla="*/ 0 w 24"/>
                <a:gd name="T31" fmla="*/ 0 h 36"/>
                <a:gd name="T32" fmla="*/ 16206 w 24"/>
                <a:gd name="T33" fmla="*/ 37395 h 36"/>
                <a:gd name="T34" fmla="*/ 23151 w 24"/>
                <a:gd name="T35" fmla="*/ 37395 h 36"/>
                <a:gd name="T36" fmla="*/ 34727 w 24"/>
                <a:gd name="T37" fmla="*/ 23372 h 36"/>
                <a:gd name="T38" fmla="*/ 23151 w 24"/>
                <a:gd name="T39" fmla="*/ 11686 h 36"/>
                <a:gd name="T40" fmla="*/ 16206 w 24"/>
                <a:gd name="T41" fmla="*/ 11686 h 36"/>
                <a:gd name="T42" fmla="*/ 16206 w 24"/>
                <a:gd name="T43" fmla="*/ 3739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
                <a:gd name="T67" fmla="*/ 0 h 36"/>
                <a:gd name="T68" fmla="*/ 24 w 24"/>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 h="36">
                  <a:moveTo>
                    <a:pt x="0" y="0"/>
                  </a:moveTo>
                  <a:cubicBezTo>
                    <a:pt x="13" y="0"/>
                    <a:pt x="13" y="0"/>
                    <a:pt x="13" y="0"/>
                  </a:cubicBezTo>
                  <a:cubicBezTo>
                    <a:pt x="19" y="0"/>
                    <a:pt x="23" y="3"/>
                    <a:pt x="23" y="9"/>
                  </a:cubicBezTo>
                  <a:cubicBezTo>
                    <a:pt x="23" y="14"/>
                    <a:pt x="21" y="17"/>
                    <a:pt x="17" y="18"/>
                  </a:cubicBezTo>
                  <a:cubicBezTo>
                    <a:pt x="17" y="18"/>
                    <a:pt x="17" y="18"/>
                    <a:pt x="17" y="18"/>
                  </a:cubicBezTo>
                  <a:cubicBezTo>
                    <a:pt x="22" y="19"/>
                    <a:pt x="22" y="22"/>
                    <a:pt x="22" y="29"/>
                  </a:cubicBezTo>
                  <a:cubicBezTo>
                    <a:pt x="22" y="33"/>
                    <a:pt x="23" y="35"/>
                    <a:pt x="24" y="36"/>
                  </a:cubicBezTo>
                  <a:cubicBezTo>
                    <a:pt x="24" y="36"/>
                    <a:pt x="24" y="36"/>
                    <a:pt x="24" y="36"/>
                  </a:cubicBezTo>
                  <a:cubicBezTo>
                    <a:pt x="16" y="36"/>
                    <a:pt x="16" y="36"/>
                    <a:pt x="16" y="36"/>
                  </a:cubicBezTo>
                  <a:cubicBezTo>
                    <a:pt x="15" y="35"/>
                    <a:pt x="15" y="34"/>
                    <a:pt x="15" y="32"/>
                  </a:cubicBezTo>
                  <a:cubicBezTo>
                    <a:pt x="15" y="25"/>
                    <a:pt x="15" y="25"/>
                    <a:pt x="15" y="25"/>
                  </a:cubicBezTo>
                  <a:cubicBezTo>
                    <a:pt x="15" y="23"/>
                    <a:pt x="14" y="21"/>
                    <a:pt x="11" y="21"/>
                  </a:cubicBezTo>
                  <a:cubicBezTo>
                    <a:pt x="7" y="21"/>
                    <a:pt x="7" y="21"/>
                    <a:pt x="7" y="21"/>
                  </a:cubicBezTo>
                  <a:cubicBezTo>
                    <a:pt x="7" y="36"/>
                    <a:pt x="7" y="36"/>
                    <a:pt x="7" y="36"/>
                  </a:cubicBezTo>
                  <a:cubicBezTo>
                    <a:pt x="0" y="36"/>
                    <a:pt x="0" y="36"/>
                    <a:pt x="0" y="36"/>
                  </a:cubicBezTo>
                  <a:lnTo>
                    <a:pt x="0" y="0"/>
                  </a:lnTo>
                  <a:close/>
                  <a:moveTo>
                    <a:pt x="7" y="16"/>
                  </a:moveTo>
                  <a:cubicBezTo>
                    <a:pt x="10" y="16"/>
                    <a:pt x="10" y="16"/>
                    <a:pt x="10" y="16"/>
                  </a:cubicBezTo>
                  <a:cubicBezTo>
                    <a:pt x="13" y="16"/>
                    <a:pt x="15" y="14"/>
                    <a:pt x="15" y="10"/>
                  </a:cubicBezTo>
                  <a:cubicBezTo>
                    <a:pt x="15" y="7"/>
                    <a:pt x="14" y="5"/>
                    <a:pt x="10" y="5"/>
                  </a:cubicBezTo>
                  <a:cubicBezTo>
                    <a:pt x="7" y="5"/>
                    <a:pt x="7" y="5"/>
                    <a:pt x="7" y="5"/>
                  </a:cubicBezTo>
                  <a:lnTo>
                    <a:pt x="7"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 name="Freeform 103"/>
            <p:cNvSpPr>
              <a:spLocks noEditPoints="1"/>
            </p:cNvSpPr>
            <p:nvPr/>
          </p:nvSpPr>
          <p:spPr bwMode="auto">
            <a:xfrm>
              <a:off x="806450" y="3281362"/>
              <a:ext cx="58738" cy="88900"/>
            </a:xfrm>
            <a:custGeom>
              <a:avLst/>
              <a:gdLst>
                <a:gd name="T0" fmla="*/ 28194 w 25"/>
                <a:gd name="T1" fmla="*/ 0 h 38"/>
                <a:gd name="T2" fmla="*/ 58738 w 25"/>
                <a:gd name="T3" fmla="*/ 44450 h 38"/>
                <a:gd name="T4" fmla="*/ 28194 w 25"/>
                <a:gd name="T5" fmla="*/ 88900 h 38"/>
                <a:gd name="T6" fmla="*/ 0 w 25"/>
                <a:gd name="T7" fmla="*/ 44450 h 38"/>
                <a:gd name="T8" fmla="*/ 28194 w 25"/>
                <a:gd name="T9" fmla="*/ 0 h 38"/>
                <a:gd name="T10" fmla="*/ 28194 w 25"/>
                <a:gd name="T11" fmla="*/ 77203 h 38"/>
                <a:gd name="T12" fmla="*/ 39942 w 25"/>
                <a:gd name="T13" fmla="*/ 44450 h 38"/>
                <a:gd name="T14" fmla="*/ 28194 w 25"/>
                <a:gd name="T15" fmla="*/ 14037 h 38"/>
                <a:gd name="T16" fmla="*/ 16447 w 25"/>
                <a:gd name="T17" fmla="*/ 44450 h 38"/>
                <a:gd name="T18" fmla="*/ 28194 w 25"/>
                <a:gd name="T19" fmla="*/ 7720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38"/>
                <a:gd name="T32" fmla="*/ 25 w 25"/>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38">
                  <a:moveTo>
                    <a:pt x="12" y="0"/>
                  </a:moveTo>
                  <a:cubicBezTo>
                    <a:pt x="23" y="0"/>
                    <a:pt x="25" y="8"/>
                    <a:pt x="25" y="19"/>
                  </a:cubicBezTo>
                  <a:cubicBezTo>
                    <a:pt x="25" y="30"/>
                    <a:pt x="23" y="38"/>
                    <a:pt x="12" y="38"/>
                  </a:cubicBezTo>
                  <a:cubicBezTo>
                    <a:pt x="2" y="38"/>
                    <a:pt x="0" y="30"/>
                    <a:pt x="0" y="19"/>
                  </a:cubicBezTo>
                  <a:cubicBezTo>
                    <a:pt x="0" y="8"/>
                    <a:pt x="2" y="0"/>
                    <a:pt x="12" y="0"/>
                  </a:cubicBezTo>
                  <a:close/>
                  <a:moveTo>
                    <a:pt x="12" y="33"/>
                  </a:moveTo>
                  <a:cubicBezTo>
                    <a:pt x="17" y="33"/>
                    <a:pt x="17" y="29"/>
                    <a:pt x="17" y="19"/>
                  </a:cubicBezTo>
                  <a:cubicBezTo>
                    <a:pt x="17" y="9"/>
                    <a:pt x="17" y="6"/>
                    <a:pt x="12" y="6"/>
                  </a:cubicBezTo>
                  <a:cubicBezTo>
                    <a:pt x="8" y="6"/>
                    <a:pt x="7" y="9"/>
                    <a:pt x="7" y="19"/>
                  </a:cubicBezTo>
                  <a:cubicBezTo>
                    <a:pt x="7" y="29"/>
                    <a:pt x="8" y="33"/>
                    <a:pt x="12"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3" name="Freeform 104"/>
            <p:cNvSpPr>
              <a:spLocks/>
            </p:cNvSpPr>
            <p:nvPr/>
          </p:nvSpPr>
          <p:spPr bwMode="auto">
            <a:xfrm>
              <a:off x="876300" y="3284537"/>
              <a:ext cx="53975" cy="85725"/>
            </a:xfrm>
            <a:custGeom>
              <a:avLst/>
              <a:gdLst>
                <a:gd name="T0" fmla="*/ 16427 w 23"/>
                <a:gd name="T1" fmla="*/ 0 h 37"/>
                <a:gd name="T2" fmla="*/ 16427 w 23"/>
                <a:gd name="T3" fmla="*/ 57922 h 37"/>
                <a:gd name="T4" fmla="*/ 25814 w 23"/>
                <a:gd name="T5" fmla="*/ 74141 h 37"/>
                <a:gd name="T6" fmla="*/ 37548 w 23"/>
                <a:gd name="T7" fmla="*/ 57922 h 37"/>
                <a:gd name="T8" fmla="*/ 37548 w 23"/>
                <a:gd name="T9" fmla="*/ 0 h 37"/>
                <a:gd name="T10" fmla="*/ 53975 w 23"/>
                <a:gd name="T11" fmla="*/ 0 h 37"/>
                <a:gd name="T12" fmla="*/ 53975 w 23"/>
                <a:gd name="T13" fmla="*/ 57922 h 37"/>
                <a:gd name="T14" fmla="*/ 25814 w 23"/>
                <a:gd name="T15" fmla="*/ 85725 h 37"/>
                <a:gd name="T16" fmla="*/ 0 w 23"/>
                <a:gd name="T17" fmla="*/ 57922 h 37"/>
                <a:gd name="T18" fmla="*/ 0 w 23"/>
                <a:gd name="T19" fmla="*/ 0 h 37"/>
                <a:gd name="T20" fmla="*/ 16427 w 23"/>
                <a:gd name="T21" fmla="*/ 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37"/>
                <a:gd name="T35" fmla="*/ 23 w 23"/>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37">
                  <a:moveTo>
                    <a:pt x="7" y="0"/>
                  </a:moveTo>
                  <a:cubicBezTo>
                    <a:pt x="7" y="25"/>
                    <a:pt x="7" y="25"/>
                    <a:pt x="7" y="25"/>
                  </a:cubicBezTo>
                  <a:cubicBezTo>
                    <a:pt x="7" y="29"/>
                    <a:pt x="8" y="32"/>
                    <a:pt x="11" y="32"/>
                  </a:cubicBezTo>
                  <a:cubicBezTo>
                    <a:pt x="15" y="32"/>
                    <a:pt x="16" y="29"/>
                    <a:pt x="16" y="25"/>
                  </a:cubicBezTo>
                  <a:cubicBezTo>
                    <a:pt x="16" y="0"/>
                    <a:pt x="16" y="0"/>
                    <a:pt x="16" y="0"/>
                  </a:cubicBezTo>
                  <a:cubicBezTo>
                    <a:pt x="23" y="0"/>
                    <a:pt x="23" y="0"/>
                    <a:pt x="23" y="0"/>
                  </a:cubicBezTo>
                  <a:cubicBezTo>
                    <a:pt x="23" y="25"/>
                    <a:pt x="23" y="25"/>
                    <a:pt x="23" y="25"/>
                  </a:cubicBezTo>
                  <a:cubicBezTo>
                    <a:pt x="23" y="34"/>
                    <a:pt x="17" y="37"/>
                    <a:pt x="11" y="37"/>
                  </a:cubicBezTo>
                  <a:cubicBezTo>
                    <a:pt x="6" y="37"/>
                    <a:pt x="0" y="35"/>
                    <a:pt x="0" y="25"/>
                  </a:cubicBezTo>
                  <a:cubicBezTo>
                    <a:pt x="0" y="0"/>
                    <a:pt x="0" y="0"/>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4" name="Freeform 105"/>
            <p:cNvSpPr>
              <a:spLocks/>
            </p:cNvSpPr>
            <p:nvPr/>
          </p:nvSpPr>
          <p:spPr bwMode="auto">
            <a:xfrm>
              <a:off x="939800" y="3284537"/>
              <a:ext cx="52388" cy="84138"/>
            </a:xfrm>
            <a:custGeom>
              <a:avLst/>
              <a:gdLst>
                <a:gd name="T0" fmla="*/ 52388 w 33"/>
                <a:gd name="T1" fmla="*/ 0 h 53"/>
                <a:gd name="T2" fmla="*/ 52388 w 33"/>
                <a:gd name="T3" fmla="*/ 14288 h 53"/>
                <a:gd name="T4" fmla="*/ 34925 w 33"/>
                <a:gd name="T5" fmla="*/ 14288 h 53"/>
                <a:gd name="T6" fmla="*/ 34925 w 33"/>
                <a:gd name="T7" fmla="*/ 84138 h 53"/>
                <a:gd name="T8" fmla="*/ 17463 w 33"/>
                <a:gd name="T9" fmla="*/ 84138 h 53"/>
                <a:gd name="T10" fmla="*/ 17463 w 33"/>
                <a:gd name="T11" fmla="*/ 14288 h 53"/>
                <a:gd name="T12" fmla="*/ 0 w 33"/>
                <a:gd name="T13" fmla="*/ 14288 h 53"/>
                <a:gd name="T14" fmla="*/ 0 w 33"/>
                <a:gd name="T15" fmla="*/ 0 h 53"/>
                <a:gd name="T16" fmla="*/ 52388 w 33"/>
                <a:gd name="T17" fmla="*/ 0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53"/>
                <a:gd name="T29" fmla="*/ 33 w 33"/>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53">
                  <a:moveTo>
                    <a:pt x="33" y="0"/>
                  </a:moveTo>
                  <a:lnTo>
                    <a:pt x="33" y="9"/>
                  </a:lnTo>
                  <a:lnTo>
                    <a:pt x="22" y="9"/>
                  </a:lnTo>
                  <a:lnTo>
                    <a:pt x="22" y="53"/>
                  </a:lnTo>
                  <a:lnTo>
                    <a:pt x="11" y="53"/>
                  </a:lnTo>
                  <a:lnTo>
                    <a:pt x="11" y="9"/>
                  </a:lnTo>
                  <a:lnTo>
                    <a:pt x="0" y="9"/>
                  </a:lnTo>
                  <a:lnTo>
                    <a:pt x="0" y="0"/>
                  </a:lnTo>
                  <a:lnTo>
                    <a:pt x="3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5" name="Freeform 106"/>
            <p:cNvSpPr>
              <a:spLocks/>
            </p:cNvSpPr>
            <p:nvPr/>
          </p:nvSpPr>
          <p:spPr bwMode="auto">
            <a:xfrm>
              <a:off x="1001712" y="3284537"/>
              <a:ext cx="49213" cy="84138"/>
            </a:xfrm>
            <a:custGeom>
              <a:avLst/>
              <a:gdLst>
                <a:gd name="T0" fmla="*/ 49213 w 31"/>
                <a:gd name="T1" fmla="*/ 0 h 53"/>
                <a:gd name="T2" fmla="*/ 49213 w 31"/>
                <a:gd name="T3" fmla="*/ 14288 h 53"/>
                <a:gd name="T4" fmla="*/ 19050 w 31"/>
                <a:gd name="T5" fmla="*/ 14288 h 53"/>
                <a:gd name="T6" fmla="*/ 19050 w 31"/>
                <a:gd name="T7" fmla="*/ 34925 h 53"/>
                <a:gd name="T8" fmla="*/ 47625 w 31"/>
                <a:gd name="T9" fmla="*/ 34925 h 53"/>
                <a:gd name="T10" fmla="*/ 47625 w 31"/>
                <a:gd name="T11" fmla="*/ 46038 h 53"/>
                <a:gd name="T12" fmla="*/ 19050 w 31"/>
                <a:gd name="T13" fmla="*/ 46038 h 53"/>
                <a:gd name="T14" fmla="*/ 19050 w 31"/>
                <a:gd name="T15" fmla="*/ 69850 h 53"/>
                <a:gd name="T16" fmla="*/ 49213 w 31"/>
                <a:gd name="T17" fmla="*/ 69850 h 53"/>
                <a:gd name="T18" fmla="*/ 49213 w 31"/>
                <a:gd name="T19" fmla="*/ 84138 h 53"/>
                <a:gd name="T20" fmla="*/ 0 w 31"/>
                <a:gd name="T21" fmla="*/ 84138 h 53"/>
                <a:gd name="T22" fmla="*/ 0 w 31"/>
                <a:gd name="T23" fmla="*/ 0 h 53"/>
                <a:gd name="T24" fmla="*/ 49213 w 31"/>
                <a:gd name="T25" fmla="*/ 0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53"/>
                <a:gd name="T41" fmla="*/ 31 w 31"/>
                <a:gd name="T42" fmla="*/ 53 h 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53">
                  <a:moveTo>
                    <a:pt x="31" y="0"/>
                  </a:moveTo>
                  <a:lnTo>
                    <a:pt x="31" y="9"/>
                  </a:lnTo>
                  <a:lnTo>
                    <a:pt x="12" y="9"/>
                  </a:lnTo>
                  <a:lnTo>
                    <a:pt x="12" y="22"/>
                  </a:lnTo>
                  <a:lnTo>
                    <a:pt x="30" y="22"/>
                  </a:lnTo>
                  <a:lnTo>
                    <a:pt x="30" y="29"/>
                  </a:lnTo>
                  <a:lnTo>
                    <a:pt x="12" y="29"/>
                  </a:lnTo>
                  <a:lnTo>
                    <a:pt x="12" y="44"/>
                  </a:lnTo>
                  <a:lnTo>
                    <a:pt x="31" y="44"/>
                  </a:lnTo>
                  <a:lnTo>
                    <a:pt x="31" y="53"/>
                  </a:lnTo>
                  <a:lnTo>
                    <a:pt x="0" y="53"/>
                  </a:lnTo>
                  <a:lnTo>
                    <a:pt x="0" y="0"/>
                  </a:lnTo>
                  <a:lnTo>
                    <a:pt x="3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35" name="TextBox 34"/>
          <p:cNvSpPr txBox="1">
            <a:spLocks noChangeArrowheads="1"/>
          </p:cNvSpPr>
          <p:nvPr/>
        </p:nvSpPr>
        <p:spPr bwMode="auto">
          <a:xfrm>
            <a:off x="1974266" y="1419458"/>
            <a:ext cx="6636333" cy="1856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Route end users to Internet applications</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Answers DNS queries with low latency by using a global network of DNS servers</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Latency based routing to closest AWS endpoint (e.g. EC2 instances, Elastic IPs or ELBs)</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I</a:t>
            </a:r>
            <a:r>
              <a:rPr lang="en-US" sz="1600" dirty="0" smtClean="0">
                <a:solidFill>
                  <a:schemeClr val="tx1">
                    <a:lumMod val="75000"/>
                    <a:lumOff val="25000"/>
                  </a:schemeClr>
                </a:solidFill>
                <a:latin typeface="Helvetica Neue"/>
              </a:rPr>
              <a:t>ntegration </a:t>
            </a:r>
            <a:r>
              <a:rPr lang="en-US" sz="1600" dirty="0">
                <a:solidFill>
                  <a:schemeClr val="tx1">
                    <a:lumMod val="75000"/>
                    <a:lumOff val="25000"/>
                  </a:schemeClr>
                </a:solidFill>
                <a:latin typeface="Helvetica Neue"/>
              </a:rPr>
              <a:t>with other AWS services </a:t>
            </a:r>
            <a:r>
              <a:rPr lang="en-US" sz="1600" dirty="0" smtClean="0">
                <a:solidFill>
                  <a:schemeClr val="tx1">
                    <a:lumMod val="75000"/>
                    <a:lumOff val="25000"/>
                  </a:schemeClr>
                </a:solidFill>
                <a:latin typeface="Helvetica Neue"/>
              </a:rPr>
              <a:t>(e.g., ELB)</a:t>
            </a:r>
            <a:endParaRPr lang="en-US" sz="1600" dirty="0">
              <a:solidFill>
                <a:schemeClr val="tx1">
                  <a:lumMod val="75000"/>
                  <a:lumOff val="25000"/>
                </a:schemeClr>
              </a:solidFill>
              <a:latin typeface="Helvetica Neue"/>
            </a:endParaRPr>
          </a:p>
        </p:txBody>
      </p:sp>
      <p:sp>
        <p:nvSpPr>
          <p:cNvPr id="2" name="Title 1"/>
          <p:cNvSpPr>
            <a:spLocks noGrp="1"/>
          </p:cNvSpPr>
          <p:nvPr>
            <p:ph type="title"/>
          </p:nvPr>
        </p:nvSpPr>
        <p:spPr/>
        <p:txBody>
          <a:bodyPr/>
          <a:lstStyle/>
          <a:p>
            <a:r>
              <a:rPr lang="en-IN" dirty="0" smtClean="0"/>
              <a:t>Introduction</a:t>
            </a:r>
            <a:endParaRPr lang="en-IN" dirty="0"/>
          </a:p>
        </p:txBody>
      </p:sp>
    </p:spTree>
    <p:extLst>
      <p:ext uri="{BB962C8B-B14F-4D97-AF65-F5344CB8AC3E}">
        <p14:creationId xmlns:p14="http://schemas.microsoft.com/office/powerpoint/2010/main" val="26120301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it works?</a:t>
            </a:r>
            <a:endParaRPr lang="en-IN" dirty="0"/>
          </a:p>
        </p:txBody>
      </p:sp>
      <p:pic>
        <p:nvPicPr>
          <p:cNvPr id="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261" y="1578054"/>
            <a:ext cx="1663208" cy="1452860"/>
          </a:xfrm>
          <a:prstGeom prst="rect">
            <a:avLst/>
          </a:prstGeom>
        </p:spPr>
      </p:pic>
      <p:pic>
        <p:nvPicPr>
          <p:cNvPr id="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558" y="1653121"/>
            <a:ext cx="1471196" cy="1384828"/>
          </a:xfrm>
          <a:prstGeom prst="rect">
            <a:avLst/>
          </a:prstGeom>
        </p:spPr>
      </p:pic>
      <p:sp>
        <p:nvSpPr>
          <p:cNvPr id="5" name="text 1"/>
          <p:cNvSpPr txBox="1"/>
          <p:nvPr/>
        </p:nvSpPr>
        <p:spPr>
          <a:xfrm>
            <a:off x="1480439" y="3297025"/>
            <a:ext cx="779413" cy="284333"/>
          </a:xfrm>
          <a:prstGeom prst="rect">
            <a:avLst/>
          </a:prstGeom>
        </p:spPr>
        <p:txBody>
          <a:bodyPr vert="horz" wrap="none" lIns="0" tIns="0" rIns="0" bIns="0" rtlCol="0">
            <a:spAutoFit/>
          </a:bodyPr>
          <a:lstStyle/>
          <a:p>
            <a:pPr marL="0">
              <a:lnSpc>
                <a:spcPct val="100000"/>
              </a:lnSpc>
            </a:pPr>
            <a:r>
              <a:rPr sz="2000" b="1" spc="10" dirty="0">
                <a:latin typeface="Arial"/>
                <a:cs typeface="Arial"/>
              </a:rPr>
              <a:t>Users</a:t>
            </a:r>
            <a:endParaRPr sz="2000">
              <a:latin typeface="Arial"/>
              <a:cs typeface="Arial"/>
            </a:endParaRPr>
          </a:p>
        </p:txBody>
      </p:sp>
      <p:pic>
        <p:nvPicPr>
          <p:cNvPr id="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063" y="1631503"/>
            <a:ext cx="1035805" cy="1365026"/>
          </a:xfrm>
          <a:prstGeom prst="rect">
            <a:avLst/>
          </a:prstGeom>
        </p:spPr>
      </p:pic>
      <p:sp>
        <p:nvSpPr>
          <p:cNvPr id="7" name="text 1"/>
          <p:cNvSpPr txBox="1"/>
          <p:nvPr/>
        </p:nvSpPr>
        <p:spPr>
          <a:xfrm>
            <a:off x="3724021" y="3297025"/>
            <a:ext cx="1752105" cy="284333"/>
          </a:xfrm>
          <a:prstGeom prst="rect">
            <a:avLst/>
          </a:prstGeom>
        </p:spPr>
        <p:txBody>
          <a:bodyPr vert="horz" wrap="none" lIns="0" tIns="0" rIns="0" bIns="0" rtlCol="0">
            <a:spAutoFit/>
          </a:bodyPr>
          <a:lstStyle/>
          <a:p>
            <a:pPr marL="0">
              <a:lnSpc>
                <a:spcPct val="100000"/>
              </a:lnSpc>
            </a:pPr>
            <a:r>
              <a:rPr sz="1970" b="1" spc="10" dirty="0">
                <a:latin typeface="Arial"/>
                <a:cs typeface="Arial"/>
              </a:rPr>
              <a:t>DNS  Resolver</a:t>
            </a:r>
            <a:endParaRPr sz="1900">
              <a:latin typeface="Arial"/>
              <a:cs typeface="Arial"/>
            </a:endParaRPr>
          </a:p>
        </p:txBody>
      </p:sp>
      <p:sp>
        <p:nvSpPr>
          <p:cNvPr id="8" name="text 1"/>
          <p:cNvSpPr txBox="1"/>
          <p:nvPr/>
        </p:nvSpPr>
        <p:spPr>
          <a:xfrm>
            <a:off x="6778498" y="3297025"/>
            <a:ext cx="1145427" cy="284333"/>
          </a:xfrm>
          <a:prstGeom prst="rect">
            <a:avLst/>
          </a:prstGeom>
        </p:spPr>
        <p:txBody>
          <a:bodyPr vert="horz" wrap="none" lIns="0" tIns="0" rIns="0" bIns="0" rtlCol="0">
            <a:spAutoFit/>
          </a:bodyPr>
          <a:lstStyle/>
          <a:p>
            <a:pPr marL="0">
              <a:lnSpc>
                <a:spcPct val="100000"/>
              </a:lnSpc>
            </a:pPr>
            <a:r>
              <a:rPr sz="1970" b="1" spc="10" dirty="0">
                <a:latin typeface="Arial"/>
                <a:cs typeface="Arial"/>
              </a:rPr>
              <a:t>Route  53</a:t>
            </a:r>
            <a:endParaRPr sz="1900">
              <a:latin typeface="Arial"/>
              <a:cs typeface="Arial"/>
            </a:endParaRPr>
          </a:p>
        </p:txBody>
      </p:sp>
      <p:sp>
        <p:nvSpPr>
          <p:cNvPr id="9" name="object 1"/>
          <p:cNvSpPr/>
          <p:nvPr/>
        </p:nvSpPr>
        <p:spPr>
          <a:xfrm>
            <a:off x="5866638" y="957453"/>
            <a:ext cx="1407922" cy="447675"/>
          </a:xfrm>
          <a:custGeom>
            <a:avLst/>
            <a:gdLst/>
            <a:ahLst/>
            <a:cxnLst/>
            <a:rect l="l" t="t" r="r" b="b"/>
            <a:pathLst>
              <a:path w="1407922" h="447675">
                <a:moveTo>
                  <a:pt x="1336675" y="447675"/>
                </a:moveTo>
                <a:lnTo>
                  <a:pt x="1184021" y="335661"/>
                </a:lnTo>
                <a:lnTo>
                  <a:pt x="1240028" y="335661"/>
                </a:lnTo>
                <a:cubicBezTo>
                  <a:pt x="1093978" y="138049"/>
                  <a:pt x="583946" y="0"/>
                  <a:pt x="0" y="0"/>
                </a:cubicBezTo>
                <a:lnTo>
                  <a:pt x="111887" y="0"/>
                </a:lnTo>
                <a:cubicBezTo>
                  <a:pt x="695833" y="0"/>
                  <a:pt x="1205992" y="138049"/>
                  <a:pt x="1351915" y="335661"/>
                </a:cubicBezTo>
                <a:lnTo>
                  <a:pt x="1407922" y="335661"/>
                </a:lnTo>
                <a:close/>
              </a:path>
            </a:pathLst>
          </a:custGeom>
          <a:solidFill>
            <a:srgbClr val="B8DEF7"/>
          </a:solidFill>
        </p:spPr>
        <p:txBody>
          <a:bodyPr wrap="square" lIns="0" tIns="0" rIns="0" bIns="0" rtlCol="0">
            <a:noAutofit/>
          </a:bodyPr>
          <a:lstStyle/>
          <a:p>
            <a:endParaRPr/>
          </a:p>
        </p:txBody>
      </p:sp>
      <p:sp>
        <p:nvSpPr>
          <p:cNvPr id="10" name="object 2"/>
          <p:cNvSpPr/>
          <p:nvPr/>
        </p:nvSpPr>
        <p:spPr>
          <a:xfrm>
            <a:off x="4585843" y="957453"/>
            <a:ext cx="1336675" cy="447675"/>
          </a:xfrm>
          <a:custGeom>
            <a:avLst/>
            <a:gdLst/>
            <a:ahLst/>
            <a:cxnLst/>
            <a:rect l="l" t="t" r="r" b="b"/>
            <a:pathLst>
              <a:path w="1336675" h="447675">
                <a:moveTo>
                  <a:pt x="1336675" y="381"/>
                </a:moveTo>
                <a:cubicBezTo>
                  <a:pt x="651764" y="10922"/>
                  <a:pt x="111887" y="208025"/>
                  <a:pt x="111887" y="447675"/>
                </a:cubicBezTo>
                <a:lnTo>
                  <a:pt x="0" y="447675"/>
                </a:lnTo>
                <a:cubicBezTo>
                  <a:pt x="0" y="200406"/>
                  <a:pt x="573405" y="0"/>
                  <a:pt x="1280795" y="0"/>
                </a:cubicBezTo>
                <a:cubicBezTo>
                  <a:pt x="1299337" y="0"/>
                  <a:pt x="1318006" y="127"/>
                  <a:pt x="1336675" y="381"/>
                </a:cubicBezTo>
                <a:close/>
              </a:path>
            </a:pathLst>
          </a:custGeom>
          <a:solidFill>
            <a:srgbClr val="93B1C6"/>
          </a:solidFill>
        </p:spPr>
        <p:txBody>
          <a:bodyPr wrap="square" lIns="0" tIns="0" rIns="0" bIns="0" rtlCol="0">
            <a:noAutofit/>
          </a:bodyPr>
          <a:lstStyle/>
          <a:p>
            <a:endParaRPr/>
          </a:p>
        </p:txBody>
      </p:sp>
      <p:sp>
        <p:nvSpPr>
          <p:cNvPr id="11" name="object 3"/>
          <p:cNvSpPr/>
          <p:nvPr/>
        </p:nvSpPr>
        <p:spPr>
          <a:xfrm>
            <a:off x="3099435" y="957453"/>
            <a:ext cx="1407922" cy="447675"/>
          </a:xfrm>
          <a:custGeom>
            <a:avLst/>
            <a:gdLst/>
            <a:ahLst/>
            <a:cxnLst/>
            <a:rect l="l" t="t" r="r" b="b"/>
            <a:pathLst>
              <a:path w="1407922" h="447675">
                <a:moveTo>
                  <a:pt x="1336675" y="447675"/>
                </a:moveTo>
                <a:lnTo>
                  <a:pt x="1184148" y="335661"/>
                </a:lnTo>
                <a:lnTo>
                  <a:pt x="1240028" y="335661"/>
                </a:lnTo>
                <a:cubicBezTo>
                  <a:pt x="1094105" y="138049"/>
                  <a:pt x="584073" y="0"/>
                  <a:pt x="0" y="0"/>
                </a:cubicBezTo>
                <a:lnTo>
                  <a:pt x="111887" y="0"/>
                </a:lnTo>
                <a:cubicBezTo>
                  <a:pt x="695960" y="0"/>
                  <a:pt x="1205992" y="138049"/>
                  <a:pt x="1352042" y="335661"/>
                </a:cubicBezTo>
                <a:lnTo>
                  <a:pt x="1407922" y="335661"/>
                </a:lnTo>
                <a:close/>
              </a:path>
            </a:pathLst>
          </a:custGeom>
          <a:solidFill>
            <a:srgbClr val="B8DEF7"/>
          </a:solidFill>
        </p:spPr>
        <p:txBody>
          <a:bodyPr wrap="square" lIns="0" tIns="0" rIns="0" bIns="0" rtlCol="0">
            <a:noAutofit/>
          </a:bodyPr>
          <a:lstStyle/>
          <a:p>
            <a:endParaRPr/>
          </a:p>
        </p:txBody>
      </p:sp>
      <p:sp>
        <p:nvSpPr>
          <p:cNvPr id="12" name="object 4"/>
          <p:cNvSpPr/>
          <p:nvPr/>
        </p:nvSpPr>
        <p:spPr>
          <a:xfrm>
            <a:off x="1818640" y="957453"/>
            <a:ext cx="1336802" cy="447675"/>
          </a:xfrm>
          <a:custGeom>
            <a:avLst/>
            <a:gdLst/>
            <a:ahLst/>
            <a:cxnLst/>
            <a:rect l="l" t="t" r="r" b="b"/>
            <a:pathLst>
              <a:path w="1336802" h="447675">
                <a:moveTo>
                  <a:pt x="1336802" y="381"/>
                </a:moveTo>
                <a:cubicBezTo>
                  <a:pt x="651891" y="10922"/>
                  <a:pt x="112014" y="208025"/>
                  <a:pt x="112014" y="447675"/>
                </a:cubicBezTo>
                <a:lnTo>
                  <a:pt x="0" y="447675"/>
                </a:lnTo>
                <a:cubicBezTo>
                  <a:pt x="0" y="200406"/>
                  <a:pt x="573405" y="0"/>
                  <a:pt x="1280795" y="0"/>
                </a:cubicBezTo>
                <a:cubicBezTo>
                  <a:pt x="1299464" y="0"/>
                  <a:pt x="1318133" y="127"/>
                  <a:pt x="1336802" y="381"/>
                </a:cubicBezTo>
                <a:close/>
              </a:path>
            </a:pathLst>
          </a:custGeom>
          <a:solidFill>
            <a:srgbClr val="93B1C6"/>
          </a:solidFill>
        </p:spPr>
        <p:txBody>
          <a:bodyPr wrap="square" lIns="0" tIns="0" rIns="0" bIns="0" rtlCol="0">
            <a:noAutofit/>
          </a:bodyPr>
          <a:lstStyle/>
          <a:p>
            <a:endParaRPr/>
          </a:p>
        </p:txBody>
      </p:sp>
      <p:sp>
        <p:nvSpPr>
          <p:cNvPr id="13" name="object 5"/>
          <p:cNvSpPr/>
          <p:nvPr/>
        </p:nvSpPr>
        <p:spPr>
          <a:xfrm>
            <a:off x="1875663" y="3691128"/>
            <a:ext cx="1344549" cy="466420"/>
          </a:xfrm>
          <a:custGeom>
            <a:avLst/>
            <a:gdLst/>
            <a:ahLst/>
            <a:cxnLst/>
            <a:rect l="l" t="t" r="r" b="b"/>
            <a:pathLst>
              <a:path w="1344549" h="466420">
                <a:moveTo>
                  <a:pt x="73913" y="0"/>
                </a:moveTo>
                <a:lnTo>
                  <a:pt x="0" y="114300"/>
                </a:lnTo>
                <a:lnTo>
                  <a:pt x="57150" y="114300"/>
                </a:lnTo>
                <a:cubicBezTo>
                  <a:pt x="207263" y="323570"/>
                  <a:pt x="744347" y="466420"/>
                  <a:pt x="1344549" y="456704"/>
                </a:cubicBezTo>
                <a:cubicBezTo>
                  <a:pt x="786892" y="447675"/>
                  <a:pt x="310896" y="308737"/>
                  <a:pt x="171450" y="114300"/>
                </a:cubicBezTo>
                <a:lnTo>
                  <a:pt x="228600" y="114300"/>
                </a:lnTo>
                <a:close/>
              </a:path>
            </a:pathLst>
          </a:custGeom>
          <a:solidFill>
            <a:srgbClr val="B8DEF7"/>
          </a:solidFill>
        </p:spPr>
        <p:txBody>
          <a:bodyPr wrap="square" lIns="0" tIns="0" rIns="0" bIns="0" rtlCol="0">
            <a:noAutofit/>
          </a:bodyPr>
          <a:lstStyle/>
          <a:p>
            <a:endParaRPr/>
          </a:p>
        </p:txBody>
      </p:sp>
      <p:sp>
        <p:nvSpPr>
          <p:cNvPr id="14" name="object 6"/>
          <p:cNvSpPr/>
          <p:nvPr/>
        </p:nvSpPr>
        <p:spPr>
          <a:xfrm>
            <a:off x="3163062" y="3691128"/>
            <a:ext cx="1384935" cy="457162"/>
          </a:xfrm>
          <a:custGeom>
            <a:avLst/>
            <a:gdLst/>
            <a:ahLst/>
            <a:cxnLst/>
            <a:rect l="l" t="t" r="r" b="b"/>
            <a:pathLst>
              <a:path w="1384935" h="457162">
                <a:moveTo>
                  <a:pt x="114300" y="457162"/>
                </a:moveTo>
                <a:cubicBezTo>
                  <a:pt x="816102" y="457162"/>
                  <a:pt x="1384935" y="252476"/>
                  <a:pt x="1384935" y="0"/>
                </a:cubicBezTo>
                <a:lnTo>
                  <a:pt x="1270635" y="0"/>
                </a:lnTo>
                <a:cubicBezTo>
                  <a:pt x="1270635" y="252476"/>
                  <a:pt x="701802" y="457162"/>
                  <a:pt x="0" y="457162"/>
                </a:cubicBezTo>
                <a:close/>
              </a:path>
            </a:pathLst>
          </a:custGeom>
          <a:solidFill>
            <a:srgbClr val="93B1C6"/>
          </a:solidFill>
        </p:spPr>
        <p:txBody>
          <a:bodyPr wrap="square" lIns="0" tIns="0" rIns="0" bIns="0" rtlCol="0">
            <a:noAutofit/>
          </a:bodyPr>
          <a:lstStyle/>
          <a:p>
            <a:endParaRPr/>
          </a:p>
        </p:txBody>
      </p:sp>
      <p:sp>
        <p:nvSpPr>
          <p:cNvPr id="15" name="object 7"/>
          <p:cNvSpPr/>
          <p:nvPr/>
        </p:nvSpPr>
        <p:spPr>
          <a:xfrm>
            <a:off x="4605020" y="3672078"/>
            <a:ext cx="1344549" cy="466483"/>
          </a:xfrm>
          <a:custGeom>
            <a:avLst/>
            <a:gdLst/>
            <a:ahLst/>
            <a:cxnLst/>
            <a:rect l="l" t="t" r="r" b="b"/>
            <a:pathLst>
              <a:path w="1344549" h="466483">
                <a:moveTo>
                  <a:pt x="73914" y="0"/>
                </a:moveTo>
                <a:lnTo>
                  <a:pt x="0" y="114300"/>
                </a:lnTo>
                <a:lnTo>
                  <a:pt x="57150" y="114300"/>
                </a:lnTo>
                <a:cubicBezTo>
                  <a:pt x="207264" y="323634"/>
                  <a:pt x="744347" y="466483"/>
                  <a:pt x="1344549" y="456768"/>
                </a:cubicBezTo>
                <a:cubicBezTo>
                  <a:pt x="786892" y="447725"/>
                  <a:pt x="310896" y="308800"/>
                  <a:pt x="171450" y="114300"/>
                </a:cubicBezTo>
                <a:lnTo>
                  <a:pt x="228600" y="114300"/>
                </a:lnTo>
                <a:close/>
              </a:path>
            </a:pathLst>
          </a:custGeom>
          <a:solidFill>
            <a:srgbClr val="B8DEF7"/>
          </a:solidFill>
        </p:spPr>
        <p:txBody>
          <a:bodyPr wrap="square" lIns="0" tIns="0" rIns="0" bIns="0" rtlCol="0">
            <a:noAutofit/>
          </a:bodyPr>
          <a:lstStyle/>
          <a:p>
            <a:endParaRPr/>
          </a:p>
        </p:txBody>
      </p:sp>
      <p:sp>
        <p:nvSpPr>
          <p:cNvPr id="16" name="object 8"/>
          <p:cNvSpPr/>
          <p:nvPr/>
        </p:nvSpPr>
        <p:spPr>
          <a:xfrm>
            <a:off x="5892419" y="3672078"/>
            <a:ext cx="1384935" cy="457225"/>
          </a:xfrm>
          <a:custGeom>
            <a:avLst/>
            <a:gdLst/>
            <a:ahLst/>
            <a:cxnLst/>
            <a:rect l="l" t="t" r="r" b="b"/>
            <a:pathLst>
              <a:path w="1384935" h="457225">
                <a:moveTo>
                  <a:pt x="114300" y="457225"/>
                </a:moveTo>
                <a:cubicBezTo>
                  <a:pt x="816102" y="457225"/>
                  <a:pt x="1384935" y="252527"/>
                  <a:pt x="1384935" y="0"/>
                </a:cubicBezTo>
                <a:lnTo>
                  <a:pt x="1270635" y="0"/>
                </a:lnTo>
                <a:cubicBezTo>
                  <a:pt x="1270635" y="252527"/>
                  <a:pt x="701802" y="457225"/>
                  <a:pt x="0" y="457225"/>
                </a:cubicBezTo>
                <a:close/>
              </a:path>
            </a:pathLst>
          </a:custGeom>
          <a:solidFill>
            <a:srgbClr val="93B1C6"/>
          </a:solidFill>
        </p:spPr>
        <p:txBody>
          <a:bodyPr wrap="square" lIns="0" tIns="0" rIns="0" bIns="0" rtlCol="0">
            <a:noAutofit/>
          </a:bodyPr>
          <a:lstStyle/>
          <a:p>
            <a:endParaRPr/>
          </a:p>
        </p:txBody>
      </p:sp>
      <p:sp>
        <p:nvSpPr>
          <p:cNvPr id="17" name="text 1"/>
          <p:cNvSpPr txBox="1"/>
          <p:nvPr/>
        </p:nvSpPr>
        <p:spPr>
          <a:xfrm>
            <a:off x="2392045" y="1200403"/>
            <a:ext cx="1631862" cy="412563"/>
          </a:xfrm>
          <a:prstGeom prst="rect">
            <a:avLst/>
          </a:prstGeom>
        </p:spPr>
        <p:txBody>
          <a:bodyPr vert="horz" wrap="none" lIns="0" tIns="0" rIns="0" bIns="0" rtlCol="0">
            <a:spAutoFit/>
          </a:bodyPr>
          <a:lstStyle/>
          <a:p>
            <a:pPr marL="440435">
              <a:lnSpc>
                <a:spcPct val="100000"/>
              </a:lnSpc>
            </a:pPr>
            <a:r>
              <a:rPr sz="1400" i="1" spc="10" dirty="0">
                <a:latin typeface="Arial"/>
                <a:cs typeface="Arial"/>
              </a:rPr>
              <a:t>Where  is</a:t>
            </a:r>
            <a:endParaRPr sz="1400">
              <a:latin typeface="Arial"/>
              <a:cs typeface="Arial"/>
            </a:endParaRPr>
          </a:p>
          <a:p>
            <a:pPr marL="0">
              <a:lnSpc>
                <a:spcPct val="100000"/>
              </a:lnSpc>
            </a:pPr>
            <a:r>
              <a:rPr sz="1370" i="1" spc="10" dirty="0">
                <a:latin typeface="Arial"/>
                <a:cs typeface="Arial"/>
              </a:rPr>
              <a:t>www.example.com?</a:t>
            </a:r>
            <a:endParaRPr sz="1300">
              <a:latin typeface="Arial"/>
              <a:cs typeface="Arial"/>
            </a:endParaRPr>
          </a:p>
        </p:txBody>
      </p:sp>
      <p:sp>
        <p:nvSpPr>
          <p:cNvPr id="18" name="text 1"/>
          <p:cNvSpPr txBox="1"/>
          <p:nvPr/>
        </p:nvSpPr>
        <p:spPr>
          <a:xfrm>
            <a:off x="5241671" y="1238249"/>
            <a:ext cx="1408689" cy="412563"/>
          </a:xfrm>
          <a:prstGeom prst="rect">
            <a:avLst/>
          </a:prstGeom>
        </p:spPr>
        <p:txBody>
          <a:bodyPr vert="horz" wrap="none" lIns="0" tIns="0" rIns="0" bIns="0" rtlCol="0">
            <a:spAutoFit/>
          </a:bodyPr>
          <a:lstStyle/>
          <a:p>
            <a:pPr marL="0">
              <a:lnSpc>
                <a:spcPct val="100000"/>
              </a:lnSpc>
            </a:pPr>
            <a:r>
              <a:rPr sz="1219" i="1" spc="10" dirty="0">
                <a:latin typeface="Arial"/>
                <a:cs typeface="Arial"/>
              </a:rPr>
              <a:t>I  don’t  know  –  I’ll</a:t>
            </a:r>
            <a:endParaRPr sz="1200">
              <a:latin typeface="Arial"/>
              <a:cs typeface="Arial"/>
            </a:endParaRPr>
          </a:p>
          <a:p>
            <a:pPr marL="27432">
              <a:lnSpc>
                <a:spcPct val="100000"/>
              </a:lnSpc>
            </a:pPr>
            <a:r>
              <a:rPr sz="1370" i="1" spc="10" dirty="0">
                <a:latin typeface="Arial"/>
                <a:cs typeface="Arial"/>
              </a:rPr>
              <a:t>ask  the  authority</a:t>
            </a:r>
            <a:endParaRPr sz="1300">
              <a:latin typeface="Arial"/>
              <a:cs typeface="Arial"/>
            </a:endParaRPr>
          </a:p>
        </p:txBody>
      </p:sp>
      <p:sp>
        <p:nvSpPr>
          <p:cNvPr id="19" name="text 1"/>
          <p:cNvSpPr txBox="1"/>
          <p:nvPr/>
        </p:nvSpPr>
        <p:spPr>
          <a:xfrm>
            <a:off x="2842260" y="3653408"/>
            <a:ext cx="792011" cy="199203"/>
          </a:xfrm>
          <a:prstGeom prst="rect">
            <a:avLst/>
          </a:prstGeom>
        </p:spPr>
        <p:txBody>
          <a:bodyPr vert="horz" wrap="none" lIns="0" tIns="0" rIns="0" bIns="0" rtlCol="0">
            <a:spAutoFit/>
          </a:bodyPr>
          <a:lstStyle/>
          <a:p>
            <a:pPr marL="0">
              <a:lnSpc>
                <a:spcPct val="100000"/>
              </a:lnSpc>
            </a:pPr>
            <a:r>
              <a:rPr sz="1400" i="1" spc="10" dirty="0">
                <a:latin typeface="Arial"/>
                <a:cs typeface="Arial"/>
              </a:rPr>
              <a:t>192.0.2.1</a:t>
            </a:r>
            <a:endParaRPr sz="1400">
              <a:latin typeface="Arial"/>
              <a:cs typeface="Arial"/>
            </a:endParaRPr>
          </a:p>
        </p:txBody>
      </p:sp>
      <p:sp>
        <p:nvSpPr>
          <p:cNvPr id="20" name="text 1"/>
          <p:cNvSpPr txBox="1"/>
          <p:nvPr/>
        </p:nvSpPr>
        <p:spPr>
          <a:xfrm>
            <a:off x="5580634" y="3691254"/>
            <a:ext cx="791757" cy="199203"/>
          </a:xfrm>
          <a:prstGeom prst="rect">
            <a:avLst/>
          </a:prstGeom>
        </p:spPr>
        <p:txBody>
          <a:bodyPr vert="horz" wrap="none" lIns="0" tIns="0" rIns="0" bIns="0" rtlCol="0">
            <a:spAutoFit/>
          </a:bodyPr>
          <a:lstStyle/>
          <a:p>
            <a:pPr marL="0">
              <a:lnSpc>
                <a:spcPct val="100000"/>
              </a:lnSpc>
            </a:pPr>
            <a:r>
              <a:rPr sz="1400" i="1" spc="10" dirty="0">
                <a:latin typeface="Arial"/>
                <a:cs typeface="Arial"/>
              </a:rPr>
              <a:t>192.0.2.1</a:t>
            </a:r>
            <a:endParaRPr sz="1400">
              <a:latin typeface="Arial"/>
              <a:cs typeface="Arial"/>
            </a:endParaRPr>
          </a:p>
        </p:txBody>
      </p:sp>
      <p:sp>
        <p:nvSpPr>
          <p:cNvPr id="21" name="text 1"/>
          <p:cNvSpPr txBox="1"/>
          <p:nvPr/>
        </p:nvSpPr>
        <p:spPr>
          <a:xfrm>
            <a:off x="6887591" y="1935757"/>
            <a:ext cx="1059264" cy="851637"/>
          </a:xfrm>
          <a:prstGeom prst="rect">
            <a:avLst/>
          </a:prstGeom>
        </p:spPr>
        <p:txBody>
          <a:bodyPr vert="horz" wrap="none" lIns="0" tIns="0" rIns="0" bIns="0" rtlCol="0">
            <a:spAutoFit/>
          </a:bodyPr>
          <a:lstStyle/>
          <a:p>
            <a:pPr marL="0">
              <a:lnSpc>
                <a:spcPct val="100000"/>
              </a:lnSpc>
            </a:pPr>
            <a:r>
              <a:rPr sz="6000" b="1" spc="10" dirty="0">
                <a:solidFill>
                  <a:srgbClr val="FFFFFF"/>
                </a:solidFill>
                <a:latin typeface="Arial"/>
                <a:cs typeface="Arial"/>
              </a:rPr>
              <a:t>53</a:t>
            </a:r>
            <a:endParaRPr sz="6000">
              <a:latin typeface="Arial"/>
              <a:cs typeface="Arial"/>
            </a:endParaRPr>
          </a:p>
        </p:txBody>
      </p:sp>
    </p:spTree>
    <p:extLst>
      <p:ext uri="{BB962C8B-B14F-4D97-AF65-F5344CB8AC3E}">
        <p14:creationId xmlns:p14="http://schemas.microsoft.com/office/powerpoint/2010/main" val="42433027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5344033" y="2879711"/>
            <a:ext cx="935363" cy="255729"/>
          </a:xfrm>
          <a:prstGeom prst="rect">
            <a:avLst/>
          </a:prstGeom>
        </p:spPr>
        <p:txBody>
          <a:bodyPr vert="horz" wrap="none" lIns="0" tIns="0" rIns="0" bIns="0" rtlCol="0">
            <a:spAutoFit/>
          </a:bodyPr>
          <a:lstStyle/>
          <a:p>
            <a:pPr marL="0">
              <a:lnSpc>
                <a:spcPct val="100000"/>
              </a:lnSpc>
            </a:pPr>
            <a:r>
              <a:rPr sz="1800" b="1" spc="10" dirty="0">
                <a:latin typeface="Arial"/>
                <a:cs typeface="Arial"/>
              </a:rPr>
              <a:t>Failover</a:t>
            </a:r>
            <a:endParaRPr sz="1800">
              <a:latin typeface="Arial"/>
              <a:cs typeface="Arial"/>
            </a:endParaRPr>
          </a:p>
        </p:txBody>
      </p:sp>
      <p:sp>
        <p:nvSpPr>
          <p:cNvPr id="4" name="text 1"/>
          <p:cNvSpPr txBox="1"/>
          <p:nvPr/>
        </p:nvSpPr>
        <p:spPr>
          <a:xfrm>
            <a:off x="5344033" y="3306707"/>
            <a:ext cx="3503066" cy="1627243"/>
          </a:xfrm>
          <a:prstGeom prst="rect">
            <a:avLst/>
          </a:prstGeom>
        </p:spPr>
        <p:txBody>
          <a:bodyPr vert="horz" wrap="none" lIns="0" tIns="0" rIns="0" bIns="0" rtlCol="0">
            <a:spAutoFit/>
          </a:bodyPr>
          <a:lstStyle/>
          <a:p>
            <a:pPr marL="0">
              <a:lnSpc>
                <a:spcPct val="100000"/>
              </a:lnSpc>
            </a:pPr>
            <a:r>
              <a:rPr sz="1680" spc="10" dirty="0">
                <a:latin typeface="Arial"/>
                <a:cs typeface="Arial"/>
              </a:rPr>
              <a:t>Only  return  answers  for  resources</a:t>
            </a:r>
            <a:endParaRPr sz="1600" dirty="0">
              <a:latin typeface="Arial"/>
              <a:cs typeface="Arial"/>
            </a:endParaRPr>
          </a:p>
          <a:p>
            <a:pPr marL="0">
              <a:lnSpc>
                <a:spcPct val="100000"/>
              </a:lnSpc>
            </a:pPr>
            <a:r>
              <a:rPr sz="1800" spc="10" dirty="0">
                <a:latin typeface="Arial"/>
                <a:cs typeface="Arial"/>
              </a:rPr>
              <a:t>that  are  healthy  and  reachable</a:t>
            </a:r>
            <a:endParaRPr sz="1800" dirty="0">
              <a:latin typeface="Arial"/>
              <a:cs typeface="Arial"/>
            </a:endParaRPr>
          </a:p>
          <a:p>
            <a:pPr marL="0">
              <a:lnSpc>
                <a:spcPct val="100000"/>
              </a:lnSpc>
            </a:pPr>
            <a:r>
              <a:rPr sz="1800" spc="10" dirty="0">
                <a:latin typeface="Arial"/>
                <a:cs typeface="Arial"/>
              </a:rPr>
              <a:t>from  the  outside  world,  so  that</a:t>
            </a:r>
            <a:endParaRPr sz="1800" dirty="0">
              <a:latin typeface="Arial"/>
              <a:cs typeface="Arial"/>
            </a:endParaRPr>
          </a:p>
          <a:p>
            <a:pPr marL="0">
              <a:lnSpc>
                <a:spcPct val="100000"/>
              </a:lnSpc>
            </a:pPr>
            <a:r>
              <a:rPr sz="1740" spc="10" dirty="0">
                <a:latin typeface="Arial"/>
                <a:cs typeface="Arial"/>
              </a:rPr>
              <a:t>your  end  users  are  routed  away</a:t>
            </a:r>
            <a:endParaRPr sz="1700" dirty="0">
              <a:latin typeface="Arial"/>
              <a:cs typeface="Arial"/>
            </a:endParaRPr>
          </a:p>
          <a:p>
            <a:pPr marL="0">
              <a:lnSpc>
                <a:spcPct val="100000"/>
              </a:lnSpc>
            </a:pPr>
            <a:r>
              <a:rPr sz="1680" spc="10" dirty="0">
                <a:latin typeface="Arial"/>
                <a:cs typeface="Arial"/>
              </a:rPr>
              <a:t>from  a  failed  or  unhealthy  part  of</a:t>
            </a:r>
            <a:endParaRPr sz="1600" dirty="0">
              <a:latin typeface="Arial"/>
              <a:cs typeface="Arial"/>
            </a:endParaRPr>
          </a:p>
          <a:p>
            <a:pPr marL="0">
              <a:lnSpc>
                <a:spcPct val="100000"/>
              </a:lnSpc>
            </a:pPr>
            <a:r>
              <a:rPr sz="1800" spc="10" dirty="0">
                <a:latin typeface="Arial"/>
                <a:cs typeface="Arial"/>
              </a:rPr>
              <a:t>your  application  </a:t>
            </a:r>
            <a:endParaRPr sz="1800" dirty="0">
              <a:latin typeface="Arial"/>
              <a:cs typeface="Arial"/>
            </a:endParaRPr>
          </a:p>
        </p:txBody>
      </p:sp>
      <p:sp>
        <p:nvSpPr>
          <p:cNvPr id="5" name="text 1"/>
          <p:cNvSpPr txBox="1"/>
          <p:nvPr/>
        </p:nvSpPr>
        <p:spPr>
          <a:xfrm>
            <a:off x="587349" y="2879711"/>
            <a:ext cx="1598582" cy="255729"/>
          </a:xfrm>
          <a:prstGeom prst="rect">
            <a:avLst/>
          </a:prstGeom>
        </p:spPr>
        <p:txBody>
          <a:bodyPr vert="horz" wrap="none" lIns="0" tIns="0" rIns="0" bIns="0" rtlCol="0">
            <a:spAutoFit/>
          </a:bodyPr>
          <a:lstStyle/>
          <a:p>
            <a:pPr marL="0">
              <a:lnSpc>
                <a:spcPct val="100000"/>
              </a:lnSpc>
            </a:pPr>
            <a:r>
              <a:rPr sz="1800" b="1" spc="10" dirty="0">
                <a:latin typeface="Arial"/>
                <a:cs typeface="Arial"/>
              </a:rPr>
              <a:t>Health  checks</a:t>
            </a:r>
            <a:endParaRPr sz="1800">
              <a:latin typeface="Arial"/>
              <a:cs typeface="Arial"/>
            </a:endParaRPr>
          </a:p>
        </p:txBody>
      </p:sp>
      <p:sp>
        <p:nvSpPr>
          <p:cNvPr id="6" name="text 1"/>
          <p:cNvSpPr txBox="1"/>
          <p:nvPr/>
        </p:nvSpPr>
        <p:spPr>
          <a:xfrm>
            <a:off x="587349" y="3306707"/>
            <a:ext cx="3200546" cy="1352923"/>
          </a:xfrm>
          <a:prstGeom prst="rect">
            <a:avLst/>
          </a:prstGeom>
        </p:spPr>
        <p:txBody>
          <a:bodyPr vert="horz" wrap="none" lIns="0" tIns="0" rIns="0" bIns="0" rtlCol="0">
            <a:spAutoFit/>
          </a:bodyPr>
          <a:lstStyle/>
          <a:p>
            <a:pPr marL="0">
              <a:lnSpc>
                <a:spcPct val="100000"/>
              </a:lnSpc>
            </a:pPr>
            <a:r>
              <a:rPr sz="1740" spc="10" dirty="0">
                <a:latin typeface="Arial"/>
                <a:cs typeface="Arial"/>
              </a:rPr>
              <a:t>Automated  requests  sent  over</a:t>
            </a:r>
            <a:endParaRPr sz="1700">
              <a:latin typeface="Arial"/>
              <a:cs typeface="Arial"/>
            </a:endParaRPr>
          </a:p>
          <a:p>
            <a:pPr marL="0">
              <a:lnSpc>
                <a:spcPct val="100000"/>
              </a:lnSpc>
            </a:pPr>
            <a:r>
              <a:rPr sz="1740" spc="10" dirty="0">
                <a:latin typeface="Arial"/>
                <a:cs typeface="Arial"/>
              </a:rPr>
              <a:t>the  Internet  to  your  application</a:t>
            </a:r>
            <a:endParaRPr sz="1700">
              <a:latin typeface="Arial"/>
              <a:cs typeface="Arial"/>
            </a:endParaRPr>
          </a:p>
          <a:p>
            <a:pPr marL="0">
              <a:lnSpc>
                <a:spcPct val="100000"/>
              </a:lnSpc>
            </a:pPr>
            <a:r>
              <a:rPr sz="1680" spc="10" dirty="0">
                <a:latin typeface="Arial"/>
                <a:cs typeface="Arial"/>
              </a:rPr>
              <a:t>to  verify  that  your  application  is</a:t>
            </a:r>
            <a:endParaRPr sz="1600">
              <a:latin typeface="Arial"/>
              <a:cs typeface="Arial"/>
            </a:endParaRPr>
          </a:p>
          <a:p>
            <a:pPr marL="0">
              <a:lnSpc>
                <a:spcPct val="100000"/>
              </a:lnSpc>
            </a:pPr>
            <a:r>
              <a:rPr sz="1800" spc="10" dirty="0">
                <a:latin typeface="Arial"/>
                <a:cs typeface="Arial"/>
              </a:rPr>
              <a:t>reachable,  available,  and</a:t>
            </a:r>
            <a:endParaRPr sz="1800">
              <a:latin typeface="Arial"/>
              <a:cs typeface="Arial"/>
            </a:endParaRPr>
          </a:p>
          <a:p>
            <a:pPr marL="0">
              <a:lnSpc>
                <a:spcPct val="100000"/>
              </a:lnSpc>
            </a:pPr>
            <a:r>
              <a:rPr sz="1800" spc="10" dirty="0">
                <a:latin typeface="Arial"/>
                <a:cs typeface="Arial"/>
              </a:rPr>
              <a:t>functional</a:t>
            </a:r>
            <a:endParaRPr sz="1800">
              <a:latin typeface="Arial"/>
              <a:cs typeface="Arial"/>
            </a:endParaRPr>
          </a:p>
        </p:txBody>
      </p:sp>
      <p:pic>
        <p:nvPicPr>
          <p:cNvPr id="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506" y="1468902"/>
            <a:ext cx="1409192" cy="1129589"/>
          </a:xfrm>
          <a:prstGeom prst="rect">
            <a:avLst/>
          </a:prstGeom>
        </p:spPr>
      </p:pic>
      <p:sp>
        <p:nvSpPr>
          <p:cNvPr id="8" name="text 1"/>
          <p:cNvSpPr txBox="1"/>
          <p:nvPr/>
        </p:nvSpPr>
        <p:spPr>
          <a:xfrm>
            <a:off x="4269613" y="2379439"/>
            <a:ext cx="657107" cy="851637"/>
          </a:xfrm>
          <a:prstGeom prst="rect">
            <a:avLst/>
          </a:prstGeom>
        </p:spPr>
        <p:txBody>
          <a:bodyPr vert="horz" wrap="none" lIns="0" tIns="0" rIns="0" bIns="0" rtlCol="0">
            <a:spAutoFit/>
          </a:bodyPr>
          <a:lstStyle/>
          <a:p>
            <a:pPr marL="0">
              <a:lnSpc>
                <a:spcPct val="100000"/>
              </a:lnSpc>
            </a:pPr>
            <a:r>
              <a:rPr sz="6000" b="1" spc="10" dirty="0">
                <a:latin typeface="Arial"/>
                <a:cs typeface="Arial"/>
              </a:rPr>
              <a:t>+</a:t>
            </a:r>
            <a:endParaRPr sz="6000">
              <a:latin typeface="Arial"/>
              <a:cs typeface="Arial"/>
            </a:endParaRPr>
          </a:p>
        </p:txBody>
      </p:sp>
      <p:pic>
        <p:nvPicPr>
          <p:cNvPr id="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19" y="1320617"/>
            <a:ext cx="2304796" cy="1469644"/>
          </a:xfrm>
          <a:prstGeom prst="rect">
            <a:avLst/>
          </a:prstGeom>
        </p:spPr>
      </p:pic>
      <p:sp>
        <p:nvSpPr>
          <p:cNvPr id="10" name="Title 9"/>
          <p:cNvSpPr>
            <a:spLocks noGrp="1"/>
          </p:cNvSpPr>
          <p:nvPr>
            <p:ph type="title"/>
          </p:nvPr>
        </p:nvSpPr>
        <p:spPr/>
        <p:txBody>
          <a:bodyPr/>
          <a:lstStyle/>
          <a:p>
            <a:r>
              <a:rPr lang="en-IN" dirty="0" smtClean="0"/>
              <a:t>What is DNS Failover?</a:t>
            </a:r>
            <a:endParaRPr lang="en-IN" dirty="0"/>
          </a:p>
        </p:txBody>
      </p:sp>
    </p:spTree>
    <p:extLst>
      <p:ext uri="{BB962C8B-B14F-4D97-AF65-F5344CB8AC3E}">
        <p14:creationId xmlns:p14="http://schemas.microsoft.com/office/powerpoint/2010/main" val="289507793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What is DNS Failover?</a:t>
            </a:r>
            <a:endParaRPr lang="en-IN" dirty="0"/>
          </a:p>
        </p:txBody>
      </p:sp>
      <p:sp>
        <p:nvSpPr>
          <p:cNvPr id="4" name="Content Placeholder 3"/>
          <p:cNvSpPr>
            <a:spLocks noGrp="1"/>
          </p:cNvSpPr>
          <p:nvPr>
            <p:ph idx="1"/>
          </p:nvPr>
        </p:nvSpPr>
        <p:spPr/>
        <p:txBody>
          <a:bodyPr/>
          <a:lstStyle/>
          <a:p>
            <a:r>
              <a:rPr lang="en-IN" sz="2000" dirty="0" smtClean="0">
                <a:latin typeface="Arial"/>
                <a:cs typeface="Arial"/>
              </a:rPr>
              <a:t>Improve  availability  of  your applications running on AWS</a:t>
            </a:r>
          </a:p>
          <a:p>
            <a:pPr lvl="1"/>
            <a:r>
              <a:rPr lang="en-IN" sz="1700" dirty="0" smtClean="0">
                <a:latin typeface="Arial"/>
                <a:cs typeface="Arial"/>
              </a:rPr>
              <a:t>So that you  can  configure  backup  and  failover  scenarios  for </a:t>
            </a:r>
            <a:r>
              <a:rPr lang="en-IN" sz="2000" dirty="0" smtClean="0">
                <a:latin typeface="Arial"/>
                <a:cs typeface="Arial"/>
              </a:rPr>
              <a:t>your  own  applications</a:t>
            </a:r>
          </a:p>
          <a:p>
            <a:endParaRPr lang="en-IN" sz="2000" dirty="0" smtClean="0">
              <a:latin typeface="Arial"/>
              <a:cs typeface="Arial"/>
            </a:endParaRPr>
          </a:p>
          <a:p>
            <a:r>
              <a:rPr lang="en-IN" sz="2000" dirty="0" smtClean="0">
                <a:latin typeface="Arial"/>
                <a:cs typeface="Arial"/>
              </a:rPr>
              <a:t>Enable  highly  available  multi-region architecture on AWS</a:t>
            </a:r>
          </a:p>
          <a:p>
            <a:pPr lvl="1"/>
            <a:r>
              <a:rPr lang="en-IN" sz="1700" dirty="0" smtClean="0">
                <a:latin typeface="Arial"/>
                <a:cs typeface="Arial"/>
              </a:rPr>
              <a:t>Providing a means to failover across regions</a:t>
            </a:r>
          </a:p>
          <a:p>
            <a:endParaRPr lang="en-IN" sz="2000" dirty="0" smtClean="0">
              <a:latin typeface="Arial"/>
              <a:cs typeface="Arial"/>
            </a:endParaRPr>
          </a:p>
        </p:txBody>
      </p:sp>
    </p:spTree>
    <p:extLst>
      <p:ext uri="{BB962C8B-B14F-4D97-AF65-F5344CB8AC3E}">
        <p14:creationId xmlns:p14="http://schemas.microsoft.com/office/powerpoint/2010/main" val="30486374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EC2Benefits</a:t>
            </a:r>
            <a:endParaRPr lang="en-IN" dirty="0"/>
          </a:p>
        </p:txBody>
      </p:sp>
      <p:sp>
        <p:nvSpPr>
          <p:cNvPr id="3" name="Content Placeholder 2"/>
          <p:cNvSpPr>
            <a:spLocks noGrp="1"/>
          </p:cNvSpPr>
          <p:nvPr>
            <p:ph idx="1"/>
          </p:nvPr>
        </p:nvSpPr>
        <p:spPr/>
        <p:txBody>
          <a:bodyPr/>
          <a:lstStyle/>
          <a:p>
            <a:r>
              <a:rPr lang="en-IN" dirty="0" smtClean="0"/>
              <a:t>Elasticity</a:t>
            </a:r>
          </a:p>
          <a:p>
            <a:r>
              <a:rPr lang="en-IN" dirty="0" smtClean="0"/>
              <a:t>Completely Controlled</a:t>
            </a:r>
          </a:p>
          <a:p>
            <a:r>
              <a:rPr lang="en-IN" dirty="0" smtClean="0"/>
              <a:t>Flexibility</a:t>
            </a:r>
          </a:p>
          <a:p>
            <a:r>
              <a:rPr lang="en-IN" dirty="0" smtClean="0"/>
              <a:t>Breadth of Functionality</a:t>
            </a:r>
          </a:p>
          <a:p>
            <a:r>
              <a:rPr lang="en-IN" dirty="0" err="1" smtClean="0"/>
              <a:t>Realibility</a:t>
            </a:r>
            <a:endParaRPr lang="en-IN" dirty="0" smtClean="0"/>
          </a:p>
          <a:p>
            <a:r>
              <a:rPr lang="en-IN" dirty="0" smtClean="0"/>
              <a:t>Security</a:t>
            </a:r>
          </a:p>
          <a:p>
            <a:r>
              <a:rPr lang="en-IN" dirty="0" smtClean="0"/>
              <a:t>Cost Effectiveness</a:t>
            </a:r>
          </a:p>
          <a:p>
            <a:r>
              <a:rPr lang="en-IN" dirty="0" smtClean="0"/>
              <a:t>Scalability</a:t>
            </a:r>
            <a:endParaRPr lang="en-IN" dirty="0"/>
          </a:p>
        </p:txBody>
      </p:sp>
    </p:spTree>
    <p:extLst>
      <p:ext uri="{BB962C8B-B14F-4D97-AF65-F5344CB8AC3E}">
        <p14:creationId xmlns:p14="http://schemas.microsoft.com/office/powerpoint/2010/main" val="408539989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DNS  Failover:  A  Glossary</a:t>
            </a:r>
            <a:endParaRPr lang="en-IN" dirty="0"/>
          </a:p>
        </p:txBody>
      </p:sp>
      <p:sp>
        <p:nvSpPr>
          <p:cNvPr id="3" name="Content Placeholder 2"/>
          <p:cNvSpPr>
            <a:spLocks noGrp="1"/>
          </p:cNvSpPr>
          <p:nvPr>
            <p:ph idx="1"/>
          </p:nvPr>
        </p:nvSpPr>
        <p:spPr/>
        <p:txBody>
          <a:bodyPr/>
          <a:lstStyle/>
          <a:p>
            <a:r>
              <a:rPr lang="en-IN" sz="1800" b="1" dirty="0" smtClean="0"/>
              <a:t>Endpoint</a:t>
            </a:r>
            <a:r>
              <a:rPr lang="en-IN" sz="1800" dirty="0" smtClean="0"/>
              <a:t>:  an Internet  location,  defined  as  an  IP  address,  URL,  or  ELB  name, that  is  checked  periodically  to  determine  whether  a  healthy  response  is returned.</a:t>
            </a:r>
          </a:p>
          <a:p>
            <a:pPr lvl="1"/>
            <a:r>
              <a:rPr lang="en-IN" sz="1600" dirty="0" smtClean="0"/>
              <a:t>This represents  an  ELB,  and  EC2  instance, or an arbitrary IP Address</a:t>
            </a:r>
          </a:p>
          <a:p>
            <a:endParaRPr lang="en-IN" sz="1800" b="1" dirty="0" smtClean="0"/>
          </a:p>
          <a:p>
            <a:r>
              <a:rPr lang="en-IN" sz="1800" b="1" dirty="0" smtClean="0"/>
              <a:t>Health  Check</a:t>
            </a:r>
            <a:r>
              <a:rPr lang="en-IN" sz="1800" dirty="0" smtClean="0"/>
              <a:t>:  This  is  what  your  create  in  the  Route  53  console  or  API.</a:t>
            </a:r>
          </a:p>
          <a:p>
            <a:pPr lvl="1"/>
            <a:r>
              <a:rPr lang="en-IN" sz="1600" dirty="0" smtClean="0"/>
              <a:t>Has a status of either healthy or unhealthy depending on the results of our probing endpoint</a:t>
            </a:r>
          </a:p>
          <a:p>
            <a:pPr lvl="1"/>
            <a:r>
              <a:rPr lang="en-IN" sz="1600" dirty="0" smtClean="0"/>
              <a:t>You can associate one or more DNS records with the health check</a:t>
            </a:r>
          </a:p>
          <a:p>
            <a:pPr marL="0" indent="0">
              <a:buNone/>
            </a:pPr>
            <a:endParaRPr lang="en-IN" sz="1800" dirty="0" smtClean="0"/>
          </a:p>
        </p:txBody>
      </p:sp>
    </p:spTree>
    <p:extLst>
      <p:ext uri="{BB962C8B-B14F-4D97-AF65-F5344CB8AC3E}">
        <p14:creationId xmlns:p14="http://schemas.microsoft.com/office/powerpoint/2010/main" val="54144678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Does  it  Work?</a:t>
            </a:r>
            <a:endParaRPr lang="en-IN" dirty="0"/>
          </a:p>
        </p:txBody>
      </p:sp>
      <p:sp>
        <p:nvSpPr>
          <p:cNvPr id="3" name="Content Placeholder 2"/>
          <p:cNvSpPr>
            <a:spLocks noGrp="1"/>
          </p:cNvSpPr>
          <p:nvPr>
            <p:ph idx="1"/>
          </p:nvPr>
        </p:nvSpPr>
        <p:spPr/>
        <p:txBody>
          <a:bodyPr/>
          <a:lstStyle/>
          <a:p>
            <a:r>
              <a:rPr lang="en-IN" sz="1800" dirty="0" smtClean="0"/>
              <a:t>Route  53  conducts  health  checks  from  within  each  AWS  region</a:t>
            </a:r>
          </a:p>
          <a:p>
            <a:endParaRPr lang="en-IN" sz="1800" dirty="0" smtClean="0"/>
          </a:p>
          <a:p>
            <a:r>
              <a:rPr lang="en-IN" sz="1800" dirty="0" smtClean="0"/>
              <a:t>To  perform  a  health  check,  Route  53  makes a request to the specified IP address  /  URL.  If  we  get  a  successful  response,  the  health  check  passes.  If not,  the  health  check  fails.</a:t>
            </a:r>
          </a:p>
          <a:p>
            <a:endParaRPr lang="en-IN" sz="1800" dirty="0" smtClean="0"/>
          </a:p>
          <a:p>
            <a:r>
              <a:rPr lang="en-IN" sz="1800" dirty="0" smtClean="0"/>
              <a:t>If  a  health  check  fails,  all  DNS  records  that are dependent on  the  health  check will  be  made  inactive;  DNS  records  that  have  been  configured  as  backups  will become  active</a:t>
            </a:r>
          </a:p>
          <a:p>
            <a:endParaRPr lang="en-IN" sz="1800" dirty="0" smtClean="0"/>
          </a:p>
          <a:p>
            <a:r>
              <a:rPr lang="en-IN" sz="1800" dirty="0" smtClean="0"/>
              <a:t>Total time  from  endpoint  failure  to  DNS  failover is about 3 minutes</a:t>
            </a:r>
            <a:endParaRPr lang="en-IN" sz="1800" dirty="0"/>
          </a:p>
        </p:txBody>
      </p:sp>
    </p:spTree>
    <p:extLst>
      <p:ext uri="{BB962C8B-B14F-4D97-AF65-F5344CB8AC3E}">
        <p14:creationId xmlns:p14="http://schemas.microsoft.com/office/powerpoint/2010/main" val="196498271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Amazon VPC</a:t>
            </a:r>
            <a:endParaRPr lang="en-IN" dirty="0"/>
          </a:p>
        </p:txBody>
      </p:sp>
      <p:sp>
        <p:nvSpPr>
          <p:cNvPr id="3" name="Text Placeholder 2"/>
          <p:cNvSpPr>
            <a:spLocks noGrp="1"/>
          </p:cNvSpPr>
          <p:nvPr>
            <p:ph type="body" idx="1"/>
          </p:nvPr>
        </p:nvSpPr>
        <p:spPr/>
        <p:txBody>
          <a:bodyPr/>
          <a:lstStyle/>
          <a:p>
            <a:r>
              <a:rPr lang="en-IN" dirty="0" smtClean="0"/>
              <a:t>Virtual Private Cloud</a:t>
            </a:r>
            <a:endParaRPr lang="en-IN" dirty="0"/>
          </a:p>
        </p:txBody>
      </p:sp>
    </p:spTree>
    <p:extLst>
      <p:ext uri="{BB962C8B-B14F-4D97-AF65-F5344CB8AC3E}">
        <p14:creationId xmlns:p14="http://schemas.microsoft.com/office/powerpoint/2010/main" val="250991750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a:spLocks noChangeArrowheads="1"/>
          </p:cNvSpPr>
          <p:nvPr/>
        </p:nvSpPr>
        <p:spPr bwMode="auto">
          <a:xfrm>
            <a:off x="1974266" y="2333857"/>
            <a:ext cx="6636333" cy="1215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Secure and seamless bridge between a company’s existing private network and the AWS cloud</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Connect existing infrastructure to a set of isolated AWS compute resources via a Virtual Private Network (VPN) connection</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Bring your own address space and extend existing management </a:t>
            </a:r>
            <a:r>
              <a:rPr lang="en-US" sz="1200" dirty="0" smtClean="0">
                <a:solidFill>
                  <a:schemeClr val="tx1">
                    <a:lumMod val="75000"/>
                    <a:lumOff val="25000"/>
                  </a:schemeClr>
                </a:solidFill>
                <a:latin typeface="Helvetica Neue"/>
              </a:rPr>
              <a:t>capabilities</a:t>
            </a:r>
            <a:endParaRPr lang="en-US" sz="1200" dirty="0">
              <a:solidFill>
                <a:schemeClr val="tx1">
                  <a:lumMod val="75000"/>
                  <a:lumOff val="25000"/>
                </a:schemeClr>
              </a:solidFill>
              <a:latin typeface="Helvetica Neue"/>
            </a:endParaRPr>
          </a:p>
        </p:txBody>
      </p:sp>
      <p:sp>
        <p:nvSpPr>
          <p:cNvPr id="36" name="TextBox 35"/>
          <p:cNvSpPr txBox="1">
            <a:spLocks noChangeArrowheads="1"/>
          </p:cNvSpPr>
          <p:nvPr/>
        </p:nvSpPr>
        <p:spPr bwMode="auto">
          <a:xfrm>
            <a:off x="1974267" y="1872290"/>
            <a:ext cx="523615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pt-BR" b="1" dirty="0">
                <a:solidFill>
                  <a:srgbClr val="262261"/>
                </a:solidFill>
              </a:rPr>
              <a:t>Amazon Virtual Private Cloud </a:t>
            </a:r>
            <a:r>
              <a:rPr lang="pt-BR" b="1" dirty="0" smtClean="0">
                <a:solidFill>
                  <a:srgbClr val="262261"/>
                </a:solidFill>
              </a:rPr>
              <a:t>(VPC</a:t>
            </a:r>
            <a:r>
              <a:rPr lang="pt-BR" b="1" dirty="0">
                <a:solidFill>
                  <a:srgbClr val="262261"/>
                </a:solidFill>
              </a:rPr>
              <a:t>)</a:t>
            </a:r>
          </a:p>
        </p:txBody>
      </p:sp>
      <p:grpSp>
        <p:nvGrpSpPr>
          <p:cNvPr id="16" name="Group 13"/>
          <p:cNvGrpSpPr>
            <a:grpSpLocks/>
          </p:cNvGrpSpPr>
          <p:nvPr/>
        </p:nvGrpSpPr>
        <p:grpSpPr bwMode="auto">
          <a:xfrm>
            <a:off x="698997" y="1945445"/>
            <a:ext cx="827088" cy="923925"/>
            <a:chOff x="1754189" y="1868487"/>
            <a:chExt cx="465138" cy="519113"/>
          </a:xfrm>
          <a:solidFill>
            <a:srgbClr val="262261"/>
          </a:solidFill>
        </p:grpSpPr>
        <p:sp>
          <p:nvSpPr>
            <p:cNvPr id="17" name="Rectangle 118"/>
            <p:cNvSpPr>
              <a:spLocks noChangeArrowheads="1"/>
            </p:cNvSpPr>
            <p:nvPr/>
          </p:nvSpPr>
          <p:spPr bwMode="auto">
            <a:xfrm>
              <a:off x="1833564" y="2006600"/>
              <a:ext cx="74613" cy="2444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8" name="Rectangle 119"/>
            <p:cNvSpPr>
              <a:spLocks noChangeArrowheads="1"/>
            </p:cNvSpPr>
            <p:nvPr/>
          </p:nvSpPr>
          <p:spPr bwMode="auto">
            <a:xfrm>
              <a:off x="1754189" y="2125662"/>
              <a:ext cx="465138" cy="261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9" name="Freeform 120"/>
            <p:cNvSpPr>
              <a:spLocks/>
            </p:cNvSpPr>
            <p:nvPr/>
          </p:nvSpPr>
          <p:spPr bwMode="auto">
            <a:xfrm>
              <a:off x="1833564" y="1868487"/>
              <a:ext cx="307975" cy="139700"/>
            </a:xfrm>
            <a:custGeom>
              <a:avLst/>
              <a:gdLst>
                <a:gd name="T0" fmla="*/ 0 w 132"/>
                <a:gd name="T1" fmla="*/ 139700 h 60"/>
                <a:gd name="T2" fmla="*/ 153988 w 132"/>
                <a:gd name="T3" fmla="*/ 0 h 60"/>
                <a:gd name="T4" fmla="*/ 307975 w 132"/>
                <a:gd name="T5" fmla="*/ 139700 h 60"/>
                <a:gd name="T6" fmla="*/ 233314 w 132"/>
                <a:gd name="T7" fmla="*/ 139700 h 60"/>
                <a:gd name="T8" fmla="*/ 153988 w 132"/>
                <a:gd name="T9" fmla="*/ 67522 h 60"/>
                <a:gd name="T10" fmla="*/ 74661 w 132"/>
                <a:gd name="T11" fmla="*/ 139700 h 60"/>
                <a:gd name="T12" fmla="*/ 0 w 132"/>
                <a:gd name="T13" fmla="*/ 139700 h 60"/>
                <a:gd name="T14" fmla="*/ 0 60000 65536"/>
                <a:gd name="T15" fmla="*/ 0 60000 65536"/>
                <a:gd name="T16" fmla="*/ 0 60000 65536"/>
                <a:gd name="T17" fmla="*/ 0 60000 65536"/>
                <a:gd name="T18" fmla="*/ 0 60000 65536"/>
                <a:gd name="T19" fmla="*/ 0 60000 65536"/>
                <a:gd name="T20" fmla="*/ 0 60000 65536"/>
                <a:gd name="T21" fmla="*/ 0 w 132"/>
                <a:gd name="T22" fmla="*/ 0 h 60"/>
                <a:gd name="T23" fmla="*/ 132 w 132"/>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60">
                  <a:moveTo>
                    <a:pt x="0" y="60"/>
                  </a:moveTo>
                  <a:cubicBezTo>
                    <a:pt x="3" y="26"/>
                    <a:pt x="32" y="0"/>
                    <a:pt x="66" y="0"/>
                  </a:cubicBezTo>
                  <a:cubicBezTo>
                    <a:pt x="100" y="0"/>
                    <a:pt x="129" y="26"/>
                    <a:pt x="132" y="60"/>
                  </a:cubicBezTo>
                  <a:cubicBezTo>
                    <a:pt x="100" y="60"/>
                    <a:pt x="100" y="60"/>
                    <a:pt x="100" y="60"/>
                  </a:cubicBezTo>
                  <a:cubicBezTo>
                    <a:pt x="100" y="60"/>
                    <a:pt x="99" y="29"/>
                    <a:pt x="66" y="29"/>
                  </a:cubicBezTo>
                  <a:cubicBezTo>
                    <a:pt x="32" y="29"/>
                    <a:pt x="32" y="60"/>
                    <a:pt x="32" y="60"/>
                  </a:cubicBezTo>
                  <a:lnTo>
                    <a:pt x="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0" name="Rectangle 121"/>
            <p:cNvSpPr>
              <a:spLocks noChangeArrowheads="1"/>
            </p:cNvSpPr>
            <p:nvPr/>
          </p:nvSpPr>
          <p:spPr bwMode="auto">
            <a:xfrm>
              <a:off x="2066927" y="2006600"/>
              <a:ext cx="74613" cy="2444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1" name="Freeform 122"/>
            <p:cNvSpPr>
              <a:spLocks/>
            </p:cNvSpPr>
            <p:nvPr/>
          </p:nvSpPr>
          <p:spPr bwMode="auto">
            <a:xfrm>
              <a:off x="1801814" y="2176462"/>
              <a:ext cx="119063" cy="173038"/>
            </a:xfrm>
            <a:custGeom>
              <a:avLst/>
              <a:gdLst>
                <a:gd name="T0" fmla="*/ 0 w 75"/>
                <a:gd name="T1" fmla="*/ 0 h 109"/>
                <a:gd name="T2" fmla="*/ 26988 w 75"/>
                <a:gd name="T3" fmla="*/ 0 h 109"/>
                <a:gd name="T4" fmla="*/ 57150 w 75"/>
                <a:gd name="T5" fmla="*/ 138113 h 109"/>
                <a:gd name="T6" fmla="*/ 57150 w 75"/>
                <a:gd name="T7" fmla="*/ 138113 h 109"/>
                <a:gd name="T8" fmla="*/ 87313 w 75"/>
                <a:gd name="T9" fmla="*/ 0 h 109"/>
                <a:gd name="T10" fmla="*/ 119063 w 75"/>
                <a:gd name="T11" fmla="*/ 0 h 109"/>
                <a:gd name="T12" fmla="*/ 74613 w 75"/>
                <a:gd name="T13" fmla="*/ 173038 h 109"/>
                <a:gd name="T14" fmla="*/ 39688 w 75"/>
                <a:gd name="T15" fmla="*/ 173038 h 109"/>
                <a:gd name="T16" fmla="*/ 0 w 75"/>
                <a:gd name="T17" fmla="*/ 0 h 1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109"/>
                <a:gd name="T29" fmla="*/ 75 w 75"/>
                <a:gd name="T30" fmla="*/ 109 h 1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109">
                  <a:moveTo>
                    <a:pt x="0" y="0"/>
                  </a:moveTo>
                  <a:lnTo>
                    <a:pt x="17" y="0"/>
                  </a:lnTo>
                  <a:lnTo>
                    <a:pt x="36" y="87"/>
                  </a:lnTo>
                  <a:lnTo>
                    <a:pt x="55" y="0"/>
                  </a:lnTo>
                  <a:lnTo>
                    <a:pt x="75" y="0"/>
                  </a:lnTo>
                  <a:lnTo>
                    <a:pt x="47" y="109"/>
                  </a:lnTo>
                  <a:lnTo>
                    <a:pt x="25" y="109"/>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 name="Freeform 123"/>
            <p:cNvSpPr>
              <a:spLocks noEditPoints="1"/>
            </p:cNvSpPr>
            <p:nvPr/>
          </p:nvSpPr>
          <p:spPr bwMode="auto">
            <a:xfrm>
              <a:off x="1931989" y="2176462"/>
              <a:ext cx="103188" cy="173038"/>
            </a:xfrm>
            <a:custGeom>
              <a:avLst/>
              <a:gdLst>
                <a:gd name="T0" fmla="*/ 0 w 44"/>
                <a:gd name="T1" fmla="*/ 0 h 74"/>
                <a:gd name="T2" fmla="*/ 56284 w 44"/>
                <a:gd name="T3" fmla="*/ 0 h 74"/>
                <a:gd name="T4" fmla="*/ 103188 w 44"/>
                <a:gd name="T5" fmla="*/ 49105 h 74"/>
                <a:gd name="T6" fmla="*/ 53939 w 44"/>
                <a:gd name="T7" fmla="*/ 100549 h 74"/>
                <a:gd name="T8" fmla="*/ 28142 w 44"/>
                <a:gd name="T9" fmla="*/ 100549 h 74"/>
                <a:gd name="T10" fmla="*/ 28142 w 44"/>
                <a:gd name="T11" fmla="*/ 173038 h 74"/>
                <a:gd name="T12" fmla="*/ 0 w 44"/>
                <a:gd name="T13" fmla="*/ 173038 h 74"/>
                <a:gd name="T14" fmla="*/ 0 w 44"/>
                <a:gd name="T15" fmla="*/ 0 h 74"/>
                <a:gd name="T16" fmla="*/ 28142 w 44"/>
                <a:gd name="T17" fmla="*/ 79504 h 74"/>
                <a:gd name="T18" fmla="*/ 49249 w 44"/>
                <a:gd name="T19" fmla="*/ 79504 h 74"/>
                <a:gd name="T20" fmla="*/ 77391 w 44"/>
                <a:gd name="T21" fmla="*/ 51444 h 74"/>
                <a:gd name="T22" fmla="*/ 46904 w 44"/>
                <a:gd name="T23" fmla="*/ 21045 h 74"/>
                <a:gd name="T24" fmla="*/ 28142 w 44"/>
                <a:gd name="T25" fmla="*/ 21045 h 74"/>
                <a:gd name="T26" fmla="*/ 28142 w 44"/>
                <a:gd name="T27" fmla="*/ 79504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74"/>
                <a:gd name="T44" fmla="*/ 44 w 44"/>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74">
                  <a:moveTo>
                    <a:pt x="0" y="0"/>
                  </a:moveTo>
                  <a:cubicBezTo>
                    <a:pt x="24" y="0"/>
                    <a:pt x="24" y="0"/>
                    <a:pt x="24" y="0"/>
                  </a:cubicBezTo>
                  <a:cubicBezTo>
                    <a:pt x="38" y="0"/>
                    <a:pt x="44" y="9"/>
                    <a:pt x="44" y="21"/>
                  </a:cubicBezTo>
                  <a:cubicBezTo>
                    <a:pt x="44" y="35"/>
                    <a:pt x="37" y="43"/>
                    <a:pt x="23" y="43"/>
                  </a:cubicBezTo>
                  <a:cubicBezTo>
                    <a:pt x="12" y="43"/>
                    <a:pt x="12" y="43"/>
                    <a:pt x="12" y="43"/>
                  </a:cubicBezTo>
                  <a:cubicBezTo>
                    <a:pt x="12" y="74"/>
                    <a:pt x="12" y="74"/>
                    <a:pt x="12" y="74"/>
                  </a:cubicBezTo>
                  <a:cubicBezTo>
                    <a:pt x="0" y="74"/>
                    <a:pt x="0" y="74"/>
                    <a:pt x="0" y="74"/>
                  </a:cubicBezTo>
                  <a:lnTo>
                    <a:pt x="0" y="0"/>
                  </a:lnTo>
                  <a:close/>
                  <a:moveTo>
                    <a:pt x="12" y="34"/>
                  </a:moveTo>
                  <a:cubicBezTo>
                    <a:pt x="21" y="34"/>
                    <a:pt x="21" y="34"/>
                    <a:pt x="21" y="34"/>
                  </a:cubicBezTo>
                  <a:cubicBezTo>
                    <a:pt x="27" y="34"/>
                    <a:pt x="33" y="31"/>
                    <a:pt x="33" y="22"/>
                  </a:cubicBezTo>
                  <a:cubicBezTo>
                    <a:pt x="33" y="14"/>
                    <a:pt x="29" y="9"/>
                    <a:pt x="20" y="9"/>
                  </a:cubicBezTo>
                  <a:cubicBezTo>
                    <a:pt x="12" y="9"/>
                    <a:pt x="12" y="9"/>
                    <a:pt x="12" y="9"/>
                  </a:cubicBezTo>
                  <a:lnTo>
                    <a:pt x="12" y="34"/>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3" name="Freeform 124"/>
            <p:cNvSpPr>
              <a:spLocks/>
            </p:cNvSpPr>
            <p:nvPr/>
          </p:nvSpPr>
          <p:spPr bwMode="auto">
            <a:xfrm>
              <a:off x="2051052" y="2171700"/>
              <a:ext cx="109538" cy="182563"/>
            </a:xfrm>
            <a:custGeom>
              <a:avLst/>
              <a:gdLst>
                <a:gd name="T0" fmla="*/ 109538 w 47"/>
                <a:gd name="T1" fmla="*/ 114687 h 78"/>
                <a:gd name="T2" fmla="*/ 109538 w 47"/>
                <a:gd name="T3" fmla="*/ 119368 h 78"/>
                <a:gd name="T4" fmla="*/ 55934 w 47"/>
                <a:gd name="T5" fmla="*/ 182563 h 78"/>
                <a:gd name="T6" fmla="*/ 0 w 47"/>
                <a:gd name="T7" fmla="*/ 91282 h 78"/>
                <a:gd name="T8" fmla="*/ 55934 w 47"/>
                <a:gd name="T9" fmla="*/ 0 h 78"/>
                <a:gd name="T10" fmla="*/ 109538 w 47"/>
                <a:gd name="T11" fmla="*/ 56173 h 78"/>
                <a:gd name="T12" fmla="*/ 109538 w 47"/>
                <a:gd name="T13" fmla="*/ 58514 h 78"/>
                <a:gd name="T14" fmla="*/ 81571 w 47"/>
                <a:gd name="T15" fmla="*/ 58514 h 78"/>
                <a:gd name="T16" fmla="*/ 81571 w 47"/>
                <a:gd name="T17" fmla="*/ 56173 h 78"/>
                <a:gd name="T18" fmla="*/ 55934 w 47"/>
                <a:gd name="T19" fmla="*/ 21065 h 78"/>
                <a:gd name="T20" fmla="*/ 25637 w 47"/>
                <a:gd name="T21" fmla="*/ 91282 h 78"/>
                <a:gd name="T22" fmla="*/ 55934 w 47"/>
                <a:gd name="T23" fmla="*/ 161498 h 78"/>
                <a:gd name="T24" fmla="*/ 81571 w 47"/>
                <a:gd name="T25" fmla="*/ 119368 h 78"/>
                <a:gd name="T26" fmla="*/ 81571 w 47"/>
                <a:gd name="T27" fmla="*/ 114687 h 78"/>
                <a:gd name="T28" fmla="*/ 109538 w 47"/>
                <a:gd name="T29" fmla="*/ 11468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
                <a:gd name="T46" fmla="*/ 0 h 78"/>
                <a:gd name="T47" fmla="*/ 47 w 47"/>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 h="78">
                  <a:moveTo>
                    <a:pt x="47" y="49"/>
                  </a:moveTo>
                  <a:cubicBezTo>
                    <a:pt x="47" y="51"/>
                    <a:pt x="47" y="51"/>
                    <a:pt x="47" y="51"/>
                  </a:cubicBezTo>
                  <a:cubicBezTo>
                    <a:pt x="47" y="64"/>
                    <a:pt x="42" y="78"/>
                    <a:pt x="24" y="78"/>
                  </a:cubicBezTo>
                  <a:cubicBezTo>
                    <a:pt x="5" y="78"/>
                    <a:pt x="0" y="65"/>
                    <a:pt x="0" y="39"/>
                  </a:cubicBezTo>
                  <a:cubicBezTo>
                    <a:pt x="0" y="12"/>
                    <a:pt x="5" y="0"/>
                    <a:pt x="24" y="0"/>
                  </a:cubicBezTo>
                  <a:cubicBezTo>
                    <a:pt x="45" y="0"/>
                    <a:pt x="47" y="16"/>
                    <a:pt x="47" y="24"/>
                  </a:cubicBezTo>
                  <a:cubicBezTo>
                    <a:pt x="47" y="25"/>
                    <a:pt x="47" y="25"/>
                    <a:pt x="47" y="25"/>
                  </a:cubicBezTo>
                  <a:cubicBezTo>
                    <a:pt x="35" y="25"/>
                    <a:pt x="35" y="25"/>
                    <a:pt x="35" y="25"/>
                  </a:cubicBezTo>
                  <a:cubicBezTo>
                    <a:pt x="35" y="24"/>
                    <a:pt x="35" y="24"/>
                    <a:pt x="35" y="24"/>
                  </a:cubicBezTo>
                  <a:cubicBezTo>
                    <a:pt x="35" y="17"/>
                    <a:pt x="33" y="9"/>
                    <a:pt x="24" y="9"/>
                  </a:cubicBezTo>
                  <a:cubicBezTo>
                    <a:pt x="15" y="9"/>
                    <a:pt x="11" y="15"/>
                    <a:pt x="11" y="39"/>
                  </a:cubicBezTo>
                  <a:cubicBezTo>
                    <a:pt x="11" y="63"/>
                    <a:pt x="15" y="69"/>
                    <a:pt x="24" y="69"/>
                  </a:cubicBezTo>
                  <a:cubicBezTo>
                    <a:pt x="34" y="69"/>
                    <a:pt x="35" y="58"/>
                    <a:pt x="35" y="51"/>
                  </a:cubicBezTo>
                  <a:cubicBezTo>
                    <a:pt x="35" y="49"/>
                    <a:pt x="35" y="49"/>
                    <a:pt x="35" y="49"/>
                  </a:cubicBezTo>
                  <a:lnTo>
                    <a:pt x="47" y="4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225" y="4009279"/>
            <a:ext cx="717550" cy="688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IN" dirty="0" smtClean="0"/>
              <a:t>VPC</a:t>
            </a:r>
            <a:endParaRPr lang="en-IN" dirty="0"/>
          </a:p>
        </p:txBody>
      </p:sp>
    </p:spTree>
    <p:extLst>
      <p:ext uri="{BB962C8B-B14F-4D97-AF65-F5344CB8AC3E}">
        <p14:creationId xmlns:p14="http://schemas.microsoft.com/office/powerpoint/2010/main" val="2521840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3"/>
          <p:cNvGrpSpPr>
            <a:grpSpLocks/>
          </p:cNvGrpSpPr>
          <p:nvPr/>
        </p:nvGrpSpPr>
        <p:grpSpPr bwMode="auto">
          <a:xfrm>
            <a:off x="698997" y="1262868"/>
            <a:ext cx="827088" cy="923925"/>
            <a:chOff x="1754189" y="1868487"/>
            <a:chExt cx="465138" cy="519113"/>
          </a:xfrm>
          <a:solidFill>
            <a:srgbClr val="262261"/>
          </a:solidFill>
        </p:grpSpPr>
        <p:sp>
          <p:nvSpPr>
            <p:cNvPr id="17" name="Rectangle 118"/>
            <p:cNvSpPr>
              <a:spLocks noChangeArrowheads="1"/>
            </p:cNvSpPr>
            <p:nvPr/>
          </p:nvSpPr>
          <p:spPr bwMode="auto">
            <a:xfrm>
              <a:off x="1833564" y="2006600"/>
              <a:ext cx="74613" cy="2444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8" name="Rectangle 119"/>
            <p:cNvSpPr>
              <a:spLocks noChangeArrowheads="1"/>
            </p:cNvSpPr>
            <p:nvPr/>
          </p:nvSpPr>
          <p:spPr bwMode="auto">
            <a:xfrm>
              <a:off x="1754189" y="2125662"/>
              <a:ext cx="465138" cy="2619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9" name="Freeform 120"/>
            <p:cNvSpPr>
              <a:spLocks/>
            </p:cNvSpPr>
            <p:nvPr/>
          </p:nvSpPr>
          <p:spPr bwMode="auto">
            <a:xfrm>
              <a:off x="1833564" y="1868487"/>
              <a:ext cx="307975" cy="139700"/>
            </a:xfrm>
            <a:custGeom>
              <a:avLst/>
              <a:gdLst>
                <a:gd name="T0" fmla="*/ 0 w 132"/>
                <a:gd name="T1" fmla="*/ 139700 h 60"/>
                <a:gd name="T2" fmla="*/ 153988 w 132"/>
                <a:gd name="T3" fmla="*/ 0 h 60"/>
                <a:gd name="T4" fmla="*/ 307975 w 132"/>
                <a:gd name="T5" fmla="*/ 139700 h 60"/>
                <a:gd name="T6" fmla="*/ 233314 w 132"/>
                <a:gd name="T7" fmla="*/ 139700 h 60"/>
                <a:gd name="T8" fmla="*/ 153988 w 132"/>
                <a:gd name="T9" fmla="*/ 67522 h 60"/>
                <a:gd name="T10" fmla="*/ 74661 w 132"/>
                <a:gd name="T11" fmla="*/ 139700 h 60"/>
                <a:gd name="T12" fmla="*/ 0 w 132"/>
                <a:gd name="T13" fmla="*/ 139700 h 60"/>
                <a:gd name="T14" fmla="*/ 0 60000 65536"/>
                <a:gd name="T15" fmla="*/ 0 60000 65536"/>
                <a:gd name="T16" fmla="*/ 0 60000 65536"/>
                <a:gd name="T17" fmla="*/ 0 60000 65536"/>
                <a:gd name="T18" fmla="*/ 0 60000 65536"/>
                <a:gd name="T19" fmla="*/ 0 60000 65536"/>
                <a:gd name="T20" fmla="*/ 0 60000 65536"/>
                <a:gd name="T21" fmla="*/ 0 w 132"/>
                <a:gd name="T22" fmla="*/ 0 h 60"/>
                <a:gd name="T23" fmla="*/ 132 w 132"/>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60">
                  <a:moveTo>
                    <a:pt x="0" y="60"/>
                  </a:moveTo>
                  <a:cubicBezTo>
                    <a:pt x="3" y="26"/>
                    <a:pt x="32" y="0"/>
                    <a:pt x="66" y="0"/>
                  </a:cubicBezTo>
                  <a:cubicBezTo>
                    <a:pt x="100" y="0"/>
                    <a:pt x="129" y="26"/>
                    <a:pt x="132" y="60"/>
                  </a:cubicBezTo>
                  <a:cubicBezTo>
                    <a:pt x="100" y="60"/>
                    <a:pt x="100" y="60"/>
                    <a:pt x="100" y="60"/>
                  </a:cubicBezTo>
                  <a:cubicBezTo>
                    <a:pt x="100" y="60"/>
                    <a:pt x="99" y="29"/>
                    <a:pt x="66" y="29"/>
                  </a:cubicBezTo>
                  <a:cubicBezTo>
                    <a:pt x="32" y="29"/>
                    <a:pt x="32" y="60"/>
                    <a:pt x="32" y="60"/>
                  </a:cubicBezTo>
                  <a:lnTo>
                    <a:pt x="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0" name="Rectangle 121"/>
            <p:cNvSpPr>
              <a:spLocks noChangeArrowheads="1"/>
            </p:cNvSpPr>
            <p:nvPr/>
          </p:nvSpPr>
          <p:spPr bwMode="auto">
            <a:xfrm>
              <a:off x="2066927" y="2006600"/>
              <a:ext cx="74613" cy="2444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1" name="Freeform 122"/>
            <p:cNvSpPr>
              <a:spLocks/>
            </p:cNvSpPr>
            <p:nvPr/>
          </p:nvSpPr>
          <p:spPr bwMode="auto">
            <a:xfrm>
              <a:off x="1801814" y="2176462"/>
              <a:ext cx="119063" cy="173038"/>
            </a:xfrm>
            <a:custGeom>
              <a:avLst/>
              <a:gdLst>
                <a:gd name="T0" fmla="*/ 0 w 75"/>
                <a:gd name="T1" fmla="*/ 0 h 109"/>
                <a:gd name="T2" fmla="*/ 26988 w 75"/>
                <a:gd name="T3" fmla="*/ 0 h 109"/>
                <a:gd name="T4" fmla="*/ 57150 w 75"/>
                <a:gd name="T5" fmla="*/ 138113 h 109"/>
                <a:gd name="T6" fmla="*/ 57150 w 75"/>
                <a:gd name="T7" fmla="*/ 138113 h 109"/>
                <a:gd name="T8" fmla="*/ 87313 w 75"/>
                <a:gd name="T9" fmla="*/ 0 h 109"/>
                <a:gd name="T10" fmla="*/ 119063 w 75"/>
                <a:gd name="T11" fmla="*/ 0 h 109"/>
                <a:gd name="T12" fmla="*/ 74613 w 75"/>
                <a:gd name="T13" fmla="*/ 173038 h 109"/>
                <a:gd name="T14" fmla="*/ 39688 w 75"/>
                <a:gd name="T15" fmla="*/ 173038 h 109"/>
                <a:gd name="T16" fmla="*/ 0 w 75"/>
                <a:gd name="T17" fmla="*/ 0 h 1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109"/>
                <a:gd name="T29" fmla="*/ 75 w 75"/>
                <a:gd name="T30" fmla="*/ 109 h 1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109">
                  <a:moveTo>
                    <a:pt x="0" y="0"/>
                  </a:moveTo>
                  <a:lnTo>
                    <a:pt x="17" y="0"/>
                  </a:lnTo>
                  <a:lnTo>
                    <a:pt x="36" y="87"/>
                  </a:lnTo>
                  <a:lnTo>
                    <a:pt x="55" y="0"/>
                  </a:lnTo>
                  <a:lnTo>
                    <a:pt x="75" y="0"/>
                  </a:lnTo>
                  <a:lnTo>
                    <a:pt x="47" y="109"/>
                  </a:lnTo>
                  <a:lnTo>
                    <a:pt x="25" y="109"/>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 name="Freeform 123"/>
            <p:cNvSpPr>
              <a:spLocks noEditPoints="1"/>
            </p:cNvSpPr>
            <p:nvPr/>
          </p:nvSpPr>
          <p:spPr bwMode="auto">
            <a:xfrm>
              <a:off x="1931989" y="2176462"/>
              <a:ext cx="103188" cy="173038"/>
            </a:xfrm>
            <a:custGeom>
              <a:avLst/>
              <a:gdLst>
                <a:gd name="T0" fmla="*/ 0 w 44"/>
                <a:gd name="T1" fmla="*/ 0 h 74"/>
                <a:gd name="T2" fmla="*/ 56284 w 44"/>
                <a:gd name="T3" fmla="*/ 0 h 74"/>
                <a:gd name="T4" fmla="*/ 103188 w 44"/>
                <a:gd name="T5" fmla="*/ 49105 h 74"/>
                <a:gd name="T6" fmla="*/ 53939 w 44"/>
                <a:gd name="T7" fmla="*/ 100549 h 74"/>
                <a:gd name="T8" fmla="*/ 28142 w 44"/>
                <a:gd name="T9" fmla="*/ 100549 h 74"/>
                <a:gd name="T10" fmla="*/ 28142 w 44"/>
                <a:gd name="T11" fmla="*/ 173038 h 74"/>
                <a:gd name="T12" fmla="*/ 0 w 44"/>
                <a:gd name="T13" fmla="*/ 173038 h 74"/>
                <a:gd name="T14" fmla="*/ 0 w 44"/>
                <a:gd name="T15" fmla="*/ 0 h 74"/>
                <a:gd name="T16" fmla="*/ 28142 w 44"/>
                <a:gd name="T17" fmla="*/ 79504 h 74"/>
                <a:gd name="T18" fmla="*/ 49249 w 44"/>
                <a:gd name="T19" fmla="*/ 79504 h 74"/>
                <a:gd name="T20" fmla="*/ 77391 w 44"/>
                <a:gd name="T21" fmla="*/ 51444 h 74"/>
                <a:gd name="T22" fmla="*/ 46904 w 44"/>
                <a:gd name="T23" fmla="*/ 21045 h 74"/>
                <a:gd name="T24" fmla="*/ 28142 w 44"/>
                <a:gd name="T25" fmla="*/ 21045 h 74"/>
                <a:gd name="T26" fmla="*/ 28142 w 44"/>
                <a:gd name="T27" fmla="*/ 79504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
                <a:gd name="T43" fmla="*/ 0 h 74"/>
                <a:gd name="T44" fmla="*/ 44 w 44"/>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 h="74">
                  <a:moveTo>
                    <a:pt x="0" y="0"/>
                  </a:moveTo>
                  <a:cubicBezTo>
                    <a:pt x="24" y="0"/>
                    <a:pt x="24" y="0"/>
                    <a:pt x="24" y="0"/>
                  </a:cubicBezTo>
                  <a:cubicBezTo>
                    <a:pt x="38" y="0"/>
                    <a:pt x="44" y="9"/>
                    <a:pt x="44" y="21"/>
                  </a:cubicBezTo>
                  <a:cubicBezTo>
                    <a:pt x="44" y="35"/>
                    <a:pt x="37" y="43"/>
                    <a:pt x="23" y="43"/>
                  </a:cubicBezTo>
                  <a:cubicBezTo>
                    <a:pt x="12" y="43"/>
                    <a:pt x="12" y="43"/>
                    <a:pt x="12" y="43"/>
                  </a:cubicBezTo>
                  <a:cubicBezTo>
                    <a:pt x="12" y="74"/>
                    <a:pt x="12" y="74"/>
                    <a:pt x="12" y="74"/>
                  </a:cubicBezTo>
                  <a:cubicBezTo>
                    <a:pt x="0" y="74"/>
                    <a:pt x="0" y="74"/>
                    <a:pt x="0" y="74"/>
                  </a:cubicBezTo>
                  <a:lnTo>
                    <a:pt x="0" y="0"/>
                  </a:lnTo>
                  <a:close/>
                  <a:moveTo>
                    <a:pt x="12" y="34"/>
                  </a:moveTo>
                  <a:cubicBezTo>
                    <a:pt x="21" y="34"/>
                    <a:pt x="21" y="34"/>
                    <a:pt x="21" y="34"/>
                  </a:cubicBezTo>
                  <a:cubicBezTo>
                    <a:pt x="27" y="34"/>
                    <a:pt x="33" y="31"/>
                    <a:pt x="33" y="22"/>
                  </a:cubicBezTo>
                  <a:cubicBezTo>
                    <a:pt x="33" y="14"/>
                    <a:pt x="29" y="9"/>
                    <a:pt x="20" y="9"/>
                  </a:cubicBezTo>
                  <a:cubicBezTo>
                    <a:pt x="12" y="9"/>
                    <a:pt x="12" y="9"/>
                    <a:pt x="12" y="9"/>
                  </a:cubicBezTo>
                  <a:lnTo>
                    <a:pt x="12" y="34"/>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3" name="Freeform 124"/>
            <p:cNvSpPr>
              <a:spLocks/>
            </p:cNvSpPr>
            <p:nvPr/>
          </p:nvSpPr>
          <p:spPr bwMode="auto">
            <a:xfrm>
              <a:off x="2051052" y="2171700"/>
              <a:ext cx="109538" cy="182563"/>
            </a:xfrm>
            <a:custGeom>
              <a:avLst/>
              <a:gdLst>
                <a:gd name="T0" fmla="*/ 109538 w 47"/>
                <a:gd name="T1" fmla="*/ 114687 h 78"/>
                <a:gd name="T2" fmla="*/ 109538 w 47"/>
                <a:gd name="T3" fmla="*/ 119368 h 78"/>
                <a:gd name="T4" fmla="*/ 55934 w 47"/>
                <a:gd name="T5" fmla="*/ 182563 h 78"/>
                <a:gd name="T6" fmla="*/ 0 w 47"/>
                <a:gd name="T7" fmla="*/ 91282 h 78"/>
                <a:gd name="T8" fmla="*/ 55934 w 47"/>
                <a:gd name="T9" fmla="*/ 0 h 78"/>
                <a:gd name="T10" fmla="*/ 109538 w 47"/>
                <a:gd name="T11" fmla="*/ 56173 h 78"/>
                <a:gd name="T12" fmla="*/ 109538 w 47"/>
                <a:gd name="T13" fmla="*/ 58514 h 78"/>
                <a:gd name="T14" fmla="*/ 81571 w 47"/>
                <a:gd name="T15" fmla="*/ 58514 h 78"/>
                <a:gd name="T16" fmla="*/ 81571 w 47"/>
                <a:gd name="T17" fmla="*/ 56173 h 78"/>
                <a:gd name="T18" fmla="*/ 55934 w 47"/>
                <a:gd name="T19" fmla="*/ 21065 h 78"/>
                <a:gd name="T20" fmla="*/ 25637 w 47"/>
                <a:gd name="T21" fmla="*/ 91282 h 78"/>
                <a:gd name="T22" fmla="*/ 55934 w 47"/>
                <a:gd name="T23" fmla="*/ 161498 h 78"/>
                <a:gd name="T24" fmla="*/ 81571 w 47"/>
                <a:gd name="T25" fmla="*/ 119368 h 78"/>
                <a:gd name="T26" fmla="*/ 81571 w 47"/>
                <a:gd name="T27" fmla="*/ 114687 h 78"/>
                <a:gd name="T28" fmla="*/ 109538 w 47"/>
                <a:gd name="T29" fmla="*/ 11468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
                <a:gd name="T46" fmla="*/ 0 h 78"/>
                <a:gd name="T47" fmla="*/ 47 w 47"/>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 h="78">
                  <a:moveTo>
                    <a:pt x="47" y="49"/>
                  </a:moveTo>
                  <a:cubicBezTo>
                    <a:pt x="47" y="51"/>
                    <a:pt x="47" y="51"/>
                    <a:pt x="47" y="51"/>
                  </a:cubicBezTo>
                  <a:cubicBezTo>
                    <a:pt x="47" y="64"/>
                    <a:pt x="42" y="78"/>
                    <a:pt x="24" y="78"/>
                  </a:cubicBezTo>
                  <a:cubicBezTo>
                    <a:pt x="5" y="78"/>
                    <a:pt x="0" y="65"/>
                    <a:pt x="0" y="39"/>
                  </a:cubicBezTo>
                  <a:cubicBezTo>
                    <a:pt x="0" y="12"/>
                    <a:pt x="5" y="0"/>
                    <a:pt x="24" y="0"/>
                  </a:cubicBezTo>
                  <a:cubicBezTo>
                    <a:pt x="45" y="0"/>
                    <a:pt x="47" y="16"/>
                    <a:pt x="47" y="24"/>
                  </a:cubicBezTo>
                  <a:cubicBezTo>
                    <a:pt x="47" y="25"/>
                    <a:pt x="47" y="25"/>
                    <a:pt x="47" y="25"/>
                  </a:cubicBezTo>
                  <a:cubicBezTo>
                    <a:pt x="35" y="25"/>
                    <a:pt x="35" y="25"/>
                    <a:pt x="35" y="25"/>
                  </a:cubicBezTo>
                  <a:cubicBezTo>
                    <a:pt x="35" y="24"/>
                    <a:pt x="35" y="24"/>
                    <a:pt x="35" y="24"/>
                  </a:cubicBezTo>
                  <a:cubicBezTo>
                    <a:pt x="35" y="17"/>
                    <a:pt x="33" y="9"/>
                    <a:pt x="24" y="9"/>
                  </a:cubicBezTo>
                  <a:cubicBezTo>
                    <a:pt x="15" y="9"/>
                    <a:pt x="11" y="15"/>
                    <a:pt x="11" y="39"/>
                  </a:cubicBezTo>
                  <a:cubicBezTo>
                    <a:pt x="11" y="63"/>
                    <a:pt x="15" y="69"/>
                    <a:pt x="24" y="69"/>
                  </a:cubicBezTo>
                  <a:cubicBezTo>
                    <a:pt x="34" y="69"/>
                    <a:pt x="35" y="58"/>
                    <a:pt x="35" y="51"/>
                  </a:cubicBezTo>
                  <a:cubicBezTo>
                    <a:pt x="35" y="49"/>
                    <a:pt x="35" y="49"/>
                    <a:pt x="35" y="49"/>
                  </a:cubicBezTo>
                  <a:lnTo>
                    <a:pt x="47" y="4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7170" name="Picture 2" descr="C:\Users\trwilson\Desktop\Availability_Zon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290" y="994636"/>
            <a:ext cx="4263420" cy="412077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621730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40508" y="1911702"/>
            <a:ext cx="6062984" cy="2724151"/>
          </a:xfrm>
          <a:prstGeom prst="roundRect">
            <a:avLst>
              <a:gd name="adj" fmla="val 4779"/>
            </a:avLst>
          </a:prstGeom>
          <a:no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endParaRPr lang="en-US" sz="800" b="1" dirty="0">
              <a:solidFill>
                <a:schemeClr val="tx1">
                  <a:lumMod val="75000"/>
                  <a:lumOff val="25000"/>
                </a:schemeClr>
              </a:solidFill>
              <a:latin typeface="Helvetica Neue"/>
            </a:endParaRPr>
          </a:p>
        </p:txBody>
      </p:sp>
      <p:grpSp>
        <p:nvGrpSpPr>
          <p:cNvPr id="67" name="Group 66"/>
          <p:cNvGrpSpPr/>
          <p:nvPr/>
        </p:nvGrpSpPr>
        <p:grpSpPr>
          <a:xfrm>
            <a:off x="6438899" y="2452936"/>
            <a:ext cx="950280" cy="837769"/>
            <a:chOff x="1298135" y="3468207"/>
            <a:chExt cx="950280" cy="837769"/>
          </a:xfrm>
        </p:grpSpPr>
        <p:sp>
          <p:nvSpPr>
            <p:cNvPr id="68" name="Rectangle 7"/>
            <p:cNvSpPr/>
            <p:nvPr/>
          </p:nvSpPr>
          <p:spPr bwMode="auto">
            <a:xfrm>
              <a:off x="1497476" y="3468207"/>
              <a:ext cx="524518" cy="501199"/>
            </a:xfrm>
            <a:prstGeom prst="roundRect">
              <a:avLst/>
            </a:prstGeom>
            <a:solidFill>
              <a:srgbClr val="4CB5FF"/>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69" name="TextBox 68"/>
            <p:cNvSpPr txBox="1"/>
            <p:nvPr/>
          </p:nvSpPr>
          <p:spPr>
            <a:xfrm>
              <a:off x="1298135" y="4052060"/>
              <a:ext cx="950280" cy="253916"/>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10.218.2.35</a:t>
              </a:r>
              <a:endParaRPr lang="en-US" sz="1050" b="1" dirty="0">
                <a:solidFill>
                  <a:schemeClr val="tx1">
                    <a:lumMod val="75000"/>
                    <a:lumOff val="25000"/>
                  </a:schemeClr>
                </a:solidFill>
                <a:latin typeface="Helvetica Neue"/>
              </a:endParaRPr>
            </a:p>
          </p:txBody>
        </p:sp>
      </p:grpSp>
      <p:grpSp>
        <p:nvGrpSpPr>
          <p:cNvPr id="4" name="Group 3"/>
          <p:cNvGrpSpPr/>
          <p:nvPr/>
        </p:nvGrpSpPr>
        <p:grpSpPr>
          <a:xfrm>
            <a:off x="1827543" y="3224742"/>
            <a:ext cx="786438" cy="845463"/>
            <a:chOff x="1308278" y="3468207"/>
            <a:chExt cx="786438" cy="845463"/>
          </a:xfrm>
        </p:grpSpPr>
        <p:sp>
          <p:nvSpPr>
            <p:cNvPr id="5" name="Rectangle 7"/>
            <p:cNvSpPr/>
            <p:nvPr/>
          </p:nvSpPr>
          <p:spPr bwMode="auto">
            <a:xfrm>
              <a:off x="1439238" y="3468207"/>
              <a:ext cx="524518" cy="501199"/>
            </a:xfrm>
            <a:prstGeom prst="roundRect">
              <a:avLst/>
            </a:prstGeom>
            <a:solidFill>
              <a:srgbClr val="F29826"/>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38" name="TextBox 37"/>
            <p:cNvSpPr txBox="1"/>
            <p:nvPr/>
          </p:nvSpPr>
          <p:spPr>
            <a:xfrm>
              <a:off x="1308278" y="4052060"/>
              <a:ext cx="786438" cy="261610"/>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10.1.2.3</a:t>
              </a:r>
              <a:endParaRPr lang="en-US" sz="1050" b="1" dirty="0">
                <a:solidFill>
                  <a:schemeClr val="tx1">
                    <a:lumMod val="75000"/>
                    <a:lumOff val="25000"/>
                  </a:schemeClr>
                </a:solidFill>
                <a:latin typeface="Helvetica Neue"/>
              </a:endParaRPr>
            </a:p>
          </p:txBody>
        </p:sp>
      </p:grpSp>
      <p:grpSp>
        <p:nvGrpSpPr>
          <p:cNvPr id="2048" name="Group 2047"/>
          <p:cNvGrpSpPr/>
          <p:nvPr/>
        </p:nvGrpSpPr>
        <p:grpSpPr>
          <a:xfrm>
            <a:off x="2671383" y="2390480"/>
            <a:ext cx="3890232" cy="1857586"/>
            <a:chOff x="2671383" y="2390480"/>
            <a:chExt cx="3890232" cy="1857586"/>
          </a:xfrm>
        </p:grpSpPr>
        <p:grpSp>
          <p:nvGrpSpPr>
            <p:cNvPr id="71" name="Group 70"/>
            <p:cNvGrpSpPr/>
            <p:nvPr/>
          </p:nvGrpSpPr>
          <p:grpSpPr>
            <a:xfrm>
              <a:off x="4899304" y="2390480"/>
              <a:ext cx="898271" cy="837769"/>
              <a:chOff x="1219731" y="3422679"/>
              <a:chExt cx="898271" cy="837769"/>
            </a:xfrm>
          </p:grpSpPr>
          <p:sp>
            <p:nvSpPr>
              <p:cNvPr id="72" name="Rectangle 7"/>
              <p:cNvSpPr/>
              <p:nvPr/>
            </p:nvSpPr>
            <p:spPr bwMode="auto">
              <a:xfrm>
                <a:off x="1406607" y="3422679"/>
                <a:ext cx="524518" cy="501199"/>
              </a:xfrm>
              <a:prstGeom prst="roundRect">
                <a:avLst/>
              </a:prstGeom>
              <a:solidFill>
                <a:srgbClr val="FF3300"/>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74" name="TextBox 73"/>
              <p:cNvSpPr txBox="1"/>
              <p:nvPr/>
            </p:nvSpPr>
            <p:spPr>
              <a:xfrm>
                <a:off x="1219731" y="4006532"/>
                <a:ext cx="898271" cy="253916"/>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10.8.56.23</a:t>
                </a:r>
                <a:endParaRPr lang="en-US" sz="1050" b="1" dirty="0">
                  <a:solidFill>
                    <a:schemeClr val="tx1">
                      <a:lumMod val="75000"/>
                      <a:lumOff val="25000"/>
                    </a:schemeClr>
                  </a:solidFill>
                  <a:latin typeface="Helvetica Neue"/>
                </a:endParaRPr>
              </a:p>
            </p:txBody>
          </p:sp>
        </p:grpSp>
        <p:grpSp>
          <p:nvGrpSpPr>
            <p:cNvPr id="76" name="Group 75"/>
            <p:cNvGrpSpPr/>
            <p:nvPr/>
          </p:nvGrpSpPr>
          <p:grpSpPr>
            <a:xfrm>
              <a:off x="5630385" y="3410297"/>
              <a:ext cx="931230" cy="837769"/>
              <a:chOff x="1311813" y="3468207"/>
              <a:chExt cx="931230" cy="837769"/>
            </a:xfrm>
          </p:grpSpPr>
          <p:sp>
            <p:nvSpPr>
              <p:cNvPr id="78" name="Rectangle 7"/>
              <p:cNvSpPr/>
              <p:nvPr/>
            </p:nvSpPr>
            <p:spPr bwMode="auto">
              <a:xfrm>
                <a:off x="1515169" y="3468207"/>
                <a:ext cx="524518" cy="501199"/>
              </a:xfrm>
              <a:prstGeom prst="roundRect">
                <a:avLst/>
              </a:prstGeom>
              <a:solidFill>
                <a:srgbClr val="FF3300"/>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79" name="TextBox 78"/>
              <p:cNvSpPr txBox="1"/>
              <p:nvPr/>
            </p:nvSpPr>
            <p:spPr>
              <a:xfrm>
                <a:off x="1311813" y="4052060"/>
                <a:ext cx="931230" cy="253916"/>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10.27.45.16</a:t>
                </a:r>
                <a:endParaRPr lang="en-US" sz="1050" b="1" dirty="0">
                  <a:solidFill>
                    <a:schemeClr val="tx1">
                      <a:lumMod val="75000"/>
                      <a:lumOff val="25000"/>
                    </a:schemeClr>
                  </a:solidFill>
                  <a:latin typeface="Helvetica Neue"/>
                </a:endParaRPr>
              </a:p>
            </p:txBody>
          </p:sp>
        </p:grpSp>
        <p:grpSp>
          <p:nvGrpSpPr>
            <p:cNvPr id="41" name="Group 40"/>
            <p:cNvGrpSpPr/>
            <p:nvPr/>
          </p:nvGrpSpPr>
          <p:grpSpPr>
            <a:xfrm>
              <a:off x="2671383" y="2444714"/>
              <a:ext cx="898271" cy="837769"/>
              <a:chOff x="1328415" y="3468207"/>
              <a:chExt cx="898271" cy="837769"/>
            </a:xfrm>
          </p:grpSpPr>
          <p:sp>
            <p:nvSpPr>
              <p:cNvPr id="42" name="Rectangle 7"/>
              <p:cNvSpPr/>
              <p:nvPr/>
            </p:nvSpPr>
            <p:spPr bwMode="auto">
              <a:xfrm>
                <a:off x="1515291" y="3468207"/>
                <a:ext cx="524518" cy="501199"/>
              </a:xfrm>
              <a:prstGeom prst="roundRect">
                <a:avLst/>
              </a:prstGeom>
              <a:solidFill>
                <a:srgbClr val="FF3300"/>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43" name="TextBox 42"/>
              <p:cNvSpPr txBox="1"/>
              <p:nvPr/>
            </p:nvSpPr>
            <p:spPr>
              <a:xfrm>
                <a:off x="1328415" y="4052060"/>
                <a:ext cx="898271" cy="253916"/>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10.16.22.33</a:t>
                </a:r>
                <a:endParaRPr lang="en-US" sz="1050" b="1" dirty="0">
                  <a:solidFill>
                    <a:schemeClr val="tx1">
                      <a:lumMod val="75000"/>
                      <a:lumOff val="25000"/>
                    </a:schemeClr>
                  </a:solidFill>
                  <a:latin typeface="Helvetica Neue"/>
                </a:endParaRPr>
              </a:p>
            </p:txBody>
          </p:sp>
        </p:grpSp>
      </p:grpSp>
      <p:grpSp>
        <p:nvGrpSpPr>
          <p:cNvPr id="53" name="Group 52"/>
          <p:cNvGrpSpPr/>
          <p:nvPr/>
        </p:nvGrpSpPr>
        <p:grpSpPr>
          <a:xfrm>
            <a:off x="3388176" y="3516668"/>
            <a:ext cx="931230" cy="837769"/>
            <a:chOff x="1651989" y="3468207"/>
            <a:chExt cx="931230" cy="837769"/>
          </a:xfrm>
        </p:grpSpPr>
        <p:sp>
          <p:nvSpPr>
            <p:cNvPr id="54" name="Rectangle 7"/>
            <p:cNvSpPr/>
            <p:nvPr/>
          </p:nvSpPr>
          <p:spPr bwMode="auto">
            <a:xfrm>
              <a:off x="1855345" y="3468207"/>
              <a:ext cx="524518" cy="501199"/>
            </a:xfrm>
            <a:prstGeom prst="roundRect">
              <a:avLst/>
            </a:prstGeom>
            <a:solidFill>
              <a:srgbClr val="4CB5FF"/>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55" name="TextBox 54"/>
            <p:cNvSpPr txBox="1"/>
            <p:nvPr/>
          </p:nvSpPr>
          <p:spPr>
            <a:xfrm>
              <a:off x="1651989" y="4052060"/>
              <a:ext cx="931230" cy="253916"/>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10.27.45.16</a:t>
              </a:r>
              <a:endParaRPr lang="en-US" sz="1050" b="1" dirty="0">
                <a:solidFill>
                  <a:schemeClr val="tx1">
                    <a:lumMod val="75000"/>
                    <a:lumOff val="25000"/>
                  </a:schemeClr>
                </a:solidFill>
                <a:latin typeface="Helvetica Neue"/>
              </a:endParaRPr>
            </a:p>
          </p:txBody>
        </p:sp>
      </p:grpSp>
      <p:grpSp>
        <p:nvGrpSpPr>
          <p:cNvPr id="37" name="Group 36"/>
          <p:cNvGrpSpPr/>
          <p:nvPr/>
        </p:nvGrpSpPr>
        <p:grpSpPr>
          <a:xfrm>
            <a:off x="1754821" y="2069212"/>
            <a:ext cx="2586359" cy="2409131"/>
            <a:chOff x="1754821" y="2069212"/>
            <a:chExt cx="2586359" cy="2409131"/>
          </a:xfrm>
        </p:grpSpPr>
        <p:sp>
          <p:nvSpPr>
            <p:cNvPr id="39" name="Rectangle 7"/>
            <p:cNvSpPr/>
            <p:nvPr/>
          </p:nvSpPr>
          <p:spPr bwMode="auto">
            <a:xfrm>
              <a:off x="1754821" y="2069212"/>
              <a:ext cx="2586359" cy="2409131"/>
            </a:xfrm>
            <a:prstGeom prst="roundRect">
              <a:avLst>
                <a:gd name="adj" fmla="val 4779"/>
              </a:avLst>
            </a:prstGeom>
            <a:noFill/>
            <a:ln w="28575">
              <a:solidFill>
                <a:schemeClr val="tx2">
                  <a:lumMod val="60000"/>
                  <a:lumOff val="40000"/>
                </a:schemeClr>
              </a:solidFill>
              <a:prstDash val="dash"/>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endParaRPr lang="en-US" sz="800" b="1" dirty="0">
                <a:solidFill>
                  <a:schemeClr val="tx1">
                    <a:lumMod val="75000"/>
                    <a:lumOff val="25000"/>
                  </a:schemeClr>
                </a:solidFill>
                <a:latin typeface="Helvetica Neue"/>
              </a:endParaRPr>
            </a:p>
          </p:txBody>
        </p:sp>
        <p:sp>
          <p:nvSpPr>
            <p:cNvPr id="66" name="TextBox 65"/>
            <p:cNvSpPr txBox="1"/>
            <p:nvPr/>
          </p:nvSpPr>
          <p:spPr>
            <a:xfrm>
              <a:off x="1771311" y="4224427"/>
              <a:ext cx="533739" cy="253916"/>
            </a:xfrm>
            <a:prstGeom prst="rect">
              <a:avLst/>
            </a:prstGeom>
            <a:noFill/>
          </p:spPr>
          <p:txBody>
            <a:bodyPr wrap="square" rtlCol="0">
              <a:spAutoFit/>
            </a:bodyPr>
            <a:lstStyle/>
            <a:p>
              <a:r>
                <a:rPr lang="en-US" sz="1050" b="1" dirty="0" smtClean="0">
                  <a:solidFill>
                    <a:srgbClr val="0070C0"/>
                  </a:solidFill>
                  <a:latin typeface="Helvetica Neue"/>
                </a:rPr>
                <a:t>AZ A</a:t>
              </a:r>
              <a:endParaRPr lang="en-US" sz="1050" b="1" dirty="0">
                <a:solidFill>
                  <a:srgbClr val="0070C0"/>
                </a:solidFill>
                <a:latin typeface="Helvetica Neue"/>
              </a:endParaRPr>
            </a:p>
          </p:txBody>
        </p:sp>
      </p:grpSp>
      <p:grpSp>
        <p:nvGrpSpPr>
          <p:cNvPr id="35" name="Group 34"/>
          <p:cNvGrpSpPr/>
          <p:nvPr/>
        </p:nvGrpSpPr>
        <p:grpSpPr>
          <a:xfrm>
            <a:off x="4802821" y="2069212"/>
            <a:ext cx="2586359" cy="2409131"/>
            <a:chOff x="4802821" y="2069212"/>
            <a:chExt cx="2586359" cy="2409131"/>
          </a:xfrm>
        </p:grpSpPr>
        <p:sp>
          <p:nvSpPr>
            <p:cNvPr id="70" name="Rectangle 7"/>
            <p:cNvSpPr/>
            <p:nvPr/>
          </p:nvSpPr>
          <p:spPr bwMode="auto">
            <a:xfrm>
              <a:off x="4802821" y="2069212"/>
              <a:ext cx="2586359" cy="2409131"/>
            </a:xfrm>
            <a:prstGeom prst="roundRect">
              <a:avLst>
                <a:gd name="adj" fmla="val 4779"/>
              </a:avLst>
            </a:prstGeom>
            <a:noFill/>
            <a:ln w="28575">
              <a:solidFill>
                <a:schemeClr val="tx2">
                  <a:lumMod val="60000"/>
                  <a:lumOff val="40000"/>
                </a:schemeClr>
              </a:solidFill>
              <a:prstDash val="dash"/>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endParaRPr lang="en-US" sz="800" b="1" dirty="0">
                <a:solidFill>
                  <a:schemeClr val="tx1">
                    <a:lumMod val="75000"/>
                    <a:lumOff val="25000"/>
                  </a:schemeClr>
                </a:solidFill>
                <a:latin typeface="Helvetica Neue"/>
              </a:endParaRPr>
            </a:p>
          </p:txBody>
        </p:sp>
        <p:sp>
          <p:nvSpPr>
            <p:cNvPr id="80" name="TextBox 79"/>
            <p:cNvSpPr txBox="1"/>
            <p:nvPr/>
          </p:nvSpPr>
          <p:spPr>
            <a:xfrm>
              <a:off x="4819311" y="4224427"/>
              <a:ext cx="533739" cy="253916"/>
            </a:xfrm>
            <a:prstGeom prst="rect">
              <a:avLst/>
            </a:prstGeom>
            <a:noFill/>
          </p:spPr>
          <p:txBody>
            <a:bodyPr wrap="square" rtlCol="0">
              <a:spAutoFit/>
            </a:bodyPr>
            <a:lstStyle/>
            <a:p>
              <a:r>
                <a:rPr lang="en-US" sz="1050" b="1" dirty="0" smtClean="0">
                  <a:solidFill>
                    <a:srgbClr val="0070C0"/>
                  </a:solidFill>
                  <a:latin typeface="Helvetica Neue"/>
                </a:rPr>
                <a:t>AZ B</a:t>
              </a:r>
              <a:endParaRPr lang="en-US" sz="1050" b="1" dirty="0">
                <a:solidFill>
                  <a:srgbClr val="0070C0"/>
                </a:solidFill>
                <a:latin typeface="Helvetica Neue"/>
              </a:endParaRPr>
            </a:p>
          </p:txBody>
        </p:sp>
      </p:grpSp>
      <p:grpSp>
        <p:nvGrpSpPr>
          <p:cNvPr id="2049" name="Group 2048"/>
          <p:cNvGrpSpPr/>
          <p:nvPr/>
        </p:nvGrpSpPr>
        <p:grpSpPr>
          <a:xfrm>
            <a:off x="1690717" y="1538513"/>
            <a:ext cx="5746993" cy="1978155"/>
            <a:chOff x="1690717" y="1538513"/>
            <a:chExt cx="5746993" cy="1978155"/>
          </a:xfrm>
        </p:grpSpPr>
        <p:cxnSp>
          <p:nvCxnSpPr>
            <p:cNvPr id="94" name="Straight Arrow Connector 93"/>
            <p:cNvCxnSpPr>
              <a:stCxn id="42" idx="0"/>
              <a:endCxn id="84" idx="2"/>
            </p:cNvCxnSpPr>
            <p:nvPr/>
          </p:nvCxnSpPr>
          <p:spPr>
            <a:xfrm flipV="1">
              <a:off x="3120518" y="1753957"/>
              <a:ext cx="0" cy="690757"/>
            </a:xfrm>
            <a:prstGeom prst="straightConnector1">
              <a:avLst/>
            </a:prstGeom>
            <a:ln>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2587322" y="1538513"/>
              <a:ext cx="1066391" cy="215444"/>
            </a:xfrm>
            <a:prstGeom prst="rect">
              <a:avLst/>
            </a:prstGeom>
            <a:noFill/>
          </p:spPr>
          <p:txBody>
            <a:bodyPr wrap="square" rtlCol="0">
              <a:spAutoFit/>
            </a:bodyPr>
            <a:lstStyle/>
            <a:p>
              <a:pPr algn="ctr"/>
              <a:r>
                <a:rPr lang="en-US" sz="800" b="1" dirty="0" smtClean="0">
                  <a:solidFill>
                    <a:schemeClr val="tx1">
                      <a:lumMod val="75000"/>
                      <a:lumOff val="25000"/>
                    </a:schemeClr>
                  </a:solidFill>
                  <a:latin typeface="Helvetica Neue"/>
                </a:rPr>
                <a:t>23.20.148.59</a:t>
              </a:r>
              <a:endParaRPr lang="en-US" sz="800" b="1" dirty="0">
                <a:solidFill>
                  <a:schemeClr val="tx1">
                    <a:lumMod val="75000"/>
                    <a:lumOff val="25000"/>
                  </a:schemeClr>
                </a:solidFill>
                <a:latin typeface="Helvetica Neue"/>
              </a:endParaRPr>
            </a:p>
          </p:txBody>
        </p:sp>
        <p:sp>
          <p:nvSpPr>
            <p:cNvPr id="85" name="TextBox 84"/>
            <p:cNvSpPr txBox="1"/>
            <p:nvPr/>
          </p:nvSpPr>
          <p:spPr>
            <a:xfrm>
              <a:off x="1690717" y="1538513"/>
              <a:ext cx="1066391" cy="215444"/>
            </a:xfrm>
            <a:prstGeom prst="rect">
              <a:avLst/>
            </a:prstGeom>
            <a:noFill/>
          </p:spPr>
          <p:txBody>
            <a:bodyPr wrap="square" rtlCol="0">
              <a:spAutoFit/>
            </a:bodyPr>
            <a:lstStyle/>
            <a:p>
              <a:pPr algn="ctr"/>
              <a:r>
                <a:rPr lang="en-US" sz="800" b="1" dirty="0" smtClean="0">
                  <a:solidFill>
                    <a:schemeClr val="tx1">
                      <a:lumMod val="75000"/>
                      <a:lumOff val="25000"/>
                    </a:schemeClr>
                  </a:solidFill>
                  <a:latin typeface="Helvetica Neue"/>
                </a:rPr>
                <a:t>23.20.103.11</a:t>
              </a:r>
              <a:endParaRPr lang="en-US" sz="800" b="1" dirty="0">
                <a:solidFill>
                  <a:schemeClr val="tx1">
                    <a:lumMod val="75000"/>
                    <a:lumOff val="25000"/>
                  </a:schemeClr>
                </a:solidFill>
                <a:latin typeface="Helvetica Neue"/>
              </a:endParaRPr>
            </a:p>
          </p:txBody>
        </p:sp>
        <p:sp>
          <p:nvSpPr>
            <p:cNvPr id="86" name="TextBox 85"/>
            <p:cNvSpPr txBox="1"/>
            <p:nvPr/>
          </p:nvSpPr>
          <p:spPr>
            <a:xfrm>
              <a:off x="3320595" y="1538513"/>
              <a:ext cx="1066391" cy="215444"/>
            </a:xfrm>
            <a:prstGeom prst="rect">
              <a:avLst/>
            </a:prstGeom>
            <a:noFill/>
          </p:spPr>
          <p:txBody>
            <a:bodyPr wrap="square" rtlCol="0">
              <a:spAutoFit/>
            </a:bodyPr>
            <a:lstStyle/>
            <a:p>
              <a:pPr algn="ctr"/>
              <a:r>
                <a:rPr lang="en-US" sz="800" b="1" dirty="0" smtClean="0">
                  <a:solidFill>
                    <a:schemeClr val="tx1">
                      <a:lumMod val="75000"/>
                      <a:lumOff val="25000"/>
                    </a:schemeClr>
                  </a:solidFill>
                  <a:latin typeface="Helvetica Neue"/>
                </a:rPr>
                <a:t>72.44.21.7</a:t>
              </a:r>
              <a:endParaRPr lang="en-US" sz="800" b="1" dirty="0">
                <a:solidFill>
                  <a:schemeClr val="tx1">
                    <a:lumMod val="75000"/>
                    <a:lumOff val="25000"/>
                  </a:schemeClr>
                </a:solidFill>
                <a:latin typeface="Helvetica Neue"/>
              </a:endParaRPr>
            </a:p>
          </p:txBody>
        </p:sp>
        <p:sp>
          <p:nvSpPr>
            <p:cNvPr id="87" name="TextBox 86"/>
            <p:cNvSpPr txBox="1"/>
            <p:nvPr/>
          </p:nvSpPr>
          <p:spPr>
            <a:xfrm>
              <a:off x="5562804" y="1538513"/>
              <a:ext cx="1066391" cy="215444"/>
            </a:xfrm>
            <a:prstGeom prst="rect">
              <a:avLst/>
            </a:prstGeom>
            <a:noFill/>
          </p:spPr>
          <p:txBody>
            <a:bodyPr wrap="square" rtlCol="0">
              <a:spAutoFit/>
            </a:bodyPr>
            <a:lstStyle/>
            <a:p>
              <a:pPr algn="ctr"/>
              <a:r>
                <a:rPr lang="en-US" sz="800" b="1" dirty="0" smtClean="0">
                  <a:solidFill>
                    <a:schemeClr val="tx1">
                      <a:lumMod val="75000"/>
                      <a:lumOff val="25000"/>
                    </a:schemeClr>
                  </a:solidFill>
                  <a:latin typeface="Helvetica Neue"/>
                </a:rPr>
                <a:t>23.19.11.5</a:t>
              </a:r>
              <a:endParaRPr lang="en-US" sz="800" b="1" dirty="0">
                <a:solidFill>
                  <a:schemeClr val="tx1">
                    <a:lumMod val="75000"/>
                    <a:lumOff val="25000"/>
                  </a:schemeClr>
                </a:solidFill>
                <a:latin typeface="Helvetica Neue"/>
              </a:endParaRPr>
            </a:p>
          </p:txBody>
        </p:sp>
        <p:sp>
          <p:nvSpPr>
            <p:cNvPr id="88" name="TextBox 87"/>
            <p:cNvSpPr txBox="1"/>
            <p:nvPr/>
          </p:nvSpPr>
          <p:spPr>
            <a:xfrm>
              <a:off x="4823104" y="1538513"/>
              <a:ext cx="1066391" cy="215444"/>
            </a:xfrm>
            <a:prstGeom prst="rect">
              <a:avLst/>
            </a:prstGeom>
            <a:noFill/>
          </p:spPr>
          <p:txBody>
            <a:bodyPr wrap="square" rtlCol="0">
              <a:spAutoFit/>
            </a:bodyPr>
            <a:lstStyle/>
            <a:p>
              <a:pPr algn="ctr"/>
              <a:r>
                <a:rPr lang="en-US" sz="800" b="1" dirty="0" smtClean="0">
                  <a:solidFill>
                    <a:schemeClr val="tx1">
                      <a:lumMod val="75000"/>
                      <a:lumOff val="25000"/>
                    </a:schemeClr>
                  </a:solidFill>
                  <a:latin typeface="Helvetica Neue"/>
                </a:rPr>
                <a:t>72.43.2.17</a:t>
              </a:r>
              <a:endParaRPr lang="en-US" sz="800" b="1" dirty="0">
                <a:solidFill>
                  <a:schemeClr val="tx1">
                    <a:lumMod val="75000"/>
                    <a:lumOff val="25000"/>
                  </a:schemeClr>
                </a:solidFill>
                <a:latin typeface="Helvetica Neue"/>
              </a:endParaRPr>
            </a:p>
          </p:txBody>
        </p:sp>
        <p:sp>
          <p:nvSpPr>
            <p:cNvPr id="89" name="TextBox 88"/>
            <p:cNvSpPr txBox="1"/>
            <p:nvPr/>
          </p:nvSpPr>
          <p:spPr>
            <a:xfrm>
              <a:off x="6371319" y="1538513"/>
              <a:ext cx="1066391" cy="215444"/>
            </a:xfrm>
            <a:prstGeom prst="rect">
              <a:avLst/>
            </a:prstGeom>
            <a:noFill/>
          </p:spPr>
          <p:txBody>
            <a:bodyPr wrap="square" rtlCol="0">
              <a:spAutoFit/>
            </a:bodyPr>
            <a:lstStyle/>
            <a:p>
              <a:pPr algn="ctr"/>
              <a:r>
                <a:rPr lang="en-US" sz="800" b="1" dirty="0" smtClean="0">
                  <a:solidFill>
                    <a:schemeClr val="tx1">
                      <a:lumMod val="75000"/>
                      <a:lumOff val="25000"/>
                    </a:schemeClr>
                  </a:solidFill>
                  <a:latin typeface="Helvetica Neue"/>
                </a:rPr>
                <a:t>72.18.7.3</a:t>
              </a:r>
              <a:endParaRPr lang="en-US" sz="800" b="1" dirty="0">
                <a:solidFill>
                  <a:schemeClr val="tx1">
                    <a:lumMod val="75000"/>
                    <a:lumOff val="25000"/>
                  </a:schemeClr>
                </a:solidFill>
                <a:latin typeface="Helvetica Neue"/>
              </a:endParaRPr>
            </a:p>
          </p:txBody>
        </p:sp>
        <p:cxnSp>
          <p:nvCxnSpPr>
            <p:cNvPr id="22" name="Straight Arrow Connector 21"/>
            <p:cNvCxnSpPr>
              <a:stCxn id="78" idx="0"/>
              <a:endCxn id="87" idx="2"/>
            </p:cNvCxnSpPr>
            <p:nvPr/>
          </p:nvCxnSpPr>
          <p:spPr>
            <a:xfrm flipV="1">
              <a:off x="6096000" y="1753957"/>
              <a:ext cx="0" cy="1656340"/>
            </a:xfrm>
            <a:prstGeom prst="straightConnector1">
              <a:avLst/>
            </a:prstGeom>
            <a:ln>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68" idx="0"/>
              <a:endCxn id="89" idx="2"/>
            </p:cNvCxnSpPr>
            <p:nvPr/>
          </p:nvCxnSpPr>
          <p:spPr>
            <a:xfrm flipV="1">
              <a:off x="6900499" y="1753957"/>
              <a:ext cx="4016" cy="698979"/>
            </a:xfrm>
            <a:prstGeom prst="straightConnector1">
              <a:avLst/>
            </a:prstGeom>
            <a:ln>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2" idx="0"/>
              <a:endCxn id="88" idx="2"/>
            </p:cNvCxnSpPr>
            <p:nvPr/>
          </p:nvCxnSpPr>
          <p:spPr>
            <a:xfrm flipV="1">
              <a:off x="5348439" y="1753957"/>
              <a:ext cx="7861" cy="636523"/>
            </a:xfrm>
            <a:prstGeom prst="straightConnector1">
              <a:avLst/>
            </a:prstGeom>
            <a:ln>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54" idx="0"/>
              <a:endCxn id="86" idx="2"/>
            </p:cNvCxnSpPr>
            <p:nvPr/>
          </p:nvCxnSpPr>
          <p:spPr>
            <a:xfrm flipV="1">
              <a:off x="3853791" y="1753957"/>
              <a:ext cx="0" cy="1762711"/>
            </a:xfrm>
            <a:prstGeom prst="straightConnector1">
              <a:avLst/>
            </a:prstGeom>
            <a:ln>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5" idx="0"/>
              <a:endCxn id="85" idx="2"/>
            </p:cNvCxnSpPr>
            <p:nvPr/>
          </p:nvCxnSpPr>
          <p:spPr>
            <a:xfrm flipV="1">
              <a:off x="2220762" y="1753957"/>
              <a:ext cx="3151" cy="1470785"/>
            </a:xfrm>
            <a:prstGeom prst="straightConnector1">
              <a:avLst/>
            </a:prstGeom>
            <a:ln>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96" name="TextBox 95"/>
          <p:cNvSpPr txBox="1"/>
          <p:nvPr/>
        </p:nvSpPr>
        <p:spPr>
          <a:xfrm>
            <a:off x="1544714" y="4635853"/>
            <a:ext cx="3811585" cy="253916"/>
          </a:xfrm>
          <a:prstGeom prst="rect">
            <a:avLst/>
          </a:prstGeom>
          <a:noFill/>
        </p:spPr>
        <p:txBody>
          <a:bodyPr wrap="square" rtlCol="0">
            <a:spAutoFit/>
          </a:bodyPr>
          <a:lstStyle/>
          <a:p>
            <a:r>
              <a:rPr lang="en-US" sz="1050" b="1" dirty="0" smtClean="0">
                <a:solidFill>
                  <a:schemeClr val="tx1">
                    <a:lumMod val="75000"/>
                    <a:lumOff val="25000"/>
                  </a:schemeClr>
                </a:solidFill>
                <a:latin typeface="Helvetica Neue"/>
              </a:rPr>
              <a:t>AWS Region – EC2 classic is one big 10.0.0.0/8 network</a:t>
            </a:r>
            <a:endParaRPr lang="en-US" sz="1050" b="1" dirty="0">
              <a:solidFill>
                <a:schemeClr val="tx1">
                  <a:lumMod val="75000"/>
                  <a:lumOff val="25000"/>
                </a:schemeClr>
              </a:solidFill>
              <a:latin typeface="Helvetica Neue"/>
            </a:endParaRPr>
          </a:p>
        </p:txBody>
      </p:sp>
      <p:grpSp>
        <p:nvGrpSpPr>
          <p:cNvPr id="100" name="Group 99"/>
          <p:cNvGrpSpPr/>
          <p:nvPr/>
        </p:nvGrpSpPr>
        <p:grpSpPr>
          <a:xfrm>
            <a:off x="4198394" y="1057897"/>
            <a:ext cx="1976412" cy="460541"/>
            <a:chOff x="4116051" y="928357"/>
            <a:chExt cx="1976412" cy="460541"/>
          </a:xfrm>
        </p:grpSpPr>
        <p:pic>
          <p:nvPicPr>
            <p:cNvPr id="101" name="Picture 100"/>
            <p:cNvPicPr>
              <a:picLocks noChangeAspect="1"/>
            </p:cNvPicPr>
            <p:nvPr/>
          </p:nvPicPr>
          <p:blipFill>
            <a:blip r:embed="rId2"/>
            <a:stretch>
              <a:fillRect/>
            </a:stretch>
          </p:blipFill>
          <p:spPr>
            <a:xfrm>
              <a:off x="4116051" y="928357"/>
              <a:ext cx="741360" cy="460541"/>
            </a:xfrm>
            <a:prstGeom prst="rect">
              <a:avLst/>
            </a:prstGeom>
          </p:spPr>
        </p:pic>
        <p:sp>
          <p:nvSpPr>
            <p:cNvPr id="102" name="TextBox 5"/>
            <p:cNvSpPr txBox="1">
              <a:spLocks noChangeArrowheads="1"/>
            </p:cNvSpPr>
            <p:nvPr/>
          </p:nvSpPr>
          <p:spPr bwMode="auto">
            <a:xfrm>
              <a:off x="4857411" y="1105084"/>
              <a:ext cx="1235052" cy="253916"/>
            </a:xfrm>
            <a:prstGeom prst="rect">
              <a:avLst/>
            </a:prstGeom>
            <a:noFill/>
            <a:ln w="9525">
              <a:noFill/>
              <a:miter lim="800000"/>
              <a:headEnd/>
              <a:tailEnd/>
            </a:ln>
          </p:spPr>
          <p:txBody>
            <a:bodyPr wrap="square">
              <a:spAutoFit/>
            </a:bodyPr>
            <a:lstStyle/>
            <a:p>
              <a:r>
                <a:rPr lang="en-US" sz="1050" b="1" dirty="0" smtClean="0">
                  <a:solidFill>
                    <a:schemeClr val="tx1">
                      <a:lumMod val="75000"/>
                      <a:lumOff val="25000"/>
                    </a:schemeClr>
                  </a:solidFill>
                  <a:latin typeface="Helvetica Neue"/>
                  <a:ea typeface="Verdana" pitchFamily="34" charset="0"/>
                  <a:cs typeface="Arial"/>
                </a:rPr>
                <a:t>Internet</a:t>
              </a:r>
              <a:endParaRPr lang="en-US" sz="1050" b="1" dirty="0">
                <a:solidFill>
                  <a:schemeClr val="tx1">
                    <a:lumMod val="75000"/>
                    <a:lumOff val="25000"/>
                  </a:schemeClr>
                </a:solidFill>
                <a:latin typeface="Helvetica Neue"/>
                <a:ea typeface="Verdana" pitchFamily="34" charset="0"/>
                <a:cs typeface="Arial"/>
              </a:endParaRPr>
            </a:p>
          </p:txBody>
        </p:sp>
      </p:grpSp>
      <p:grpSp>
        <p:nvGrpSpPr>
          <p:cNvPr id="107" name="Group 106"/>
          <p:cNvGrpSpPr/>
          <p:nvPr/>
        </p:nvGrpSpPr>
        <p:grpSpPr>
          <a:xfrm>
            <a:off x="551193" y="1967748"/>
            <a:ext cx="786438" cy="799297"/>
            <a:chOff x="1308278" y="3468207"/>
            <a:chExt cx="786438" cy="799297"/>
          </a:xfrm>
        </p:grpSpPr>
        <p:sp>
          <p:nvSpPr>
            <p:cNvPr id="108" name="Rectangle 7"/>
            <p:cNvSpPr/>
            <p:nvPr/>
          </p:nvSpPr>
          <p:spPr bwMode="auto">
            <a:xfrm>
              <a:off x="1439238" y="3468207"/>
              <a:ext cx="524518" cy="501199"/>
            </a:xfrm>
            <a:prstGeom prst="roundRect">
              <a:avLst/>
            </a:prstGeom>
            <a:solidFill>
              <a:srgbClr val="F29826"/>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109" name="TextBox 108"/>
            <p:cNvSpPr txBox="1"/>
            <p:nvPr/>
          </p:nvSpPr>
          <p:spPr>
            <a:xfrm>
              <a:off x="1308278" y="4052060"/>
              <a:ext cx="786438" cy="215444"/>
            </a:xfrm>
            <a:prstGeom prst="rect">
              <a:avLst/>
            </a:prstGeom>
            <a:noFill/>
          </p:spPr>
          <p:txBody>
            <a:bodyPr wrap="square" rtlCol="0">
              <a:spAutoFit/>
            </a:bodyPr>
            <a:lstStyle/>
            <a:p>
              <a:pPr algn="ctr"/>
              <a:r>
                <a:rPr lang="en-US" sz="800" b="1" dirty="0" smtClean="0">
                  <a:solidFill>
                    <a:schemeClr val="tx1">
                      <a:lumMod val="75000"/>
                      <a:lumOff val="25000"/>
                    </a:schemeClr>
                  </a:solidFill>
                  <a:latin typeface="Helvetica Neue"/>
                </a:rPr>
                <a:t>Customer 1</a:t>
              </a:r>
              <a:endParaRPr lang="en-US" sz="800" b="1" dirty="0">
                <a:solidFill>
                  <a:schemeClr val="tx1">
                    <a:lumMod val="75000"/>
                    <a:lumOff val="25000"/>
                  </a:schemeClr>
                </a:solidFill>
                <a:latin typeface="Helvetica Neue"/>
              </a:endParaRPr>
            </a:p>
          </p:txBody>
        </p:sp>
      </p:grpSp>
      <p:grpSp>
        <p:nvGrpSpPr>
          <p:cNvPr id="110" name="Group 109"/>
          <p:cNvGrpSpPr/>
          <p:nvPr/>
        </p:nvGrpSpPr>
        <p:grpSpPr>
          <a:xfrm>
            <a:off x="551193" y="2908083"/>
            <a:ext cx="786438" cy="799297"/>
            <a:chOff x="1308278" y="3468207"/>
            <a:chExt cx="786438" cy="799297"/>
          </a:xfrm>
        </p:grpSpPr>
        <p:sp>
          <p:nvSpPr>
            <p:cNvPr id="111" name="Rectangle 7"/>
            <p:cNvSpPr/>
            <p:nvPr/>
          </p:nvSpPr>
          <p:spPr bwMode="auto">
            <a:xfrm>
              <a:off x="1439238" y="3468207"/>
              <a:ext cx="524518" cy="501199"/>
            </a:xfrm>
            <a:prstGeom prst="roundRect">
              <a:avLst/>
            </a:prstGeom>
            <a:solidFill>
              <a:srgbClr val="FF3300"/>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112" name="TextBox 111"/>
            <p:cNvSpPr txBox="1"/>
            <p:nvPr/>
          </p:nvSpPr>
          <p:spPr>
            <a:xfrm>
              <a:off x="1308278" y="4052060"/>
              <a:ext cx="786438" cy="215444"/>
            </a:xfrm>
            <a:prstGeom prst="rect">
              <a:avLst/>
            </a:prstGeom>
            <a:noFill/>
          </p:spPr>
          <p:txBody>
            <a:bodyPr wrap="square" rtlCol="0">
              <a:spAutoFit/>
            </a:bodyPr>
            <a:lstStyle/>
            <a:p>
              <a:pPr algn="ctr"/>
              <a:r>
                <a:rPr lang="en-US" sz="800" b="1" dirty="0" smtClean="0">
                  <a:solidFill>
                    <a:schemeClr val="tx1">
                      <a:lumMod val="75000"/>
                      <a:lumOff val="25000"/>
                    </a:schemeClr>
                  </a:solidFill>
                  <a:latin typeface="Helvetica Neue"/>
                </a:rPr>
                <a:t>Customer 2</a:t>
              </a:r>
              <a:endParaRPr lang="en-US" sz="800" b="1" dirty="0">
                <a:solidFill>
                  <a:schemeClr val="tx1">
                    <a:lumMod val="75000"/>
                    <a:lumOff val="25000"/>
                  </a:schemeClr>
                </a:solidFill>
                <a:latin typeface="Helvetica Neue"/>
              </a:endParaRPr>
            </a:p>
          </p:txBody>
        </p:sp>
      </p:grpSp>
      <p:grpSp>
        <p:nvGrpSpPr>
          <p:cNvPr id="113" name="Group 112"/>
          <p:cNvGrpSpPr/>
          <p:nvPr/>
        </p:nvGrpSpPr>
        <p:grpSpPr>
          <a:xfrm>
            <a:off x="551193" y="3848417"/>
            <a:ext cx="786438" cy="799297"/>
            <a:chOff x="1308278" y="3468207"/>
            <a:chExt cx="786438" cy="799297"/>
          </a:xfrm>
        </p:grpSpPr>
        <p:sp>
          <p:nvSpPr>
            <p:cNvPr id="114" name="Rectangle 7"/>
            <p:cNvSpPr/>
            <p:nvPr/>
          </p:nvSpPr>
          <p:spPr bwMode="auto">
            <a:xfrm>
              <a:off x="1439238" y="3468207"/>
              <a:ext cx="524518" cy="501199"/>
            </a:xfrm>
            <a:prstGeom prst="roundRect">
              <a:avLst/>
            </a:prstGeom>
            <a:solidFill>
              <a:srgbClr val="4CB5FF"/>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115" name="TextBox 114"/>
            <p:cNvSpPr txBox="1"/>
            <p:nvPr/>
          </p:nvSpPr>
          <p:spPr>
            <a:xfrm>
              <a:off x="1308278" y="4052060"/>
              <a:ext cx="786438" cy="215444"/>
            </a:xfrm>
            <a:prstGeom prst="rect">
              <a:avLst/>
            </a:prstGeom>
            <a:noFill/>
          </p:spPr>
          <p:txBody>
            <a:bodyPr wrap="square" rtlCol="0">
              <a:spAutoFit/>
            </a:bodyPr>
            <a:lstStyle/>
            <a:p>
              <a:pPr algn="ctr"/>
              <a:r>
                <a:rPr lang="en-US" sz="800" b="1" dirty="0" smtClean="0">
                  <a:solidFill>
                    <a:schemeClr val="tx1">
                      <a:lumMod val="75000"/>
                      <a:lumOff val="25000"/>
                    </a:schemeClr>
                  </a:solidFill>
                  <a:latin typeface="Helvetica Neue"/>
                </a:rPr>
                <a:t>Customer 3</a:t>
              </a:r>
              <a:endParaRPr lang="en-US" sz="800" b="1" dirty="0">
                <a:solidFill>
                  <a:schemeClr val="tx1">
                    <a:lumMod val="75000"/>
                    <a:lumOff val="25000"/>
                  </a:schemeClr>
                </a:solidFill>
                <a:latin typeface="Helvetica Neue"/>
              </a:endParaRPr>
            </a:p>
          </p:txBody>
        </p:sp>
      </p:grpSp>
      <p:sp>
        <p:nvSpPr>
          <p:cNvPr id="56" name="Rectangle 55"/>
          <p:cNvSpPr/>
          <p:nvPr/>
        </p:nvSpPr>
        <p:spPr>
          <a:xfrm>
            <a:off x="196" y="72761"/>
            <a:ext cx="4305905" cy="453571"/>
          </a:xfrm>
          <a:prstGeom prst="rect">
            <a:avLst/>
          </a:prstGeom>
          <a:solidFill>
            <a:srgbClr val="262261"/>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EC2 Classic</a:t>
            </a:r>
            <a:endParaRPr lang="en-US" sz="2000" b="1" dirty="0">
              <a:solidFill>
                <a:prstClr val="white"/>
              </a:solidFill>
              <a:latin typeface="Helvetica Neue"/>
            </a:endParaRPr>
          </a:p>
        </p:txBody>
      </p:sp>
    </p:spTree>
    <p:extLst>
      <p:ext uri="{BB962C8B-B14F-4D97-AF65-F5344CB8AC3E}">
        <p14:creationId xmlns:p14="http://schemas.microsoft.com/office/powerpoint/2010/main" val="204750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
                                        </p:tgtEl>
                                        <p:attrNameLst>
                                          <p:attrName>style.visibility</p:attrName>
                                        </p:attrNameLst>
                                      </p:cBhvr>
                                      <p:to>
                                        <p:strVal val="visible"/>
                                      </p:to>
                                    </p:set>
                                    <p:animEffect transition="in" filter="fade">
                                      <p:cBhvr>
                                        <p:cTn id="12" dur="500"/>
                                        <p:tgtEl>
                                          <p:spTgt spid="20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10" presetClass="entr" presetSubtype="0"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49"/>
                                        </p:tgtEl>
                                        <p:attrNameLst>
                                          <p:attrName>style.visibility</p:attrName>
                                        </p:attrNameLst>
                                      </p:cBhvr>
                                      <p:to>
                                        <p:strVal val="visible"/>
                                      </p:to>
                                    </p:set>
                                    <p:animEffect transition="in" filter="fade">
                                      <p:cBhvr>
                                        <p:cTn id="25" dur="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40508" y="1911702"/>
            <a:ext cx="6062984" cy="2724151"/>
          </a:xfrm>
          <a:prstGeom prst="roundRect">
            <a:avLst>
              <a:gd name="adj" fmla="val 4779"/>
            </a:avLst>
          </a:prstGeom>
          <a:no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endParaRPr lang="en-US" sz="800" b="1" dirty="0">
              <a:solidFill>
                <a:schemeClr val="tx1">
                  <a:lumMod val="75000"/>
                  <a:lumOff val="25000"/>
                </a:schemeClr>
              </a:solidFill>
              <a:latin typeface="Helvetica Neue"/>
            </a:endParaRPr>
          </a:p>
        </p:txBody>
      </p:sp>
      <p:sp>
        <p:nvSpPr>
          <p:cNvPr id="39" name="Rectangle 7"/>
          <p:cNvSpPr/>
          <p:nvPr/>
        </p:nvSpPr>
        <p:spPr bwMode="auto">
          <a:xfrm>
            <a:off x="1754821" y="2069212"/>
            <a:ext cx="2586359" cy="2409131"/>
          </a:xfrm>
          <a:prstGeom prst="roundRect">
            <a:avLst>
              <a:gd name="adj" fmla="val 4779"/>
            </a:avLst>
          </a:prstGeom>
          <a:noFill/>
          <a:ln w="28575">
            <a:solidFill>
              <a:schemeClr val="tx2">
                <a:lumMod val="60000"/>
                <a:lumOff val="40000"/>
              </a:schemeClr>
            </a:solidFill>
            <a:prstDash val="dash"/>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endParaRPr lang="en-US" sz="800" b="1" dirty="0">
              <a:solidFill>
                <a:schemeClr val="tx1">
                  <a:lumMod val="75000"/>
                  <a:lumOff val="25000"/>
                </a:schemeClr>
              </a:solidFill>
              <a:latin typeface="Helvetica Neue"/>
            </a:endParaRPr>
          </a:p>
        </p:txBody>
      </p:sp>
      <p:sp>
        <p:nvSpPr>
          <p:cNvPr id="66" name="TextBox 65"/>
          <p:cNvSpPr txBox="1"/>
          <p:nvPr/>
        </p:nvSpPr>
        <p:spPr>
          <a:xfrm>
            <a:off x="1771311" y="4224427"/>
            <a:ext cx="533739" cy="253916"/>
          </a:xfrm>
          <a:prstGeom prst="rect">
            <a:avLst/>
          </a:prstGeom>
          <a:noFill/>
        </p:spPr>
        <p:txBody>
          <a:bodyPr wrap="square" rtlCol="0">
            <a:spAutoFit/>
          </a:bodyPr>
          <a:lstStyle/>
          <a:p>
            <a:r>
              <a:rPr lang="en-US" sz="1050" b="1" dirty="0" smtClean="0">
                <a:solidFill>
                  <a:srgbClr val="0070C0"/>
                </a:solidFill>
                <a:latin typeface="Helvetica Neue"/>
              </a:rPr>
              <a:t>AZ A</a:t>
            </a:r>
            <a:endParaRPr lang="en-US" sz="1050" b="1" dirty="0">
              <a:solidFill>
                <a:srgbClr val="0070C0"/>
              </a:solidFill>
              <a:latin typeface="Helvetica Neue"/>
            </a:endParaRPr>
          </a:p>
        </p:txBody>
      </p:sp>
      <p:grpSp>
        <p:nvGrpSpPr>
          <p:cNvPr id="22" name="Group 21"/>
          <p:cNvGrpSpPr/>
          <p:nvPr/>
        </p:nvGrpSpPr>
        <p:grpSpPr>
          <a:xfrm>
            <a:off x="5036942" y="2696226"/>
            <a:ext cx="1987943" cy="837769"/>
            <a:chOff x="5036942" y="2696226"/>
            <a:chExt cx="1987943" cy="837769"/>
          </a:xfrm>
        </p:grpSpPr>
        <p:grpSp>
          <p:nvGrpSpPr>
            <p:cNvPr id="41" name="Group 40"/>
            <p:cNvGrpSpPr/>
            <p:nvPr/>
          </p:nvGrpSpPr>
          <p:grpSpPr>
            <a:xfrm>
              <a:off x="5036942" y="2696226"/>
              <a:ext cx="898271" cy="837769"/>
              <a:chOff x="1366515" y="3468207"/>
              <a:chExt cx="898271" cy="837769"/>
            </a:xfrm>
          </p:grpSpPr>
          <p:sp>
            <p:nvSpPr>
              <p:cNvPr id="42" name="Rectangle 7"/>
              <p:cNvSpPr/>
              <p:nvPr/>
            </p:nvSpPr>
            <p:spPr bwMode="auto">
              <a:xfrm>
                <a:off x="1553391" y="3468207"/>
                <a:ext cx="524518" cy="501199"/>
              </a:xfrm>
              <a:prstGeom prst="roundRect">
                <a:avLst/>
              </a:prstGeom>
              <a:solidFill>
                <a:srgbClr val="F29826"/>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43" name="TextBox 42"/>
              <p:cNvSpPr txBox="1"/>
              <p:nvPr/>
            </p:nvSpPr>
            <p:spPr>
              <a:xfrm>
                <a:off x="1366515" y="4052060"/>
                <a:ext cx="898271" cy="253916"/>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10.0.2.11</a:t>
                </a:r>
                <a:endParaRPr lang="en-US" sz="1050" b="1" dirty="0">
                  <a:solidFill>
                    <a:schemeClr val="tx1">
                      <a:lumMod val="75000"/>
                      <a:lumOff val="25000"/>
                    </a:schemeClr>
                  </a:solidFill>
                  <a:latin typeface="Helvetica Neue"/>
                </a:endParaRPr>
              </a:p>
            </p:txBody>
          </p:sp>
        </p:grpSp>
        <p:grpSp>
          <p:nvGrpSpPr>
            <p:cNvPr id="67" name="Group 66"/>
            <p:cNvGrpSpPr/>
            <p:nvPr/>
          </p:nvGrpSpPr>
          <p:grpSpPr>
            <a:xfrm>
              <a:off x="6074605" y="2696226"/>
              <a:ext cx="950280" cy="837769"/>
              <a:chOff x="1298135" y="3468207"/>
              <a:chExt cx="950280" cy="837769"/>
            </a:xfrm>
          </p:grpSpPr>
          <p:sp>
            <p:nvSpPr>
              <p:cNvPr id="68" name="Rectangle 7"/>
              <p:cNvSpPr/>
              <p:nvPr/>
            </p:nvSpPr>
            <p:spPr bwMode="auto">
              <a:xfrm>
                <a:off x="1497476" y="3468207"/>
                <a:ext cx="524518" cy="501199"/>
              </a:xfrm>
              <a:prstGeom prst="roundRect">
                <a:avLst/>
              </a:prstGeom>
              <a:solidFill>
                <a:srgbClr val="F29826"/>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69" name="TextBox 68"/>
              <p:cNvSpPr txBox="1"/>
              <p:nvPr/>
            </p:nvSpPr>
            <p:spPr>
              <a:xfrm>
                <a:off x="1298135" y="4052060"/>
                <a:ext cx="950280" cy="253916"/>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10.0.2.12</a:t>
                </a:r>
                <a:endParaRPr lang="en-US" sz="1050" b="1" dirty="0">
                  <a:solidFill>
                    <a:schemeClr val="tx1">
                      <a:lumMod val="75000"/>
                      <a:lumOff val="25000"/>
                    </a:schemeClr>
                  </a:solidFill>
                  <a:latin typeface="Helvetica Neue"/>
                </a:endParaRPr>
              </a:p>
            </p:txBody>
          </p:sp>
        </p:grpSp>
      </p:grpSp>
      <p:sp>
        <p:nvSpPr>
          <p:cNvPr id="70" name="Rectangle 7"/>
          <p:cNvSpPr/>
          <p:nvPr/>
        </p:nvSpPr>
        <p:spPr bwMode="auto">
          <a:xfrm>
            <a:off x="4802821" y="2069212"/>
            <a:ext cx="2586359" cy="2409131"/>
          </a:xfrm>
          <a:prstGeom prst="roundRect">
            <a:avLst>
              <a:gd name="adj" fmla="val 4779"/>
            </a:avLst>
          </a:prstGeom>
          <a:noFill/>
          <a:ln w="28575">
            <a:solidFill>
              <a:schemeClr val="tx2">
                <a:lumMod val="60000"/>
                <a:lumOff val="40000"/>
              </a:schemeClr>
            </a:solidFill>
            <a:prstDash val="dash"/>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endParaRPr lang="en-US" sz="800" b="1" dirty="0">
              <a:solidFill>
                <a:schemeClr val="tx1">
                  <a:lumMod val="75000"/>
                  <a:lumOff val="25000"/>
                </a:schemeClr>
              </a:solidFill>
              <a:latin typeface="Helvetica Neue"/>
            </a:endParaRPr>
          </a:p>
        </p:txBody>
      </p:sp>
      <p:grpSp>
        <p:nvGrpSpPr>
          <p:cNvPr id="21" name="Group 20"/>
          <p:cNvGrpSpPr/>
          <p:nvPr/>
        </p:nvGrpSpPr>
        <p:grpSpPr>
          <a:xfrm>
            <a:off x="2050908" y="2696226"/>
            <a:ext cx="1964669" cy="837769"/>
            <a:chOff x="2050908" y="2696226"/>
            <a:chExt cx="1964669" cy="837769"/>
          </a:xfrm>
        </p:grpSpPr>
        <p:grpSp>
          <p:nvGrpSpPr>
            <p:cNvPr id="53" name="Group 52"/>
            <p:cNvGrpSpPr/>
            <p:nvPr/>
          </p:nvGrpSpPr>
          <p:grpSpPr>
            <a:xfrm>
              <a:off x="2050908" y="2696226"/>
              <a:ext cx="931230" cy="837769"/>
              <a:chOff x="1311813" y="3468207"/>
              <a:chExt cx="931230" cy="837769"/>
            </a:xfrm>
          </p:grpSpPr>
          <p:sp>
            <p:nvSpPr>
              <p:cNvPr id="54" name="Rectangle 7"/>
              <p:cNvSpPr/>
              <p:nvPr/>
            </p:nvSpPr>
            <p:spPr bwMode="auto">
              <a:xfrm>
                <a:off x="1515169" y="3468207"/>
                <a:ext cx="524518" cy="501199"/>
              </a:xfrm>
              <a:prstGeom prst="roundRect">
                <a:avLst/>
              </a:prstGeom>
              <a:solidFill>
                <a:srgbClr val="F29826"/>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55" name="TextBox 54"/>
              <p:cNvSpPr txBox="1"/>
              <p:nvPr/>
            </p:nvSpPr>
            <p:spPr>
              <a:xfrm>
                <a:off x="1311813" y="4052060"/>
                <a:ext cx="931230" cy="253916"/>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10.0.1.11</a:t>
                </a:r>
                <a:endParaRPr lang="en-US" sz="1050" b="1" dirty="0">
                  <a:solidFill>
                    <a:schemeClr val="tx1">
                      <a:lumMod val="75000"/>
                      <a:lumOff val="25000"/>
                    </a:schemeClr>
                  </a:solidFill>
                  <a:latin typeface="Helvetica Neue"/>
                </a:endParaRPr>
              </a:p>
            </p:txBody>
          </p:sp>
        </p:grpSp>
        <p:grpSp>
          <p:nvGrpSpPr>
            <p:cNvPr id="76" name="Group 75"/>
            <p:cNvGrpSpPr/>
            <p:nvPr/>
          </p:nvGrpSpPr>
          <p:grpSpPr>
            <a:xfrm>
              <a:off x="3084347" y="2696226"/>
              <a:ext cx="931230" cy="837769"/>
              <a:chOff x="1311813" y="3468207"/>
              <a:chExt cx="931230" cy="837769"/>
            </a:xfrm>
          </p:grpSpPr>
          <p:sp>
            <p:nvSpPr>
              <p:cNvPr id="78" name="Rectangle 7"/>
              <p:cNvSpPr/>
              <p:nvPr/>
            </p:nvSpPr>
            <p:spPr bwMode="auto">
              <a:xfrm>
                <a:off x="1515169" y="3468207"/>
                <a:ext cx="524518" cy="501199"/>
              </a:xfrm>
              <a:prstGeom prst="roundRect">
                <a:avLst/>
              </a:prstGeom>
              <a:solidFill>
                <a:srgbClr val="F29826"/>
              </a:solidFill>
              <a:ln w="28575">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bg1"/>
                    </a:solidFill>
                    <a:latin typeface="Helvetica Neue"/>
                  </a:rPr>
                  <a:t>EC2</a:t>
                </a:r>
                <a:endParaRPr lang="en-US" sz="1100" b="1" dirty="0">
                  <a:solidFill>
                    <a:schemeClr val="bg1"/>
                  </a:solidFill>
                  <a:latin typeface="Helvetica Neue"/>
                </a:endParaRPr>
              </a:p>
            </p:txBody>
          </p:sp>
          <p:sp>
            <p:nvSpPr>
              <p:cNvPr id="79" name="TextBox 78"/>
              <p:cNvSpPr txBox="1"/>
              <p:nvPr/>
            </p:nvSpPr>
            <p:spPr>
              <a:xfrm>
                <a:off x="1311813" y="4052060"/>
                <a:ext cx="931230" cy="253916"/>
              </a:xfrm>
              <a:prstGeom prst="rect">
                <a:avLst/>
              </a:prstGeom>
              <a:noFill/>
            </p:spPr>
            <p:txBody>
              <a:bodyPr wrap="square" rtlCol="0">
                <a:spAutoFit/>
              </a:bodyPr>
              <a:lstStyle/>
              <a:p>
                <a:pPr algn="ctr"/>
                <a:r>
                  <a:rPr lang="en-US" sz="1050" b="1" dirty="0" smtClean="0">
                    <a:solidFill>
                      <a:schemeClr val="tx1">
                        <a:lumMod val="75000"/>
                        <a:lumOff val="25000"/>
                      </a:schemeClr>
                    </a:solidFill>
                    <a:latin typeface="Helvetica Neue"/>
                  </a:rPr>
                  <a:t>10.0.1.12</a:t>
                </a:r>
                <a:endParaRPr lang="en-US" sz="1050" b="1" dirty="0">
                  <a:solidFill>
                    <a:schemeClr val="tx1">
                      <a:lumMod val="75000"/>
                      <a:lumOff val="25000"/>
                    </a:schemeClr>
                  </a:solidFill>
                  <a:latin typeface="Helvetica Neue"/>
                </a:endParaRPr>
              </a:p>
            </p:txBody>
          </p:sp>
        </p:grpSp>
      </p:grpSp>
      <p:sp>
        <p:nvSpPr>
          <p:cNvPr id="80" name="TextBox 79"/>
          <p:cNvSpPr txBox="1"/>
          <p:nvPr/>
        </p:nvSpPr>
        <p:spPr>
          <a:xfrm>
            <a:off x="4819311" y="4224427"/>
            <a:ext cx="533739" cy="253916"/>
          </a:xfrm>
          <a:prstGeom prst="rect">
            <a:avLst/>
          </a:prstGeom>
          <a:noFill/>
        </p:spPr>
        <p:txBody>
          <a:bodyPr wrap="square" rtlCol="0">
            <a:spAutoFit/>
          </a:bodyPr>
          <a:lstStyle/>
          <a:p>
            <a:r>
              <a:rPr lang="en-US" sz="1050" b="1" dirty="0" smtClean="0">
                <a:solidFill>
                  <a:srgbClr val="0070C0"/>
                </a:solidFill>
                <a:latin typeface="Helvetica Neue"/>
              </a:rPr>
              <a:t>AZ B</a:t>
            </a:r>
            <a:endParaRPr lang="en-US" sz="1050" b="1" dirty="0">
              <a:solidFill>
                <a:srgbClr val="0070C0"/>
              </a:solidFill>
              <a:latin typeface="Helvetica Neue"/>
            </a:endParaRPr>
          </a:p>
        </p:txBody>
      </p:sp>
      <p:grpSp>
        <p:nvGrpSpPr>
          <p:cNvPr id="23" name="Group 22"/>
          <p:cNvGrpSpPr/>
          <p:nvPr/>
        </p:nvGrpSpPr>
        <p:grpSpPr>
          <a:xfrm>
            <a:off x="1864120" y="2204850"/>
            <a:ext cx="5432030" cy="2019577"/>
            <a:chOff x="1864120" y="2204850"/>
            <a:chExt cx="5432030" cy="2019577"/>
          </a:xfrm>
        </p:grpSpPr>
        <p:sp>
          <p:nvSpPr>
            <p:cNvPr id="32" name="Rectangle 7"/>
            <p:cNvSpPr/>
            <p:nvPr/>
          </p:nvSpPr>
          <p:spPr bwMode="auto">
            <a:xfrm>
              <a:off x="1864120" y="2204850"/>
              <a:ext cx="5432030" cy="2019577"/>
            </a:xfrm>
            <a:prstGeom prst="roundRect">
              <a:avLst>
                <a:gd name="adj" fmla="val 4779"/>
              </a:avLst>
            </a:prstGeom>
            <a:noFill/>
            <a:ln w="19050">
              <a:solidFill>
                <a:srgbClr val="FF3300"/>
              </a:solidFill>
              <a:prstDash val="solid"/>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endParaRPr lang="en-US" sz="800" b="1" dirty="0">
                <a:solidFill>
                  <a:schemeClr val="tx1">
                    <a:lumMod val="75000"/>
                    <a:lumOff val="25000"/>
                  </a:schemeClr>
                </a:solidFill>
                <a:latin typeface="Helvetica Neue"/>
              </a:endParaRPr>
            </a:p>
          </p:txBody>
        </p:sp>
        <p:sp>
          <p:nvSpPr>
            <p:cNvPr id="33" name="TextBox 32"/>
            <p:cNvSpPr txBox="1"/>
            <p:nvPr/>
          </p:nvSpPr>
          <p:spPr>
            <a:xfrm>
              <a:off x="1864120" y="3956313"/>
              <a:ext cx="1381464" cy="253916"/>
            </a:xfrm>
            <a:prstGeom prst="rect">
              <a:avLst/>
            </a:prstGeom>
            <a:noFill/>
          </p:spPr>
          <p:txBody>
            <a:bodyPr wrap="square" rtlCol="0">
              <a:spAutoFit/>
            </a:bodyPr>
            <a:lstStyle/>
            <a:p>
              <a:r>
                <a:rPr lang="en-US" sz="1050" b="1" dirty="0" smtClean="0">
                  <a:solidFill>
                    <a:srgbClr val="FF0000"/>
                  </a:solidFill>
                  <a:latin typeface="Helvetica Neue"/>
                </a:rPr>
                <a:t>VPC 10.0.0.0/16</a:t>
              </a:r>
              <a:endParaRPr lang="en-US" sz="1050" b="1" dirty="0">
                <a:solidFill>
                  <a:srgbClr val="FF0000"/>
                </a:solidFill>
                <a:latin typeface="Helvetica Neue"/>
              </a:endParaRPr>
            </a:p>
          </p:txBody>
        </p:sp>
      </p:grpSp>
      <p:grpSp>
        <p:nvGrpSpPr>
          <p:cNvPr id="24" name="Group 23"/>
          <p:cNvGrpSpPr/>
          <p:nvPr/>
        </p:nvGrpSpPr>
        <p:grpSpPr>
          <a:xfrm>
            <a:off x="2016520" y="2357250"/>
            <a:ext cx="2126855" cy="1599063"/>
            <a:chOff x="2016520" y="2357250"/>
            <a:chExt cx="2126855" cy="1599063"/>
          </a:xfrm>
        </p:grpSpPr>
        <p:sp>
          <p:nvSpPr>
            <p:cNvPr id="34" name="Rectangle 7"/>
            <p:cNvSpPr/>
            <p:nvPr/>
          </p:nvSpPr>
          <p:spPr bwMode="auto">
            <a:xfrm>
              <a:off x="2016520" y="2357250"/>
              <a:ext cx="2126855" cy="1599063"/>
            </a:xfrm>
            <a:prstGeom prst="roundRect">
              <a:avLst>
                <a:gd name="adj" fmla="val 4779"/>
              </a:avLst>
            </a:prstGeom>
            <a:noFill/>
            <a:ln w="12700">
              <a:solidFill>
                <a:srgbClr val="00B050"/>
              </a:solidFill>
              <a:prstDash val="solid"/>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endParaRPr lang="en-US" sz="800" b="1" dirty="0">
                <a:solidFill>
                  <a:schemeClr val="tx1">
                    <a:lumMod val="75000"/>
                    <a:lumOff val="25000"/>
                  </a:schemeClr>
                </a:solidFill>
                <a:latin typeface="Helvetica Neue"/>
              </a:endParaRPr>
            </a:p>
          </p:txBody>
        </p:sp>
        <p:sp>
          <p:nvSpPr>
            <p:cNvPr id="36" name="TextBox 35"/>
            <p:cNvSpPr txBox="1"/>
            <p:nvPr/>
          </p:nvSpPr>
          <p:spPr>
            <a:xfrm>
              <a:off x="2050908" y="3702092"/>
              <a:ext cx="1101867" cy="253916"/>
            </a:xfrm>
            <a:prstGeom prst="rect">
              <a:avLst/>
            </a:prstGeom>
            <a:noFill/>
          </p:spPr>
          <p:txBody>
            <a:bodyPr wrap="square" rtlCol="0">
              <a:spAutoFit/>
            </a:bodyPr>
            <a:lstStyle/>
            <a:p>
              <a:r>
                <a:rPr lang="en-US" sz="1050" b="1" dirty="0" smtClean="0">
                  <a:solidFill>
                    <a:srgbClr val="00B050"/>
                  </a:solidFill>
                  <a:latin typeface="Helvetica Neue"/>
                </a:rPr>
                <a:t>SN 10.0.1.0/24</a:t>
              </a:r>
              <a:endParaRPr lang="en-US" sz="1050" b="1" dirty="0">
                <a:solidFill>
                  <a:srgbClr val="00B050"/>
                </a:solidFill>
                <a:latin typeface="Helvetica Neue"/>
              </a:endParaRPr>
            </a:p>
          </p:txBody>
        </p:sp>
      </p:grpSp>
      <p:grpSp>
        <p:nvGrpSpPr>
          <p:cNvPr id="25" name="Group 24"/>
          <p:cNvGrpSpPr/>
          <p:nvPr/>
        </p:nvGrpSpPr>
        <p:grpSpPr>
          <a:xfrm>
            <a:off x="4977001" y="2347725"/>
            <a:ext cx="2126855" cy="1608588"/>
            <a:chOff x="4977001" y="2347725"/>
            <a:chExt cx="2126855" cy="1608588"/>
          </a:xfrm>
        </p:grpSpPr>
        <p:sp>
          <p:nvSpPr>
            <p:cNvPr id="35" name="Rectangle 7"/>
            <p:cNvSpPr/>
            <p:nvPr/>
          </p:nvSpPr>
          <p:spPr bwMode="auto">
            <a:xfrm>
              <a:off x="4977001" y="2347725"/>
              <a:ext cx="2126855" cy="1608588"/>
            </a:xfrm>
            <a:prstGeom prst="roundRect">
              <a:avLst>
                <a:gd name="adj" fmla="val 4779"/>
              </a:avLst>
            </a:prstGeom>
            <a:noFill/>
            <a:ln w="12700">
              <a:solidFill>
                <a:srgbClr val="00B050"/>
              </a:solidFill>
              <a:prstDash val="solid"/>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endParaRPr lang="en-US" sz="800" b="1" dirty="0">
                <a:solidFill>
                  <a:schemeClr val="tx1">
                    <a:lumMod val="75000"/>
                    <a:lumOff val="25000"/>
                  </a:schemeClr>
                </a:solidFill>
                <a:latin typeface="Helvetica Neue"/>
              </a:endParaRPr>
            </a:p>
          </p:txBody>
        </p:sp>
        <p:sp>
          <p:nvSpPr>
            <p:cNvPr id="37" name="TextBox 36"/>
            <p:cNvSpPr txBox="1"/>
            <p:nvPr/>
          </p:nvSpPr>
          <p:spPr>
            <a:xfrm>
              <a:off x="4994518" y="3689560"/>
              <a:ext cx="1381464" cy="253916"/>
            </a:xfrm>
            <a:prstGeom prst="rect">
              <a:avLst/>
            </a:prstGeom>
            <a:noFill/>
          </p:spPr>
          <p:txBody>
            <a:bodyPr wrap="square" rtlCol="0">
              <a:spAutoFit/>
            </a:bodyPr>
            <a:lstStyle/>
            <a:p>
              <a:r>
                <a:rPr lang="en-US" sz="1050" b="1" dirty="0" smtClean="0">
                  <a:solidFill>
                    <a:srgbClr val="00B050"/>
                  </a:solidFill>
                  <a:latin typeface="Helvetica Neue"/>
                </a:rPr>
                <a:t>SN 10.0.2.0/24</a:t>
              </a:r>
              <a:endParaRPr lang="en-US" sz="1050" b="1" dirty="0">
                <a:solidFill>
                  <a:srgbClr val="00B050"/>
                </a:solidFill>
                <a:latin typeface="Helvetica Neue"/>
              </a:endParaRPr>
            </a:p>
          </p:txBody>
        </p:sp>
      </p:grpSp>
      <p:sp>
        <p:nvSpPr>
          <p:cNvPr id="40" name="TextBox 39"/>
          <p:cNvSpPr txBox="1"/>
          <p:nvPr/>
        </p:nvSpPr>
        <p:spPr>
          <a:xfrm>
            <a:off x="1544714" y="4635853"/>
            <a:ext cx="3811585" cy="253916"/>
          </a:xfrm>
          <a:prstGeom prst="rect">
            <a:avLst/>
          </a:prstGeom>
          <a:noFill/>
        </p:spPr>
        <p:txBody>
          <a:bodyPr wrap="square" rtlCol="0">
            <a:spAutoFit/>
          </a:bodyPr>
          <a:lstStyle/>
          <a:p>
            <a:r>
              <a:rPr lang="en-US" sz="1050" b="1" dirty="0" smtClean="0">
                <a:solidFill>
                  <a:schemeClr val="tx1">
                    <a:lumMod val="75000"/>
                    <a:lumOff val="25000"/>
                  </a:schemeClr>
                </a:solidFill>
                <a:latin typeface="Helvetica Neue"/>
              </a:rPr>
              <a:t>AWS Region – VPC network isolation</a:t>
            </a:r>
            <a:endParaRPr lang="en-US" sz="1050" b="1" dirty="0">
              <a:solidFill>
                <a:schemeClr val="tx1">
                  <a:lumMod val="75000"/>
                  <a:lumOff val="25000"/>
                </a:schemeClr>
              </a:solidFill>
              <a:latin typeface="Helvetica Neue"/>
            </a:endParaRPr>
          </a:p>
        </p:txBody>
      </p:sp>
      <p:sp>
        <p:nvSpPr>
          <p:cNvPr id="46" name="Rectangle 7"/>
          <p:cNvSpPr/>
          <p:nvPr/>
        </p:nvSpPr>
        <p:spPr bwMode="auto">
          <a:xfrm>
            <a:off x="4055660" y="1969686"/>
            <a:ext cx="1029897" cy="235150"/>
          </a:xfrm>
          <a:prstGeom prst="roundRect">
            <a:avLst/>
          </a:prstGeom>
          <a:solidFill>
            <a:schemeClr val="bg1"/>
          </a:solidFill>
          <a:ln w="19050">
            <a:solidFill>
              <a:schemeClr val="tx1">
                <a:lumMod val="75000"/>
                <a:lumOff val="25000"/>
              </a:schemeClr>
            </a:solid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a:r>
              <a:rPr lang="en-US" sz="1100" b="1" dirty="0" smtClean="0">
                <a:solidFill>
                  <a:schemeClr val="tx1">
                    <a:lumMod val="75000"/>
                    <a:lumOff val="25000"/>
                  </a:schemeClr>
                </a:solidFill>
                <a:latin typeface="Helvetica Neue"/>
              </a:rPr>
              <a:t>Internet GW</a:t>
            </a:r>
            <a:endParaRPr lang="en-US" sz="1100" b="1" dirty="0">
              <a:solidFill>
                <a:schemeClr val="tx1">
                  <a:lumMod val="75000"/>
                  <a:lumOff val="25000"/>
                </a:schemeClr>
              </a:solidFill>
              <a:latin typeface="Helvetica Neue"/>
            </a:endParaRPr>
          </a:p>
        </p:txBody>
      </p:sp>
      <p:sp>
        <p:nvSpPr>
          <p:cNvPr id="47" name="TextBox 46"/>
          <p:cNvSpPr txBox="1"/>
          <p:nvPr/>
        </p:nvSpPr>
        <p:spPr>
          <a:xfrm>
            <a:off x="2017977" y="3449518"/>
            <a:ext cx="997092" cy="215444"/>
          </a:xfrm>
          <a:prstGeom prst="rect">
            <a:avLst/>
          </a:prstGeom>
          <a:noFill/>
        </p:spPr>
        <p:txBody>
          <a:bodyPr wrap="square" rtlCol="0">
            <a:spAutoFit/>
          </a:bodyPr>
          <a:lstStyle/>
          <a:p>
            <a:pPr algn="ctr"/>
            <a:r>
              <a:rPr lang="en-US" sz="800" b="1" dirty="0" smtClean="0">
                <a:solidFill>
                  <a:srgbClr val="FF3300"/>
                </a:solidFill>
                <a:latin typeface="Helvetica Neue"/>
              </a:rPr>
              <a:t>(23.20.103.11)</a:t>
            </a:r>
            <a:endParaRPr lang="en-US" sz="800" b="1" dirty="0">
              <a:solidFill>
                <a:srgbClr val="FF3300"/>
              </a:solidFill>
              <a:latin typeface="Helvetica Neue"/>
            </a:endParaRPr>
          </a:p>
        </p:txBody>
      </p:sp>
      <p:sp>
        <p:nvSpPr>
          <p:cNvPr id="48" name="TextBox 47"/>
          <p:cNvSpPr txBox="1"/>
          <p:nvPr/>
        </p:nvSpPr>
        <p:spPr>
          <a:xfrm>
            <a:off x="3035300" y="3448548"/>
            <a:ext cx="997092" cy="215444"/>
          </a:xfrm>
          <a:prstGeom prst="rect">
            <a:avLst/>
          </a:prstGeom>
          <a:noFill/>
        </p:spPr>
        <p:txBody>
          <a:bodyPr wrap="square" rtlCol="0">
            <a:spAutoFit/>
          </a:bodyPr>
          <a:lstStyle/>
          <a:p>
            <a:pPr algn="ctr"/>
            <a:r>
              <a:rPr lang="en-US" sz="800" b="1" dirty="0">
                <a:solidFill>
                  <a:srgbClr val="FF3300"/>
                </a:solidFill>
                <a:latin typeface="Helvetica Neue"/>
              </a:rPr>
              <a:t>(</a:t>
            </a:r>
            <a:r>
              <a:rPr lang="en-US" sz="800" b="1" dirty="0" smtClean="0">
                <a:solidFill>
                  <a:srgbClr val="FF3300"/>
                </a:solidFill>
                <a:latin typeface="Helvetica Neue"/>
              </a:rPr>
              <a:t>72.44.21.7)</a:t>
            </a:r>
            <a:endParaRPr lang="en-US" sz="800" b="1" dirty="0">
              <a:solidFill>
                <a:srgbClr val="FF3300"/>
              </a:solidFill>
              <a:latin typeface="Helvetica Neue"/>
            </a:endParaRPr>
          </a:p>
        </p:txBody>
      </p:sp>
      <p:grpSp>
        <p:nvGrpSpPr>
          <p:cNvPr id="26" name="Group 25"/>
          <p:cNvGrpSpPr/>
          <p:nvPr/>
        </p:nvGrpSpPr>
        <p:grpSpPr>
          <a:xfrm>
            <a:off x="2516523" y="2204836"/>
            <a:ext cx="2054086" cy="491391"/>
            <a:chOff x="2516523" y="2204836"/>
            <a:chExt cx="2054086" cy="491391"/>
          </a:xfrm>
        </p:grpSpPr>
        <p:cxnSp>
          <p:nvCxnSpPr>
            <p:cNvPr id="9" name="Elbow Connector 8"/>
            <p:cNvCxnSpPr>
              <a:stCxn id="78" idx="0"/>
              <a:endCxn id="46" idx="2"/>
            </p:cNvCxnSpPr>
            <p:nvPr/>
          </p:nvCxnSpPr>
          <p:spPr>
            <a:xfrm rot="5400000" flipH="1" flipV="1">
              <a:off x="3814590" y="1940208"/>
              <a:ext cx="491390" cy="1020647"/>
            </a:xfrm>
            <a:prstGeom prst="bentConnector3">
              <a:avLst/>
            </a:prstGeom>
            <a:ln>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54" idx="0"/>
              <a:endCxn id="46" idx="2"/>
            </p:cNvCxnSpPr>
            <p:nvPr/>
          </p:nvCxnSpPr>
          <p:spPr>
            <a:xfrm rot="5400000" flipH="1" flipV="1">
              <a:off x="3297871" y="1423488"/>
              <a:ext cx="491390" cy="2054086"/>
            </a:xfrm>
            <a:prstGeom prst="bentConnector3">
              <a:avLst>
                <a:gd name="adj1" fmla="val 50000"/>
              </a:avLst>
            </a:prstGeom>
            <a:ln>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cxnSp>
        <p:nvCxnSpPr>
          <p:cNvPr id="58" name="Straight Arrow Connector 57"/>
          <p:cNvCxnSpPr>
            <a:stCxn id="46" idx="0"/>
            <a:endCxn id="75" idx="2"/>
          </p:cNvCxnSpPr>
          <p:nvPr/>
        </p:nvCxnSpPr>
        <p:spPr>
          <a:xfrm flipH="1" flipV="1">
            <a:off x="4569074" y="1518438"/>
            <a:ext cx="1535" cy="451248"/>
          </a:xfrm>
          <a:prstGeom prst="straightConnector1">
            <a:avLst/>
          </a:prstGeom>
          <a:ln>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4198394" y="1057897"/>
            <a:ext cx="1976412" cy="460541"/>
            <a:chOff x="4116051" y="928357"/>
            <a:chExt cx="1976412" cy="460541"/>
          </a:xfrm>
        </p:grpSpPr>
        <p:pic>
          <p:nvPicPr>
            <p:cNvPr id="75" name="Picture 74"/>
            <p:cNvPicPr>
              <a:picLocks noChangeAspect="1"/>
            </p:cNvPicPr>
            <p:nvPr/>
          </p:nvPicPr>
          <p:blipFill>
            <a:blip r:embed="rId2"/>
            <a:stretch>
              <a:fillRect/>
            </a:stretch>
          </p:blipFill>
          <p:spPr>
            <a:xfrm>
              <a:off x="4116051" y="928357"/>
              <a:ext cx="741360" cy="460541"/>
            </a:xfrm>
            <a:prstGeom prst="rect">
              <a:avLst/>
            </a:prstGeom>
          </p:spPr>
        </p:pic>
        <p:sp>
          <p:nvSpPr>
            <p:cNvPr id="77" name="TextBox 5"/>
            <p:cNvSpPr txBox="1">
              <a:spLocks noChangeArrowheads="1"/>
            </p:cNvSpPr>
            <p:nvPr/>
          </p:nvSpPr>
          <p:spPr bwMode="auto">
            <a:xfrm>
              <a:off x="4857411" y="1105084"/>
              <a:ext cx="1235052" cy="253916"/>
            </a:xfrm>
            <a:prstGeom prst="rect">
              <a:avLst/>
            </a:prstGeom>
            <a:noFill/>
            <a:ln w="9525">
              <a:noFill/>
              <a:miter lim="800000"/>
              <a:headEnd/>
              <a:tailEnd/>
            </a:ln>
          </p:spPr>
          <p:txBody>
            <a:bodyPr wrap="square">
              <a:spAutoFit/>
            </a:bodyPr>
            <a:lstStyle/>
            <a:p>
              <a:r>
                <a:rPr lang="en-US" sz="1050" b="1" dirty="0" smtClean="0">
                  <a:solidFill>
                    <a:schemeClr val="tx1">
                      <a:lumMod val="75000"/>
                      <a:lumOff val="25000"/>
                    </a:schemeClr>
                  </a:solidFill>
                  <a:latin typeface="Helvetica Neue"/>
                  <a:ea typeface="Verdana" pitchFamily="34" charset="0"/>
                  <a:cs typeface="Arial"/>
                </a:rPr>
                <a:t>Internet</a:t>
              </a:r>
              <a:endParaRPr lang="en-US" sz="1050" b="1" dirty="0">
                <a:solidFill>
                  <a:schemeClr val="tx1">
                    <a:lumMod val="75000"/>
                    <a:lumOff val="25000"/>
                  </a:schemeClr>
                </a:solidFill>
                <a:latin typeface="Helvetica Neue"/>
                <a:ea typeface="Verdana" pitchFamily="34" charset="0"/>
                <a:cs typeface="Arial"/>
              </a:endParaRPr>
            </a:p>
          </p:txBody>
        </p:sp>
      </p:grpSp>
      <p:sp>
        <p:nvSpPr>
          <p:cNvPr id="44" name="Rectangle 43"/>
          <p:cNvSpPr/>
          <p:nvPr/>
        </p:nvSpPr>
        <p:spPr>
          <a:xfrm>
            <a:off x="196" y="72761"/>
            <a:ext cx="4305905" cy="453571"/>
          </a:xfrm>
          <a:prstGeom prst="rect">
            <a:avLst/>
          </a:prstGeom>
          <a:solidFill>
            <a:srgbClr val="262261"/>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VPC</a:t>
            </a:r>
            <a:endParaRPr lang="en-US" sz="2000" b="1" dirty="0">
              <a:solidFill>
                <a:prstClr val="white"/>
              </a:solidFill>
              <a:latin typeface="Helvetica Neue"/>
            </a:endParaRPr>
          </a:p>
        </p:txBody>
      </p:sp>
    </p:spTree>
    <p:extLst>
      <p:ext uri="{BB962C8B-B14F-4D97-AF65-F5344CB8AC3E}">
        <p14:creationId xmlns:p14="http://schemas.microsoft.com/office/powerpoint/2010/main" val="189338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Web Console</a:t>
            </a:r>
            <a:endParaRPr lang="en-US" sz="2000" b="1" dirty="0">
              <a:solidFill>
                <a:prstClr val="white"/>
              </a:solidFill>
              <a:latin typeface="Helvetica Neue"/>
            </a:endParaRPr>
          </a:p>
        </p:txBody>
      </p:sp>
      <p:grpSp>
        <p:nvGrpSpPr>
          <p:cNvPr id="2" name="Group 1"/>
          <p:cNvGrpSpPr/>
          <p:nvPr/>
        </p:nvGrpSpPr>
        <p:grpSpPr>
          <a:xfrm>
            <a:off x="822464" y="719954"/>
            <a:ext cx="7476150" cy="4071519"/>
            <a:chOff x="974864" y="710429"/>
            <a:chExt cx="7476150" cy="4071519"/>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4864" y="710429"/>
              <a:ext cx="5223837" cy="2982468"/>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64646" y="1450495"/>
              <a:ext cx="5086368" cy="2903982"/>
            </a:xfrm>
            <a:prstGeom prst="rect">
              <a:avLst/>
            </a:prstGeom>
          </p:spPr>
        </p:pic>
        <p:sp>
          <p:nvSpPr>
            <p:cNvPr id="19" name="TextBox 18"/>
            <p:cNvSpPr txBox="1"/>
            <p:nvPr/>
          </p:nvSpPr>
          <p:spPr>
            <a:xfrm>
              <a:off x="1049623" y="4221183"/>
              <a:ext cx="2537158" cy="560765"/>
            </a:xfrm>
            <a:prstGeom prst="rect">
              <a:avLst/>
            </a:prstGeom>
            <a:noFill/>
            <a:ln>
              <a:noFill/>
            </a:ln>
          </p:spPr>
          <p:txBody>
            <a:bodyPr wrap="square" lIns="67615" tIns="33831" rIns="67615" bIns="33831" rtlCol="0">
              <a:spAutoFit/>
            </a:bodyPr>
            <a:lstStyle/>
            <a:p>
              <a:r>
                <a:rPr lang="en-US" sz="1600" dirty="0" smtClean="0">
                  <a:solidFill>
                    <a:srgbClr val="004B91"/>
                  </a:solidFill>
                  <a:latin typeface="Helvetica Neue"/>
                  <a:cs typeface="Comic Sans MS"/>
                </a:rPr>
                <a:t>On-demand, Self Service Management Access</a:t>
              </a:r>
              <a:endParaRPr lang="en-US" sz="2800" dirty="0">
                <a:solidFill>
                  <a:srgbClr val="004B91"/>
                </a:solidFill>
                <a:latin typeface="Helvetica Neue"/>
                <a:cs typeface="Comic Sans MS"/>
              </a:endParaRPr>
            </a:p>
          </p:txBody>
        </p:sp>
      </p:grpSp>
    </p:spTree>
    <p:extLst>
      <p:ext uri="{BB962C8B-B14F-4D97-AF65-F5344CB8AC3E}">
        <p14:creationId xmlns:p14="http://schemas.microsoft.com/office/powerpoint/2010/main" val="4550454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CLIs, Libraries, </a:t>
            </a:r>
            <a:r>
              <a:rPr lang="en-US" sz="2000" b="1" dirty="0">
                <a:solidFill>
                  <a:prstClr val="white"/>
                </a:solidFill>
                <a:latin typeface="Helvetica Neue"/>
              </a:rPr>
              <a:t>&amp; SDKs</a:t>
            </a:r>
          </a:p>
        </p:txBody>
      </p:sp>
      <p:sp>
        <p:nvSpPr>
          <p:cNvPr id="35" name="TextBox 34"/>
          <p:cNvSpPr txBox="1">
            <a:spLocks noChangeArrowheads="1"/>
          </p:cNvSpPr>
          <p:nvPr/>
        </p:nvSpPr>
        <p:spPr bwMode="auto">
          <a:xfrm>
            <a:off x="1974267" y="925513"/>
            <a:ext cx="6492638" cy="311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Your choice of programming language (Java, PHP, Python, Ruby, .NET) and mobile platform (Android, </a:t>
            </a:r>
            <a:r>
              <a:rPr lang="en-US" sz="1200" dirty="0" err="1">
                <a:solidFill>
                  <a:schemeClr val="tx1">
                    <a:lumMod val="75000"/>
                    <a:lumOff val="25000"/>
                  </a:schemeClr>
                </a:solidFill>
                <a:latin typeface="Helvetica Neue"/>
              </a:rPr>
              <a:t>iOS</a:t>
            </a:r>
            <a:r>
              <a:rPr lang="en-US" sz="1200" dirty="0">
                <a:solidFill>
                  <a:schemeClr val="tx1">
                    <a:lumMod val="75000"/>
                    <a:lumOff val="25000"/>
                  </a:schemeClr>
                </a:solidFill>
                <a:latin typeface="Helvetica Neue"/>
              </a:rPr>
              <a:t>)</a:t>
            </a:r>
          </a:p>
          <a:p>
            <a:pPr marL="177800" indent="-177800" eaLnBrk="1" hangingPunct="1">
              <a:lnSpc>
                <a:spcPct val="105000"/>
              </a:lnSpc>
              <a:spcBef>
                <a:spcPts val="600"/>
              </a:spcBef>
              <a:buFont typeface="Arial" charset="0"/>
              <a:buChar char="•"/>
            </a:pPr>
            <a:endParaRPr lang="en-US" sz="12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The Developer Centers contains sample code, documentation, tools, and additional resources to help you build applications on Amazon Web Services.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hlinkClick r:id="rId3"/>
              </a:rPr>
              <a:t>http://aws.amazon.com/java</a:t>
            </a:r>
            <a:r>
              <a:rPr lang="en-US" sz="1200" dirty="0" smtClean="0">
                <a:solidFill>
                  <a:schemeClr val="tx1">
                    <a:lumMod val="75000"/>
                    <a:lumOff val="25000"/>
                  </a:schemeClr>
                </a:solidFill>
                <a:latin typeface="Helvetica Neue"/>
                <a:hlinkClick r:id="rId3"/>
              </a:rPr>
              <a:t>/</a:t>
            </a:r>
            <a:r>
              <a:rPr lang="en-US" sz="1200" dirty="0" smtClean="0">
                <a:solidFill>
                  <a:schemeClr val="tx1">
                    <a:lumMod val="75000"/>
                    <a:lumOff val="25000"/>
                  </a:schemeClr>
                </a:solidFill>
                <a:latin typeface="Helvetica Neue"/>
              </a:rPr>
              <a:t> </a:t>
            </a:r>
            <a:endParaRPr lang="en-US" sz="1200" dirty="0">
              <a:solidFill>
                <a:schemeClr val="tx1">
                  <a:lumMod val="75000"/>
                  <a:lumOff val="25000"/>
                </a:schemeClr>
              </a:solidFill>
              <a:latin typeface="Helvetica Neue"/>
            </a:endParaRP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hlinkClick r:id="rId4"/>
              </a:rPr>
              <a:t>http://aws.amazon.com/mobile</a:t>
            </a:r>
            <a:r>
              <a:rPr lang="en-US" sz="1200" dirty="0" smtClean="0">
                <a:solidFill>
                  <a:schemeClr val="tx1">
                    <a:lumMod val="75000"/>
                    <a:lumOff val="25000"/>
                  </a:schemeClr>
                </a:solidFill>
                <a:latin typeface="Helvetica Neue"/>
                <a:hlinkClick r:id="rId4"/>
              </a:rPr>
              <a:t>/</a:t>
            </a:r>
            <a:r>
              <a:rPr lang="en-US" sz="1200" dirty="0" smtClean="0">
                <a:solidFill>
                  <a:schemeClr val="tx1">
                    <a:lumMod val="75000"/>
                    <a:lumOff val="25000"/>
                  </a:schemeClr>
                </a:solidFill>
                <a:latin typeface="Helvetica Neue"/>
              </a:rPr>
              <a:t> </a:t>
            </a:r>
            <a:endParaRPr lang="en-US" sz="1200" dirty="0">
              <a:solidFill>
                <a:schemeClr val="tx1">
                  <a:lumMod val="75000"/>
                  <a:lumOff val="25000"/>
                </a:schemeClr>
              </a:solidFill>
              <a:latin typeface="Helvetica Neue"/>
            </a:endParaRP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hlinkClick r:id="rId5"/>
              </a:rPr>
              <a:t>http://aws.amazon.com/php</a:t>
            </a:r>
            <a:r>
              <a:rPr lang="en-US" sz="1200" dirty="0" smtClean="0">
                <a:solidFill>
                  <a:schemeClr val="tx1">
                    <a:lumMod val="75000"/>
                    <a:lumOff val="25000"/>
                  </a:schemeClr>
                </a:solidFill>
                <a:latin typeface="Helvetica Neue"/>
                <a:hlinkClick r:id="rId5"/>
              </a:rPr>
              <a:t>/</a:t>
            </a:r>
            <a:r>
              <a:rPr lang="en-US" sz="1200" dirty="0" smtClean="0">
                <a:solidFill>
                  <a:schemeClr val="tx1">
                    <a:lumMod val="75000"/>
                    <a:lumOff val="25000"/>
                  </a:schemeClr>
                </a:solidFill>
                <a:latin typeface="Helvetica Neue"/>
              </a:rPr>
              <a:t> </a:t>
            </a:r>
            <a:endParaRPr lang="en-US" sz="1200" dirty="0">
              <a:solidFill>
                <a:schemeClr val="tx1">
                  <a:lumMod val="75000"/>
                  <a:lumOff val="25000"/>
                </a:schemeClr>
              </a:solidFill>
              <a:latin typeface="Helvetica Neue"/>
            </a:endParaRP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hlinkClick r:id="rId6"/>
              </a:rPr>
              <a:t>http://aws.amazon.com/python</a:t>
            </a:r>
            <a:r>
              <a:rPr lang="en-US" sz="1200" dirty="0" smtClean="0">
                <a:solidFill>
                  <a:schemeClr val="tx1">
                    <a:lumMod val="75000"/>
                    <a:lumOff val="25000"/>
                  </a:schemeClr>
                </a:solidFill>
                <a:latin typeface="Helvetica Neue"/>
                <a:hlinkClick r:id="rId6"/>
              </a:rPr>
              <a:t>/</a:t>
            </a:r>
            <a:r>
              <a:rPr lang="en-US" sz="1200" dirty="0" smtClean="0">
                <a:solidFill>
                  <a:schemeClr val="tx1">
                    <a:lumMod val="75000"/>
                    <a:lumOff val="25000"/>
                  </a:schemeClr>
                </a:solidFill>
                <a:latin typeface="Helvetica Neue"/>
              </a:rPr>
              <a:t> </a:t>
            </a:r>
            <a:endParaRPr lang="en-US" sz="1200" dirty="0">
              <a:solidFill>
                <a:schemeClr val="tx1">
                  <a:lumMod val="75000"/>
                  <a:lumOff val="25000"/>
                </a:schemeClr>
              </a:solidFill>
              <a:latin typeface="Helvetica Neue"/>
            </a:endParaRP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hlinkClick r:id="rId7"/>
              </a:rPr>
              <a:t>http://aws.amazon.com/ruby</a:t>
            </a:r>
            <a:r>
              <a:rPr lang="en-US" sz="1200" dirty="0" smtClean="0">
                <a:solidFill>
                  <a:schemeClr val="tx1">
                    <a:lumMod val="75000"/>
                    <a:lumOff val="25000"/>
                  </a:schemeClr>
                </a:solidFill>
                <a:latin typeface="Helvetica Neue"/>
                <a:hlinkClick r:id="rId7"/>
              </a:rPr>
              <a:t>/</a:t>
            </a:r>
            <a:r>
              <a:rPr lang="en-US" sz="1200" dirty="0" smtClean="0">
                <a:solidFill>
                  <a:schemeClr val="tx1">
                    <a:lumMod val="75000"/>
                    <a:lumOff val="25000"/>
                  </a:schemeClr>
                </a:solidFill>
                <a:latin typeface="Helvetica Neue"/>
              </a:rPr>
              <a:t> </a:t>
            </a:r>
            <a:endParaRPr lang="en-US" sz="1200" dirty="0">
              <a:solidFill>
                <a:schemeClr val="tx1">
                  <a:lumMod val="75000"/>
                  <a:lumOff val="25000"/>
                </a:schemeClr>
              </a:solidFill>
              <a:latin typeface="Helvetica Neue"/>
            </a:endParaRP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hlinkClick r:id="rId8"/>
              </a:rPr>
              <a:t>http://aws.amazon.com/net</a:t>
            </a:r>
            <a:r>
              <a:rPr lang="en-US" sz="1200" dirty="0" smtClean="0">
                <a:solidFill>
                  <a:schemeClr val="tx1">
                    <a:lumMod val="75000"/>
                    <a:lumOff val="25000"/>
                  </a:schemeClr>
                </a:solidFill>
                <a:latin typeface="Helvetica Neue"/>
                <a:hlinkClick r:id="rId8"/>
              </a:rPr>
              <a:t>/</a:t>
            </a:r>
            <a:r>
              <a:rPr lang="en-US" sz="1200" dirty="0" smtClean="0">
                <a:solidFill>
                  <a:schemeClr val="tx1">
                    <a:lumMod val="75000"/>
                    <a:lumOff val="25000"/>
                  </a:schemeClr>
                </a:solidFill>
                <a:latin typeface="Helvetica Neue"/>
              </a:rPr>
              <a:t> </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New! Universal CLI based on Python!</a:t>
            </a:r>
            <a:endParaRPr lang="en-US" sz="1200" dirty="0">
              <a:solidFill>
                <a:schemeClr val="tx1">
                  <a:lumMod val="75000"/>
                  <a:lumOff val="25000"/>
                </a:schemeClr>
              </a:solidFill>
              <a:latin typeface="Helvetica Neue"/>
            </a:endParaRPr>
          </a:p>
        </p:txBody>
      </p:sp>
      <p:pic>
        <p:nvPicPr>
          <p:cNvPr id="21" name="Picture 20"/>
          <p:cNvPicPr>
            <a:picLocks noChangeAspect="1"/>
          </p:cNvPicPr>
          <p:nvPr/>
        </p:nvPicPr>
        <p:blipFill>
          <a:blip r:embed="rId9"/>
          <a:stretch>
            <a:fillRect/>
          </a:stretch>
        </p:blipFill>
        <p:spPr>
          <a:xfrm>
            <a:off x="683237" y="925513"/>
            <a:ext cx="723900" cy="673100"/>
          </a:xfrm>
          <a:prstGeom prst="rect">
            <a:avLst/>
          </a:prstGeom>
        </p:spPr>
      </p:pic>
      <p:pic>
        <p:nvPicPr>
          <p:cNvPr id="22" name="Picture 21"/>
          <p:cNvPicPr>
            <a:picLocks noChangeAspect="1"/>
          </p:cNvPicPr>
          <p:nvPr/>
        </p:nvPicPr>
        <p:blipFill>
          <a:blip r:embed="rId10"/>
          <a:stretch>
            <a:fillRect/>
          </a:stretch>
        </p:blipFill>
        <p:spPr>
          <a:xfrm>
            <a:off x="822937" y="1873250"/>
            <a:ext cx="444500" cy="660400"/>
          </a:xfrm>
          <a:prstGeom prst="rect">
            <a:avLst/>
          </a:prstGeom>
        </p:spPr>
      </p:pic>
    </p:spTree>
    <p:extLst>
      <p:ext uri="{BB962C8B-B14F-4D97-AF65-F5344CB8AC3E}">
        <p14:creationId xmlns:p14="http://schemas.microsoft.com/office/powerpoint/2010/main" val="7817632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2A6A35"/>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latin typeface="Helvetica Neue"/>
              </a:rPr>
              <a:t>Deployment and Management</a:t>
            </a:r>
            <a:endParaRPr lang="en-US" sz="2000" b="1" dirty="0">
              <a:solidFill>
                <a:prstClr val="white"/>
              </a:solidFill>
              <a:latin typeface="Helvetica Neue"/>
            </a:endParaRPr>
          </a:p>
        </p:txBody>
      </p:sp>
      <p:sp>
        <p:nvSpPr>
          <p:cNvPr id="35" name="TextBox 34"/>
          <p:cNvSpPr txBox="1">
            <a:spLocks noChangeArrowheads="1"/>
          </p:cNvSpPr>
          <p:nvPr/>
        </p:nvSpPr>
        <p:spPr bwMode="auto">
          <a:xfrm>
            <a:off x="1974267" y="1419458"/>
            <a:ext cx="6492638" cy="12848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Simply upload your application (Java, NET, </a:t>
            </a:r>
            <a:r>
              <a:rPr lang="en-US" sz="1200" dirty="0" smtClean="0">
                <a:solidFill>
                  <a:schemeClr val="tx1">
                    <a:lumMod val="75000"/>
                    <a:lumOff val="25000"/>
                  </a:schemeClr>
                </a:solidFill>
                <a:latin typeface="Helvetica Neue"/>
              </a:rPr>
              <a:t>PHP, Ruby, and Python)</a:t>
            </a:r>
            <a:endParaRPr lang="en-US" sz="12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Automatically handles the deployment details of capacity provisioning, load balancing, auto-scaling, and application health monitoring</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Retain full control over the AWS resources powering your application</a:t>
            </a:r>
          </a:p>
          <a:p>
            <a:pPr marL="177800" indent="-177800" eaLnBrk="1" hangingPunct="1">
              <a:lnSpc>
                <a:spcPct val="105000"/>
              </a:lnSpc>
              <a:spcBef>
                <a:spcPts val="600"/>
              </a:spcBef>
              <a:buFont typeface="Arial" charset="0"/>
              <a:buChar char="•"/>
            </a:pPr>
            <a:endParaRPr lang="en-US" sz="1200" dirty="0">
              <a:solidFill>
                <a:schemeClr val="tx1">
                  <a:lumMod val="75000"/>
                  <a:lumOff val="25000"/>
                </a:schemeClr>
              </a:solidFill>
              <a:latin typeface="Helvetica Neue"/>
            </a:endParaRPr>
          </a:p>
        </p:txBody>
      </p:sp>
      <p:sp>
        <p:nvSpPr>
          <p:cNvPr id="36" name="TextBox 35"/>
          <p:cNvSpPr txBox="1">
            <a:spLocks noChangeArrowheads="1"/>
          </p:cNvSpPr>
          <p:nvPr/>
        </p:nvSpPr>
        <p:spPr bwMode="auto">
          <a:xfrm>
            <a:off x="1974267" y="957891"/>
            <a:ext cx="26853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2A6A35"/>
                </a:solidFill>
              </a:rPr>
              <a:t>AWS Elastic </a:t>
            </a:r>
            <a:r>
              <a:rPr lang="en-US" b="1" dirty="0" smtClean="0">
                <a:solidFill>
                  <a:srgbClr val="2A6A35"/>
                </a:solidFill>
              </a:rPr>
              <a:t>Beanstalk</a:t>
            </a:r>
            <a:endParaRPr lang="en-US" b="1" dirty="0">
              <a:solidFill>
                <a:srgbClr val="2A6A35"/>
              </a:solidFill>
            </a:endParaRPr>
          </a:p>
        </p:txBody>
      </p:sp>
      <p:pic>
        <p:nvPicPr>
          <p:cNvPr id="17" name="Picture 16"/>
          <p:cNvPicPr>
            <a:picLocks noChangeAspect="1"/>
          </p:cNvPicPr>
          <p:nvPr/>
        </p:nvPicPr>
        <p:blipFill>
          <a:blip r:embed="rId3"/>
          <a:stretch>
            <a:fillRect/>
          </a:stretch>
        </p:blipFill>
        <p:spPr>
          <a:xfrm>
            <a:off x="684496" y="925513"/>
            <a:ext cx="812800" cy="647700"/>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1065" y="2909248"/>
            <a:ext cx="1869521" cy="16026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84454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Elasticity</a:t>
            </a:r>
            <a:endParaRPr lang="en-IN" dirty="0"/>
          </a:p>
        </p:txBody>
      </p:sp>
    </p:spTree>
    <p:extLst>
      <p:ext uri="{BB962C8B-B14F-4D97-AF65-F5344CB8AC3E}">
        <p14:creationId xmlns:p14="http://schemas.microsoft.com/office/powerpoint/2010/main" val="111679541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95121" y="2650603"/>
            <a:ext cx="8343757" cy="2216256"/>
          </a:xfrm>
          <a:prstGeom prst="roundRect">
            <a:avLst>
              <a:gd name="adj" fmla="val 7193"/>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684496" y="925513"/>
            <a:ext cx="609600" cy="685800"/>
          </a:xfrm>
          <a:prstGeom prst="rect">
            <a:avLst/>
          </a:prstGeom>
        </p:spPr>
      </p:pic>
      <p:sp>
        <p:nvSpPr>
          <p:cNvPr id="27" name="Rectangle 26"/>
          <p:cNvSpPr/>
          <p:nvPr/>
        </p:nvSpPr>
        <p:spPr>
          <a:xfrm>
            <a:off x="196" y="72761"/>
            <a:ext cx="4305905" cy="453571"/>
          </a:xfrm>
          <a:prstGeom prst="rect">
            <a:avLst/>
          </a:prstGeom>
          <a:solidFill>
            <a:srgbClr val="2A6A35"/>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latin typeface="Helvetica Neue"/>
              </a:rPr>
              <a:t>Deployment and Management</a:t>
            </a:r>
            <a:endParaRPr lang="en-US" sz="2000" b="1" dirty="0">
              <a:solidFill>
                <a:prstClr val="white"/>
              </a:solidFill>
              <a:latin typeface="Helvetica Neue"/>
            </a:endParaRPr>
          </a:p>
        </p:txBody>
      </p:sp>
      <p:sp>
        <p:nvSpPr>
          <p:cNvPr id="35" name="TextBox 34"/>
          <p:cNvSpPr txBox="1">
            <a:spLocks noChangeArrowheads="1"/>
          </p:cNvSpPr>
          <p:nvPr/>
        </p:nvSpPr>
        <p:spPr bwMode="auto">
          <a:xfrm>
            <a:off x="1974267" y="1419458"/>
            <a:ext cx="6492638" cy="109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Create templates of stack of resources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Deploy stack from template with runtime </a:t>
            </a:r>
            <a:r>
              <a:rPr lang="en-US" sz="1200" dirty="0" smtClean="0">
                <a:solidFill>
                  <a:schemeClr val="tx1">
                    <a:lumMod val="75000"/>
                    <a:lumOff val="25000"/>
                  </a:schemeClr>
                </a:solidFill>
                <a:latin typeface="Helvetica Neue"/>
              </a:rPr>
              <a:t>parameters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Templates are simple JSON formatted text </a:t>
            </a:r>
            <a:r>
              <a:rPr lang="en-US" sz="1200" dirty="0" smtClean="0">
                <a:solidFill>
                  <a:schemeClr val="tx1">
                    <a:lumMod val="75000"/>
                    <a:lumOff val="25000"/>
                  </a:schemeClr>
                </a:solidFill>
                <a:latin typeface="Helvetica Neue"/>
              </a:rPr>
              <a:t>files</a:t>
            </a:r>
          </a:p>
          <a:p>
            <a:pPr marL="177800" indent="-177800" eaLnBrk="1" hangingPunct="1">
              <a:lnSpc>
                <a:spcPct val="105000"/>
              </a:lnSpc>
              <a:spcBef>
                <a:spcPts val="600"/>
              </a:spcBef>
              <a:buFont typeface="Arial" charset="0"/>
              <a:buChar char="•"/>
            </a:pPr>
            <a:r>
              <a:rPr lang="en-US" sz="1200" dirty="0" err="1" smtClean="0">
                <a:solidFill>
                  <a:schemeClr val="tx1">
                    <a:lumMod val="75000"/>
                    <a:lumOff val="25000"/>
                  </a:schemeClr>
                </a:solidFill>
                <a:latin typeface="Helvetica Neue"/>
              </a:rPr>
              <a:t>CloudFormer</a:t>
            </a:r>
            <a:r>
              <a:rPr lang="en-US" sz="1200" dirty="0" smtClean="0">
                <a:solidFill>
                  <a:schemeClr val="tx1">
                    <a:lumMod val="75000"/>
                    <a:lumOff val="25000"/>
                  </a:schemeClr>
                </a:solidFill>
                <a:latin typeface="Helvetica Neue"/>
              </a:rPr>
              <a:t> </a:t>
            </a:r>
            <a:r>
              <a:rPr lang="en-US" sz="1200" dirty="0">
                <a:solidFill>
                  <a:schemeClr val="tx1">
                    <a:lumMod val="75000"/>
                    <a:lumOff val="25000"/>
                  </a:schemeClr>
                </a:solidFill>
                <a:latin typeface="Helvetica Neue"/>
              </a:rPr>
              <a:t>supports generating templates from running environments</a:t>
            </a:r>
          </a:p>
        </p:txBody>
      </p:sp>
      <p:sp>
        <p:nvSpPr>
          <p:cNvPr id="36" name="TextBox 35"/>
          <p:cNvSpPr txBox="1">
            <a:spLocks noChangeArrowheads="1"/>
          </p:cNvSpPr>
          <p:nvPr/>
        </p:nvSpPr>
        <p:spPr bwMode="auto">
          <a:xfrm>
            <a:off x="1974267" y="957891"/>
            <a:ext cx="25571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2A6A35"/>
                </a:solidFill>
              </a:rPr>
              <a:t>AWS </a:t>
            </a:r>
            <a:r>
              <a:rPr lang="en-US" b="1" dirty="0" err="1">
                <a:solidFill>
                  <a:srgbClr val="2A6A35"/>
                </a:solidFill>
              </a:rPr>
              <a:t>CloudFormation</a:t>
            </a:r>
            <a:endParaRPr lang="en-US" b="1" dirty="0">
              <a:solidFill>
                <a:srgbClr val="2A6A35"/>
              </a:solidFill>
            </a:endParaRPr>
          </a:p>
        </p:txBody>
      </p:sp>
      <p:sp>
        <p:nvSpPr>
          <p:cNvPr id="2" name="TextBox 1"/>
          <p:cNvSpPr txBox="1"/>
          <p:nvPr/>
        </p:nvSpPr>
        <p:spPr>
          <a:xfrm>
            <a:off x="834971" y="2743201"/>
            <a:ext cx="7922896" cy="2123658"/>
          </a:xfrm>
          <a:prstGeom prst="rect">
            <a:avLst/>
          </a:prstGeom>
          <a:noFill/>
          <a:effectLst/>
        </p:spPr>
        <p:txBody>
          <a:bodyPr wrap="square" rtlCol="0">
            <a:spAutoFit/>
          </a:bodyPr>
          <a:lstStyle/>
          <a:p>
            <a:r>
              <a:rPr lang="en-US" sz="1100" b="1" dirty="0">
                <a:latin typeface="Courier" pitchFamily="49" charset="0"/>
              </a:rPr>
              <a:t> "Resources" : {</a:t>
            </a:r>
          </a:p>
          <a:p>
            <a:r>
              <a:rPr lang="en-US" sz="1100" b="1" dirty="0">
                <a:latin typeface="Courier" pitchFamily="49" charset="0"/>
              </a:rPr>
              <a:t>    "Ec2Instance" : {</a:t>
            </a:r>
          </a:p>
          <a:p>
            <a:r>
              <a:rPr lang="en-US" sz="1100" b="1" dirty="0">
                <a:latin typeface="Courier" pitchFamily="49" charset="0"/>
              </a:rPr>
              <a:t>      "Type" : "AWS::EC2::Instance",</a:t>
            </a:r>
          </a:p>
          <a:p>
            <a:r>
              <a:rPr lang="en-US" sz="1100" b="1" dirty="0">
                <a:latin typeface="Courier" pitchFamily="49" charset="0"/>
              </a:rPr>
              <a:t>      "Properties" : {</a:t>
            </a:r>
          </a:p>
          <a:p>
            <a:r>
              <a:rPr lang="en-US" sz="1100" b="1" dirty="0">
                <a:latin typeface="Courier" pitchFamily="49" charset="0"/>
              </a:rPr>
              <a:t>        "</a:t>
            </a:r>
            <a:r>
              <a:rPr lang="en-US" sz="1100" b="1" dirty="0" err="1">
                <a:latin typeface="Courier" pitchFamily="49" charset="0"/>
              </a:rPr>
              <a:t>SecurityGroups</a:t>
            </a:r>
            <a:r>
              <a:rPr lang="en-US" sz="1100" b="1" dirty="0">
                <a:latin typeface="Courier" pitchFamily="49" charset="0"/>
              </a:rPr>
              <a:t>" : [ { "Ref" : "</a:t>
            </a:r>
            <a:r>
              <a:rPr lang="en-US" sz="1100" b="1" dirty="0" err="1">
                <a:latin typeface="Courier" pitchFamily="49" charset="0"/>
              </a:rPr>
              <a:t>InstanceSecurityGroup</a:t>
            </a:r>
            <a:r>
              <a:rPr lang="en-US" sz="1100" b="1" dirty="0">
                <a:latin typeface="Courier" pitchFamily="49" charset="0"/>
              </a:rPr>
              <a:t>" } ],</a:t>
            </a:r>
          </a:p>
          <a:p>
            <a:r>
              <a:rPr lang="en-US" sz="1100" b="1" dirty="0">
                <a:latin typeface="Courier" pitchFamily="49" charset="0"/>
              </a:rPr>
              <a:t>        "</a:t>
            </a:r>
            <a:r>
              <a:rPr lang="en-US" sz="1100" b="1" dirty="0" err="1">
                <a:latin typeface="Courier" pitchFamily="49" charset="0"/>
              </a:rPr>
              <a:t>ImageId</a:t>
            </a:r>
            <a:r>
              <a:rPr lang="en-US" sz="1100" b="1" dirty="0">
                <a:latin typeface="Courier" pitchFamily="49" charset="0"/>
              </a:rPr>
              <a:t>" : { "</a:t>
            </a:r>
            <a:r>
              <a:rPr lang="en-US" sz="1100" b="1" dirty="0" err="1">
                <a:latin typeface="Courier" pitchFamily="49" charset="0"/>
              </a:rPr>
              <a:t>Fn</a:t>
            </a:r>
            <a:r>
              <a:rPr lang="en-US" sz="1100" b="1" dirty="0">
                <a:latin typeface="Courier" pitchFamily="49" charset="0"/>
              </a:rPr>
              <a:t>::</a:t>
            </a:r>
            <a:r>
              <a:rPr lang="en-US" sz="1100" b="1" dirty="0" err="1">
                <a:latin typeface="Courier" pitchFamily="49" charset="0"/>
              </a:rPr>
              <a:t>FindInMap</a:t>
            </a:r>
            <a:r>
              <a:rPr lang="en-US" sz="1100" b="1" dirty="0">
                <a:latin typeface="Courier" pitchFamily="49" charset="0"/>
              </a:rPr>
              <a:t>" : [ "</a:t>
            </a:r>
            <a:r>
              <a:rPr lang="en-US" sz="1100" b="1" dirty="0" err="1">
                <a:latin typeface="Courier" pitchFamily="49" charset="0"/>
              </a:rPr>
              <a:t>RegionMap</a:t>
            </a:r>
            <a:r>
              <a:rPr lang="en-US" sz="1100" b="1" dirty="0">
                <a:latin typeface="Courier" pitchFamily="49" charset="0"/>
              </a:rPr>
              <a:t>", { "Ref" : "AWS::Region" }, "AMI" ]},</a:t>
            </a:r>
          </a:p>
          <a:p>
            <a:r>
              <a:rPr lang="en-US" sz="1100" b="1" dirty="0">
                <a:latin typeface="Courier" pitchFamily="49" charset="0"/>
              </a:rPr>
              <a:t>        "Tags" : [{</a:t>
            </a:r>
          </a:p>
          <a:p>
            <a:r>
              <a:rPr lang="en-US" sz="1100" b="1" dirty="0">
                <a:latin typeface="Courier" pitchFamily="49" charset="0"/>
              </a:rPr>
              <a:t>          "Key" : "</a:t>
            </a:r>
            <a:r>
              <a:rPr lang="en-US" sz="1100" b="1" dirty="0" err="1">
                <a:latin typeface="Courier" pitchFamily="49" charset="0"/>
              </a:rPr>
              <a:t>MyTag</a:t>
            </a:r>
            <a:r>
              <a:rPr lang="en-US" sz="1100" b="1" dirty="0">
                <a:latin typeface="Courier" pitchFamily="49" charset="0"/>
              </a:rPr>
              <a:t>",</a:t>
            </a:r>
          </a:p>
          <a:p>
            <a:r>
              <a:rPr lang="en-US" sz="1100" b="1" dirty="0">
                <a:latin typeface="Courier" pitchFamily="49" charset="0"/>
              </a:rPr>
              <a:t>          "Value" : "</a:t>
            </a:r>
            <a:r>
              <a:rPr lang="en-US" sz="1100" b="1" dirty="0" err="1">
                <a:latin typeface="Courier" pitchFamily="49" charset="0"/>
              </a:rPr>
              <a:t>TagValue</a:t>
            </a:r>
            <a:r>
              <a:rPr lang="en-US" sz="1100" b="1" dirty="0">
                <a:latin typeface="Courier" pitchFamily="49" charset="0"/>
              </a:rPr>
              <a:t>"</a:t>
            </a:r>
          </a:p>
          <a:p>
            <a:r>
              <a:rPr lang="en-US" sz="1100" b="1" dirty="0">
                <a:latin typeface="Courier" pitchFamily="49" charset="0"/>
              </a:rPr>
              <a:t>        }]</a:t>
            </a:r>
          </a:p>
          <a:p>
            <a:r>
              <a:rPr lang="en-US" sz="1100" b="1" dirty="0">
                <a:latin typeface="Courier" pitchFamily="49" charset="0"/>
              </a:rPr>
              <a:t>      }</a:t>
            </a:r>
          </a:p>
          <a:p>
            <a:r>
              <a:rPr lang="en-US" sz="1100" b="1" dirty="0">
                <a:latin typeface="Courier" pitchFamily="49" charset="0"/>
              </a:rPr>
              <a:t>    },</a:t>
            </a:r>
          </a:p>
        </p:txBody>
      </p:sp>
    </p:spTree>
    <p:extLst>
      <p:ext uri="{BB962C8B-B14F-4D97-AF65-F5344CB8AC3E}">
        <p14:creationId xmlns:p14="http://schemas.microsoft.com/office/powerpoint/2010/main" val="12978314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2A6A35"/>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latin typeface="Helvetica Neue"/>
              </a:rPr>
              <a:t>Deployment and Management</a:t>
            </a:r>
            <a:endParaRPr lang="en-US" sz="2000" b="1" dirty="0">
              <a:solidFill>
                <a:prstClr val="white"/>
              </a:solidFill>
              <a:latin typeface="Helvetica Neue"/>
            </a:endParaRPr>
          </a:p>
        </p:txBody>
      </p:sp>
      <p:sp>
        <p:nvSpPr>
          <p:cNvPr id="35" name="TextBox 34"/>
          <p:cNvSpPr txBox="1">
            <a:spLocks noChangeArrowheads="1"/>
          </p:cNvSpPr>
          <p:nvPr/>
        </p:nvSpPr>
        <p:spPr bwMode="auto">
          <a:xfrm>
            <a:off x="1974267" y="1419458"/>
            <a:ext cx="6492638" cy="109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Model the layers of your applications into stacks</a:t>
            </a:r>
            <a:endParaRPr lang="en-US" sz="12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Use Chef recipes and cookbooks</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Prebuilt templates for PHP, Ruby, Java, </a:t>
            </a:r>
            <a:r>
              <a:rPr lang="en-US" sz="1200" dirty="0" err="1" smtClean="0">
                <a:solidFill>
                  <a:schemeClr val="tx1">
                    <a:lumMod val="75000"/>
                    <a:lumOff val="25000"/>
                  </a:schemeClr>
                </a:solidFill>
                <a:latin typeface="Helvetica Neue"/>
              </a:rPr>
              <a:t>Node.js</a:t>
            </a:r>
            <a:endParaRPr lang="en-US" sz="1200" dirty="0" smtClean="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Granular security control</a:t>
            </a:r>
            <a:endParaRPr lang="en-US" sz="1200" dirty="0">
              <a:solidFill>
                <a:schemeClr val="tx1">
                  <a:lumMod val="75000"/>
                  <a:lumOff val="25000"/>
                </a:schemeClr>
              </a:solidFill>
              <a:latin typeface="Helvetica Neue"/>
            </a:endParaRPr>
          </a:p>
        </p:txBody>
      </p:sp>
      <p:sp>
        <p:nvSpPr>
          <p:cNvPr id="36" name="TextBox 35"/>
          <p:cNvSpPr txBox="1">
            <a:spLocks noChangeArrowheads="1"/>
          </p:cNvSpPr>
          <p:nvPr/>
        </p:nvSpPr>
        <p:spPr bwMode="auto">
          <a:xfrm>
            <a:off x="1974267" y="957891"/>
            <a:ext cx="192481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2A6A35"/>
                </a:solidFill>
              </a:rPr>
              <a:t>AWS </a:t>
            </a:r>
            <a:r>
              <a:rPr lang="en-US" b="1" dirty="0" err="1" smtClean="0">
                <a:solidFill>
                  <a:srgbClr val="2A6A35"/>
                </a:solidFill>
              </a:rPr>
              <a:t>OpsWorks</a:t>
            </a:r>
            <a:endParaRPr lang="en-US" b="1" dirty="0">
              <a:solidFill>
                <a:srgbClr val="2A6A35"/>
              </a:solidFill>
            </a:endParaRPr>
          </a:p>
        </p:txBody>
      </p:sp>
      <p:pic>
        <p:nvPicPr>
          <p:cNvPr id="8" name="Picture 7" descr="OpsWor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48" y="957891"/>
            <a:ext cx="731520" cy="731520"/>
          </a:xfrm>
          <a:prstGeom prst="rect">
            <a:avLst/>
          </a:prstGeom>
        </p:spPr>
      </p:pic>
      <p:pic>
        <p:nvPicPr>
          <p:cNvPr id="5" name="Picture 4"/>
          <p:cNvPicPr>
            <a:picLocks noChangeAspect="1"/>
          </p:cNvPicPr>
          <p:nvPr/>
        </p:nvPicPr>
        <p:blipFill>
          <a:blip r:embed="rId4"/>
          <a:stretch>
            <a:fillRect/>
          </a:stretch>
        </p:blipFill>
        <p:spPr>
          <a:xfrm>
            <a:off x="291175" y="3024816"/>
            <a:ext cx="8175730" cy="2118684"/>
          </a:xfrm>
          <a:prstGeom prst="rect">
            <a:avLst/>
          </a:prstGeom>
        </p:spPr>
      </p:pic>
    </p:spTree>
    <p:extLst>
      <p:ext uri="{BB962C8B-B14F-4D97-AF65-F5344CB8AC3E}">
        <p14:creationId xmlns:p14="http://schemas.microsoft.com/office/powerpoint/2010/main" val="7706971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2A6A35"/>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latin typeface="Helvetica Neue"/>
              </a:rPr>
              <a:t>Data Pipeline</a:t>
            </a:r>
            <a:endParaRPr lang="en-US" sz="2000" b="1" dirty="0">
              <a:solidFill>
                <a:prstClr val="white"/>
              </a:solidFill>
              <a:latin typeface="Helvetica Neue"/>
            </a:endParaRPr>
          </a:p>
        </p:txBody>
      </p:sp>
      <p:sp>
        <p:nvSpPr>
          <p:cNvPr id="35" name="TextBox 34"/>
          <p:cNvSpPr txBox="1">
            <a:spLocks noChangeArrowheads="1"/>
          </p:cNvSpPr>
          <p:nvPr/>
        </p:nvSpPr>
        <p:spPr bwMode="auto">
          <a:xfrm>
            <a:off x="1978142" y="1417355"/>
            <a:ext cx="6203013" cy="2105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Automates </a:t>
            </a:r>
            <a:r>
              <a:rPr lang="en-US" sz="1200" dirty="0">
                <a:solidFill>
                  <a:schemeClr val="tx1">
                    <a:lumMod val="75000"/>
                    <a:lumOff val="25000"/>
                  </a:schemeClr>
                </a:solidFill>
                <a:latin typeface="Helvetica Neue"/>
              </a:rPr>
              <a:t>the movement and processing </a:t>
            </a:r>
            <a:r>
              <a:rPr lang="en-US" sz="1200" dirty="0" smtClean="0">
                <a:solidFill>
                  <a:schemeClr val="tx1">
                    <a:lumMod val="75000"/>
                    <a:lumOff val="25000"/>
                  </a:schemeClr>
                </a:solidFill>
                <a:latin typeface="Helvetica Neue"/>
              </a:rPr>
              <a:t>of </a:t>
            </a:r>
            <a:r>
              <a:rPr lang="en-US" sz="1200" dirty="0">
                <a:solidFill>
                  <a:schemeClr val="tx1">
                    <a:lumMod val="75000"/>
                    <a:lumOff val="25000"/>
                  </a:schemeClr>
                </a:solidFill>
                <a:latin typeface="Helvetica Neue"/>
              </a:rPr>
              <a:t>data using data-driven workflows and built-in dependency </a:t>
            </a:r>
            <a:r>
              <a:rPr lang="en-US" sz="1200" dirty="0" smtClean="0">
                <a:solidFill>
                  <a:schemeClr val="tx1">
                    <a:lumMod val="75000"/>
                    <a:lumOff val="25000"/>
                  </a:schemeClr>
                </a:solidFill>
                <a:latin typeface="Helvetica Neue"/>
              </a:rPr>
              <a:t>checking</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A Pipeline Definition is composed of the following:</a:t>
            </a:r>
          </a:p>
          <a:p>
            <a:pPr marL="920750" lvl="1"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Data Sources</a:t>
            </a:r>
          </a:p>
          <a:p>
            <a:pPr marL="920750" lvl="1"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Preconditions</a:t>
            </a:r>
          </a:p>
          <a:p>
            <a:pPr marL="920750" lvl="1"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Destinations</a:t>
            </a:r>
          </a:p>
          <a:p>
            <a:pPr marL="920750" lvl="1"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Processing Steps</a:t>
            </a:r>
          </a:p>
          <a:p>
            <a:pPr marL="920750" lvl="1"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An Operational Schedule</a:t>
            </a:r>
          </a:p>
        </p:txBody>
      </p:sp>
      <p:sp>
        <p:nvSpPr>
          <p:cNvPr id="36" name="TextBox 35"/>
          <p:cNvSpPr txBox="1">
            <a:spLocks noChangeArrowheads="1"/>
          </p:cNvSpPr>
          <p:nvPr/>
        </p:nvSpPr>
        <p:spPr bwMode="auto">
          <a:xfrm>
            <a:off x="1978142" y="955788"/>
            <a:ext cx="40206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2A6A35"/>
                </a:solidFill>
              </a:rPr>
              <a:t>Amazon </a:t>
            </a:r>
            <a:r>
              <a:rPr lang="en-US" b="1" dirty="0" smtClean="0">
                <a:solidFill>
                  <a:srgbClr val="2A6A35"/>
                </a:solidFill>
              </a:rPr>
              <a:t>Data Pipeline</a:t>
            </a:r>
            <a:endParaRPr lang="en-US" sz="1100" b="1" dirty="0">
              <a:solidFill>
                <a:srgbClr val="2A6A35"/>
              </a:solidFill>
            </a:endParaRPr>
          </a:p>
        </p:txBody>
      </p:sp>
      <p:pic>
        <p:nvPicPr>
          <p:cNvPr id="1028" name="Picture 4" descr="http://media.amazonwebservices.com/blog/edp_flow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405" y="2376487"/>
            <a:ext cx="3333750" cy="1943101"/>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7"/>
          <p:cNvPicPr>
            <a:picLocks noChangeAspect="1"/>
          </p:cNvPicPr>
          <p:nvPr/>
        </p:nvPicPr>
        <p:blipFill>
          <a:blip r:embed="rId4"/>
          <a:stretch>
            <a:fillRect/>
          </a:stretch>
        </p:blipFill>
        <p:spPr>
          <a:xfrm>
            <a:off x="683237" y="900289"/>
            <a:ext cx="762000" cy="914400"/>
          </a:xfrm>
          <a:prstGeom prst="rect">
            <a:avLst/>
          </a:prstGeom>
        </p:spPr>
      </p:pic>
    </p:spTree>
    <p:extLst>
      <p:ext uri="{BB962C8B-B14F-4D97-AF65-F5344CB8AC3E}">
        <p14:creationId xmlns:p14="http://schemas.microsoft.com/office/powerpoint/2010/main" val="2758837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a:spLocks noChangeArrowheads="1"/>
          </p:cNvSpPr>
          <p:nvPr/>
        </p:nvSpPr>
        <p:spPr bwMode="auto">
          <a:xfrm>
            <a:off x="1974267" y="1419458"/>
            <a:ext cx="6492638" cy="1632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Visibility into resource utilization, operational performance, and overall demand patterns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Metrics such as CPU utilization, disk reads and writes, and network traffic</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Accessible via the AWS Management Console, web service APIs or Command Line Tools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Add custom metrics of your own</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Alarms (which tie into auto-scaling, SNS, SQS, etc.)</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Billing Alerts to help manage charges on AWS bill</a:t>
            </a:r>
          </a:p>
        </p:txBody>
      </p:sp>
      <p:sp>
        <p:nvSpPr>
          <p:cNvPr id="36" name="TextBox 35"/>
          <p:cNvSpPr txBox="1">
            <a:spLocks noChangeArrowheads="1"/>
          </p:cNvSpPr>
          <p:nvPr/>
        </p:nvSpPr>
        <p:spPr bwMode="auto">
          <a:xfrm>
            <a:off x="1974267" y="957891"/>
            <a:ext cx="25571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2A6A35"/>
                </a:solidFill>
              </a:rPr>
              <a:t>Amazon </a:t>
            </a:r>
            <a:r>
              <a:rPr lang="en-US" b="1" dirty="0" err="1">
                <a:solidFill>
                  <a:srgbClr val="2A6A35"/>
                </a:solidFill>
              </a:rPr>
              <a:t>CloudWatch</a:t>
            </a:r>
            <a:endParaRPr lang="en-US" b="1" dirty="0">
              <a:solidFill>
                <a:srgbClr val="2A6A35"/>
              </a:solidFill>
            </a:endParaRPr>
          </a:p>
        </p:txBody>
      </p:sp>
      <p:pic>
        <p:nvPicPr>
          <p:cNvPr id="8" name="Picture 7" descr="CloudWa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88" y="865776"/>
            <a:ext cx="900597" cy="900597"/>
          </a:xfrm>
          <a:prstGeom prst="rect">
            <a:avLst/>
          </a:prstGeom>
        </p:spPr>
      </p:pic>
      <p:sp>
        <p:nvSpPr>
          <p:cNvPr id="9" name="Rectangle 8"/>
          <p:cNvSpPr/>
          <p:nvPr/>
        </p:nvSpPr>
        <p:spPr>
          <a:xfrm>
            <a:off x="0" y="75879"/>
            <a:ext cx="4305905" cy="453571"/>
          </a:xfrm>
          <a:prstGeom prst="rect">
            <a:avLst/>
          </a:prstGeom>
          <a:solidFill>
            <a:srgbClr val="2A6A35"/>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latin typeface="Helvetica Neue"/>
              </a:rPr>
              <a:t>Deployment and Management</a:t>
            </a:r>
            <a:endParaRPr lang="en-US" sz="2000" b="1" dirty="0">
              <a:solidFill>
                <a:prstClr val="white"/>
              </a:solidFill>
              <a:latin typeface="Helvetica Neue"/>
            </a:endParaRPr>
          </a:p>
        </p:txBody>
      </p:sp>
    </p:spTree>
    <p:extLst>
      <p:ext uri="{BB962C8B-B14F-4D97-AF65-F5344CB8AC3E}">
        <p14:creationId xmlns:p14="http://schemas.microsoft.com/office/powerpoint/2010/main" val="5160156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solidFill>
                  <a:prstClr val="white"/>
                </a:solidFill>
                <a:latin typeface="Helvetica Neue"/>
              </a:rPr>
              <a:t>Consolidated </a:t>
            </a:r>
            <a:r>
              <a:rPr lang="en-US" sz="2000" b="1" dirty="0" smtClean="0">
                <a:solidFill>
                  <a:prstClr val="white"/>
                </a:solidFill>
                <a:latin typeface="Helvetica Neue"/>
              </a:rPr>
              <a:t>Billing</a:t>
            </a:r>
            <a:endParaRPr lang="en-US" sz="2000" b="1" dirty="0">
              <a:solidFill>
                <a:prstClr val="white"/>
              </a:solidFill>
              <a:latin typeface="Helvetica Neue"/>
            </a:endParaRPr>
          </a:p>
        </p:txBody>
      </p:sp>
      <p:sp>
        <p:nvSpPr>
          <p:cNvPr id="7" name="TextBox 6"/>
          <p:cNvSpPr txBox="1">
            <a:spLocks noChangeArrowheads="1"/>
          </p:cNvSpPr>
          <p:nvPr/>
        </p:nvSpPr>
        <p:spPr bwMode="auto">
          <a:xfrm>
            <a:off x="3042063" y="3724136"/>
            <a:ext cx="4836108" cy="1207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Allows you to get one bill for multiple accounts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You can easily track each account's costs and download the cost data in CSV format</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You may be able to reduce costs by combining usage from all the accounts to qualify for volume pricing discounts </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0826"/>
          <a:stretch/>
        </p:blipFill>
        <p:spPr bwMode="auto">
          <a:xfrm>
            <a:off x="1298988" y="750556"/>
            <a:ext cx="5593523" cy="284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03531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 y="-2949"/>
            <a:ext cx="9143912" cy="6856116"/>
          </a:xfrm>
          <a:prstGeom prst="rect">
            <a:avLst/>
          </a:prstGeom>
        </p:spPr>
      </p:pic>
      <p:sp>
        <p:nvSpPr>
          <p:cNvPr id="13" name="Rectangle 12"/>
          <p:cNvSpPr/>
          <p:nvPr/>
        </p:nvSpPr>
        <p:spPr>
          <a:xfrm>
            <a:off x="-720316" y="-742950"/>
            <a:ext cx="10820400" cy="661035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7340" y="1719052"/>
            <a:ext cx="8918326" cy="1914946"/>
          </a:xfrm>
          <a:prstGeom prst="rect">
            <a:avLst/>
          </a:prstGeom>
          <a:noFill/>
        </p:spPr>
        <p:txBody>
          <a:bodyPr wrap="square" lIns="67579" tIns="33813" rIns="67579" bIns="33813" rtlCol="0">
            <a:spAutoFit/>
          </a:bodyPr>
          <a:lstStyle/>
          <a:p>
            <a:pPr algn="ctr">
              <a:spcAft>
                <a:spcPts val="3599"/>
              </a:spcAft>
            </a:pPr>
            <a:r>
              <a:rPr lang="en-US" sz="6000" dirty="0">
                <a:solidFill>
                  <a:schemeClr val="bg1"/>
                </a:solidFill>
                <a:effectLst>
                  <a:outerShdw blurRad="50800" dist="38100" dir="2700000" algn="tl" rotWithShape="0">
                    <a:prstClr val="black">
                      <a:alpha val="40000"/>
                    </a:prstClr>
                  </a:outerShdw>
                </a:effectLst>
                <a:cs typeface="Calibri"/>
              </a:rPr>
              <a:t>Putting Foundation Services Together</a:t>
            </a:r>
            <a:endParaRPr lang="en-US" sz="6000" dirty="0">
              <a:solidFill>
                <a:schemeClr val="bg1"/>
              </a:solidFill>
              <a:effectLst>
                <a:outerShdw blurRad="50800" dist="38100" dir="2700000" algn="tl" rotWithShape="0">
                  <a:prstClr val="black">
                    <a:alpha val="40000"/>
                  </a:prstClr>
                </a:outerShdw>
              </a:effectLst>
              <a:latin typeface="Calibri"/>
              <a:cs typeface="Calibri"/>
            </a:endParaRPr>
          </a:p>
        </p:txBody>
      </p:sp>
    </p:spTree>
    <p:extLst>
      <p:ext uri="{BB962C8B-B14F-4D97-AF65-F5344CB8AC3E}">
        <p14:creationId xmlns:p14="http://schemas.microsoft.com/office/powerpoint/2010/main" val="1686636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r>
              <a:rPr lang="en-US" sz="6000" dirty="0" smtClean="0">
                <a:solidFill>
                  <a:prstClr val="white"/>
                </a:solidFill>
                <a:cs typeface="Calibri"/>
              </a:rPr>
              <a:t>deployment model</a:t>
            </a:r>
            <a:r>
              <a:rPr lang="en-US" sz="6000" dirty="0">
                <a:solidFill>
                  <a:prstClr val="white"/>
                </a:solidFill>
                <a:cs typeface="Calibri"/>
              </a:rPr>
              <a:t>: </a:t>
            </a:r>
            <a:r>
              <a:rPr lang="en-US" sz="6000" dirty="0" smtClean="0">
                <a:solidFill>
                  <a:prstClr val="white"/>
                </a:solidFill>
                <a:cs typeface="Calibri"/>
              </a:rPr>
              <a:t>availability</a:t>
            </a:r>
            <a:endParaRPr lang="en-US" sz="6000" dirty="0">
              <a:solidFill>
                <a:prstClr val="white"/>
              </a:solidFill>
              <a:latin typeface="Calibri"/>
              <a:cs typeface="Calibri"/>
            </a:endParaRPr>
          </a:p>
        </p:txBody>
      </p:sp>
    </p:spTree>
    <p:extLst>
      <p:ext uri="{BB962C8B-B14F-4D97-AF65-F5344CB8AC3E}">
        <p14:creationId xmlns:p14="http://schemas.microsoft.com/office/powerpoint/2010/main" val="2761571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261" y="590552"/>
            <a:ext cx="6854430" cy="3962277"/>
          </a:xfrm>
          <a:prstGeom prst="rect">
            <a:avLst/>
          </a:prstGeom>
        </p:spPr>
      </p:pic>
      <p:sp>
        <p:nvSpPr>
          <p:cNvPr id="3" name="Rectangle 2"/>
          <p:cNvSpPr/>
          <p:nvPr/>
        </p:nvSpPr>
        <p:spPr>
          <a:xfrm>
            <a:off x="5916253" y="72574"/>
            <a:ext cx="3227748" cy="799094"/>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8095" tIns="34071" rIns="68095" bIns="34071" rtlCol="0" anchor="t"/>
          <a:lstStyle/>
          <a:p>
            <a:pPr marL="383159" indent="-383159" defTabSz="340595">
              <a:buFont typeface="+mj-lt"/>
              <a:buAutoNum type="arabicPeriod"/>
            </a:pPr>
            <a:r>
              <a:rPr lang="en-US" sz="2100" dirty="0">
                <a:solidFill>
                  <a:prstClr val="white"/>
                </a:solidFill>
                <a:latin typeface="Arial"/>
              </a:rPr>
              <a:t>Use multiple availability zones</a:t>
            </a:r>
          </a:p>
        </p:txBody>
      </p:sp>
    </p:spTree>
    <p:extLst>
      <p:ext uri="{BB962C8B-B14F-4D97-AF65-F5344CB8AC3E}">
        <p14:creationId xmlns:p14="http://schemas.microsoft.com/office/powerpoint/2010/main" val="322735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7260" y="266332"/>
            <a:ext cx="6854430" cy="4293848"/>
          </a:xfrm>
          <a:prstGeom prst="rect">
            <a:avLst/>
          </a:prstGeom>
        </p:spPr>
      </p:pic>
      <p:sp>
        <p:nvSpPr>
          <p:cNvPr id="5" name="Rectangle 4"/>
          <p:cNvSpPr/>
          <p:nvPr/>
        </p:nvSpPr>
        <p:spPr>
          <a:xfrm>
            <a:off x="5916253" y="72994"/>
            <a:ext cx="3227748" cy="799094"/>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8095" tIns="34071" rIns="68095" bIns="34071" rtlCol="0" anchor="t"/>
          <a:lstStyle/>
          <a:p>
            <a:pPr marL="383159" indent="-383159" defTabSz="340595">
              <a:buFont typeface="+mj-lt"/>
              <a:buAutoNum type="arabicPeriod" startAt="2"/>
            </a:pPr>
            <a:r>
              <a:rPr lang="en-US" sz="2100" dirty="0">
                <a:solidFill>
                  <a:prstClr val="white"/>
                </a:solidFill>
                <a:latin typeface="Arial"/>
              </a:rPr>
              <a:t>Use RDS with replicas and </a:t>
            </a:r>
            <a:r>
              <a:rPr lang="en-US" sz="2100" dirty="0" smtClean="0">
                <a:solidFill>
                  <a:prstClr val="white"/>
                </a:solidFill>
                <a:latin typeface="Arial"/>
              </a:rPr>
              <a:t>standby</a:t>
            </a:r>
            <a:endParaRPr lang="en-US" sz="2100" dirty="0">
              <a:solidFill>
                <a:prstClr val="white"/>
              </a:solidFill>
              <a:latin typeface="Arial"/>
            </a:endParaRPr>
          </a:p>
        </p:txBody>
      </p:sp>
    </p:spTree>
    <p:extLst>
      <p:ext uri="{BB962C8B-B14F-4D97-AF65-F5344CB8AC3E}">
        <p14:creationId xmlns:p14="http://schemas.microsoft.com/office/powerpoint/2010/main" val="1888894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261" y="266332"/>
            <a:ext cx="6854430" cy="4293848"/>
          </a:xfrm>
          <a:prstGeom prst="rect">
            <a:avLst/>
          </a:prstGeom>
        </p:spPr>
      </p:pic>
      <p:sp>
        <p:nvSpPr>
          <p:cNvPr id="3" name="Rectangle 2"/>
          <p:cNvSpPr/>
          <p:nvPr/>
        </p:nvSpPr>
        <p:spPr>
          <a:xfrm>
            <a:off x="5916253" y="72574"/>
            <a:ext cx="3227748" cy="799094"/>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8095" tIns="34071" rIns="68095" bIns="34071" rtlCol="0" anchor="t"/>
          <a:lstStyle/>
          <a:p>
            <a:pPr marL="383159" indent="-383159" defTabSz="340595">
              <a:buFont typeface="+mj-lt"/>
              <a:buAutoNum type="arabicPeriod" startAt="3"/>
            </a:pPr>
            <a:r>
              <a:rPr lang="en-US" sz="2100" dirty="0">
                <a:solidFill>
                  <a:prstClr val="white"/>
                </a:solidFill>
                <a:latin typeface="Arial"/>
              </a:rPr>
              <a:t>Use auto-scaling groups</a:t>
            </a:r>
          </a:p>
        </p:txBody>
      </p:sp>
    </p:spTree>
    <p:extLst>
      <p:ext uri="{BB962C8B-B14F-4D97-AF65-F5344CB8AC3E}">
        <p14:creationId xmlns:p14="http://schemas.microsoft.com/office/powerpoint/2010/main" val="2009068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9"/>
          <p:cNvSpPr/>
          <p:nvPr/>
        </p:nvSpPr>
        <p:spPr>
          <a:xfrm>
            <a:off x="766572" y="680150"/>
            <a:ext cx="7840980" cy="2631948"/>
          </a:xfrm>
          <a:custGeom>
            <a:avLst/>
            <a:gdLst/>
            <a:ahLst/>
            <a:cxnLst/>
            <a:rect l="l" t="t" r="r" b="b"/>
            <a:pathLst>
              <a:path w="7840980" h="2631948">
                <a:moveTo>
                  <a:pt x="4572" y="2627376"/>
                </a:moveTo>
                <a:lnTo>
                  <a:pt x="7836408" y="2627376"/>
                </a:lnTo>
                <a:moveTo>
                  <a:pt x="4572" y="1754124"/>
                </a:moveTo>
                <a:lnTo>
                  <a:pt x="7836408" y="1754124"/>
                </a:lnTo>
                <a:moveTo>
                  <a:pt x="4572" y="879348"/>
                </a:moveTo>
                <a:lnTo>
                  <a:pt x="7836408" y="879348"/>
                </a:lnTo>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3" name="object 20"/>
          <p:cNvSpPr/>
          <p:nvPr/>
        </p:nvSpPr>
        <p:spPr>
          <a:xfrm>
            <a:off x="766572" y="4177730"/>
            <a:ext cx="7840980" cy="9144"/>
          </a:xfrm>
          <a:custGeom>
            <a:avLst/>
            <a:gdLst/>
            <a:ahLst/>
            <a:cxnLst/>
            <a:rect l="l" t="t" r="r" b="b"/>
            <a:pathLst>
              <a:path w="7840980" h="9144">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4" name="object 21"/>
          <p:cNvSpPr/>
          <p:nvPr/>
        </p:nvSpPr>
        <p:spPr>
          <a:xfrm>
            <a:off x="766572" y="4177730"/>
            <a:ext cx="7840980" cy="77724"/>
          </a:xfrm>
          <a:custGeom>
            <a:avLst/>
            <a:gdLst/>
            <a:ahLst/>
            <a:cxnLst/>
            <a:rect l="l" t="t" r="r" b="b"/>
            <a:pathLst>
              <a:path w="7840980" h="77724">
                <a:moveTo>
                  <a:pt x="4572" y="4572"/>
                </a:moveTo>
                <a:lnTo>
                  <a:pt x="4572" y="73152"/>
                </a:lnTo>
                <a:moveTo>
                  <a:pt x="330708" y="4572"/>
                </a:moveTo>
                <a:lnTo>
                  <a:pt x="330708" y="73152"/>
                </a:lnTo>
                <a:moveTo>
                  <a:pt x="656844" y="4572"/>
                </a:moveTo>
                <a:lnTo>
                  <a:pt x="656844" y="73152"/>
                </a:lnTo>
                <a:moveTo>
                  <a:pt x="982979" y="4572"/>
                </a:moveTo>
                <a:lnTo>
                  <a:pt x="982979" y="73152"/>
                </a:lnTo>
                <a:moveTo>
                  <a:pt x="1309116" y="4572"/>
                </a:moveTo>
                <a:lnTo>
                  <a:pt x="1309116" y="73152"/>
                </a:lnTo>
                <a:moveTo>
                  <a:pt x="1635252" y="4572"/>
                </a:moveTo>
                <a:lnTo>
                  <a:pt x="1635252" y="73152"/>
                </a:lnTo>
                <a:moveTo>
                  <a:pt x="1962912" y="4572"/>
                </a:moveTo>
                <a:lnTo>
                  <a:pt x="1962912" y="73152"/>
                </a:lnTo>
                <a:moveTo>
                  <a:pt x="2289048" y="4572"/>
                </a:moveTo>
                <a:lnTo>
                  <a:pt x="2289048" y="73152"/>
                </a:lnTo>
                <a:moveTo>
                  <a:pt x="2615184" y="4572"/>
                </a:moveTo>
                <a:lnTo>
                  <a:pt x="2615184" y="73152"/>
                </a:lnTo>
                <a:moveTo>
                  <a:pt x="2941320" y="4572"/>
                </a:moveTo>
                <a:lnTo>
                  <a:pt x="2941320" y="73152"/>
                </a:lnTo>
                <a:moveTo>
                  <a:pt x="3267456" y="4572"/>
                </a:moveTo>
                <a:lnTo>
                  <a:pt x="3267456" y="73152"/>
                </a:lnTo>
                <a:moveTo>
                  <a:pt x="3593592" y="4572"/>
                </a:moveTo>
                <a:lnTo>
                  <a:pt x="3593592" y="73152"/>
                </a:lnTo>
                <a:moveTo>
                  <a:pt x="3921252" y="4572"/>
                </a:moveTo>
                <a:lnTo>
                  <a:pt x="3921252" y="73152"/>
                </a:lnTo>
                <a:moveTo>
                  <a:pt x="4247388" y="4572"/>
                </a:moveTo>
                <a:lnTo>
                  <a:pt x="4247388" y="73152"/>
                </a:lnTo>
                <a:moveTo>
                  <a:pt x="4573524" y="4572"/>
                </a:moveTo>
                <a:lnTo>
                  <a:pt x="4573524" y="73152"/>
                </a:lnTo>
                <a:moveTo>
                  <a:pt x="4899660" y="4572"/>
                </a:moveTo>
                <a:lnTo>
                  <a:pt x="4899660" y="73152"/>
                </a:lnTo>
                <a:moveTo>
                  <a:pt x="5225796" y="4572"/>
                </a:moveTo>
                <a:lnTo>
                  <a:pt x="5225796" y="73152"/>
                </a:lnTo>
                <a:moveTo>
                  <a:pt x="5551932" y="4572"/>
                </a:moveTo>
                <a:lnTo>
                  <a:pt x="5551932" y="73152"/>
                </a:lnTo>
                <a:moveTo>
                  <a:pt x="5878068" y="4572"/>
                </a:moveTo>
                <a:lnTo>
                  <a:pt x="5878068" y="73152"/>
                </a:lnTo>
                <a:moveTo>
                  <a:pt x="6205728" y="4572"/>
                </a:moveTo>
                <a:lnTo>
                  <a:pt x="6205728" y="73152"/>
                </a:lnTo>
                <a:moveTo>
                  <a:pt x="6531864" y="4572"/>
                </a:moveTo>
                <a:lnTo>
                  <a:pt x="6531864" y="73152"/>
                </a:lnTo>
                <a:moveTo>
                  <a:pt x="6858000" y="4572"/>
                </a:moveTo>
                <a:lnTo>
                  <a:pt x="6858000" y="73152"/>
                </a:lnTo>
                <a:moveTo>
                  <a:pt x="7184135" y="4572"/>
                </a:moveTo>
                <a:lnTo>
                  <a:pt x="7184135" y="73152"/>
                </a:lnTo>
                <a:moveTo>
                  <a:pt x="7510271" y="4572"/>
                </a:moveTo>
                <a:lnTo>
                  <a:pt x="7510271" y="73152"/>
                </a:lnTo>
                <a:moveTo>
                  <a:pt x="7836408" y="4572"/>
                </a:moveTo>
                <a:lnTo>
                  <a:pt x="7836408" y="7315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61862"/>
            <a:ext cx="7880604" cy="3369564"/>
          </a:xfrm>
          <a:prstGeom prst="rect">
            <a:avLst/>
          </a:prstGeom>
        </p:spPr>
      </p:pic>
      <p:sp>
        <p:nvSpPr>
          <p:cNvPr id="6" name="text 1"/>
          <p:cNvSpPr txBox="1"/>
          <p:nvPr/>
        </p:nvSpPr>
        <p:spPr>
          <a:xfrm>
            <a:off x="70713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0</a:t>
            </a:r>
            <a:endParaRPr sz="1800">
              <a:solidFill>
                <a:schemeClr val="accent2">
                  <a:lumMod val="75000"/>
                </a:schemeClr>
              </a:solidFill>
              <a:latin typeface="Arial"/>
              <a:cs typeface="Arial"/>
            </a:endParaRPr>
          </a:p>
        </p:txBody>
      </p:sp>
      <p:sp>
        <p:nvSpPr>
          <p:cNvPr id="7" name="text 1"/>
          <p:cNvSpPr txBox="1"/>
          <p:nvPr/>
        </p:nvSpPr>
        <p:spPr>
          <a:xfrm>
            <a:off x="103357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1</a:t>
            </a:r>
            <a:endParaRPr sz="1800">
              <a:solidFill>
                <a:schemeClr val="accent2">
                  <a:lumMod val="75000"/>
                </a:schemeClr>
              </a:solidFill>
              <a:latin typeface="Arial"/>
              <a:cs typeface="Arial"/>
            </a:endParaRPr>
          </a:p>
        </p:txBody>
      </p:sp>
      <p:sp>
        <p:nvSpPr>
          <p:cNvPr id="8" name="text 1"/>
          <p:cNvSpPr txBox="1"/>
          <p:nvPr/>
        </p:nvSpPr>
        <p:spPr>
          <a:xfrm>
            <a:off x="1360043"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2</a:t>
            </a:r>
            <a:endParaRPr sz="1800">
              <a:solidFill>
                <a:schemeClr val="accent2">
                  <a:lumMod val="75000"/>
                </a:schemeClr>
              </a:solidFill>
              <a:latin typeface="Arial"/>
              <a:cs typeface="Arial"/>
            </a:endParaRPr>
          </a:p>
        </p:txBody>
      </p:sp>
      <p:sp>
        <p:nvSpPr>
          <p:cNvPr id="9" name="text 1"/>
          <p:cNvSpPr txBox="1"/>
          <p:nvPr/>
        </p:nvSpPr>
        <p:spPr>
          <a:xfrm>
            <a:off x="1686432"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3</a:t>
            </a:r>
            <a:endParaRPr sz="1800">
              <a:solidFill>
                <a:schemeClr val="accent2">
                  <a:lumMod val="75000"/>
                </a:schemeClr>
              </a:solidFill>
              <a:latin typeface="Arial"/>
              <a:cs typeface="Arial"/>
            </a:endParaRPr>
          </a:p>
        </p:txBody>
      </p:sp>
      <p:sp>
        <p:nvSpPr>
          <p:cNvPr id="10" name="text 1"/>
          <p:cNvSpPr txBox="1"/>
          <p:nvPr/>
        </p:nvSpPr>
        <p:spPr>
          <a:xfrm>
            <a:off x="201295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4</a:t>
            </a:r>
            <a:endParaRPr sz="1800">
              <a:solidFill>
                <a:schemeClr val="accent2">
                  <a:lumMod val="75000"/>
                </a:schemeClr>
              </a:solidFill>
              <a:latin typeface="Arial"/>
              <a:cs typeface="Arial"/>
            </a:endParaRPr>
          </a:p>
        </p:txBody>
      </p:sp>
      <p:sp>
        <p:nvSpPr>
          <p:cNvPr id="11" name="text 1"/>
          <p:cNvSpPr txBox="1"/>
          <p:nvPr/>
        </p:nvSpPr>
        <p:spPr>
          <a:xfrm>
            <a:off x="233934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5</a:t>
            </a:r>
            <a:endParaRPr sz="1800">
              <a:solidFill>
                <a:schemeClr val="accent2">
                  <a:lumMod val="75000"/>
                </a:schemeClr>
              </a:solidFill>
              <a:latin typeface="Arial"/>
              <a:cs typeface="Arial"/>
            </a:endParaRPr>
          </a:p>
        </p:txBody>
      </p:sp>
      <p:sp>
        <p:nvSpPr>
          <p:cNvPr id="12" name="text 1"/>
          <p:cNvSpPr txBox="1"/>
          <p:nvPr/>
        </p:nvSpPr>
        <p:spPr>
          <a:xfrm>
            <a:off x="266573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6</a:t>
            </a:r>
            <a:endParaRPr sz="1800">
              <a:solidFill>
                <a:schemeClr val="accent2">
                  <a:lumMod val="75000"/>
                </a:schemeClr>
              </a:solidFill>
              <a:latin typeface="Arial"/>
              <a:cs typeface="Arial"/>
            </a:endParaRPr>
          </a:p>
        </p:txBody>
      </p:sp>
      <p:sp>
        <p:nvSpPr>
          <p:cNvPr id="13" name="text 1"/>
          <p:cNvSpPr txBox="1"/>
          <p:nvPr/>
        </p:nvSpPr>
        <p:spPr>
          <a:xfrm>
            <a:off x="299224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7</a:t>
            </a:r>
            <a:endParaRPr sz="1800">
              <a:solidFill>
                <a:schemeClr val="accent2">
                  <a:lumMod val="75000"/>
                </a:schemeClr>
              </a:solidFill>
              <a:latin typeface="Arial"/>
              <a:cs typeface="Arial"/>
            </a:endParaRPr>
          </a:p>
        </p:txBody>
      </p:sp>
      <p:sp>
        <p:nvSpPr>
          <p:cNvPr id="14" name="text 1"/>
          <p:cNvSpPr txBox="1"/>
          <p:nvPr/>
        </p:nvSpPr>
        <p:spPr>
          <a:xfrm>
            <a:off x="331863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8</a:t>
            </a:r>
            <a:endParaRPr sz="1800">
              <a:solidFill>
                <a:schemeClr val="accent2">
                  <a:lumMod val="75000"/>
                </a:schemeClr>
              </a:solidFill>
              <a:latin typeface="Arial"/>
              <a:cs typeface="Arial"/>
            </a:endParaRPr>
          </a:p>
        </p:txBody>
      </p:sp>
      <p:sp>
        <p:nvSpPr>
          <p:cNvPr id="15" name="text 1"/>
          <p:cNvSpPr txBox="1"/>
          <p:nvPr/>
        </p:nvSpPr>
        <p:spPr>
          <a:xfrm>
            <a:off x="3645153" y="4322219"/>
            <a:ext cx="4780861" cy="535531"/>
          </a:xfrm>
          <a:prstGeom prst="rect">
            <a:avLst/>
          </a:prstGeom>
        </p:spPr>
        <p:txBody>
          <a:bodyPr vert="horz" wrap="none" lIns="0" tIns="0" rIns="0" bIns="0" rtlCol="0">
            <a:spAutoFit/>
          </a:bodyPr>
          <a:lstStyle/>
          <a:p>
            <a:pPr marL="0">
              <a:lnSpc>
                <a:spcPct val="100000"/>
              </a:lnSpc>
            </a:pPr>
            <a:r>
              <a:rPr sz="1680" spc="10" dirty="0">
                <a:solidFill>
                  <a:schemeClr val="accent2">
                    <a:lumMod val="75000"/>
                  </a:schemeClr>
                </a:solidFill>
                <a:latin typeface="Arial"/>
                <a:cs typeface="Arial"/>
              </a:rPr>
              <a:t>9   10 11 12 13 14 15 16 17 18 19 20 21 22 23 24</a:t>
            </a:r>
            <a:endParaRPr sz="1600">
              <a:solidFill>
                <a:schemeClr val="accent2">
                  <a:lumMod val="75000"/>
                </a:schemeClr>
              </a:solidFill>
              <a:latin typeface="Arial"/>
              <a:cs typeface="Arial"/>
            </a:endParaRPr>
          </a:p>
          <a:p>
            <a:pPr marL="407797">
              <a:lnSpc>
                <a:spcPct val="100000"/>
              </a:lnSpc>
            </a:pPr>
            <a:r>
              <a:rPr sz="1800" b="1" spc="10" dirty="0">
                <a:solidFill>
                  <a:schemeClr val="accent2">
                    <a:lumMod val="75000"/>
                  </a:schemeClr>
                </a:solidFill>
                <a:latin typeface="Arial"/>
                <a:cs typeface="Arial"/>
              </a:rPr>
              <a:t>Hour  of  day</a:t>
            </a:r>
            <a:endParaRPr sz="1800">
              <a:solidFill>
                <a:schemeClr val="accent2">
                  <a:lumMod val="75000"/>
                </a:schemeClr>
              </a:solidFill>
              <a:latin typeface="Arial"/>
              <a:cs typeface="Arial"/>
            </a:endParaRPr>
          </a:p>
        </p:txBody>
      </p:sp>
      <p:sp>
        <p:nvSpPr>
          <p:cNvPr id="16" name="text 1"/>
          <p:cNvSpPr txBox="1"/>
          <p:nvPr/>
        </p:nvSpPr>
        <p:spPr>
          <a:xfrm rot="-5400000">
            <a:off x="-43599" y="2265193"/>
            <a:ext cx="1336263" cy="276999"/>
          </a:xfrm>
          <a:prstGeom prst="rect">
            <a:avLst/>
          </a:prstGeom>
        </p:spPr>
        <p:txBody>
          <a:bodyPr vert="horz" wrap="none" lIns="0" tIns="0" rIns="0" bIns="0" rtlCol="0">
            <a:spAutoFit/>
          </a:bodyPr>
          <a:lstStyle/>
          <a:p>
            <a:pPr marL="0">
              <a:lnSpc>
                <a:spcPct val="100000"/>
              </a:lnSpc>
            </a:pPr>
            <a:r>
              <a:rPr sz="1800" b="1" spc="10" dirty="0">
                <a:solidFill>
                  <a:schemeClr val="accent2">
                    <a:lumMod val="75000"/>
                  </a:schemeClr>
                </a:solidFill>
                <a:latin typeface="Arial"/>
                <a:cs typeface="Arial"/>
              </a:rPr>
              <a:t>Server  load</a:t>
            </a:r>
            <a:endParaRPr sz="1800">
              <a:solidFill>
                <a:schemeClr val="accent2">
                  <a:lumMod val="75000"/>
                </a:schemeClr>
              </a:solidFill>
              <a:latin typeface="Arial"/>
              <a:cs typeface="Arial"/>
            </a:endParaRPr>
          </a:p>
        </p:txBody>
      </p:sp>
      <p:sp>
        <p:nvSpPr>
          <p:cNvPr id="18" name="text 1"/>
          <p:cNvSpPr txBox="1"/>
          <p:nvPr/>
        </p:nvSpPr>
        <p:spPr>
          <a:xfrm>
            <a:off x="6633718" y="2124774"/>
            <a:ext cx="1876989"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Calibri"/>
                <a:cs typeface="Calibri"/>
              </a:rPr>
              <a:t>Capacity of 1 server</a:t>
            </a:r>
            <a:endParaRPr sz="1800">
              <a:solidFill>
                <a:schemeClr val="accent2">
                  <a:lumMod val="75000"/>
                </a:schemeClr>
              </a:solidFill>
              <a:latin typeface="Calibri"/>
              <a:cs typeface="Calibri"/>
            </a:endParaRPr>
          </a:p>
        </p:txBody>
      </p:sp>
      <p:sp>
        <p:nvSpPr>
          <p:cNvPr id="20" name="text 1"/>
          <p:cNvSpPr txBox="1"/>
          <p:nvPr/>
        </p:nvSpPr>
        <p:spPr>
          <a:xfrm>
            <a:off x="5776500" y="320900"/>
            <a:ext cx="2653868" cy="272382"/>
          </a:xfrm>
          <a:prstGeom prst="rect">
            <a:avLst/>
          </a:prstGeom>
        </p:spPr>
        <p:txBody>
          <a:bodyPr vert="horz" wrap="none" lIns="0" tIns="0" rIns="0" bIns="0" rtlCol="0">
            <a:spAutoFit/>
          </a:bodyPr>
          <a:lstStyle/>
          <a:p>
            <a:pPr marL="0">
              <a:lnSpc>
                <a:spcPct val="100000"/>
              </a:lnSpc>
            </a:pPr>
            <a:r>
              <a:rPr sz="1770" spc="10" dirty="0">
                <a:solidFill>
                  <a:schemeClr val="accent2">
                    <a:lumMod val="75000"/>
                  </a:schemeClr>
                </a:solidFill>
                <a:latin typeface="Calibri"/>
                <a:cs typeface="Calibri"/>
              </a:rPr>
              <a:t>Traditional capacity required</a:t>
            </a:r>
            <a:endParaRPr sz="1700" dirty="0">
              <a:solidFill>
                <a:schemeClr val="accent2">
                  <a:lumMod val="75000"/>
                </a:schemeClr>
              </a:solidFill>
              <a:latin typeface="Calibri"/>
              <a:cs typeface="Calibri"/>
            </a:endParaRPr>
          </a:p>
        </p:txBody>
      </p:sp>
    </p:spTree>
    <p:extLst>
      <p:ext uri="{BB962C8B-B14F-4D97-AF65-F5344CB8AC3E}">
        <p14:creationId xmlns:p14="http://schemas.microsoft.com/office/powerpoint/2010/main" val="77089318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262" y="266332"/>
            <a:ext cx="6854430" cy="4293848"/>
          </a:xfrm>
          <a:prstGeom prst="rect">
            <a:avLst/>
          </a:prstGeom>
        </p:spPr>
      </p:pic>
      <p:sp>
        <p:nvSpPr>
          <p:cNvPr id="3" name="Rectangle 2"/>
          <p:cNvSpPr/>
          <p:nvPr/>
        </p:nvSpPr>
        <p:spPr>
          <a:xfrm>
            <a:off x="5916253" y="72574"/>
            <a:ext cx="3227748" cy="799094"/>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8095" tIns="34071" rIns="68095" bIns="34071" rtlCol="0" anchor="t"/>
          <a:lstStyle/>
          <a:p>
            <a:pPr marL="383159" indent="-383159" defTabSz="340595">
              <a:buFont typeface="+mj-lt"/>
              <a:buAutoNum type="arabicPeriod" startAt="4"/>
            </a:pPr>
            <a:r>
              <a:rPr lang="en-US" sz="2100" dirty="0">
                <a:solidFill>
                  <a:prstClr val="white"/>
                </a:solidFill>
                <a:latin typeface="Arial"/>
              </a:rPr>
              <a:t>Use Elastic Load Balancing</a:t>
            </a:r>
          </a:p>
        </p:txBody>
      </p:sp>
    </p:spTree>
    <p:extLst>
      <p:ext uri="{BB962C8B-B14F-4D97-AF65-F5344CB8AC3E}">
        <p14:creationId xmlns:p14="http://schemas.microsoft.com/office/powerpoint/2010/main" val="4232941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261" y="266332"/>
            <a:ext cx="6854430" cy="4293848"/>
          </a:xfrm>
          <a:prstGeom prst="rect">
            <a:avLst/>
          </a:prstGeom>
        </p:spPr>
      </p:pic>
      <p:sp>
        <p:nvSpPr>
          <p:cNvPr id="3" name="Rectangle 2"/>
          <p:cNvSpPr/>
          <p:nvPr/>
        </p:nvSpPr>
        <p:spPr>
          <a:xfrm>
            <a:off x="5916253" y="72574"/>
            <a:ext cx="3227748" cy="799094"/>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8095" tIns="34071" rIns="68095" bIns="34071" rtlCol="0" anchor="t"/>
          <a:lstStyle/>
          <a:p>
            <a:pPr marL="383159" indent="-383159" defTabSz="340595">
              <a:buFont typeface="+mj-lt"/>
              <a:buAutoNum type="arabicPeriod" startAt="5"/>
            </a:pPr>
            <a:r>
              <a:rPr lang="en-US" sz="2100" dirty="0">
                <a:solidFill>
                  <a:prstClr val="white"/>
                </a:solidFill>
                <a:latin typeface="Arial"/>
              </a:rPr>
              <a:t>Use Route53 to host DNS zones</a:t>
            </a:r>
          </a:p>
        </p:txBody>
      </p:sp>
    </p:spTree>
    <p:extLst>
      <p:ext uri="{BB962C8B-B14F-4D97-AF65-F5344CB8AC3E}">
        <p14:creationId xmlns:p14="http://schemas.microsoft.com/office/powerpoint/2010/main" val="205524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348" y="1320120"/>
            <a:ext cx="2805113" cy="1622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2"/>
          <p:cNvSpPr/>
          <p:nvPr/>
        </p:nvSpPr>
        <p:spPr>
          <a:xfrm>
            <a:off x="202" y="72767"/>
            <a:ext cx="430590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582" tIns="33814" rIns="67582" bIns="33814" rtlCol="0" anchor="ctr"/>
          <a:lstStyle/>
          <a:p>
            <a:pPr lvl="1"/>
            <a:r>
              <a:rPr lang="en-US" sz="2100" dirty="0">
                <a:solidFill>
                  <a:prstClr val="white"/>
                </a:solidFill>
              </a:rPr>
              <a:t>Three Services: Better Together</a:t>
            </a:r>
            <a:endParaRPr lang="en-US" sz="2100" dirty="0">
              <a:solidFill>
                <a:prstClr val="white"/>
              </a:solidFill>
              <a:latin typeface="Calibri"/>
            </a:endParaRPr>
          </a:p>
        </p:txBody>
      </p:sp>
      <p:pic>
        <p:nvPicPr>
          <p:cNvPr id="25" name="Picture 24"/>
          <p:cNvPicPr>
            <a:picLocks noChangeAspect="1"/>
          </p:cNvPicPr>
          <p:nvPr/>
        </p:nvPicPr>
        <p:blipFill>
          <a:blip r:embed="rId3"/>
          <a:stretch>
            <a:fillRect/>
          </a:stretch>
        </p:blipFill>
        <p:spPr>
          <a:xfrm>
            <a:off x="2882128" y="1509393"/>
            <a:ext cx="673100" cy="698500"/>
          </a:xfrm>
          <a:prstGeom prst="rect">
            <a:avLst/>
          </a:prstGeom>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608" y="1304246"/>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451" y="1621747"/>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037" y="1933805"/>
            <a:ext cx="841375" cy="766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0361" y="2409146"/>
            <a:ext cx="715963" cy="690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34"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4688" y="2533650"/>
            <a:ext cx="1074738" cy="293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212" y="1936071"/>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37" name="Group 36"/>
          <p:cNvGrpSpPr/>
          <p:nvPr/>
        </p:nvGrpSpPr>
        <p:grpSpPr>
          <a:xfrm>
            <a:off x="3555228" y="1516468"/>
            <a:ext cx="1788224" cy="518822"/>
            <a:chOff x="3555228" y="1516468"/>
            <a:chExt cx="1788224" cy="518822"/>
          </a:xfrm>
        </p:grpSpPr>
        <p:cxnSp>
          <p:nvCxnSpPr>
            <p:cNvPr id="5146" name="Straight Arrow Connector 5145"/>
            <p:cNvCxnSpPr>
              <a:endCxn id="25" idx="3"/>
            </p:cNvCxnSpPr>
            <p:nvPr/>
          </p:nvCxnSpPr>
          <p:spPr>
            <a:xfrm flipH="1">
              <a:off x="3555228" y="1581150"/>
              <a:ext cx="1260380" cy="277493"/>
            </a:xfrm>
            <a:prstGeom prst="straightConnector1">
              <a:avLst/>
            </a:prstGeom>
            <a:ln w="127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3555228" y="1900239"/>
              <a:ext cx="1788224" cy="135051"/>
            </a:xfrm>
            <a:prstGeom prst="straightConnector1">
              <a:avLst/>
            </a:prstGeom>
            <a:ln w="127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rot="20870695">
              <a:off x="3714334" y="1516468"/>
              <a:ext cx="833854" cy="276999"/>
            </a:xfrm>
            <a:prstGeom prst="rect">
              <a:avLst/>
            </a:prstGeom>
            <a:noFill/>
          </p:spPr>
          <p:txBody>
            <a:bodyPr wrap="square" rtlCol="0">
              <a:spAutoFit/>
            </a:bodyPr>
            <a:lstStyle/>
            <a:p>
              <a:r>
                <a:rPr lang="en-US" sz="1200" dirty="0" smtClean="0">
                  <a:solidFill>
                    <a:schemeClr val="tx1">
                      <a:lumMod val="75000"/>
                      <a:lumOff val="25000"/>
                    </a:schemeClr>
                  </a:solidFill>
                </a:rPr>
                <a:t>Utilization</a:t>
              </a:r>
              <a:endParaRPr lang="en-US" sz="1200" dirty="0">
                <a:solidFill>
                  <a:schemeClr val="tx1">
                    <a:lumMod val="75000"/>
                    <a:lumOff val="25000"/>
                  </a:schemeClr>
                </a:solidFill>
              </a:endParaRPr>
            </a:p>
          </p:txBody>
        </p:sp>
      </p:grpSp>
      <p:grpSp>
        <p:nvGrpSpPr>
          <p:cNvPr id="38" name="Group 37"/>
          <p:cNvGrpSpPr/>
          <p:nvPr/>
        </p:nvGrpSpPr>
        <p:grpSpPr>
          <a:xfrm>
            <a:off x="3218678" y="2207893"/>
            <a:ext cx="1044038" cy="546534"/>
            <a:chOff x="3218678" y="2207893"/>
            <a:chExt cx="1044038" cy="546534"/>
          </a:xfrm>
        </p:grpSpPr>
        <p:cxnSp>
          <p:nvCxnSpPr>
            <p:cNvPr id="66" name="Straight Arrow Connector 65"/>
            <p:cNvCxnSpPr>
              <a:stCxn id="5127" idx="1"/>
              <a:endCxn id="25" idx="2"/>
            </p:cNvCxnSpPr>
            <p:nvPr/>
          </p:nvCxnSpPr>
          <p:spPr>
            <a:xfrm flipH="1" flipV="1">
              <a:off x="3218678" y="2207893"/>
              <a:ext cx="951683" cy="546534"/>
            </a:xfrm>
            <a:prstGeom prst="straightConnector1">
              <a:avLst/>
            </a:prstGeom>
            <a:ln w="127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rot="1805842">
              <a:off x="3492361" y="2334837"/>
              <a:ext cx="770355" cy="276999"/>
            </a:xfrm>
            <a:prstGeom prst="rect">
              <a:avLst/>
            </a:prstGeom>
            <a:noFill/>
          </p:spPr>
          <p:txBody>
            <a:bodyPr wrap="square" rtlCol="0">
              <a:spAutoFit/>
            </a:bodyPr>
            <a:lstStyle/>
            <a:p>
              <a:r>
                <a:rPr lang="en-US" sz="1200" dirty="0" smtClean="0">
                  <a:solidFill>
                    <a:schemeClr val="tx1">
                      <a:lumMod val="75000"/>
                      <a:lumOff val="25000"/>
                    </a:schemeClr>
                  </a:solidFill>
                </a:rPr>
                <a:t>Latency</a:t>
              </a:r>
              <a:endParaRPr lang="en-US" sz="1200" dirty="0">
                <a:solidFill>
                  <a:schemeClr val="tx1">
                    <a:lumMod val="75000"/>
                    <a:lumOff val="25000"/>
                  </a:schemeClr>
                </a:solidFill>
              </a:endParaRPr>
            </a:p>
          </p:txBody>
        </p:sp>
      </p:grpSp>
      <p:grpSp>
        <p:nvGrpSpPr>
          <p:cNvPr id="41" name="Group 40"/>
          <p:cNvGrpSpPr/>
          <p:nvPr/>
        </p:nvGrpSpPr>
        <p:grpSpPr>
          <a:xfrm>
            <a:off x="3555228" y="1414931"/>
            <a:ext cx="973114" cy="443712"/>
            <a:chOff x="3555228" y="1414931"/>
            <a:chExt cx="973114" cy="443712"/>
          </a:xfrm>
        </p:grpSpPr>
        <p:cxnSp>
          <p:nvCxnSpPr>
            <p:cNvPr id="76" name="Straight Arrow Connector 75"/>
            <p:cNvCxnSpPr>
              <a:stCxn id="25" idx="3"/>
            </p:cNvCxnSpPr>
            <p:nvPr/>
          </p:nvCxnSpPr>
          <p:spPr>
            <a:xfrm flipV="1">
              <a:off x="3555228" y="1431785"/>
              <a:ext cx="973114" cy="426858"/>
            </a:xfrm>
            <a:prstGeom prst="straightConnector1">
              <a:avLst/>
            </a:prstGeom>
            <a:ln w="127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rot="20153131">
              <a:off x="3615971" y="1414931"/>
              <a:ext cx="770355" cy="276999"/>
            </a:xfrm>
            <a:prstGeom prst="rect">
              <a:avLst/>
            </a:prstGeom>
            <a:noFill/>
          </p:spPr>
          <p:txBody>
            <a:bodyPr wrap="square" rtlCol="0">
              <a:spAutoFit/>
            </a:bodyPr>
            <a:lstStyle/>
            <a:p>
              <a:r>
                <a:rPr lang="en-US" sz="1200" dirty="0" smtClean="0">
                  <a:solidFill>
                    <a:schemeClr val="tx1">
                      <a:lumMod val="75000"/>
                      <a:lumOff val="25000"/>
                    </a:schemeClr>
                  </a:solidFill>
                </a:rPr>
                <a:t>Metrics</a:t>
              </a:r>
              <a:endParaRPr lang="en-US" sz="1200" dirty="0">
                <a:solidFill>
                  <a:schemeClr val="tx1">
                    <a:lumMod val="75000"/>
                    <a:lumOff val="25000"/>
                  </a:schemeClr>
                </a:solidFill>
              </a:endParaRPr>
            </a:p>
          </p:txBody>
        </p:sp>
      </p:grpSp>
      <p:grpSp>
        <p:nvGrpSpPr>
          <p:cNvPr id="49" name="Group 48"/>
          <p:cNvGrpSpPr/>
          <p:nvPr/>
        </p:nvGrpSpPr>
        <p:grpSpPr>
          <a:xfrm>
            <a:off x="1415622" y="2898143"/>
            <a:ext cx="2668941" cy="400110"/>
            <a:chOff x="1025578" y="3426462"/>
            <a:chExt cx="2668941" cy="400110"/>
          </a:xfrm>
        </p:grpSpPr>
        <p:sp>
          <p:nvSpPr>
            <p:cNvPr id="85" name="TextBox 84"/>
            <p:cNvSpPr txBox="1"/>
            <p:nvPr/>
          </p:nvSpPr>
          <p:spPr>
            <a:xfrm>
              <a:off x="1245644" y="3426462"/>
              <a:ext cx="2448875" cy="400110"/>
            </a:xfrm>
            <a:prstGeom prst="rect">
              <a:avLst/>
            </a:prstGeom>
            <a:noFill/>
          </p:spPr>
          <p:txBody>
            <a:bodyPr wrap="square" rtlCol="0">
              <a:spAutoFit/>
            </a:bodyPr>
            <a:lstStyle/>
            <a:p>
              <a:r>
                <a:rPr lang="en-US" sz="2000" b="1" dirty="0" err="1" smtClean="0">
                  <a:solidFill>
                    <a:schemeClr val="tx1">
                      <a:lumMod val="75000"/>
                      <a:lumOff val="25000"/>
                    </a:schemeClr>
                  </a:solidFill>
                </a:rPr>
                <a:t>CloudWatch</a:t>
              </a:r>
              <a:endParaRPr lang="en-US" sz="2000" b="1" dirty="0">
                <a:solidFill>
                  <a:schemeClr val="tx1">
                    <a:lumMod val="75000"/>
                    <a:lumOff val="25000"/>
                  </a:schemeClr>
                </a:solidFill>
              </a:endParaRPr>
            </a:p>
          </p:txBody>
        </p:sp>
        <p:pic>
          <p:nvPicPr>
            <p:cNvPr id="88" name="Picture 87"/>
            <p:cNvPicPr>
              <a:picLocks noChangeAspect="1"/>
            </p:cNvPicPr>
            <p:nvPr/>
          </p:nvPicPr>
          <p:blipFill>
            <a:blip r:embed="rId3"/>
            <a:stretch>
              <a:fillRect/>
            </a:stretch>
          </p:blipFill>
          <p:spPr>
            <a:xfrm>
              <a:off x="1025578" y="3525028"/>
              <a:ext cx="195596" cy="202977"/>
            </a:xfrm>
            <a:prstGeom prst="rect">
              <a:avLst/>
            </a:prstGeom>
          </p:spPr>
        </p:pic>
      </p:grpSp>
      <p:grpSp>
        <p:nvGrpSpPr>
          <p:cNvPr id="48" name="Group 47"/>
          <p:cNvGrpSpPr/>
          <p:nvPr/>
        </p:nvGrpSpPr>
        <p:grpSpPr>
          <a:xfrm>
            <a:off x="1415622" y="3840320"/>
            <a:ext cx="2668941" cy="400110"/>
            <a:chOff x="1025578" y="2942545"/>
            <a:chExt cx="2668941" cy="400110"/>
          </a:xfrm>
        </p:grpSpPr>
        <p:sp>
          <p:nvSpPr>
            <p:cNvPr id="84" name="TextBox 83"/>
            <p:cNvSpPr txBox="1"/>
            <p:nvPr/>
          </p:nvSpPr>
          <p:spPr>
            <a:xfrm>
              <a:off x="1245644" y="2942545"/>
              <a:ext cx="2448875" cy="400110"/>
            </a:xfrm>
            <a:prstGeom prst="rect">
              <a:avLst/>
            </a:prstGeom>
            <a:noFill/>
          </p:spPr>
          <p:txBody>
            <a:bodyPr wrap="square" rtlCol="0">
              <a:spAutoFit/>
            </a:bodyPr>
            <a:lstStyle/>
            <a:p>
              <a:r>
                <a:rPr lang="en-US" sz="2000" b="1" dirty="0" smtClean="0">
                  <a:solidFill>
                    <a:schemeClr val="tx1">
                      <a:lumMod val="75000"/>
                      <a:lumOff val="25000"/>
                    </a:schemeClr>
                  </a:solidFill>
                </a:rPr>
                <a:t>Elastic Load Balancer</a:t>
              </a:r>
              <a:endParaRPr lang="en-US" sz="2000" b="1" dirty="0">
                <a:solidFill>
                  <a:schemeClr val="tx1">
                    <a:lumMod val="75000"/>
                    <a:lumOff val="25000"/>
                  </a:schemeClr>
                </a:solidFill>
              </a:endParaRPr>
            </a:p>
          </p:txBody>
        </p:sp>
        <p:sp>
          <p:nvSpPr>
            <p:cNvPr id="89" name="Freeform 39"/>
            <p:cNvSpPr>
              <a:spLocks noEditPoints="1"/>
            </p:cNvSpPr>
            <p:nvPr/>
          </p:nvSpPr>
          <p:spPr bwMode="auto">
            <a:xfrm>
              <a:off x="1025578" y="3042460"/>
              <a:ext cx="195596" cy="200279"/>
            </a:xfrm>
            <a:custGeom>
              <a:avLst/>
              <a:gdLst/>
              <a:ahLst/>
              <a:cxnLst>
                <a:cxn ang="0">
                  <a:pos x="39" y="0"/>
                </a:cxn>
                <a:cxn ang="0">
                  <a:pos x="0" y="38"/>
                </a:cxn>
                <a:cxn ang="0">
                  <a:pos x="39" y="76"/>
                </a:cxn>
                <a:cxn ang="0">
                  <a:pos x="77" y="38"/>
                </a:cxn>
                <a:cxn ang="0">
                  <a:pos x="39" y="0"/>
                </a:cxn>
                <a:cxn ang="0">
                  <a:pos x="63" y="26"/>
                </a:cxn>
                <a:cxn ang="0">
                  <a:pos x="51" y="26"/>
                </a:cxn>
                <a:cxn ang="0">
                  <a:pos x="51" y="24"/>
                </a:cxn>
                <a:cxn ang="0">
                  <a:pos x="47" y="28"/>
                </a:cxn>
                <a:cxn ang="0">
                  <a:pos x="45" y="26"/>
                </a:cxn>
                <a:cxn ang="0">
                  <a:pos x="28" y="37"/>
                </a:cxn>
                <a:cxn ang="0">
                  <a:pos x="43" y="37"/>
                </a:cxn>
                <a:cxn ang="0">
                  <a:pos x="43" y="34"/>
                </a:cxn>
                <a:cxn ang="0">
                  <a:pos x="51" y="37"/>
                </a:cxn>
                <a:cxn ang="0">
                  <a:pos x="51" y="33"/>
                </a:cxn>
                <a:cxn ang="0">
                  <a:pos x="63" y="33"/>
                </a:cxn>
                <a:cxn ang="0">
                  <a:pos x="63" y="45"/>
                </a:cxn>
                <a:cxn ang="0">
                  <a:pos x="51" y="45"/>
                </a:cxn>
                <a:cxn ang="0">
                  <a:pos x="51" y="40"/>
                </a:cxn>
                <a:cxn ang="0">
                  <a:pos x="43" y="43"/>
                </a:cxn>
                <a:cxn ang="0">
                  <a:pos x="43" y="41"/>
                </a:cxn>
                <a:cxn ang="0">
                  <a:pos x="28" y="41"/>
                </a:cxn>
                <a:cxn ang="0">
                  <a:pos x="45" y="51"/>
                </a:cxn>
                <a:cxn ang="0">
                  <a:pos x="47" y="49"/>
                </a:cxn>
                <a:cxn ang="0">
                  <a:pos x="51" y="54"/>
                </a:cxn>
                <a:cxn ang="0">
                  <a:pos x="51" y="51"/>
                </a:cxn>
                <a:cxn ang="0">
                  <a:pos x="63" y="51"/>
                </a:cxn>
                <a:cxn ang="0">
                  <a:pos x="63" y="63"/>
                </a:cxn>
                <a:cxn ang="0">
                  <a:pos x="51" y="63"/>
                </a:cxn>
                <a:cxn ang="0">
                  <a:pos x="51" y="59"/>
                </a:cxn>
                <a:cxn ang="0">
                  <a:pos x="42" y="57"/>
                </a:cxn>
                <a:cxn ang="0">
                  <a:pos x="44" y="54"/>
                </a:cxn>
                <a:cxn ang="0">
                  <a:pos x="23" y="41"/>
                </a:cxn>
                <a:cxn ang="0">
                  <a:pos x="23" y="49"/>
                </a:cxn>
                <a:cxn ang="0">
                  <a:pos x="9" y="49"/>
                </a:cxn>
                <a:cxn ang="0">
                  <a:pos x="9" y="29"/>
                </a:cxn>
                <a:cxn ang="0">
                  <a:pos x="23" y="29"/>
                </a:cxn>
                <a:cxn ang="0">
                  <a:pos x="23" y="37"/>
                </a:cxn>
                <a:cxn ang="0">
                  <a:pos x="44" y="23"/>
                </a:cxn>
                <a:cxn ang="0">
                  <a:pos x="42" y="21"/>
                </a:cxn>
                <a:cxn ang="0">
                  <a:pos x="51" y="19"/>
                </a:cxn>
                <a:cxn ang="0">
                  <a:pos x="51" y="14"/>
                </a:cxn>
                <a:cxn ang="0">
                  <a:pos x="63" y="14"/>
                </a:cxn>
                <a:cxn ang="0">
                  <a:pos x="63" y="26"/>
                </a:cxn>
              </a:cxnLst>
              <a:rect l="0" t="0" r="r" b="b"/>
              <a:pathLst>
                <a:path w="77" h="76">
                  <a:moveTo>
                    <a:pt x="39" y="0"/>
                  </a:moveTo>
                  <a:cubicBezTo>
                    <a:pt x="18" y="0"/>
                    <a:pt x="0" y="17"/>
                    <a:pt x="0" y="38"/>
                  </a:cubicBezTo>
                  <a:cubicBezTo>
                    <a:pt x="0" y="59"/>
                    <a:pt x="18" y="76"/>
                    <a:pt x="39" y="76"/>
                  </a:cubicBezTo>
                  <a:cubicBezTo>
                    <a:pt x="60" y="76"/>
                    <a:pt x="77" y="59"/>
                    <a:pt x="77" y="38"/>
                  </a:cubicBezTo>
                  <a:cubicBezTo>
                    <a:pt x="77" y="17"/>
                    <a:pt x="60" y="0"/>
                    <a:pt x="39" y="0"/>
                  </a:cubicBezTo>
                  <a:close/>
                  <a:moveTo>
                    <a:pt x="63" y="26"/>
                  </a:moveTo>
                  <a:cubicBezTo>
                    <a:pt x="51" y="26"/>
                    <a:pt x="51" y="26"/>
                    <a:pt x="51" y="26"/>
                  </a:cubicBezTo>
                  <a:cubicBezTo>
                    <a:pt x="51" y="24"/>
                    <a:pt x="51" y="24"/>
                    <a:pt x="51" y="24"/>
                  </a:cubicBezTo>
                  <a:cubicBezTo>
                    <a:pt x="47" y="28"/>
                    <a:pt x="47" y="28"/>
                    <a:pt x="47" y="28"/>
                  </a:cubicBezTo>
                  <a:cubicBezTo>
                    <a:pt x="45" y="26"/>
                    <a:pt x="45" y="26"/>
                    <a:pt x="45" y="26"/>
                  </a:cubicBezTo>
                  <a:cubicBezTo>
                    <a:pt x="28" y="37"/>
                    <a:pt x="28" y="37"/>
                    <a:pt x="28" y="37"/>
                  </a:cubicBezTo>
                  <a:cubicBezTo>
                    <a:pt x="43" y="37"/>
                    <a:pt x="43" y="37"/>
                    <a:pt x="43" y="37"/>
                  </a:cubicBezTo>
                  <a:cubicBezTo>
                    <a:pt x="43" y="34"/>
                    <a:pt x="43" y="34"/>
                    <a:pt x="43" y="34"/>
                  </a:cubicBezTo>
                  <a:cubicBezTo>
                    <a:pt x="51" y="37"/>
                    <a:pt x="51" y="37"/>
                    <a:pt x="51" y="37"/>
                  </a:cubicBezTo>
                  <a:cubicBezTo>
                    <a:pt x="51" y="33"/>
                    <a:pt x="51" y="33"/>
                    <a:pt x="51" y="33"/>
                  </a:cubicBezTo>
                  <a:cubicBezTo>
                    <a:pt x="63" y="33"/>
                    <a:pt x="63" y="33"/>
                    <a:pt x="63" y="33"/>
                  </a:cubicBezTo>
                  <a:cubicBezTo>
                    <a:pt x="63" y="45"/>
                    <a:pt x="63" y="45"/>
                    <a:pt x="63" y="45"/>
                  </a:cubicBezTo>
                  <a:cubicBezTo>
                    <a:pt x="51" y="45"/>
                    <a:pt x="51" y="45"/>
                    <a:pt x="51" y="45"/>
                  </a:cubicBezTo>
                  <a:cubicBezTo>
                    <a:pt x="51" y="40"/>
                    <a:pt x="51" y="40"/>
                    <a:pt x="51" y="40"/>
                  </a:cubicBezTo>
                  <a:cubicBezTo>
                    <a:pt x="43" y="43"/>
                    <a:pt x="43" y="43"/>
                    <a:pt x="43" y="43"/>
                  </a:cubicBezTo>
                  <a:cubicBezTo>
                    <a:pt x="43" y="41"/>
                    <a:pt x="43" y="41"/>
                    <a:pt x="43" y="41"/>
                  </a:cubicBezTo>
                  <a:cubicBezTo>
                    <a:pt x="28" y="41"/>
                    <a:pt x="28" y="41"/>
                    <a:pt x="28" y="41"/>
                  </a:cubicBezTo>
                  <a:cubicBezTo>
                    <a:pt x="45" y="51"/>
                    <a:pt x="45" y="51"/>
                    <a:pt x="45" y="51"/>
                  </a:cubicBezTo>
                  <a:cubicBezTo>
                    <a:pt x="47" y="49"/>
                    <a:pt x="47" y="49"/>
                    <a:pt x="47" y="49"/>
                  </a:cubicBezTo>
                  <a:cubicBezTo>
                    <a:pt x="51" y="54"/>
                    <a:pt x="51" y="54"/>
                    <a:pt x="51" y="54"/>
                  </a:cubicBezTo>
                  <a:cubicBezTo>
                    <a:pt x="51" y="51"/>
                    <a:pt x="51" y="51"/>
                    <a:pt x="51" y="51"/>
                  </a:cubicBezTo>
                  <a:cubicBezTo>
                    <a:pt x="63" y="51"/>
                    <a:pt x="63" y="51"/>
                    <a:pt x="63" y="51"/>
                  </a:cubicBezTo>
                  <a:cubicBezTo>
                    <a:pt x="63" y="63"/>
                    <a:pt x="63" y="63"/>
                    <a:pt x="63" y="63"/>
                  </a:cubicBezTo>
                  <a:cubicBezTo>
                    <a:pt x="51" y="63"/>
                    <a:pt x="51" y="63"/>
                    <a:pt x="51" y="63"/>
                  </a:cubicBezTo>
                  <a:cubicBezTo>
                    <a:pt x="51" y="59"/>
                    <a:pt x="51" y="59"/>
                    <a:pt x="51" y="59"/>
                  </a:cubicBezTo>
                  <a:cubicBezTo>
                    <a:pt x="42" y="57"/>
                    <a:pt x="42" y="57"/>
                    <a:pt x="42" y="57"/>
                  </a:cubicBezTo>
                  <a:cubicBezTo>
                    <a:pt x="44" y="54"/>
                    <a:pt x="44" y="54"/>
                    <a:pt x="44" y="54"/>
                  </a:cubicBezTo>
                  <a:cubicBezTo>
                    <a:pt x="23" y="41"/>
                    <a:pt x="23" y="41"/>
                    <a:pt x="23" y="41"/>
                  </a:cubicBezTo>
                  <a:cubicBezTo>
                    <a:pt x="23" y="49"/>
                    <a:pt x="23" y="49"/>
                    <a:pt x="23" y="49"/>
                  </a:cubicBezTo>
                  <a:cubicBezTo>
                    <a:pt x="9" y="49"/>
                    <a:pt x="9" y="49"/>
                    <a:pt x="9" y="49"/>
                  </a:cubicBezTo>
                  <a:cubicBezTo>
                    <a:pt x="9" y="29"/>
                    <a:pt x="9" y="29"/>
                    <a:pt x="9" y="29"/>
                  </a:cubicBezTo>
                  <a:cubicBezTo>
                    <a:pt x="23" y="29"/>
                    <a:pt x="23" y="29"/>
                    <a:pt x="23" y="29"/>
                  </a:cubicBezTo>
                  <a:cubicBezTo>
                    <a:pt x="23" y="37"/>
                    <a:pt x="23" y="37"/>
                    <a:pt x="23" y="37"/>
                  </a:cubicBezTo>
                  <a:cubicBezTo>
                    <a:pt x="44" y="23"/>
                    <a:pt x="44" y="23"/>
                    <a:pt x="44" y="23"/>
                  </a:cubicBezTo>
                  <a:cubicBezTo>
                    <a:pt x="42" y="21"/>
                    <a:pt x="42" y="21"/>
                    <a:pt x="42" y="21"/>
                  </a:cubicBezTo>
                  <a:cubicBezTo>
                    <a:pt x="51" y="19"/>
                    <a:pt x="51" y="19"/>
                    <a:pt x="51" y="19"/>
                  </a:cubicBezTo>
                  <a:cubicBezTo>
                    <a:pt x="51" y="14"/>
                    <a:pt x="51" y="14"/>
                    <a:pt x="51" y="14"/>
                  </a:cubicBezTo>
                  <a:cubicBezTo>
                    <a:pt x="63" y="14"/>
                    <a:pt x="63" y="14"/>
                    <a:pt x="63" y="14"/>
                  </a:cubicBezTo>
                  <a:lnTo>
                    <a:pt x="63" y="26"/>
                  </a:lnTo>
                  <a:close/>
                </a:path>
              </a:pathLst>
            </a:custGeom>
            <a:solidFill>
              <a:srgbClr val="26226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7" name="Group 46"/>
          <p:cNvGrpSpPr/>
          <p:nvPr/>
        </p:nvGrpSpPr>
        <p:grpSpPr>
          <a:xfrm>
            <a:off x="1415622" y="3369232"/>
            <a:ext cx="2677908" cy="400110"/>
            <a:chOff x="1016611" y="3910379"/>
            <a:chExt cx="2677908" cy="400110"/>
          </a:xfrm>
        </p:grpSpPr>
        <p:sp>
          <p:nvSpPr>
            <p:cNvPr id="86" name="TextBox 85"/>
            <p:cNvSpPr txBox="1"/>
            <p:nvPr/>
          </p:nvSpPr>
          <p:spPr>
            <a:xfrm>
              <a:off x="1245644" y="3910379"/>
              <a:ext cx="2448875" cy="400110"/>
            </a:xfrm>
            <a:prstGeom prst="rect">
              <a:avLst/>
            </a:prstGeom>
            <a:noFill/>
          </p:spPr>
          <p:txBody>
            <a:bodyPr wrap="square" rtlCol="0">
              <a:spAutoFit/>
            </a:bodyPr>
            <a:lstStyle/>
            <a:p>
              <a:r>
                <a:rPr lang="en-US" sz="2000" b="1" dirty="0" smtClean="0">
                  <a:solidFill>
                    <a:schemeClr val="tx1">
                      <a:lumMod val="75000"/>
                      <a:lumOff val="25000"/>
                    </a:schemeClr>
                  </a:solidFill>
                </a:rPr>
                <a:t>Auto Scaling</a:t>
              </a:r>
              <a:endParaRPr lang="en-US" sz="2000" b="1" dirty="0">
                <a:solidFill>
                  <a:schemeClr val="tx1">
                    <a:lumMod val="75000"/>
                    <a:lumOff val="25000"/>
                  </a:schemeClr>
                </a:solidFill>
              </a:endParaRPr>
            </a:p>
          </p:txBody>
        </p:sp>
        <p:grpSp>
          <p:nvGrpSpPr>
            <p:cNvPr id="90" name="Group 22"/>
            <p:cNvGrpSpPr>
              <a:grpSpLocks/>
            </p:cNvGrpSpPr>
            <p:nvPr/>
          </p:nvGrpSpPr>
          <p:grpSpPr bwMode="auto">
            <a:xfrm>
              <a:off x="1016611" y="4027752"/>
              <a:ext cx="213530" cy="204463"/>
              <a:chOff x="7921626" y="2005808"/>
              <a:chExt cx="609600" cy="584200"/>
            </a:xfrm>
          </p:grpSpPr>
          <p:sp>
            <p:nvSpPr>
              <p:cNvPr id="91" name="Rectangle 181"/>
              <p:cNvSpPr>
                <a:spLocks noChangeArrowheads="1"/>
              </p:cNvSpPr>
              <p:nvPr/>
            </p:nvSpPr>
            <p:spPr bwMode="auto">
              <a:xfrm>
                <a:off x="8143876" y="2135982"/>
                <a:ext cx="160338" cy="331788"/>
              </a:xfrm>
              <a:prstGeom prst="rect">
                <a:avLst/>
              </a:prstGeom>
              <a:solidFill>
                <a:srgbClr val="F79820"/>
              </a:solidFill>
              <a:ln w="9525">
                <a:noFill/>
                <a:miter lim="800000"/>
                <a:headEnd/>
                <a:tailEnd/>
              </a:ln>
              <a:extLst/>
            </p:spPr>
            <p:txBody>
              <a:bodyPr/>
              <a:lstStyle/>
              <a:p>
                <a:endParaRPr lang="en-US" dirty="0"/>
              </a:p>
            </p:txBody>
          </p:sp>
          <p:sp>
            <p:nvSpPr>
              <p:cNvPr id="92" name="Freeform 182"/>
              <p:cNvSpPr>
                <a:spLocks/>
              </p:cNvSpPr>
              <p:nvPr/>
            </p:nvSpPr>
            <p:spPr bwMode="auto">
              <a:xfrm>
                <a:off x="8096251" y="2005808"/>
                <a:ext cx="260349" cy="130175"/>
              </a:xfrm>
              <a:custGeom>
                <a:avLst/>
                <a:gdLst>
                  <a:gd name="T0" fmla="*/ 260350 w 164"/>
                  <a:gd name="T1" fmla="*/ 130175 h 82"/>
                  <a:gd name="T2" fmla="*/ 0 w 164"/>
                  <a:gd name="T3" fmla="*/ 130175 h 82"/>
                  <a:gd name="T4" fmla="*/ 128588 w 164"/>
                  <a:gd name="T5" fmla="*/ 0 h 82"/>
                  <a:gd name="T6" fmla="*/ 260350 w 164"/>
                  <a:gd name="T7" fmla="*/ 130175 h 82"/>
                  <a:gd name="T8" fmla="*/ 0 60000 65536"/>
                  <a:gd name="T9" fmla="*/ 0 60000 65536"/>
                  <a:gd name="T10" fmla="*/ 0 60000 65536"/>
                  <a:gd name="T11" fmla="*/ 0 60000 65536"/>
                  <a:gd name="T12" fmla="*/ 0 w 164"/>
                  <a:gd name="T13" fmla="*/ 0 h 82"/>
                  <a:gd name="T14" fmla="*/ 164 w 164"/>
                  <a:gd name="T15" fmla="*/ 82 h 82"/>
                </a:gdLst>
                <a:ahLst/>
                <a:cxnLst>
                  <a:cxn ang="T8">
                    <a:pos x="T0" y="T1"/>
                  </a:cxn>
                  <a:cxn ang="T9">
                    <a:pos x="T2" y="T3"/>
                  </a:cxn>
                  <a:cxn ang="T10">
                    <a:pos x="T4" y="T5"/>
                  </a:cxn>
                  <a:cxn ang="T11">
                    <a:pos x="T6" y="T7"/>
                  </a:cxn>
                </a:cxnLst>
                <a:rect l="T12" t="T13" r="T14" b="T15"/>
                <a:pathLst>
                  <a:path w="164" h="82">
                    <a:moveTo>
                      <a:pt x="164" y="82"/>
                    </a:moveTo>
                    <a:lnTo>
                      <a:pt x="0" y="82"/>
                    </a:lnTo>
                    <a:lnTo>
                      <a:pt x="81" y="0"/>
                    </a:lnTo>
                    <a:lnTo>
                      <a:pt x="164" y="82"/>
                    </a:lnTo>
                    <a:close/>
                  </a:path>
                </a:pathLst>
              </a:custGeom>
              <a:solidFill>
                <a:srgbClr val="F79820"/>
              </a:solidFill>
              <a:ln w="9525">
                <a:noFill/>
                <a:round/>
                <a:headEnd/>
                <a:tailEnd/>
              </a:ln>
              <a:extLst/>
            </p:spPr>
            <p:txBody>
              <a:bodyPr/>
              <a:lstStyle/>
              <a:p>
                <a:endParaRPr lang="en-US" dirty="0"/>
              </a:p>
            </p:txBody>
          </p:sp>
          <p:sp>
            <p:nvSpPr>
              <p:cNvPr id="93" name="Freeform 183"/>
              <p:cNvSpPr>
                <a:spLocks/>
              </p:cNvSpPr>
              <p:nvPr/>
            </p:nvSpPr>
            <p:spPr bwMode="auto">
              <a:xfrm>
                <a:off x="8104188" y="2458245"/>
                <a:ext cx="258763" cy="131763"/>
              </a:xfrm>
              <a:custGeom>
                <a:avLst/>
                <a:gdLst>
                  <a:gd name="T0" fmla="*/ 0 w 163"/>
                  <a:gd name="T1" fmla="*/ 0 h 83"/>
                  <a:gd name="T2" fmla="*/ 258763 w 163"/>
                  <a:gd name="T3" fmla="*/ 0 h 83"/>
                  <a:gd name="T4" fmla="*/ 128588 w 163"/>
                  <a:gd name="T5" fmla="*/ 131763 h 83"/>
                  <a:gd name="T6" fmla="*/ 0 w 163"/>
                  <a:gd name="T7" fmla="*/ 0 h 83"/>
                  <a:gd name="T8" fmla="*/ 0 60000 65536"/>
                  <a:gd name="T9" fmla="*/ 0 60000 65536"/>
                  <a:gd name="T10" fmla="*/ 0 60000 65536"/>
                  <a:gd name="T11" fmla="*/ 0 60000 65536"/>
                  <a:gd name="T12" fmla="*/ 0 w 163"/>
                  <a:gd name="T13" fmla="*/ 0 h 83"/>
                  <a:gd name="T14" fmla="*/ 163 w 163"/>
                  <a:gd name="T15" fmla="*/ 83 h 83"/>
                </a:gdLst>
                <a:ahLst/>
                <a:cxnLst>
                  <a:cxn ang="T8">
                    <a:pos x="T0" y="T1"/>
                  </a:cxn>
                  <a:cxn ang="T9">
                    <a:pos x="T2" y="T3"/>
                  </a:cxn>
                  <a:cxn ang="T10">
                    <a:pos x="T4" y="T5"/>
                  </a:cxn>
                  <a:cxn ang="T11">
                    <a:pos x="T6" y="T7"/>
                  </a:cxn>
                </a:cxnLst>
                <a:rect l="T12" t="T13" r="T14" b="T15"/>
                <a:pathLst>
                  <a:path w="163" h="83">
                    <a:moveTo>
                      <a:pt x="0" y="0"/>
                    </a:moveTo>
                    <a:lnTo>
                      <a:pt x="163" y="0"/>
                    </a:lnTo>
                    <a:lnTo>
                      <a:pt x="81" y="83"/>
                    </a:lnTo>
                    <a:lnTo>
                      <a:pt x="0" y="0"/>
                    </a:lnTo>
                    <a:close/>
                  </a:path>
                </a:pathLst>
              </a:custGeom>
              <a:solidFill>
                <a:srgbClr val="F79820"/>
              </a:solidFill>
              <a:ln w="9525">
                <a:noFill/>
                <a:round/>
                <a:headEnd/>
                <a:tailEnd/>
              </a:ln>
              <a:extLst/>
            </p:spPr>
            <p:txBody>
              <a:bodyPr/>
              <a:lstStyle/>
              <a:p>
                <a:endParaRPr lang="en-US" dirty="0"/>
              </a:p>
            </p:txBody>
          </p:sp>
          <p:sp>
            <p:nvSpPr>
              <p:cNvPr id="94" name="Freeform 184"/>
              <p:cNvSpPr>
                <a:spLocks/>
              </p:cNvSpPr>
              <p:nvPr/>
            </p:nvSpPr>
            <p:spPr bwMode="auto">
              <a:xfrm>
                <a:off x="7931151" y="2140745"/>
                <a:ext cx="266700" cy="304800"/>
              </a:xfrm>
              <a:custGeom>
                <a:avLst/>
                <a:gdLst>
                  <a:gd name="T0" fmla="*/ 111125 w 168"/>
                  <a:gd name="T1" fmla="*/ 225425 h 192"/>
                  <a:gd name="T2" fmla="*/ 0 w 168"/>
                  <a:gd name="T3" fmla="*/ 225425 h 192"/>
                  <a:gd name="T4" fmla="*/ 0 w 168"/>
                  <a:gd name="T5" fmla="*/ 79375 h 192"/>
                  <a:gd name="T6" fmla="*/ 111125 w 168"/>
                  <a:gd name="T7" fmla="*/ 79375 h 192"/>
                  <a:gd name="T8" fmla="*/ 111125 w 168"/>
                  <a:gd name="T9" fmla="*/ 0 h 192"/>
                  <a:gd name="T10" fmla="*/ 266700 w 168"/>
                  <a:gd name="T11" fmla="*/ 152400 h 192"/>
                  <a:gd name="T12" fmla="*/ 111125 w 168"/>
                  <a:gd name="T13" fmla="*/ 304800 h 192"/>
                  <a:gd name="T14" fmla="*/ 111125 w 168"/>
                  <a:gd name="T15" fmla="*/ 225425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70" y="142"/>
                    </a:moveTo>
                    <a:lnTo>
                      <a:pt x="0" y="142"/>
                    </a:lnTo>
                    <a:lnTo>
                      <a:pt x="0" y="50"/>
                    </a:lnTo>
                    <a:lnTo>
                      <a:pt x="70" y="50"/>
                    </a:lnTo>
                    <a:lnTo>
                      <a:pt x="70" y="0"/>
                    </a:lnTo>
                    <a:lnTo>
                      <a:pt x="168" y="96"/>
                    </a:lnTo>
                    <a:lnTo>
                      <a:pt x="70" y="192"/>
                    </a:lnTo>
                    <a:lnTo>
                      <a:pt x="70" y="142"/>
                    </a:lnTo>
                    <a:close/>
                  </a:path>
                </a:pathLst>
              </a:custGeom>
              <a:solidFill>
                <a:srgbClr val="F79820"/>
              </a:solidFill>
              <a:ln w="9525">
                <a:noFill/>
                <a:round/>
                <a:headEnd/>
                <a:tailEnd/>
              </a:ln>
              <a:extLst/>
            </p:spPr>
            <p:txBody>
              <a:bodyPr/>
              <a:lstStyle/>
              <a:p>
                <a:endParaRPr lang="en-US" dirty="0"/>
              </a:p>
            </p:txBody>
          </p:sp>
          <p:sp>
            <p:nvSpPr>
              <p:cNvPr id="95" name="Freeform 185"/>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close/>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close/>
                  </a:path>
                </a:pathLst>
              </a:custGeom>
              <a:solidFill>
                <a:srgbClr val="FFFFFF"/>
              </a:solidFill>
              <a:ln w="9525">
                <a:noFill/>
                <a:round/>
                <a:headEnd/>
                <a:tailEnd/>
              </a:ln>
              <a:extLst/>
            </p:spPr>
            <p:txBody>
              <a:bodyPr/>
              <a:lstStyle/>
              <a:p>
                <a:endParaRPr lang="en-US" dirty="0"/>
              </a:p>
            </p:txBody>
          </p:sp>
          <p:sp>
            <p:nvSpPr>
              <p:cNvPr id="96" name="Freeform 186"/>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path>
                </a:pathLst>
              </a:custGeom>
              <a:noFill/>
              <a:ln w="9525">
                <a:no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97" name="Freeform 187"/>
              <p:cNvSpPr>
                <a:spLocks/>
              </p:cNvSpPr>
              <p:nvPr/>
            </p:nvSpPr>
            <p:spPr bwMode="auto">
              <a:xfrm>
                <a:off x="8255001" y="2140745"/>
                <a:ext cx="266700" cy="304800"/>
              </a:xfrm>
              <a:custGeom>
                <a:avLst/>
                <a:gdLst>
                  <a:gd name="T0" fmla="*/ 0 w 168"/>
                  <a:gd name="T1" fmla="*/ 152400 h 192"/>
                  <a:gd name="T2" fmla="*/ 153988 w 168"/>
                  <a:gd name="T3" fmla="*/ 0 h 192"/>
                  <a:gd name="T4" fmla="*/ 153988 w 168"/>
                  <a:gd name="T5" fmla="*/ 79375 h 192"/>
                  <a:gd name="T6" fmla="*/ 266700 w 168"/>
                  <a:gd name="T7" fmla="*/ 79375 h 192"/>
                  <a:gd name="T8" fmla="*/ 266700 w 168"/>
                  <a:gd name="T9" fmla="*/ 225425 h 192"/>
                  <a:gd name="T10" fmla="*/ 153988 w 168"/>
                  <a:gd name="T11" fmla="*/ 225425 h 192"/>
                  <a:gd name="T12" fmla="*/ 153988 w 168"/>
                  <a:gd name="T13" fmla="*/ 304800 h 192"/>
                  <a:gd name="T14" fmla="*/ 0 w 168"/>
                  <a:gd name="T15" fmla="*/ 152400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0" y="96"/>
                    </a:moveTo>
                    <a:lnTo>
                      <a:pt x="97" y="0"/>
                    </a:lnTo>
                    <a:lnTo>
                      <a:pt x="97" y="50"/>
                    </a:lnTo>
                    <a:lnTo>
                      <a:pt x="168" y="50"/>
                    </a:lnTo>
                    <a:lnTo>
                      <a:pt x="168" y="142"/>
                    </a:lnTo>
                    <a:lnTo>
                      <a:pt x="97" y="142"/>
                    </a:lnTo>
                    <a:lnTo>
                      <a:pt x="97" y="192"/>
                    </a:lnTo>
                    <a:lnTo>
                      <a:pt x="0" y="96"/>
                    </a:lnTo>
                    <a:close/>
                  </a:path>
                </a:pathLst>
              </a:custGeom>
              <a:solidFill>
                <a:srgbClr val="F79820"/>
              </a:solidFill>
              <a:ln w="9525">
                <a:noFill/>
                <a:round/>
                <a:headEnd/>
                <a:tailEnd/>
              </a:ln>
              <a:extLst/>
            </p:spPr>
            <p:txBody>
              <a:bodyPr/>
              <a:lstStyle/>
              <a:p>
                <a:endParaRPr lang="en-US" dirty="0"/>
              </a:p>
            </p:txBody>
          </p:sp>
          <p:sp>
            <p:nvSpPr>
              <p:cNvPr id="98" name="Freeform 188"/>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close/>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close/>
                  </a:path>
                </a:pathLst>
              </a:custGeom>
              <a:solidFill>
                <a:srgbClr val="FFFFFF"/>
              </a:solidFill>
              <a:ln w="9525">
                <a:noFill/>
                <a:round/>
                <a:headEnd/>
                <a:tailEnd/>
              </a:ln>
              <a:extLst/>
            </p:spPr>
            <p:txBody>
              <a:bodyPr/>
              <a:lstStyle/>
              <a:p>
                <a:endParaRPr lang="en-US" dirty="0"/>
              </a:p>
            </p:txBody>
          </p:sp>
          <p:sp>
            <p:nvSpPr>
              <p:cNvPr id="99" name="Freeform 189"/>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path>
                </a:pathLst>
              </a:custGeom>
              <a:noFill/>
              <a:ln w="9525">
                <a:no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grpSp>
      </p:grpSp>
    </p:spTree>
    <p:extLst>
      <p:ext uri="{BB962C8B-B14F-4D97-AF65-F5344CB8AC3E}">
        <p14:creationId xmlns:p14="http://schemas.microsoft.com/office/powerpoint/2010/main" val="3878259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34"/>
                                        </p:tgtEl>
                                        <p:attrNameLst>
                                          <p:attrName>style.visibility</p:attrName>
                                        </p:attrNameLst>
                                      </p:cBhvr>
                                      <p:to>
                                        <p:strVal val="visible"/>
                                      </p:to>
                                    </p:set>
                                    <p:animEffect transition="in" filter="fade">
                                      <p:cBhvr>
                                        <p:cTn id="25" dur="500"/>
                                        <p:tgtEl>
                                          <p:spTgt spid="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7479" y="1569669"/>
            <a:ext cx="2041265" cy="2946090"/>
          </a:xfrm>
          <a:prstGeom prst="rect">
            <a:avLst/>
          </a:prstGeom>
        </p:spPr>
        <p:txBody>
          <a:bodyPr wrap="square" lIns="67672" tIns="33859" rIns="67672" bIns="33859">
            <a:spAutoFit/>
          </a:bodyPr>
          <a:lstStyle/>
          <a:p>
            <a:pPr algn="ctr" defTabSz="338532"/>
            <a:r>
              <a:rPr lang="en-US" sz="1200" dirty="0">
                <a:solidFill>
                  <a:srgbClr val="004B91"/>
                </a:solidFill>
                <a:latin typeface="Calibri"/>
                <a:cs typeface="Calibri"/>
              </a:rPr>
              <a:t>Use at regional level</a:t>
            </a:r>
          </a:p>
          <a:p>
            <a:pPr algn="ctr" defTabSz="338532"/>
            <a:endParaRPr lang="en-US" sz="400" dirty="0">
              <a:solidFill>
                <a:srgbClr val="004B91"/>
              </a:solidFill>
              <a:latin typeface="Calibri"/>
              <a:cs typeface="Calibri"/>
            </a:endParaRPr>
          </a:p>
          <a:p>
            <a:pPr algn="ctr" defTabSz="338532"/>
            <a:r>
              <a:rPr lang="en-US" sz="1000" dirty="0">
                <a:solidFill>
                  <a:srgbClr val="7F7F7F"/>
                </a:solidFill>
                <a:latin typeface="Calibri"/>
                <a:cs typeface="Calibri"/>
              </a:rPr>
              <a:t>Combined with autoscaling will balance requests and resource capacity across availability zones</a:t>
            </a:r>
          </a:p>
          <a:p>
            <a:pPr algn="ctr" defTabSz="338532"/>
            <a:endParaRPr lang="en-US" sz="1200" dirty="0">
              <a:solidFill>
                <a:srgbClr val="004B91"/>
              </a:solidFill>
              <a:latin typeface="Calibri"/>
              <a:cs typeface="Calibri"/>
            </a:endParaRPr>
          </a:p>
          <a:p>
            <a:pPr algn="ctr" defTabSz="338532"/>
            <a:r>
              <a:rPr lang="en-US" sz="1200" dirty="0">
                <a:solidFill>
                  <a:srgbClr val="004B91"/>
                </a:solidFill>
                <a:latin typeface="Calibri"/>
                <a:cs typeface="Calibri"/>
              </a:rPr>
              <a:t>Within VPC</a:t>
            </a:r>
          </a:p>
          <a:p>
            <a:pPr algn="ctr" defTabSz="338532"/>
            <a:endParaRPr lang="en-US" sz="400" dirty="0">
              <a:solidFill>
                <a:srgbClr val="004B91"/>
              </a:solidFill>
              <a:latin typeface="Calibri"/>
              <a:cs typeface="Calibri"/>
            </a:endParaRPr>
          </a:p>
          <a:p>
            <a:pPr algn="ctr" defTabSz="338532"/>
            <a:r>
              <a:rPr lang="en-US" sz="1000" dirty="0">
                <a:solidFill>
                  <a:srgbClr val="7F7F7F"/>
                </a:solidFill>
                <a:cs typeface="Calibri"/>
              </a:rPr>
              <a:t>Use to loadbalance between application tiers within an availability zone</a:t>
            </a:r>
          </a:p>
          <a:p>
            <a:pPr algn="ctr" defTabSz="338532"/>
            <a:endParaRPr lang="en-US" sz="1200" dirty="0">
              <a:solidFill>
                <a:srgbClr val="004B91"/>
              </a:solidFill>
              <a:latin typeface="Calibri"/>
              <a:cs typeface="Calibri"/>
            </a:endParaRPr>
          </a:p>
          <a:p>
            <a:pPr algn="ctr" defTabSz="338532"/>
            <a:r>
              <a:rPr lang="en-US" sz="1200" dirty="0">
                <a:solidFill>
                  <a:srgbClr val="004B91"/>
                </a:solidFill>
                <a:cs typeface="Calibri"/>
              </a:rPr>
              <a:t>Instance migrations</a:t>
            </a:r>
          </a:p>
          <a:p>
            <a:pPr algn="ctr" defTabSz="338532"/>
            <a:endParaRPr lang="en-US" sz="500" dirty="0">
              <a:solidFill>
                <a:srgbClr val="004B91"/>
              </a:solidFill>
              <a:cs typeface="Calibri"/>
            </a:endParaRPr>
          </a:p>
          <a:p>
            <a:pPr algn="ctr" defTabSz="338532"/>
            <a:r>
              <a:rPr lang="en-US" sz="1000" dirty="0">
                <a:solidFill>
                  <a:srgbClr val="7F7F7F"/>
                </a:solidFill>
                <a:cs typeface="Calibri"/>
              </a:rPr>
              <a:t>Easily move instances from dev environments to test environments by moving between ELBs</a:t>
            </a:r>
          </a:p>
          <a:p>
            <a:pPr algn="ctr" defTabSz="338532"/>
            <a:endParaRPr lang="en-US" sz="1200" dirty="0">
              <a:solidFill>
                <a:srgbClr val="004B91"/>
              </a:solidFill>
              <a:latin typeface="Calibri"/>
              <a:cs typeface="Calibri"/>
            </a:endParaRPr>
          </a:p>
          <a:p>
            <a:pPr algn="ctr" defTabSz="338532"/>
            <a:endParaRPr lang="en-US" sz="1200" dirty="0">
              <a:solidFill>
                <a:srgbClr val="004B91"/>
              </a:solidFill>
              <a:latin typeface="Calibri"/>
              <a:cs typeface="Calibri"/>
            </a:endParaRPr>
          </a:p>
        </p:txBody>
      </p:sp>
      <p:sp>
        <p:nvSpPr>
          <p:cNvPr id="3" name="Rectangle 2"/>
          <p:cNvSpPr/>
          <p:nvPr/>
        </p:nvSpPr>
        <p:spPr>
          <a:xfrm>
            <a:off x="2444313" y="1569690"/>
            <a:ext cx="2034477" cy="2561369"/>
          </a:xfrm>
          <a:prstGeom prst="rect">
            <a:avLst/>
          </a:prstGeom>
        </p:spPr>
        <p:txBody>
          <a:bodyPr wrap="square" lIns="67672" tIns="33859" rIns="67672" bIns="33859">
            <a:spAutoFit/>
          </a:bodyPr>
          <a:lstStyle/>
          <a:p>
            <a:pPr algn="ctr" defTabSz="338532"/>
            <a:r>
              <a:rPr lang="en-US" sz="1200" dirty="0">
                <a:solidFill>
                  <a:srgbClr val="004B91"/>
                </a:solidFill>
                <a:latin typeface="Calibri"/>
                <a:cs typeface="Calibri"/>
              </a:rPr>
              <a:t>Leverage SLA</a:t>
            </a:r>
          </a:p>
          <a:p>
            <a:pPr algn="ctr" defTabSz="338532"/>
            <a:endParaRPr lang="en-US" sz="400" dirty="0">
              <a:solidFill>
                <a:srgbClr val="004B91"/>
              </a:solidFill>
              <a:latin typeface="Calibri"/>
              <a:cs typeface="Calibri"/>
            </a:endParaRPr>
          </a:p>
          <a:p>
            <a:pPr algn="ctr" defTabSz="338532"/>
            <a:r>
              <a:rPr lang="en-US" sz="1000" dirty="0">
                <a:solidFill>
                  <a:prstClr val="white">
                    <a:lumMod val="50000"/>
                  </a:prstClr>
                </a:solidFill>
                <a:latin typeface="Calibri"/>
                <a:cs typeface="Calibri"/>
              </a:rPr>
              <a:t>Improve application reliability with Route 53’s SLA on requests served</a:t>
            </a:r>
          </a:p>
          <a:p>
            <a:pPr algn="ctr" defTabSz="338532"/>
            <a:endParaRPr lang="en-US" sz="1200" dirty="0">
              <a:solidFill>
                <a:srgbClr val="004B91"/>
              </a:solidFill>
              <a:latin typeface="Calibri"/>
              <a:cs typeface="Calibri"/>
            </a:endParaRPr>
          </a:p>
          <a:p>
            <a:pPr algn="ctr" defTabSz="338532"/>
            <a:r>
              <a:rPr lang="en-US" sz="1200" dirty="0">
                <a:solidFill>
                  <a:srgbClr val="004B91"/>
                </a:solidFill>
                <a:latin typeface="Calibri"/>
                <a:cs typeface="Calibri"/>
              </a:rPr>
              <a:t>Weighted routing</a:t>
            </a:r>
          </a:p>
          <a:p>
            <a:pPr algn="ctr" defTabSz="338532"/>
            <a:endParaRPr lang="en-US" sz="400" dirty="0">
              <a:solidFill>
                <a:srgbClr val="004B91"/>
              </a:solidFill>
              <a:latin typeface="Calibri"/>
              <a:cs typeface="Calibri"/>
            </a:endParaRPr>
          </a:p>
          <a:p>
            <a:pPr algn="ctr" defTabSz="338532"/>
            <a:r>
              <a:rPr lang="en-US" sz="1000" dirty="0">
                <a:solidFill>
                  <a:prstClr val="white">
                    <a:lumMod val="50000"/>
                  </a:prstClr>
                </a:solidFill>
                <a:latin typeface="Calibri"/>
                <a:cs typeface="Calibri"/>
              </a:rPr>
              <a:t>Perform A/B analysis, and staged application roll-outs by moving a portion of traffic to new infrastructure</a:t>
            </a:r>
          </a:p>
          <a:p>
            <a:pPr algn="ctr" defTabSz="338532"/>
            <a:endParaRPr lang="en-US" sz="1200" dirty="0">
              <a:solidFill>
                <a:srgbClr val="004B91"/>
              </a:solidFill>
              <a:latin typeface="Calibri"/>
              <a:cs typeface="Calibri"/>
            </a:endParaRPr>
          </a:p>
          <a:p>
            <a:pPr algn="ctr" defTabSz="338532"/>
            <a:r>
              <a:rPr lang="en-US" sz="1200" dirty="0">
                <a:solidFill>
                  <a:srgbClr val="004B91"/>
                </a:solidFill>
                <a:latin typeface="Calibri"/>
                <a:cs typeface="Calibri"/>
              </a:rPr>
              <a:t>Control TTLs and updates</a:t>
            </a:r>
          </a:p>
          <a:p>
            <a:pPr algn="ctr" defTabSz="338532"/>
            <a:endParaRPr lang="en-US" sz="400" dirty="0">
              <a:solidFill>
                <a:srgbClr val="7F7F7F"/>
              </a:solidFill>
              <a:latin typeface="Calibri"/>
              <a:cs typeface="Calibri"/>
            </a:endParaRPr>
          </a:p>
          <a:p>
            <a:pPr algn="ctr" defTabSz="338532"/>
            <a:r>
              <a:rPr lang="en-US" sz="1000" dirty="0">
                <a:solidFill>
                  <a:srgbClr val="7F7F7F"/>
                </a:solidFill>
                <a:latin typeface="Calibri"/>
                <a:cs typeface="Calibri"/>
              </a:rPr>
              <a:t>Take absolute control of DNS updates for more decisive system updates</a:t>
            </a:r>
          </a:p>
        </p:txBody>
      </p:sp>
      <p:sp>
        <p:nvSpPr>
          <p:cNvPr id="4" name="Rectangle 3"/>
          <p:cNvSpPr/>
          <p:nvPr/>
        </p:nvSpPr>
        <p:spPr>
          <a:xfrm>
            <a:off x="4656599" y="1569218"/>
            <a:ext cx="2032811" cy="2038149"/>
          </a:xfrm>
          <a:prstGeom prst="rect">
            <a:avLst/>
          </a:prstGeom>
        </p:spPr>
        <p:txBody>
          <a:bodyPr wrap="square" lIns="67672" tIns="33859" rIns="67672" bIns="33859">
            <a:spAutoFit/>
          </a:bodyPr>
          <a:lstStyle/>
          <a:p>
            <a:pPr algn="ctr" defTabSz="338532"/>
            <a:r>
              <a:rPr lang="en-US" sz="1200" dirty="0">
                <a:solidFill>
                  <a:srgbClr val="004B91"/>
                </a:solidFill>
                <a:latin typeface="Calibri"/>
                <a:cs typeface="Calibri"/>
              </a:rPr>
              <a:t>Scale databases without admin overhead</a:t>
            </a:r>
          </a:p>
          <a:p>
            <a:pPr algn="ctr" defTabSz="338532"/>
            <a:endParaRPr lang="en-US" sz="400" dirty="0">
              <a:solidFill>
                <a:prstClr val="black"/>
              </a:solidFill>
              <a:latin typeface="Calibri"/>
            </a:endParaRPr>
          </a:p>
          <a:p>
            <a:pPr algn="ctr" defTabSz="338532"/>
            <a:r>
              <a:rPr lang="en-US" sz="1000" dirty="0">
                <a:solidFill>
                  <a:srgbClr val="7F7F7F"/>
                </a:solidFill>
                <a:latin typeface="Calibri"/>
                <a:cs typeface="Calibri"/>
              </a:rPr>
              <a:t>Choose instance size for databases and scale up over time</a:t>
            </a:r>
          </a:p>
          <a:p>
            <a:pPr algn="ctr" defTabSz="338532"/>
            <a:endParaRPr lang="en-US" sz="1200" dirty="0">
              <a:solidFill>
                <a:srgbClr val="7F7F7F"/>
              </a:solidFill>
              <a:latin typeface="Calibri"/>
              <a:cs typeface="Calibri"/>
            </a:endParaRPr>
          </a:p>
          <a:p>
            <a:pPr algn="ctr" defTabSz="338532"/>
            <a:r>
              <a:rPr lang="en-US" sz="1200" dirty="0">
                <a:solidFill>
                  <a:srgbClr val="004B91"/>
                </a:solidFill>
                <a:latin typeface="Calibri"/>
                <a:cs typeface="Calibri"/>
              </a:rPr>
              <a:t>Add high availability from management console</a:t>
            </a:r>
          </a:p>
          <a:p>
            <a:pPr algn="ctr" defTabSz="338532"/>
            <a:endParaRPr lang="en-US" sz="400" dirty="0">
              <a:solidFill>
                <a:srgbClr val="004B91"/>
              </a:solidFill>
              <a:latin typeface="Calibri"/>
              <a:cs typeface="Calibri"/>
            </a:endParaRPr>
          </a:p>
          <a:p>
            <a:pPr algn="ctr" defTabSz="338532"/>
            <a:r>
              <a:rPr lang="en-US" sz="1000" dirty="0">
                <a:solidFill>
                  <a:srgbClr val="7F7F7F"/>
                </a:solidFill>
                <a:latin typeface="Calibri"/>
                <a:cs typeface="Calibri"/>
              </a:rPr>
              <a:t>Create master-slave configurations and read-replicas. AWS takes care of the failover and recreation of a new slave in event of master DB loss</a:t>
            </a:r>
            <a:endParaRPr lang="en-US" sz="1200" dirty="0">
              <a:solidFill>
                <a:srgbClr val="004B91"/>
              </a:solidFill>
              <a:latin typeface="Calibri"/>
              <a:cs typeface="Calibri"/>
            </a:endParaRPr>
          </a:p>
        </p:txBody>
      </p:sp>
      <p:sp>
        <p:nvSpPr>
          <p:cNvPr id="5" name="Rectangle 4"/>
          <p:cNvSpPr/>
          <p:nvPr/>
        </p:nvSpPr>
        <p:spPr bwMode="auto">
          <a:xfrm>
            <a:off x="227479" y="931304"/>
            <a:ext cx="2041265" cy="3838675"/>
          </a:xfrm>
          <a:prstGeom prst="rect">
            <a:avLst/>
          </a:prstGeom>
          <a:noFill/>
          <a:ln w="9525" cap="flat" cmpd="sng" algn="ctr">
            <a:solidFill>
              <a:schemeClr val="bg1">
                <a:lumMod val="75000"/>
              </a:schemeClr>
            </a:solidFill>
            <a:prstDash val="sysDash"/>
            <a:round/>
            <a:headEnd type="none" w="med" len="med"/>
            <a:tailEnd type="none" w="med" len="med"/>
          </a:ln>
          <a:effectLst/>
          <a:extLst/>
        </p:spPr>
        <p:txBody>
          <a:bodyPr vert="horz" wrap="square" lIns="67672" tIns="33859" rIns="67672" bIns="33859" numCol="1" rtlCol="0" anchor="t" anchorCtr="0" compatLnSpc="1">
            <a:prstTxWarp prst="textNoShape">
              <a:avLst/>
            </a:prstTxWarp>
          </a:bodyPr>
          <a:lstStyle/>
          <a:p>
            <a:pPr defTabSz="677173" fontAlgn="base">
              <a:spcBef>
                <a:spcPct val="0"/>
              </a:spcBef>
              <a:spcAft>
                <a:spcPct val="0"/>
              </a:spcAft>
            </a:pPr>
            <a:endParaRPr lang="en-US" sz="3100" dirty="0">
              <a:solidFill>
                <a:srgbClr val="000000"/>
              </a:solidFill>
              <a:latin typeface="Arial" charset="0"/>
              <a:ea typeface="ヒラギノ角ゴ ProN W3" charset="0"/>
              <a:cs typeface="ヒラギノ角ゴ ProN W3" charset="0"/>
              <a:sym typeface="Arial" charset="0"/>
            </a:endParaRPr>
          </a:p>
        </p:txBody>
      </p:sp>
      <p:sp>
        <p:nvSpPr>
          <p:cNvPr id="6" name="Rectangle 5"/>
          <p:cNvSpPr/>
          <p:nvPr/>
        </p:nvSpPr>
        <p:spPr>
          <a:xfrm>
            <a:off x="227479" y="931424"/>
            <a:ext cx="204126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672" tIns="33859" rIns="67672" bIns="33859" rtlCol="0" anchor="ctr"/>
          <a:lstStyle/>
          <a:p>
            <a:pPr algn="ctr" defTabSz="338617"/>
            <a:r>
              <a:rPr lang="en-US" sz="1300" dirty="0">
                <a:solidFill>
                  <a:prstClr val="white"/>
                </a:solidFill>
                <a:latin typeface="Arial"/>
              </a:rPr>
              <a:t>Elastic Load Balancing</a:t>
            </a:r>
          </a:p>
        </p:txBody>
      </p:sp>
      <p:sp>
        <p:nvSpPr>
          <p:cNvPr id="7" name="Rectangle 6"/>
          <p:cNvSpPr/>
          <p:nvPr/>
        </p:nvSpPr>
        <p:spPr bwMode="auto">
          <a:xfrm>
            <a:off x="2444212" y="931304"/>
            <a:ext cx="2041265" cy="3838675"/>
          </a:xfrm>
          <a:prstGeom prst="rect">
            <a:avLst/>
          </a:prstGeom>
          <a:noFill/>
          <a:ln w="9525" cap="flat" cmpd="sng" algn="ctr">
            <a:solidFill>
              <a:schemeClr val="bg1">
                <a:lumMod val="75000"/>
              </a:schemeClr>
            </a:solidFill>
            <a:prstDash val="sysDash"/>
            <a:round/>
            <a:headEnd type="none" w="med" len="med"/>
            <a:tailEnd type="none" w="med" len="med"/>
          </a:ln>
          <a:effectLst/>
          <a:extLst/>
        </p:spPr>
        <p:txBody>
          <a:bodyPr vert="horz" wrap="square" lIns="67672" tIns="33859" rIns="67672" bIns="33859" numCol="1" rtlCol="0" anchor="t" anchorCtr="0" compatLnSpc="1">
            <a:prstTxWarp prst="textNoShape">
              <a:avLst/>
            </a:prstTxWarp>
          </a:bodyPr>
          <a:lstStyle/>
          <a:p>
            <a:pPr defTabSz="677173" fontAlgn="base">
              <a:spcBef>
                <a:spcPct val="0"/>
              </a:spcBef>
              <a:spcAft>
                <a:spcPct val="0"/>
              </a:spcAft>
            </a:pPr>
            <a:endParaRPr lang="en-US" sz="3100" dirty="0">
              <a:solidFill>
                <a:srgbClr val="000000"/>
              </a:solidFill>
              <a:latin typeface="Arial" charset="0"/>
              <a:ea typeface="ヒラギノ角ゴ ProN W3" charset="0"/>
              <a:cs typeface="ヒラギノ角ゴ ProN W3" charset="0"/>
              <a:sym typeface="Arial" charset="0"/>
            </a:endParaRPr>
          </a:p>
        </p:txBody>
      </p:sp>
      <p:sp>
        <p:nvSpPr>
          <p:cNvPr id="8" name="Rectangle 7"/>
          <p:cNvSpPr/>
          <p:nvPr/>
        </p:nvSpPr>
        <p:spPr bwMode="auto">
          <a:xfrm>
            <a:off x="4656603" y="931304"/>
            <a:ext cx="2041265" cy="3838675"/>
          </a:xfrm>
          <a:prstGeom prst="rect">
            <a:avLst/>
          </a:prstGeom>
          <a:noFill/>
          <a:ln w="9525" cap="flat" cmpd="sng" algn="ctr">
            <a:solidFill>
              <a:schemeClr val="bg1">
                <a:lumMod val="75000"/>
              </a:schemeClr>
            </a:solidFill>
            <a:prstDash val="sysDash"/>
            <a:round/>
            <a:headEnd type="none" w="med" len="med"/>
            <a:tailEnd type="none" w="med" len="med"/>
          </a:ln>
          <a:effectLst/>
          <a:extLst/>
        </p:spPr>
        <p:txBody>
          <a:bodyPr vert="horz" wrap="square" lIns="67672" tIns="33859" rIns="67672" bIns="33859" numCol="1" rtlCol="0" anchor="t" anchorCtr="0" compatLnSpc="1">
            <a:prstTxWarp prst="textNoShape">
              <a:avLst/>
            </a:prstTxWarp>
          </a:bodyPr>
          <a:lstStyle/>
          <a:p>
            <a:pPr defTabSz="677173" fontAlgn="base">
              <a:spcBef>
                <a:spcPct val="0"/>
              </a:spcBef>
              <a:spcAft>
                <a:spcPct val="0"/>
              </a:spcAft>
            </a:pPr>
            <a:endParaRPr lang="en-US" sz="3100" dirty="0">
              <a:solidFill>
                <a:srgbClr val="000000"/>
              </a:solidFill>
              <a:latin typeface="Arial" charset="0"/>
              <a:ea typeface="ヒラギノ角ゴ ProN W3" charset="0"/>
              <a:cs typeface="ヒラギノ角ゴ ProN W3" charset="0"/>
              <a:sym typeface="Arial" charset="0"/>
            </a:endParaRPr>
          </a:p>
        </p:txBody>
      </p:sp>
      <p:sp>
        <p:nvSpPr>
          <p:cNvPr id="9" name="Rectangle 8"/>
          <p:cNvSpPr/>
          <p:nvPr/>
        </p:nvSpPr>
        <p:spPr>
          <a:xfrm>
            <a:off x="2437449" y="931424"/>
            <a:ext cx="204126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672" tIns="33859" rIns="67672" bIns="33859" rtlCol="0" anchor="ctr"/>
          <a:lstStyle/>
          <a:p>
            <a:pPr algn="ctr" defTabSz="338617"/>
            <a:r>
              <a:rPr lang="en-US" sz="1300" dirty="0">
                <a:solidFill>
                  <a:prstClr val="white"/>
                </a:solidFill>
                <a:latin typeface="Arial"/>
              </a:rPr>
              <a:t>Route 53</a:t>
            </a:r>
          </a:p>
        </p:txBody>
      </p:sp>
      <p:sp>
        <p:nvSpPr>
          <p:cNvPr id="10" name="Rectangle 9"/>
          <p:cNvSpPr/>
          <p:nvPr/>
        </p:nvSpPr>
        <p:spPr>
          <a:xfrm>
            <a:off x="4648174" y="931424"/>
            <a:ext cx="204126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672" tIns="33859" rIns="67672" bIns="33859" rtlCol="0" anchor="ctr"/>
          <a:lstStyle/>
          <a:p>
            <a:pPr algn="ctr" defTabSz="338617"/>
            <a:r>
              <a:rPr lang="en-US" sz="1300" dirty="0">
                <a:solidFill>
                  <a:prstClr val="white"/>
                </a:solidFill>
                <a:latin typeface="Arial"/>
              </a:rPr>
              <a:t>RDS</a:t>
            </a:r>
          </a:p>
        </p:txBody>
      </p:sp>
      <p:sp>
        <p:nvSpPr>
          <p:cNvPr id="11" name="Rectangle 10"/>
          <p:cNvSpPr/>
          <p:nvPr/>
        </p:nvSpPr>
        <p:spPr>
          <a:xfrm>
            <a:off x="6858741" y="1569197"/>
            <a:ext cx="2032811" cy="960931"/>
          </a:xfrm>
          <a:prstGeom prst="rect">
            <a:avLst/>
          </a:prstGeom>
        </p:spPr>
        <p:txBody>
          <a:bodyPr wrap="square" lIns="67672" tIns="33859" rIns="67672" bIns="33859">
            <a:spAutoFit/>
          </a:bodyPr>
          <a:lstStyle/>
          <a:p>
            <a:pPr algn="ctr" defTabSz="338532"/>
            <a:r>
              <a:rPr lang="en-US" sz="1200" dirty="0">
                <a:solidFill>
                  <a:srgbClr val="004B91"/>
                </a:solidFill>
                <a:latin typeface="Calibri"/>
                <a:cs typeface="Calibri"/>
              </a:rPr>
              <a:t>Dynamically scale resources &amp; control costs</a:t>
            </a:r>
          </a:p>
          <a:p>
            <a:pPr algn="ctr" defTabSz="338532"/>
            <a:endParaRPr lang="en-US" sz="400" dirty="0">
              <a:solidFill>
                <a:srgbClr val="004B91"/>
              </a:solidFill>
              <a:latin typeface="Calibri"/>
              <a:cs typeface="Calibri"/>
            </a:endParaRPr>
          </a:p>
          <a:p>
            <a:pPr algn="ctr" defTabSz="338532"/>
            <a:r>
              <a:rPr lang="en-US" sz="1000" dirty="0">
                <a:solidFill>
                  <a:srgbClr val="7F7F7F"/>
                </a:solidFill>
                <a:latin typeface="Calibri"/>
                <a:cs typeface="Calibri"/>
              </a:rPr>
              <a:t>Only provision the resources that are required with scale up and cool down policies that match demand</a:t>
            </a:r>
            <a:endParaRPr lang="en-US" sz="1000" i="1" dirty="0">
              <a:solidFill>
                <a:srgbClr val="7F7F7F"/>
              </a:solidFill>
              <a:latin typeface="Calibri"/>
              <a:cs typeface="Calibri"/>
            </a:endParaRPr>
          </a:p>
        </p:txBody>
      </p:sp>
      <p:sp>
        <p:nvSpPr>
          <p:cNvPr id="12" name="Rectangle 11"/>
          <p:cNvSpPr/>
          <p:nvPr/>
        </p:nvSpPr>
        <p:spPr bwMode="auto">
          <a:xfrm>
            <a:off x="6858745" y="931304"/>
            <a:ext cx="2041265" cy="3838675"/>
          </a:xfrm>
          <a:prstGeom prst="rect">
            <a:avLst/>
          </a:prstGeom>
          <a:noFill/>
          <a:ln w="9525" cap="flat" cmpd="sng" algn="ctr">
            <a:solidFill>
              <a:schemeClr val="bg1">
                <a:lumMod val="75000"/>
              </a:schemeClr>
            </a:solidFill>
            <a:prstDash val="sysDash"/>
            <a:round/>
            <a:headEnd type="none" w="med" len="med"/>
            <a:tailEnd type="none" w="med" len="med"/>
          </a:ln>
          <a:effectLst/>
          <a:extLst/>
        </p:spPr>
        <p:txBody>
          <a:bodyPr vert="horz" wrap="square" lIns="67672" tIns="33859" rIns="67672" bIns="33859" numCol="1" rtlCol="0" anchor="t" anchorCtr="0" compatLnSpc="1">
            <a:prstTxWarp prst="textNoShape">
              <a:avLst/>
            </a:prstTxWarp>
          </a:bodyPr>
          <a:lstStyle/>
          <a:p>
            <a:pPr defTabSz="677173" fontAlgn="base">
              <a:spcBef>
                <a:spcPct val="0"/>
              </a:spcBef>
              <a:spcAft>
                <a:spcPct val="0"/>
              </a:spcAft>
            </a:pPr>
            <a:endParaRPr lang="en-US" sz="3100" dirty="0">
              <a:solidFill>
                <a:srgbClr val="000000"/>
              </a:solidFill>
              <a:latin typeface="Arial" charset="0"/>
              <a:ea typeface="ヒラギノ角ゴ ProN W3" charset="0"/>
              <a:cs typeface="ヒラギノ角ゴ ProN W3" charset="0"/>
              <a:sym typeface="Arial" charset="0"/>
            </a:endParaRPr>
          </a:p>
        </p:txBody>
      </p:sp>
      <p:sp>
        <p:nvSpPr>
          <p:cNvPr id="13" name="Rectangle 12"/>
          <p:cNvSpPr/>
          <p:nvPr/>
        </p:nvSpPr>
        <p:spPr>
          <a:xfrm>
            <a:off x="6850283" y="931424"/>
            <a:ext cx="204126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672" tIns="33859" rIns="67672" bIns="33859" rtlCol="0" anchor="ctr"/>
          <a:lstStyle/>
          <a:p>
            <a:pPr algn="ctr" defTabSz="338617"/>
            <a:r>
              <a:rPr lang="en-US" sz="1300" dirty="0">
                <a:solidFill>
                  <a:prstClr val="white"/>
                </a:solidFill>
                <a:latin typeface="Arial"/>
              </a:rPr>
              <a:t>Auto-scaling</a:t>
            </a:r>
          </a:p>
        </p:txBody>
      </p:sp>
      <p:sp>
        <p:nvSpPr>
          <p:cNvPr id="16" name="Rectangle 15"/>
          <p:cNvSpPr/>
          <p:nvPr/>
        </p:nvSpPr>
        <p:spPr>
          <a:xfrm>
            <a:off x="202" y="72767"/>
            <a:ext cx="430590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582" tIns="33814" rIns="67582" bIns="33814" rtlCol="0" anchor="ctr"/>
          <a:lstStyle/>
          <a:p>
            <a:pPr lvl="1"/>
            <a:r>
              <a:rPr lang="en-US" sz="2100" dirty="0">
                <a:solidFill>
                  <a:prstClr val="white"/>
                </a:solidFill>
                <a:latin typeface="Calibri"/>
              </a:rPr>
              <a:t>Architect to use cloud strengths</a:t>
            </a:r>
          </a:p>
        </p:txBody>
      </p:sp>
    </p:spTree>
    <p:extLst>
      <p:ext uri="{BB962C8B-B14F-4D97-AF65-F5344CB8AC3E}">
        <p14:creationId xmlns:p14="http://schemas.microsoft.com/office/powerpoint/2010/main" val="4167696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02" y="72767"/>
            <a:ext cx="430590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582" tIns="33814" rIns="67582" bIns="33814" rtlCol="0" anchor="ctr"/>
          <a:lstStyle/>
          <a:p>
            <a:pPr lvl="1"/>
            <a:r>
              <a:rPr lang="en-US" sz="2100" dirty="0">
                <a:solidFill>
                  <a:prstClr val="white"/>
                </a:solidFill>
                <a:latin typeface="Calibri"/>
              </a:rPr>
              <a:t>Services not software</a:t>
            </a:r>
          </a:p>
        </p:txBody>
      </p:sp>
      <p:sp>
        <p:nvSpPr>
          <p:cNvPr id="5" name="Rectangle 4"/>
          <p:cNvSpPr/>
          <p:nvPr/>
        </p:nvSpPr>
        <p:spPr>
          <a:xfrm>
            <a:off x="951268" y="2531093"/>
            <a:ext cx="6918169" cy="1314784"/>
          </a:xfrm>
          <a:prstGeom prst="rect">
            <a:avLst/>
          </a:prstGeom>
        </p:spPr>
        <p:txBody>
          <a:bodyPr wrap="square" lIns="67582" tIns="33814" rIns="67582" bIns="33814">
            <a:spAutoFit/>
          </a:bodyPr>
          <a:lstStyle/>
          <a:p>
            <a:pPr algn="ctr">
              <a:spcAft>
                <a:spcPts val="900"/>
              </a:spcAft>
            </a:pPr>
            <a:r>
              <a:rPr lang="en-US" sz="2400" dirty="0">
                <a:solidFill>
                  <a:srgbClr val="F29826"/>
                </a:solidFill>
              </a:rPr>
              <a:t>Less time managing and installing software</a:t>
            </a:r>
          </a:p>
          <a:p>
            <a:pPr algn="ctr">
              <a:spcAft>
                <a:spcPts val="900"/>
              </a:spcAft>
            </a:pPr>
            <a:r>
              <a:rPr lang="en-US" sz="2400" dirty="0">
                <a:solidFill>
                  <a:srgbClr val="F29826"/>
                </a:solidFill>
              </a:rPr>
              <a:t>More time focused on </a:t>
            </a:r>
            <a:r>
              <a:rPr lang="en-US" sz="2400" dirty="0" smtClean="0">
                <a:solidFill>
                  <a:srgbClr val="F29826"/>
                </a:solidFill>
              </a:rPr>
              <a:t>mission applications</a:t>
            </a:r>
            <a:endParaRPr lang="en-US" sz="2400" dirty="0">
              <a:solidFill>
                <a:srgbClr val="F29826"/>
              </a:solidFill>
            </a:endParaRPr>
          </a:p>
          <a:p>
            <a:pPr algn="ctr">
              <a:spcAft>
                <a:spcPts val="900"/>
              </a:spcAft>
            </a:pPr>
            <a:endParaRPr lang="en-US" dirty="0">
              <a:solidFill>
                <a:prstClr val="black"/>
              </a:solidFill>
            </a:endParaRPr>
          </a:p>
        </p:txBody>
      </p:sp>
      <p:sp>
        <p:nvSpPr>
          <p:cNvPr id="2" name="Rectangle 1"/>
          <p:cNvSpPr/>
          <p:nvPr/>
        </p:nvSpPr>
        <p:spPr>
          <a:xfrm>
            <a:off x="4928812" y="1090713"/>
            <a:ext cx="2924784" cy="460697"/>
          </a:xfrm>
          <a:prstGeom prst="rect">
            <a:avLst/>
          </a:prstGeom>
        </p:spPr>
        <p:txBody>
          <a:bodyPr wrap="none" lIns="90492" tIns="45241" rIns="90492" bIns="45241">
            <a:spAutoFit/>
          </a:bodyPr>
          <a:lstStyle/>
          <a:p>
            <a:pPr algn="ctr">
              <a:spcAft>
                <a:spcPts val="900"/>
              </a:spcAft>
            </a:pPr>
            <a:r>
              <a:rPr lang="en-US" sz="2400" dirty="0">
                <a:solidFill>
                  <a:srgbClr val="004B91"/>
                </a:solidFill>
              </a:rPr>
              <a:t> Your technology skills</a:t>
            </a:r>
          </a:p>
        </p:txBody>
      </p:sp>
      <p:sp>
        <p:nvSpPr>
          <p:cNvPr id="4" name="Rectangle 3"/>
          <p:cNvSpPr/>
          <p:nvPr/>
        </p:nvSpPr>
        <p:spPr>
          <a:xfrm>
            <a:off x="1220271" y="1090713"/>
            <a:ext cx="2369825" cy="460697"/>
          </a:xfrm>
          <a:prstGeom prst="rect">
            <a:avLst/>
          </a:prstGeom>
        </p:spPr>
        <p:txBody>
          <a:bodyPr wrap="none" lIns="90492" tIns="45241" rIns="90492" bIns="45241">
            <a:spAutoFit/>
          </a:bodyPr>
          <a:lstStyle/>
          <a:p>
            <a:pPr algn="ctr">
              <a:spcAft>
                <a:spcPts val="900"/>
              </a:spcAft>
            </a:pPr>
            <a:r>
              <a:rPr lang="en-US" sz="2400" dirty="0">
                <a:solidFill>
                  <a:srgbClr val="004B91"/>
                </a:solidFill>
              </a:rPr>
              <a:t>Use AWS services</a:t>
            </a:r>
          </a:p>
        </p:txBody>
      </p:sp>
      <p:sp>
        <p:nvSpPr>
          <p:cNvPr id="6" name="Rectangle 5"/>
          <p:cNvSpPr/>
          <p:nvPr/>
        </p:nvSpPr>
        <p:spPr>
          <a:xfrm>
            <a:off x="2097852" y="4031315"/>
            <a:ext cx="4572000" cy="460697"/>
          </a:xfrm>
          <a:prstGeom prst="rect">
            <a:avLst/>
          </a:prstGeom>
        </p:spPr>
        <p:txBody>
          <a:bodyPr lIns="90492" tIns="45241" rIns="90492" bIns="45241">
            <a:spAutoFit/>
          </a:bodyPr>
          <a:lstStyle/>
          <a:p>
            <a:pPr algn="ctr">
              <a:spcAft>
                <a:spcPts val="900"/>
              </a:spcAft>
            </a:pPr>
            <a:r>
              <a:rPr lang="en-US" sz="2400" dirty="0">
                <a:solidFill>
                  <a:srgbClr val="004B91"/>
                </a:solidFill>
              </a:rPr>
              <a:t>let AWS do the heavy lifting</a:t>
            </a:r>
          </a:p>
        </p:txBody>
      </p:sp>
      <p:sp>
        <p:nvSpPr>
          <p:cNvPr id="7" name="TextBox 6"/>
          <p:cNvSpPr txBox="1"/>
          <p:nvPr/>
        </p:nvSpPr>
        <p:spPr>
          <a:xfrm>
            <a:off x="4208508" y="892552"/>
            <a:ext cx="463277" cy="768474"/>
          </a:xfrm>
          <a:prstGeom prst="rect">
            <a:avLst/>
          </a:prstGeom>
          <a:noFill/>
        </p:spPr>
        <p:txBody>
          <a:bodyPr wrap="none" lIns="90492" tIns="45241" rIns="90492" bIns="45241" rtlCol="0">
            <a:spAutoFit/>
          </a:bodyPr>
          <a:lstStyle/>
          <a:p>
            <a:r>
              <a:rPr lang="en-US" sz="4400" dirty="0"/>
              <a:t>+</a:t>
            </a:r>
          </a:p>
        </p:txBody>
      </p:sp>
      <p:sp>
        <p:nvSpPr>
          <p:cNvPr id="8" name="TextBox 7"/>
          <p:cNvSpPr txBox="1"/>
          <p:nvPr/>
        </p:nvSpPr>
        <p:spPr>
          <a:xfrm>
            <a:off x="4174843" y="1541911"/>
            <a:ext cx="527398" cy="922362"/>
          </a:xfrm>
          <a:prstGeom prst="rect">
            <a:avLst/>
          </a:prstGeom>
          <a:noFill/>
        </p:spPr>
        <p:txBody>
          <a:bodyPr wrap="none" lIns="90492" tIns="45241" rIns="90492" bIns="45241" rtlCol="0">
            <a:spAutoFit/>
          </a:bodyPr>
          <a:lstStyle/>
          <a:p>
            <a:r>
              <a:rPr lang="en-US" sz="5400" dirty="0"/>
              <a:t>=</a:t>
            </a:r>
          </a:p>
        </p:txBody>
      </p:sp>
    </p:spTree>
    <p:extLst>
      <p:ext uri="{BB962C8B-B14F-4D97-AF65-F5344CB8AC3E}">
        <p14:creationId xmlns:p14="http://schemas.microsoft.com/office/powerpoint/2010/main" val="2693544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p:cNvSpPr txBox="1"/>
          <p:nvPr/>
        </p:nvSpPr>
        <p:spPr>
          <a:xfrm>
            <a:off x="5285541" y="1130370"/>
            <a:ext cx="3522921" cy="1208855"/>
          </a:xfrm>
          <a:prstGeom prst="rect">
            <a:avLst/>
          </a:prstGeom>
          <a:noFill/>
        </p:spPr>
        <p:txBody>
          <a:bodyPr wrap="square" lIns="67834" tIns="33940" rIns="67834" bIns="33940" rtlCol="0">
            <a:spAutoFit/>
          </a:bodyPr>
          <a:lstStyle/>
          <a:p>
            <a:pPr defTabSz="339373">
              <a:lnSpc>
                <a:spcPct val="130000"/>
              </a:lnSpc>
            </a:pPr>
            <a:r>
              <a:rPr lang="en-US" sz="2100" dirty="0">
                <a:solidFill>
                  <a:prstClr val="black"/>
                </a:solidFill>
                <a:latin typeface="Calibri"/>
                <a:cs typeface="Calibri"/>
              </a:rPr>
              <a:t>Relational Database Service</a:t>
            </a:r>
          </a:p>
          <a:p>
            <a:pPr defTabSz="339373">
              <a:lnSpc>
                <a:spcPct val="130000"/>
              </a:lnSpc>
            </a:pPr>
            <a:r>
              <a:rPr lang="en-US" sz="1200" i="1" dirty="0">
                <a:solidFill>
                  <a:srgbClr val="7F7F7F"/>
                </a:solidFill>
                <a:latin typeface="Calibri"/>
                <a:cs typeface="Calibri"/>
              </a:rPr>
              <a:t>Database-as-a-Service</a:t>
            </a:r>
          </a:p>
          <a:p>
            <a:pPr defTabSz="339373">
              <a:lnSpc>
                <a:spcPct val="130000"/>
              </a:lnSpc>
            </a:pPr>
            <a:r>
              <a:rPr lang="en-US" sz="1200" i="1" dirty="0">
                <a:solidFill>
                  <a:srgbClr val="7F7F7F"/>
                </a:solidFill>
                <a:latin typeface="Calibri"/>
                <a:cs typeface="Calibri"/>
              </a:rPr>
              <a:t>No need to install or manage database instances</a:t>
            </a:r>
          </a:p>
          <a:p>
            <a:pPr defTabSz="339373">
              <a:lnSpc>
                <a:spcPct val="130000"/>
              </a:lnSpc>
            </a:pPr>
            <a:r>
              <a:rPr lang="en-US" sz="1200" i="1" dirty="0">
                <a:solidFill>
                  <a:srgbClr val="7F7F7F"/>
                </a:solidFill>
                <a:latin typeface="Calibri"/>
                <a:cs typeface="Calibri"/>
              </a:rPr>
              <a:t>Scalable and fault tolerant configurations</a:t>
            </a:r>
          </a:p>
        </p:txBody>
      </p:sp>
      <p:pic>
        <p:nvPicPr>
          <p:cNvPr id="16" name="Picture 15"/>
          <p:cNvPicPr>
            <a:picLocks noChangeAspect="1"/>
          </p:cNvPicPr>
          <p:nvPr/>
        </p:nvPicPr>
        <p:blipFill>
          <a:blip r:embed="rId2"/>
          <a:stretch>
            <a:fillRect/>
          </a:stretch>
        </p:blipFill>
        <p:spPr>
          <a:xfrm>
            <a:off x="3041097" y="1130370"/>
            <a:ext cx="1869322" cy="1581251"/>
          </a:xfrm>
          <a:prstGeom prst="rect">
            <a:avLst/>
          </a:prstGeom>
        </p:spPr>
      </p:pic>
      <p:sp>
        <p:nvSpPr>
          <p:cNvPr id="17" name="TextBox 16"/>
          <p:cNvSpPr txBox="1"/>
          <p:nvPr/>
        </p:nvSpPr>
        <p:spPr>
          <a:xfrm>
            <a:off x="1231662" y="3053884"/>
            <a:ext cx="2955355" cy="1208855"/>
          </a:xfrm>
          <a:prstGeom prst="rect">
            <a:avLst/>
          </a:prstGeom>
          <a:noFill/>
        </p:spPr>
        <p:txBody>
          <a:bodyPr wrap="square" lIns="67834" tIns="33940" rIns="67834" bIns="33940" rtlCol="0">
            <a:spAutoFit/>
          </a:bodyPr>
          <a:lstStyle/>
          <a:p>
            <a:pPr algn="r" defTabSz="339373">
              <a:lnSpc>
                <a:spcPct val="130000"/>
              </a:lnSpc>
            </a:pPr>
            <a:r>
              <a:rPr lang="en-US" sz="2100" dirty="0">
                <a:solidFill>
                  <a:prstClr val="black"/>
                </a:solidFill>
                <a:latin typeface="Calibri"/>
                <a:cs typeface="Calibri"/>
              </a:rPr>
              <a:t>DynamoDB</a:t>
            </a:r>
          </a:p>
          <a:p>
            <a:pPr algn="r" defTabSz="339373">
              <a:lnSpc>
                <a:spcPct val="130000"/>
              </a:lnSpc>
            </a:pPr>
            <a:r>
              <a:rPr lang="en-US" sz="1200" i="1" dirty="0">
                <a:solidFill>
                  <a:srgbClr val="7F7F7F"/>
                </a:solidFill>
                <a:latin typeface="Calibri"/>
                <a:cs typeface="Calibri"/>
              </a:rPr>
              <a:t>Provisioned throughput NoSQL database</a:t>
            </a:r>
          </a:p>
          <a:p>
            <a:pPr algn="r" defTabSz="339373">
              <a:lnSpc>
                <a:spcPct val="130000"/>
              </a:lnSpc>
            </a:pPr>
            <a:r>
              <a:rPr lang="en-US" sz="1200" i="1" dirty="0">
                <a:solidFill>
                  <a:srgbClr val="7F7F7F"/>
                </a:solidFill>
                <a:latin typeface="Calibri"/>
                <a:cs typeface="Calibri"/>
              </a:rPr>
              <a:t>Fast, predictable performance</a:t>
            </a:r>
          </a:p>
          <a:p>
            <a:pPr algn="r" defTabSz="339373">
              <a:lnSpc>
                <a:spcPct val="130000"/>
              </a:lnSpc>
            </a:pPr>
            <a:r>
              <a:rPr lang="en-US" sz="1200" i="1" dirty="0">
                <a:solidFill>
                  <a:srgbClr val="7F7F7F"/>
                </a:solidFill>
                <a:latin typeface="Calibri"/>
                <a:cs typeface="Calibri"/>
              </a:rPr>
              <a:t>Fully distributed, fault tolerant architecture</a:t>
            </a:r>
          </a:p>
        </p:txBody>
      </p:sp>
      <p:pic>
        <p:nvPicPr>
          <p:cNvPr id="18" name="Picture 17"/>
          <p:cNvPicPr>
            <a:picLocks noChangeAspect="1"/>
          </p:cNvPicPr>
          <p:nvPr/>
        </p:nvPicPr>
        <p:blipFill>
          <a:blip r:embed="rId3"/>
          <a:stretch>
            <a:fillRect/>
          </a:stretch>
        </p:blipFill>
        <p:spPr>
          <a:xfrm>
            <a:off x="4582088" y="3065763"/>
            <a:ext cx="1407051" cy="1407784"/>
          </a:xfrm>
          <a:prstGeom prst="rect">
            <a:avLst/>
          </a:prstGeom>
        </p:spPr>
      </p:pic>
      <p:sp>
        <p:nvSpPr>
          <p:cNvPr id="6" name="Rectangle 5"/>
          <p:cNvSpPr/>
          <p:nvPr/>
        </p:nvSpPr>
        <p:spPr>
          <a:xfrm>
            <a:off x="202" y="72767"/>
            <a:ext cx="430590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582" tIns="33814" rIns="67582" bIns="33814" rtlCol="0" anchor="ctr"/>
          <a:lstStyle/>
          <a:p>
            <a:pPr lvl="1"/>
            <a:r>
              <a:rPr lang="en-US" sz="2100" dirty="0">
                <a:solidFill>
                  <a:prstClr val="white"/>
                </a:solidFill>
                <a:latin typeface="Calibri"/>
              </a:rPr>
              <a:t>Services not software</a:t>
            </a:r>
          </a:p>
        </p:txBody>
      </p:sp>
      <p:grpSp>
        <p:nvGrpSpPr>
          <p:cNvPr id="7" name="Group 6"/>
          <p:cNvGrpSpPr/>
          <p:nvPr/>
        </p:nvGrpSpPr>
        <p:grpSpPr>
          <a:xfrm>
            <a:off x="122" y="1210220"/>
            <a:ext cx="2709212" cy="1028839"/>
            <a:chOff x="0" y="4686580"/>
            <a:chExt cx="9003851" cy="881028"/>
          </a:xfrm>
        </p:grpSpPr>
        <p:sp>
          <p:nvSpPr>
            <p:cNvPr id="8" name="Pentagon 7"/>
            <p:cNvSpPr/>
            <p:nvPr/>
          </p:nvSpPr>
          <p:spPr>
            <a:xfrm>
              <a:off x="0" y="4686580"/>
              <a:ext cx="1121191"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8349"/>
              <a:endParaRPr lang="en-US" dirty="0">
                <a:solidFill>
                  <a:prstClr val="white"/>
                </a:solidFill>
                <a:latin typeface="Calibri"/>
                <a:cs typeface="Calibri"/>
              </a:endParaRPr>
            </a:p>
          </p:txBody>
        </p:sp>
        <p:sp>
          <p:nvSpPr>
            <p:cNvPr id="9" name="Pentagon 8"/>
            <p:cNvSpPr/>
            <p:nvPr/>
          </p:nvSpPr>
          <p:spPr>
            <a:xfrm>
              <a:off x="549154" y="4686580"/>
              <a:ext cx="8454697"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8349"/>
              <a:r>
                <a:rPr lang="en-US" dirty="0" smtClean="0">
                  <a:solidFill>
                    <a:prstClr val="white"/>
                  </a:solidFill>
                  <a:latin typeface="Calibri"/>
                  <a:cs typeface="Calibri"/>
                </a:rPr>
                <a:t>Use RDS for databases</a:t>
              </a:r>
            </a:p>
          </p:txBody>
        </p:sp>
      </p:grpSp>
      <p:grpSp>
        <p:nvGrpSpPr>
          <p:cNvPr id="10" name="Group 9"/>
          <p:cNvGrpSpPr/>
          <p:nvPr/>
        </p:nvGrpSpPr>
        <p:grpSpPr>
          <a:xfrm flipH="1">
            <a:off x="6434788" y="3140163"/>
            <a:ext cx="2709212" cy="1028839"/>
            <a:chOff x="0" y="4686580"/>
            <a:chExt cx="9003851" cy="881028"/>
          </a:xfrm>
        </p:grpSpPr>
        <p:sp>
          <p:nvSpPr>
            <p:cNvPr id="11" name="Pentagon 10"/>
            <p:cNvSpPr/>
            <p:nvPr/>
          </p:nvSpPr>
          <p:spPr>
            <a:xfrm>
              <a:off x="0" y="4686580"/>
              <a:ext cx="1121191"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338349"/>
              <a:endParaRPr lang="en-US" dirty="0">
                <a:solidFill>
                  <a:prstClr val="white"/>
                </a:solidFill>
                <a:latin typeface="Calibri"/>
                <a:cs typeface="Calibri"/>
              </a:endParaRPr>
            </a:p>
          </p:txBody>
        </p:sp>
        <p:sp>
          <p:nvSpPr>
            <p:cNvPr id="12" name="Pentagon 11"/>
            <p:cNvSpPr/>
            <p:nvPr/>
          </p:nvSpPr>
          <p:spPr>
            <a:xfrm>
              <a:off x="549154" y="4686580"/>
              <a:ext cx="8454697"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338349"/>
              <a:r>
                <a:rPr lang="en-US" dirty="0" smtClean="0">
                  <a:solidFill>
                    <a:prstClr val="white"/>
                  </a:solidFill>
                  <a:latin typeface="Calibri"/>
                  <a:cs typeface="Calibri"/>
                </a:rPr>
                <a:t>Use DynamoDB for high performance key-value DB</a:t>
              </a:r>
            </a:p>
          </p:txBody>
        </p:sp>
      </p:grpSp>
    </p:spTree>
    <p:extLst>
      <p:ext uri="{BB962C8B-B14F-4D97-AF65-F5344CB8AC3E}">
        <p14:creationId xmlns:p14="http://schemas.microsoft.com/office/powerpoint/2010/main" val="3887968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110324" y="720683"/>
            <a:ext cx="3646910" cy="2165907"/>
            <a:chOff x="1680909" y="2370164"/>
            <a:chExt cx="7744487" cy="4597069"/>
          </a:xfrm>
        </p:grpSpPr>
        <p:pic>
          <p:nvPicPr>
            <p:cNvPr id="3" name="Picture 2"/>
            <p:cNvPicPr>
              <a:picLocks noChangeAspect="1"/>
            </p:cNvPicPr>
            <p:nvPr/>
          </p:nvPicPr>
          <p:blipFill>
            <a:blip r:embed="rId2"/>
            <a:stretch>
              <a:fillRect/>
            </a:stretch>
          </p:blipFill>
          <p:spPr>
            <a:xfrm>
              <a:off x="3254406" y="2370164"/>
              <a:ext cx="2870932" cy="2387407"/>
            </a:xfrm>
            <a:prstGeom prst="rect">
              <a:avLst/>
            </a:prstGeom>
          </p:spPr>
        </p:pic>
        <p:pic>
          <p:nvPicPr>
            <p:cNvPr id="4" name="Picture 3"/>
            <p:cNvPicPr>
              <a:picLocks noChangeAspect="1"/>
            </p:cNvPicPr>
            <p:nvPr/>
          </p:nvPicPr>
          <p:blipFill>
            <a:blip r:embed="rId3"/>
            <a:stretch>
              <a:fillRect/>
            </a:stretch>
          </p:blipFill>
          <p:spPr>
            <a:xfrm>
              <a:off x="6148220" y="3933793"/>
              <a:ext cx="1472798" cy="1693324"/>
            </a:xfrm>
            <a:prstGeom prst="rect">
              <a:avLst/>
            </a:prstGeom>
          </p:spPr>
        </p:pic>
        <p:cxnSp>
          <p:nvCxnSpPr>
            <p:cNvPr id="5" name="Straight Connector 4"/>
            <p:cNvCxnSpPr/>
            <p:nvPr/>
          </p:nvCxnSpPr>
          <p:spPr>
            <a:xfrm>
              <a:off x="5033278" y="4025288"/>
              <a:ext cx="1194487" cy="707102"/>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213217" y="4531239"/>
              <a:ext cx="1851235" cy="1095878"/>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852911" y="3587761"/>
              <a:ext cx="802953" cy="475325"/>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6064452" y="5380584"/>
              <a:ext cx="392269" cy="246533"/>
            </a:xfrm>
            <a:prstGeom prst="line">
              <a:avLst/>
            </a:prstGeom>
            <a:ln w="38100" cmpd="sng">
              <a:solidFill>
                <a:srgbClr val="004B9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489490" y="4553235"/>
              <a:ext cx="131529" cy="77861"/>
            </a:xfrm>
            <a:prstGeom prst="line">
              <a:avLst/>
            </a:prstGeom>
            <a:ln w="38100" cmpd="sng">
              <a:solidFill>
                <a:srgbClr val="004B9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535588" y="4634304"/>
              <a:ext cx="85431" cy="53691"/>
            </a:xfrm>
            <a:prstGeom prst="line">
              <a:avLst/>
            </a:prstGeom>
            <a:ln w="38100" cmpd="sng">
              <a:solidFill>
                <a:srgbClr val="004B9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3442" y="4737860"/>
              <a:ext cx="249836" cy="37475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3075" y="4256342"/>
              <a:ext cx="249836" cy="374754"/>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7054" y="3746416"/>
              <a:ext cx="249836" cy="374754"/>
            </a:xfrm>
            <a:prstGeom prst="rect">
              <a:avLst/>
            </a:prstGeom>
          </p:spPr>
        </p:pic>
        <p:sp>
          <p:nvSpPr>
            <p:cNvPr id="14" name="TextBox 13"/>
            <p:cNvSpPr txBox="1"/>
            <p:nvPr/>
          </p:nvSpPr>
          <p:spPr>
            <a:xfrm>
              <a:off x="6862602" y="3387703"/>
              <a:ext cx="1988021" cy="578122"/>
            </a:xfrm>
            <a:prstGeom prst="rect">
              <a:avLst/>
            </a:prstGeom>
            <a:noFill/>
          </p:spPr>
          <p:txBody>
            <a:bodyPr wrap="square" rtlCol="0">
              <a:spAutoFit/>
            </a:bodyPr>
            <a:lstStyle/>
            <a:p>
              <a:pPr defTabSz="339373">
                <a:lnSpc>
                  <a:spcPct val="130000"/>
                </a:lnSpc>
              </a:pPr>
              <a:r>
                <a:rPr lang="en-US" sz="900" dirty="0">
                  <a:solidFill>
                    <a:prstClr val="black"/>
                  </a:solidFill>
                  <a:latin typeface="Calibri"/>
                  <a:cs typeface="Calibri"/>
                </a:rPr>
                <a:t>Amazon SQS</a:t>
              </a:r>
            </a:p>
          </p:txBody>
        </p:sp>
        <p:cxnSp>
          <p:nvCxnSpPr>
            <p:cNvPr id="15" name="Straight Connector 14"/>
            <p:cNvCxnSpPr/>
            <p:nvPr/>
          </p:nvCxnSpPr>
          <p:spPr>
            <a:xfrm>
              <a:off x="7279331" y="5380584"/>
              <a:ext cx="416461" cy="246533"/>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085962" y="5624812"/>
              <a:ext cx="2339434" cy="1342421"/>
            </a:xfrm>
            <a:prstGeom prst="rect">
              <a:avLst/>
            </a:prstGeom>
            <a:noFill/>
          </p:spPr>
          <p:txBody>
            <a:bodyPr wrap="square" rtlCol="0">
              <a:spAutoFit/>
            </a:bodyPr>
            <a:lstStyle/>
            <a:p>
              <a:pPr defTabSz="339373">
                <a:lnSpc>
                  <a:spcPct val="130000"/>
                </a:lnSpc>
              </a:pPr>
              <a:r>
                <a:rPr lang="en-US" sz="900" dirty="0">
                  <a:solidFill>
                    <a:prstClr val="black"/>
                  </a:solidFill>
                  <a:latin typeface="Calibri"/>
                  <a:cs typeface="Calibri"/>
                </a:rPr>
                <a:t>Processing task/processing trigger</a:t>
              </a:r>
            </a:p>
          </p:txBody>
        </p:sp>
        <p:cxnSp>
          <p:nvCxnSpPr>
            <p:cNvPr id="17" name="Straight Connector 16"/>
            <p:cNvCxnSpPr/>
            <p:nvPr/>
          </p:nvCxnSpPr>
          <p:spPr>
            <a:xfrm>
              <a:off x="2361982" y="3449685"/>
              <a:ext cx="892424" cy="528289"/>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182043" y="2929410"/>
              <a:ext cx="650600" cy="385137"/>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969664" y="2480441"/>
              <a:ext cx="653423" cy="386808"/>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80909" y="2410124"/>
              <a:ext cx="2339434" cy="578122"/>
            </a:xfrm>
            <a:prstGeom prst="rect">
              <a:avLst/>
            </a:prstGeom>
            <a:noFill/>
          </p:spPr>
          <p:txBody>
            <a:bodyPr wrap="square" rtlCol="0">
              <a:spAutoFit/>
            </a:bodyPr>
            <a:lstStyle/>
            <a:p>
              <a:pPr defTabSz="339373">
                <a:lnSpc>
                  <a:spcPct val="130000"/>
                </a:lnSpc>
              </a:pPr>
              <a:r>
                <a:rPr lang="en-US" sz="900" dirty="0">
                  <a:solidFill>
                    <a:prstClr val="black"/>
                  </a:solidFill>
                  <a:latin typeface="Calibri"/>
                  <a:cs typeface="Calibri"/>
                </a:rPr>
                <a:t>Processing results</a:t>
              </a:r>
            </a:p>
          </p:txBody>
        </p:sp>
      </p:grpSp>
      <p:sp>
        <p:nvSpPr>
          <p:cNvPr id="21" name="TextBox 20"/>
          <p:cNvSpPr txBox="1"/>
          <p:nvPr/>
        </p:nvSpPr>
        <p:spPr>
          <a:xfrm>
            <a:off x="3707435" y="720680"/>
            <a:ext cx="2658807" cy="1208855"/>
          </a:xfrm>
          <a:prstGeom prst="rect">
            <a:avLst/>
          </a:prstGeom>
          <a:noFill/>
        </p:spPr>
        <p:txBody>
          <a:bodyPr wrap="square" lIns="67834" tIns="33940" rIns="67834" bIns="33940" rtlCol="0">
            <a:spAutoFit/>
          </a:bodyPr>
          <a:lstStyle/>
          <a:p>
            <a:pPr defTabSz="339373">
              <a:lnSpc>
                <a:spcPct val="130000"/>
              </a:lnSpc>
            </a:pPr>
            <a:r>
              <a:rPr lang="en-US" sz="2100" dirty="0">
                <a:solidFill>
                  <a:prstClr val="black"/>
                </a:solidFill>
                <a:latin typeface="Calibri"/>
                <a:cs typeface="Calibri"/>
              </a:rPr>
              <a:t>Amazon SQS</a:t>
            </a:r>
          </a:p>
          <a:p>
            <a:pPr defTabSz="339373">
              <a:lnSpc>
                <a:spcPct val="130000"/>
              </a:lnSpc>
            </a:pPr>
            <a:r>
              <a:rPr lang="en-US" sz="1200" i="1" dirty="0">
                <a:solidFill>
                  <a:srgbClr val="7F7F7F"/>
                </a:solidFill>
                <a:latin typeface="Calibri"/>
                <a:cs typeface="Calibri"/>
              </a:rPr>
              <a:t>Reliable, highly scalable, queue service for storing messages as they travel between instances</a:t>
            </a:r>
          </a:p>
        </p:txBody>
      </p:sp>
      <p:sp>
        <p:nvSpPr>
          <p:cNvPr id="22" name="Rectangle 21"/>
          <p:cNvSpPr/>
          <p:nvPr/>
        </p:nvSpPr>
        <p:spPr>
          <a:xfrm>
            <a:off x="202" y="72767"/>
            <a:ext cx="430590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582" tIns="33814" rIns="67582" bIns="33814" rtlCol="0" anchor="ctr"/>
          <a:lstStyle/>
          <a:p>
            <a:pPr lvl="1"/>
            <a:r>
              <a:rPr lang="en-US" sz="2100" dirty="0">
                <a:solidFill>
                  <a:prstClr val="white"/>
                </a:solidFill>
                <a:latin typeface="Calibri"/>
              </a:rPr>
              <a:t>Services not software</a:t>
            </a:r>
          </a:p>
        </p:txBody>
      </p:sp>
      <p:grpSp>
        <p:nvGrpSpPr>
          <p:cNvPr id="23" name="Group 22"/>
          <p:cNvGrpSpPr/>
          <p:nvPr/>
        </p:nvGrpSpPr>
        <p:grpSpPr>
          <a:xfrm>
            <a:off x="5360387" y="2500811"/>
            <a:ext cx="3513723" cy="2369458"/>
            <a:chOff x="2778551" y="2439957"/>
            <a:chExt cx="6255259" cy="4216001"/>
          </a:xfrm>
        </p:grpSpPr>
        <p:pic>
          <p:nvPicPr>
            <p:cNvPr id="24" name="Picture 23"/>
            <p:cNvPicPr>
              <a:picLocks noChangeAspect="1"/>
            </p:cNvPicPr>
            <p:nvPr/>
          </p:nvPicPr>
          <p:blipFill>
            <a:blip r:embed="rId5"/>
            <a:stretch>
              <a:fillRect/>
            </a:stretch>
          </p:blipFill>
          <p:spPr>
            <a:xfrm>
              <a:off x="6168513" y="2541793"/>
              <a:ext cx="2865297" cy="2016320"/>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40124" y="5015790"/>
              <a:ext cx="2226272" cy="1629096"/>
            </a:xfrm>
            <a:prstGeom prst="rect">
              <a:avLst/>
            </a:prstGeom>
          </p:spPr>
        </p:pic>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35611" y="3706633"/>
              <a:ext cx="2747736" cy="1680075"/>
            </a:xfrm>
            <a:prstGeom prst="rect">
              <a:avLst/>
            </a:prstGeom>
          </p:spPr>
        </p:pic>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70039" y="2814711"/>
              <a:ext cx="1329893" cy="1109772"/>
            </a:xfrm>
            <a:prstGeom prst="rect">
              <a:avLst/>
            </a:prstGeom>
          </p:spPr>
        </p:pic>
        <p:cxnSp>
          <p:nvCxnSpPr>
            <p:cNvPr id="28" name="Straight Connector 27"/>
            <p:cNvCxnSpPr/>
            <p:nvPr/>
          </p:nvCxnSpPr>
          <p:spPr>
            <a:xfrm flipH="1" flipV="1">
              <a:off x="5216971" y="2447089"/>
              <a:ext cx="1106215" cy="653672"/>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78360" y="2439957"/>
              <a:ext cx="249836" cy="374754"/>
            </a:xfrm>
            <a:prstGeom prst="rect">
              <a:avLst/>
            </a:prstGeom>
          </p:spPr>
        </p:pic>
        <p:sp>
          <p:nvSpPr>
            <p:cNvPr id="30" name="TextBox 29"/>
            <p:cNvSpPr txBox="1"/>
            <p:nvPr/>
          </p:nvSpPr>
          <p:spPr>
            <a:xfrm>
              <a:off x="2778551" y="3924484"/>
              <a:ext cx="1157060" cy="413460"/>
            </a:xfrm>
            <a:prstGeom prst="rect">
              <a:avLst/>
            </a:prstGeom>
            <a:noFill/>
          </p:spPr>
          <p:txBody>
            <a:bodyPr wrap="square" rtlCol="0">
              <a:spAutoFit/>
            </a:bodyPr>
            <a:lstStyle/>
            <a:p>
              <a:pPr defTabSz="339373">
                <a:lnSpc>
                  <a:spcPct val="130000"/>
                </a:lnSpc>
              </a:pPr>
              <a:r>
                <a:rPr lang="en-US" sz="700" dirty="0">
                  <a:solidFill>
                    <a:prstClr val="black"/>
                  </a:solidFill>
                  <a:latin typeface="Calibri"/>
                  <a:cs typeface="Calibri"/>
                </a:rPr>
                <a:t>Task A</a:t>
              </a:r>
            </a:p>
          </p:txBody>
        </p:sp>
        <p:sp>
          <p:nvSpPr>
            <p:cNvPr id="31" name="TextBox 30"/>
            <p:cNvSpPr txBox="1"/>
            <p:nvPr/>
          </p:nvSpPr>
          <p:spPr>
            <a:xfrm>
              <a:off x="3533297" y="4829898"/>
              <a:ext cx="1382122" cy="662633"/>
            </a:xfrm>
            <a:prstGeom prst="rect">
              <a:avLst/>
            </a:prstGeom>
            <a:noFill/>
          </p:spPr>
          <p:txBody>
            <a:bodyPr wrap="square" rtlCol="0">
              <a:spAutoFit/>
            </a:bodyPr>
            <a:lstStyle/>
            <a:p>
              <a:pPr algn="ctr" defTabSz="339373">
                <a:lnSpc>
                  <a:spcPct val="130000"/>
                </a:lnSpc>
              </a:pPr>
              <a:r>
                <a:rPr lang="en-US" sz="700" dirty="0">
                  <a:solidFill>
                    <a:prstClr val="black"/>
                  </a:solidFill>
                  <a:latin typeface="Calibri"/>
                  <a:cs typeface="Calibri"/>
                </a:rPr>
                <a:t>Task B</a:t>
              </a:r>
            </a:p>
            <a:p>
              <a:pPr algn="ctr" defTabSz="339373">
                <a:lnSpc>
                  <a:spcPct val="130000"/>
                </a:lnSpc>
              </a:pPr>
              <a:r>
                <a:rPr lang="en-US" sz="700" i="1" dirty="0">
                  <a:solidFill>
                    <a:prstClr val="white">
                      <a:lumMod val="50000"/>
                    </a:prstClr>
                  </a:solidFill>
                  <a:latin typeface="Calibri"/>
                  <a:cs typeface="Calibri"/>
                </a:rPr>
                <a:t>(Auto-scaling)</a:t>
              </a:r>
            </a:p>
          </p:txBody>
        </p:sp>
        <p:sp>
          <p:nvSpPr>
            <p:cNvPr id="32" name="TextBox 31"/>
            <p:cNvSpPr txBox="1"/>
            <p:nvPr/>
          </p:nvSpPr>
          <p:spPr>
            <a:xfrm>
              <a:off x="7829766" y="6242498"/>
              <a:ext cx="1121777" cy="413460"/>
            </a:xfrm>
            <a:prstGeom prst="rect">
              <a:avLst/>
            </a:prstGeom>
            <a:noFill/>
          </p:spPr>
          <p:txBody>
            <a:bodyPr wrap="square" rtlCol="0">
              <a:spAutoFit/>
            </a:bodyPr>
            <a:lstStyle/>
            <a:p>
              <a:pPr defTabSz="339373">
                <a:lnSpc>
                  <a:spcPct val="130000"/>
                </a:lnSpc>
              </a:pPr>
              <a:r>
                <a:rPr lang="en-US" sz="700" dirty="0">
                  <a:solidFill>
                    <a:prstClr val="black"/>
                  </a:solidFill>
                  <a:latin typeface="Calibri"/>
                  <a:cs typeface="Calibri"/>
                </a:rPr>
                <a:t>Task C</a:t>
              </a:r>
            </a:p>
          </p:txBody>
        </p:sp>
        <p:cxnSp>
          <p:nvCxnSpPr>
            <p:cNvPr id="33" name="Straight Connector 32"/>
            <p:cNvCxnSpPr/>
            <p:nvPr/>
          </p:nvCxnSpPr>
          <p:spPr>
            <a:xfrm flipH="1" flipV="1">
              <a:off x="4517991" y="2996922"/>
              <a:ext cx="3313310" cy="1975895"/>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4" name="Right Bracket 33"/>
            <p:cNvSpPr/>
            <p:nvPr/>
          </p:nvSpPr>
          <p:spPr>
            <a:xfrm rot="18029811">
              <a:off x="6232942" y="1670201"/>
              <a:ext cx="220052" cy="4256529"/>
            </a:xfrm>
            <a:prstGeom prst="rightBracket">
              <a:avLst/>
            </a:prstGeom>
            <a:ln>
              <a:solidFill>
                <a:srgbClr val="CCCCCC"/>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339373"/>
              <a:endParaRPr lang="en-US" sz="800" dirty="0">
                <a:solidFill>
                  <a:prstClr val="black"/>
                </a:solidFill>
                <a:latin typeface="Arial"/>
              </a:endParaRPr>
            </a:p>
          </p:txBody>
        </p:sp>
        <p:grpSp>
          <p:nvGrpSpPr>
            <p:cNvPr id="35" name="Group 34"/>
            <p:cNvGrpSpPr/>
            <p:nvPr/>
          </p:nvGrpSpPr>
          <p:grpSpPr>
            <a:xfrm>
              <a:off x="5783025" y="3610661"/>
              <a:ext cx="431483" cy="383342"/>
              <a:chOff x="6946995" y="2511466"/>
              <a:chExt cx="646249" cy="574147"/>
            </a:xfrm>
          </p:grpSpPr>
          <p:sp>
            <p:nvSpPr>
              <p:cNvPr id="43" name="Oval 42"/>
              <p:cNvSpPr/>
              <p:nvPr/>
            </p:nvSpPr>
            <p:spPr>
              <a:xfrm>
                <a:off x="7020272" y="2564904"/>
                <a:ext cx="504056" cy="504056"/>
              </a:xfrm>
              <a:prstGeom prst="ellipse">
                <a:avLst/>
              </a:prstGeom>
              <a:solidFill>
                <a:srgbClr val="FFFFFF"/>
              </a:solidFill>
              <a:ln w="57150" cmpd="sng">
                <a:solidFill>
                  <a:srgbClr val="F2982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39373"/>
                <a:endParaRPr lang="en-US" sz="600" dirty="0">
                  <a:solidFill>
                    <a:prstClr val="black"/>
                  </a:solidFill>
                  <a:latin typeface="Helvetica Neue"/>
                </a:endParaRPr>
              </a:p>
            </p:txBody>
          </p:sp>
          <p:sp>
            <p:nvSpPr>
              <p:cNvPr id="44" name="Rectangle 43"/>
              <p:cNvSpPr/>
              <p:nvPr/>
            </p:nvSpPr>
            <p:spPr>
              <a:xfrm>
                <a:off x="6946995" y="2511466"/>
                <a:ext cx="646249" cy="574147"/>
              </a:xfrm>
              <a:prstGeom prst="rect">
                <a:avLst/>
              </a:prstGeom>
            </p:spPr>
            <p:txBody>
              <a:bodyPr wrap="none">
                <a:spAutoFit/>
              </a:bodyPr>
              <a:lstStyle/>
              <a:p>
                <a:pPr algn="ctr" defTabSz="339373"/>
                <a:r>
                  <a:rPr lang="en-US" sz="800" b="1" dirty="0">
                    <a:solidFill>
                      <a:prstClr val="black"/>
                    </a:solidFill>
                    <a:latin typeface="Helvetica Neue"/>
                    <a:cs typeface="Helvetica Neue"/>
                  </a:rPr>
                  <a:t>2</a:t>
                </a:r>
              </a:p>
            </p:txBody>
          </p:sp>
        </p:grpSp>
        <p:grpSp>
          <p:nvGrpSpPr>
            <p:cNvPr id="36" name="Group 35"/>
            <p:cNvGrpSpPr/>
            <p:nvPr/>
          </p:nvGrpSpPr>
          <p:grpSpPr>
            <a:xfrm>
              <a:off x="7816721" y="4841627"/>
              <a:ext cx="431483" cy="383342"/>
              <a:chOff x="6947075" y="2511466"/>
              <a:chExt cx="646248" cy="574147"/>
            </a:xfrm>
          </p:grpSpPr>
          <p:sp>
            <p:nvSpPr>
              <p:cNvPr id="41" name="Oval 40"/>
              <p:cNvSpPr/>
              <p:nvPr/>
            </p:nvSpPr>
            <p:spPr>
              <a:xfrm>
                <a:off x="7020272" y="2564904"/>
                <a:ext cx="504056" cy="504056"/>
              </a:xfrm>
              <a:prstGeom prst="ellipse">
                <a:avLst/>
              </a:prstGeom>
              <a:solidFill>
                <a:srgbClr val="FFFFFF"/>
              </a:solidFill>
              <a:ln w="57150" cmpd="sng">
                <a:solidFill>
                  <a:srgbClr val="F2982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39373"/>
                <a:endParaRPr lang="en-US" sz="600" dirty="0">
                  <a:solidFill>
                    <a:prstClr val="black"/>
                  </a:solidFill>
                  <a:latin typeface="Helvetica Neue"/>
                </a:endParaRPr>
              </a:p>
            </p:txBody>
          </p:sp>
          <p:sp>
            <p:nvSpPr>
              <p:cNvPr id="42" name="Rectangle 41"/>
              <p:cNvSpPr/>
              <p:nvPr/>
            </p:nvSpPr>
            <p:spPr>
              <a:xfrm>
                <a:off x="6947075" y="2511466"/>
                <a:ext cx="646248" cy="574147"/>
              </a:xfrm>
              <a:prstGeom prst="rect">
                <a:avLst/>
              </a:prstGeom>
            </p:spPr>
            <p:txBody>
              <a:bodyPr wrap="none">
                <a:spAutoFit/>
              </a:bodyPr>
              <a:lstStyle/>
              <a:p>
                <a:pPr algn="ctr" defTabSz="339373"/>
                <a:r>
                  <a:rPr lang="en-US" sz="800" b="1" dirty="0">
                    <a:solidFill>
                      <a:prstClr val="black"/>
                    </a:solidFill>
                    <a:latin typeface="Helvetica Neue"/>
                    <a:cs typeface="Helvetica Neue"/>
                  </a:rPr>
                  <a:t>3</a:t>
                </a:r>
              </a:p>
            </p:txBody>
          </p:sp>
        </p:grpSp>
        <p:grpSp>
          <p:nvGrpSpPr>
            <p:cNvPr id="37" name="Group 36"/>
            <p:cNvGrpSpPr/>
            <p:nvPr/>
          </p:nvGrpSpPr>
          <p:grpSpPr>
            <a:xfrm>
              <a:off x="4182790" y="2682223"/>
              <a:ext cx="431483" cy="383342"/>
              <a:chOff x="6947156" y="2511466"/>
              <a:chExt cx="646250" cy="574147"/>
            </a:xfrm>
          </p:grpSpPr>
          <p:sp>
            <p:nvSpPr>
              <p:cNvPr id="39" name="Oval 38"/>
              <p:cNvSpPr/>
              <p:nvPr/>
            </p:nvSpPr>
            <p:spPr>
              <a:xfrm>
                <a:off x="7020272" y="2564904"/>
                <a:ext cx="504056" cy="504056"/>
              </a:xfrm>
              <a:prstGeom prst="ellipse">
                <a:avLst/>
              </a:prstGeom>
              <a:solidFill>
                <a:srgbClr val="FFFFFF"/>
              </a:solidFill>
              <a:ln w="57150" cmpd="sng">
                <a:solidFill>
                  <a:srgbClr val="F2982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39373"/>
                <a:endParaRPr lang="en-US" sz="600" dirty="0">
                  <a:solidFill>
                    <a:prstClr val="black"/>
                  </a:solidFill>
                  <a:latin typeface="Helvetica Neue"/>
                </a:endParaRPr>
              </a:p>
            </p:txBody>
          </p:sp>
          <p:sp>
            <p:nvSpPr>
              <p:cNvPr id="40" name="Rectangle 39"/>
              <p:cNvSpPr/>
              <p:nvPr/>
            </p:nvSpPr>
            <p:spPr>
              <a:xfrm>
                <a:off x="6947156" y="2511466"/>
                <a:ext cx="646250" cy="574147"/>
              </a:xfrm>
              <a:prstGeom prst="rect">
                <a:avLst/>
              </a:prstGeom>
            </p:spPr>
            <p:txBody>
              <a:bodyPr wrap="none">
                <a:spAutoFit/>
              </a:bodyPr>
              <a:lstStyle/>
              <a:p>
                <a:pPr algn="ctr" defTabSz="339373"/>
                <a:r>
                  <a:rPr lang="en-US" sz="800" b="1" dirty="0">
                    <a:solidFill>
                      <a:prstClr val="black"/>
                    </a:solidFill>
                    <a:latin typeface="Helvetica Neue"/>
                    <a:cs typeface="Helvetica Neue"/>
                  </a:rPr>
                  <a:t>1</a:t>
                </a:r>
              </a:p>
            </p:txBody>
          </p:sp>
        </p:grpSp>
        <p:cxnSp>
          <p:nvCxnSpPr>
            <p:cNvPr id="38" name="Straight Connector 37"/>
            <p:cNvCxnSpPr/>
            <p:nvPr/>
          </p:nvCxnSpPr>
          <p:spPr>
            <a:xfrm flipH="1">
              <a:off x="6521214" y="3706633"/>
              <a:ext cx="99996" cy="69799"/>
            </a:xfrm>
            <a:prstGeom prst="line">
              <a:avLst/>
            </a:prstGeom>
            <a:ln w="28575" cmpd="sng">
              <a:solidFill>
                <a:srgbClr val="CCCCCC"/>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2845627" y="3236042"/>
            <a:ext cx="2561129" cy="1688986"/>
          </a:xfrm>
          <a:prstGeom prst="rect">
            <a:avLst/>
          </a:prstGeom>
          <a:noFill/>
        </p:spPr>
        <p:txBody>
          <a:bodyPr wrap="square" lIns="67834" tIns="33940" rIns="67834" bIns="33940" rtlCol="0">
            <a:spAutoFit/>
          </a:bodyPr>
          <a:lstStyle/>
          <a:p>
            <a:pPr algn="r" defTabSz="339373">
              <a:lnSpc>
                <a:spcPct val="130000"/>
              </a:lnSpc>
            </a:pPr>
            <a:r>
              <a:rPr lang="en-US" sz="2100" dirty="0">
                <a:solidFill>
                  <a:prstClr val="black"/>
                </a:solidFill>
                <a:latin typeface="Calibri"/>
                <a:cs typeface="Calibri"/>
              </a:rPr>
              <a:t>Simple Workflow</a:t>
            </a:r>
          </a:p>
          <a:p>
            <a:pPr algn="r" defTabSz="339373">
              <a:lnSpc>
                <a:spcPct val="130000"/>
              </a:lnSpc>
            </a:pPr>
            <a:r>
              <a:rPr lang="en-US" sz="1200" i="1" dirty="0">
                <a:solidFill>
                  <a:srgbClr val="7F7F7F"/>
                </a:solidFill>
                <a:latin typeface="Calibri"/>
                <a:cs typeface="Calibri"/>
              </a:rPr>
              <a:t>Reliably coordinate processing steps across applications</a:t>
            </a:r>
          </a:p>
          <a:p>
            <a:pPr algn="r" defTabSz="339373">
              <a:lnSpc>
                <a:spcPct val="130000"/>
              </a:lnSpc>
            </a:pPr>
            <a:r>
              <a:rPr lang="en-US" sz="1200" i="1" dirty="0">
                <a:solidFill>
                  <a:srgbClr val="7F7F7F"/>
                </a:solidFill>
                <a:latin typeface="Calibri"/>
                <a:cs typeface="Calibri"/>
              </a:rPr>
              <a:t>Integrate AWS and non-AWS resources</a:t>
            </a:r>
          </a:p>
          <a:p>
            <a:pPr algn="r" defTabSz="339373">
              <a:lnSpc>
                <a:spcPct val="130000"/>
              </a:lnSpc>
            </a:pPr>
            <a:r>
              <a:rPr lang="en-US" sz="1200" i="1" dirty="0">
                <a:solidFill>
                  <a:srgbClr val="7F7F7F"/>
                </a:solidFill>
                <a:latin typeface="Calibri"/>
                <a:cs typeface="Calibri"/>
              </a:rPr>
              <a:t>Manage distributed state in complex systems</a:t>
            </a:r>
          </a:p>
        </p:txBody>
      </p:sp>
      <p:grpSp>
        <p:nvGrpSpPr>
          <p:cNvPr id="46" name="Group 45"/>
          <p:cNvGrpSpPr/>
          <p:nvPr/>
        </p:nvGrpSpPr>
        <p:grpSpPr>
          <a:xfrm>
            <a:off x="122" y="3336271"/>
            <a:ext cx="2709212" cy="1028839"/>
            <a:chOff x="0" y="4686580"/>
            <a:chExt cx="9003851" cy="881028"/>
          </a:xfrm>
        </p:grpSpPr>
        <p:sp>
          <p:nvSpPr>
            <p:cNvPr id="47" name="Pentagon 46"/>
            <p:cNvSpPr/>
            <p:nvPr/>
          </p:nvSpPr>
          <p:spPr>
            <a:xfrm>
              <a:off x="0" y="4686580"/>
              <a:ext cx="1121191"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8349"/>
              <a:endParaRPr lang="en-US" dirty="0">
                <a:solidFill>
                  <a:prstClr val="white"/>
                </a:solidFill>
                <a:latin typeface="Calibri"/>
                <a:cs typeface="Calibri"/>
              </a:endParaRPr>
            </a:p>
          </p:txBody>
        </p:sp>
        <p:sp>
          <p:nvSpPr>
            <p:cNvPr id="48" name="Pentagon 47"/>
            <p:cNvSpPr/>
            <p:nvPr/>
          </p:nvSpPr>
          <p:spPr>
            <a:xfrm>
              <a:off x="549154" y="4686580"/>
              <a:ext cx="8454697"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8349"/>
              <a:r>
                <a:rPr lang="en-US" dirty="0" smtClean="0">
                  <a:solidFill>
                    <a:prstClr val="white"/>
                  </a:solidFill>
                  <a:latin typeface="Calibri"/>
                  <a:cs typeface="Calibri"/>
                </a:rPr>
                <a:t>Push inter-process workflows into the cloud with SWF</a:t>
              </a:r>
            </a:p>
          </p:txBody>
        </p:sp>
      </p:grpSp>
      <p:grpSp>
        <p:nvGrpSpPr>
          <p:cNvPr id="49" name="Group 48"/>
          <p:cNvGrpSpPr/>
          <p:nvPr/>
        </p:nvGrpSpPr>
        <p:grpSpPr>
          <a:xfrm flipH="1">
            <a:off x="6434788" y="851252"/>
            <a:ext cx="2709212" cy="1028839"/>
            <a:chOff x="0" y="4686580"/>
            <a:chExt cx="9003851" cy="881028"/>
          </a:xfrm>
        </p:grpSpPr>
        <p:sp>
          <p:nvSpPr>
            <p:cNvPr id="50" name="Pentagon 49"/>
            <p:cNvSpPr/>
            <p:nvPr/>
          </p:nvSpPr>
          <p:spPr>
            <a:xfrm>
              <a:off x="0" y="4686580"/>
              <a:ext cx="1121191"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8349"/>
              <a:endParaRPr lang="en-US" dirty="0">
                <a:solidFill>
                  <a:prstClr val="white"/>
                </a:solidFill>
                <a:latin typeface="Calibri"/>
                <a:cs typeface="Calibri"/>
              </a:endParaRPr>
            </a:p>
          </p:txBody>
        </p:sp>
        <p:sp>
          <p:nvSpPr>
            <p:cNvPr id="51" name="Pentagon 50"/>
            <p:cNvSpPr/>
            <p:nvPr/>
          </p:nvSpPr>
          <p:spPr>
            <a:xfrm>
              <a:off x="549154" y="4686580"/>
              <a:ext cx="8454697"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338349"/>
              <a:r>
                <a:rPr lang="en-US" dirty="0" smtClean="0">
                  <a:solidFill>
                    <a:prstClr val="white"/>
                  </a:solidFill>
                  <a:latin typeface="Calibri"/>
                  <a:cs typeface="Calibri"/>
                </a:rPr>
                <a:t>Reliable message queuing without additional software</a:t>
              </a:r>
            </a:p>
          </p:txBody>
        </p:sp>
      </p:grpSp>
    </p:spTree>
    <p:extLst>
      <p:ext uri="{BB962C8B-B14F-4D97-AF65-F5344CB8AC3E}">
        <p14:creationId xmlns:p14="http://schemas.microsoft.com/office/powerpoint/2010/main" val="3204156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Box 24"/>
          <p:cNvSpPr txBox="1"/>
          <p:nvPr/>
        </p:nvSpPr>
        <p:spPr>
          <a:xfrm>
            <a:off x="2479719" y="601380"/>
            <a:ext cx="2658806" cy="1688986"/>
          </a:xfrm>
          <a:prstGeom prst="rect">
            <a:avLst/>
          </a:prstGeom>
          <a:noFill/>
        </p:spPr>
        <p:txBody>
          <a:bodyPr wrap="square" lIns="67834" tIns="33940" rIns="67834" bIns="33940" rtlCol="0">
            <a:spAutoFit/>
          </a:bodyPr>
          <a:lstStyle/>
          <a:p>
            <a:pPr algn="r" defTabSz="339373">
              <a:lnSpc>
                <a:spcPct val="130000"/>
              </a:lnSpc>
            </a:pPr>
            <a:r>
              <a:rPr lang="en-US" sz="2100" dirty="0">
                <a:solidFill>
                  <a:prstClr val="black"/>
                </a:solidFill>
                <a:latin typeface="Calibri"/>
                <a:cs typeface="Calibri"/>
              </a:rPr>
              <a:t>Cloud Search</a:t>
            </a:r>
          </a:p>
          <a:p>
            <a:pPr algn="r" defTabSz="339373">
              <a:lnSpc>
                <a:spcPct val="130000"/>
              </a:lnSpc>
            </a:pPr>
            <a:r>
              <a:rPr lang="en-US" sz="1200" i="1" dirty="0">
                <a:solidFill>
                  <a:srgbClr val="7F7F7F"/>
                </a:solidFill>
                <a:latin typeface="Calibri"/>
                <a:cs typeface="Calibri"/>
              </a:rPr>
              <a:t>Elastic search engine based upon Amazon A9 search engine</a:t>
            </a:r>
          </a:p>
          <a:p>
            <a:pPr algn="r" defTabSz="339373">
              <a:lnSpc>
                <a:spcPct val="130000"/>
              </a:lnSpc>
            </a:pPr>
            <a:r>
              <a:rPr lang="en-US" sz="1200" i="1" dirty="0">
                <a:solidFill>
                  <a:srgbClr val="7F7F7F"/>
                </a:solidFill>
                <a:latin typeface="Calibri"/>
                <a:cs typeface="Calibri"/>
              </a:rPr>
              <a:t>Fully managed service with sophisticated feature set</a:t>
            </a:r>
          </a:p>
          <a:p>
            <a:pPr algn="r" defTabSz="339373">
              <a:lnSpc>
                <a:spcPct val="130000"/>
              </a:lnSpc>
            </a:pPr>
            <a:r>
              <a:rPr lang="en-US" sz="1200" i="1" dirty="0">
                <a:solidFill>
                  <a:srgbClr val="7F7F7F"/>
                </a:solidFill>
                <a:latin typeface="Calibri"/>
                <a:cs typeface="Calibri"/>
              </a:rPr>
              <a:t>Scales automatically</a:t>
            </a:r>
          </a:p>
        </p:txBody>
      </p:sp>
      <p:grpSp>
        <p:nvGrpSpPr>
          <p:cNvPr id="26" name="Group 25"/>
          <p:cNvGrpSpPr/>
          <p:nvPr/>
        </p:nvGrpSpPr>
        <p:grpSpPr>
          <a:xfrm>
            <a:off x="4660754" y="390905"/>
            <a:ext cx="4227732" cy="3171235"/>
            <a:chOff x="-605842" y="560076"/>
            <a:chExt cx="9230851" cy="6920486"/>
          </a:xfrm>
        </p:grpSpPr>
        <p:grpSp>
          <p:nvGrpSpPr>
            <p:cNvPr id="27" name="Group 26"/>
            <p:cNvGrpSpPr/>
            <p:nvPr/>
          </p:nvGrpSpPr>
          <p:grpSpPr>
            <a:xfrm>
              <a:off x="687426" y="560076"/>
              <a:ext cx="7004628" cy="2913543"/>
              <a:chOff x="130192" y="432622"/>
              <a:chExt cx="7004628" cy="2913543"/>
            </a:xfrm>
          </p:grpSpPr>
          <p:pic>
            <p:nvPicPr>
              <p:cNvPr id="35" name="Picture 2" descr="C:\opt\odb\aws\data\3e\3227f7-8ea9-4921-90a3-f7b2b157934c\text3940-1-1-0-4-6-49-2-2-0-7-9-9.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44011" y="432622"/>
                <a:ext cx="2790809" cy="2250653"/>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35"/>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83198" y="1777306"/>
                <a:ext cx="883615" cy="770512"/>
              </a:xfrm>
              <a:prstGeom prst="rect">
                <a:avLst/>
              </a:prstGeom>
            </p:spPr>
          </p:pic>
          <p:cxnSp>
            <p:nvCxnSpPr>
              <p:cNvPr id="37" name="Straight Connector 36"/>
              <p:cNvCxnSpPr/>
              <p:nvPr/>
            </p:nvCxnSpPr>
            <p:spPr>
              <a:xfrm flipH="1">
                <a:off x="4344011" y="1621410"/>
                <a:ext cx="533024" cy="353088"/>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3236993" y="2373407"/>
                <a:ext cx="533024" cy="353088"/>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95583" y="2341658"/>
                <a:ext cx="988688" cy="1004507"/>
              </a:xfrm>
              <a:prstGeom prst="rect">
                <a:avLst/>
              </a:prstGeom>
            </p:spPr>
          </p:pic>
          <p:sp>
            <p:nvSpPr>
              <p:cNvPr id="40" name="TextBox 39"/>
              <p:cNvSpPr txBox="1"/>
              <p:nvPr/>
            </p:nvSpPr>
            <p:spPr>
              <a:xfrm>
                <a:off x="130192" y="767373"/>
                <a:ext cx="1817202" cy="940311"/>
              </a:xfrm>
              <a:prstGeom prst="rect">
                <a:avLst/>
              </a:prstGeom>
              <a:noFill/>
              <a:ln>
                <a:noFill/>
              </a:ln>
            </p:spPr>
            <p:txBody>
              <a:bodyPr wrap="none" rtlCol="0">
                <a:spAutoFit/>
              </a:bodyPr>
              <a:lstStyle/>
              <a:p>
                <a:pPr algn="ctr" defTabSz="339373"/>
                <a:r>
                  <a:rPr lang="en-US" sz="1100" dirty="0">
                    <a:solidFill>
                      <a:srgbClr val="004B91"/>
                    </a:solidFill>
                    <a:latin typeface="Comic Sans MS"/>
                    <a:cs typeface="Comic Sans MS"/>
                  </a:rPr>
                  <a:t>Document</a:t>
                </a:r>
              </a:p>
              <a:p>
                <a:pPr algn="ctr" defTabSz="339373"/>
                <a:r>
                  <a:rPr lang="en-US" sz="1100" dirty="0">
                    <a:solidFill>
                      <a:srgbClr val="004B91"/>
                    </a:solidFill>
                    <a:latin typeface="Comic Sans MS"/>
                    <a:cs typeface="Comic Sans MS"/>
                  </a:rPr>
                  <a:t>Server </a:t>
                </a:r>
                <a:endParaRPr lang="en-US" sz="2000" dirty="0">
                  <a:solidFill>
                    <a:srgbClr val="004B91"/>
                  </a:solidFill>
                  <a:latin typeface="Comic Sans MS"/>
                  <a:cs typeface="Comic Sans MS"/>
                </a:endParaRPr>
              </a:p>
            </p:txBody>
          </p:sp>
          <p:pic>
            <p:nvPicPr>
              <p:cNvPr id="41" name="Picture 40"/>
              <p:cNvPicPr>
                <a:picLocks noChangeAspect="1"/>
              </p:cNvPicPr>
              <p:nvPr/>
            </p:nvPicPr>
            <p:blipFill>
              <a:blip r:embed="rId5"/>
              <a:stretch>
                <a:fillRect/>
              </a:stretch>
            </p:blipFill>
            <p:spPr>
              <a:xfrm rot="14422133" flipH="1" flipV="1">
                <a:off x="2082755" y="984532"/>
                <a:ext cx="1339744" cy="1371392"/>
              </a:xfrm>
              <a:prstGeom prst="rect">
                <a:avLst/>
              </a:prstGeom>
            </p:spPr>
          </p:pic>
        </p:grpSp>
        <p:pic>
          <p:nvPicPr>
            <p:cNvPr id="28" name="Picture 27" descr="iphone-toilet-results.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5842" y="2399867"/>
              <a:ext cx="4233912" cy="5080695"/>
            </a:xfrm>
            <a:prstGeom prst="rect">
              <a:avLst/>
            </a:prstGeom>
          </p:spPr>
        </p:pic>
        <p:cxnSp>
          <p:nvCxnSpPr>
            <p:cNvPr id="29" name="Straight Connector 28"/>
            <p:cNvCxnSpPr/>
            <p:nvPr/>
          </p:nvCxnSpPr>
          <p:spPr>
            <a:xfrm flipV="1">
              <a:off x="2529603" y="2458755"/>
              <a:ext cx="4295164" cy="2724108"/>
            </a:xfrm>
            <a:prstGeom prst="line">
              <a:avLst/>
            </a:prstGeom>
            <a:ln w="38100" cmpd="sng">
              <a:solidFill>
                <a:srgbClr val="004B9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901245" y="5534096"/>
              <a:ext cx="1453202" cy="570903"/>
            </a:xfrm>
            <a:prstGeom prst="rect">
              <a:avLst/>
            </a:prstGeom>
            <a:noFill/>
            <a:ln>
              <a:noFill/>
            </a:ln>
          </p:spPr>
          <p:txBody>
            <a:bodyPr wrap="none" rtlCol="0">
              <a:spAutoFit/>
            </a:bodyPr>
            <a:lstStyle/>
            <a:p>
              <a:pPr defTabSz="339373"/>
              <a:r>
                <a:rPr lang="en-US" sz="1100" dirty="0">
                  <a:solidFill>
                    <a:srgbClr val="004B91"/>
                  </a:solidFill>
                  <a:latin typeface="Comic Sans MS"/>
                  <a:cs typeface="Comic Sans MS"/>
                </a:rPr>
                <a:t>Results</a:t>
              </a:r>
              <a:endParaRPr lang="en-US" sz="2000" dirty="0">
                <a:solidFill>
                  <a:srgbClr val="004B91"/>
                </a:solidFill>
                <a:latin typeface="Comic Sans MS"/>
                <a:cs typeface="Comic Sans MS"/>
              </a:endParaRPr>
            </a:p>
          </p:txBody>
        </p:sp>
        <p:pic>
          <p:nvPicPr>
            <p:cNvPr id="31" name="Picture 30"/>
            <p:cNvPicPr>
              <a:picLocks noChangeAspect="1"/>
            </p:cNvPicPr>
            <p:nvPr/>
          </p:nvPicPr>
          <p:blipFill>
            <a:blip r:embed="rId5"/>
            <a:stretch>
              <a:fillRect/>
            </a:stretch>
          </p:blipFill>
          <p:spPr>
            <a:xfrm rot="17814332">
              <a:off x="3872802" y="4263876"/>
              <a:ext cx="1339744" cy="1371392"/>
            </a:xfrm>
            <a:prstGeom prst="rect">
              <a:avLst/>
            </a:prstGeom>
          </p:spPr>
        </p:pic>
        <p:pic>
          <p:nvPicPr>
            <p:cNvPr id="32" name="Picture 31"/>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70792" y="2622324"/>
              <a:ext cx="883615" cy="770512"/>
            </a:xfrm>
            <a:prstGeom prst="rect">
              <a:avLst/>
            </a:prstGeom>
          </p:spPr>
        </p:pic>
        <p:pic>
          <p:nvPicPr>
            <p:cNvPr id="33" name="Picture 32"/>
            <p:cNvPicPr>
              <a:picLocks noChangeAspect="1"/>
            </p:cNvPicPr>
            <p:nvPr/>
          </p:nvPicPr>
          <p:blipFill>
            <a:blip r:embed="rId5"/>
            <a:stretch>
              <a:fillRect/>
            </a:stretch>
          </p:blipFill>
          <p:spPr>
            <a:xfrm rot="15500051">
              <a:off x="5745621" y="3356223"/>
              <a:ext cx="1339744" cy="1371392"/>
            </a:xfrm>
            <a:prstGeom prst="rect">
              <a:avLst/>
            </a:prstGeom>
          </p:spPr>
        </p:pic>
        <p:sp>
          <p:nvSpPr>
            <p:cNvPr id="34" name="TextBox 33"/>
            <p:cNvSpPr txBox="1"/>
            <p:nvPr/>
          </p:nvSpPr>
          <p:spPr>
            <a:xfrm>
              <a:off x="7199807" y="3886431"/>
              <a:ext cx="1425202" cy="940311"/>
            </a:xfrm>
            <a:prstGeom prst="rect">
              <a:avLst/>
            </a:prstGeom>
            <a:noFill/>
            <a:ln>
              <a:noFill/>
            </a:ln>
          </p:spPr>
          <p:txBody>
            <a:bodyPr wrap="none" rtlCol="0">
              <a:spAutoFit/>
            </a:bodyPr>
            <a:lstStyle/>
            <a:p>
              <a:pPr algn="ctr" defTabSz="339373"/>
              <a:r>
                <a:rPr lang="en-US" sz="1100" dirty="0">
                  <a:solidFill>
                    <a:srgbClr val="004B91"/>
                  </a:solidFill>
                  <a:latin typeface="Comic Sans MS"/>
                  <a:cs typeface="Comic Sans MS"/>
                </a:rPr>
                <a:t>Search</a:t>
              </a:r>
            </a:p>
            <a:p>
              <a:pPr algn="ctr" defTabSz="339373"/>
              <a:r>
                <a:rPr lang="en-US" sz="1100" dirty="0">
                  <a:solidFill>
                    <a:srgbClr val="004B91"/>
                  </a:solidFill>
                  <a:latin typeface="Comic Sans MS"/>
                  <a:cs typeface="Comic Sans MS"/>
                </a:rPr>
                <a:t>Server</a:t>
              </a:r>
            </a:p>
          </p:txBody>
        </p:sp>
      </p:grpSp>
      <p:grpSp>
        <p:nvGrpSpPr>
          <p:cNvPr id="42" name="Group 41"/>
          <p:cNvGrpSpPr/>
          <p:nvPr/>
        </p:nvGrpSpPr>
        <p:grpSpPr>
          <a:xfrm>
            <a:off x="122" y="751295"/>
            <a:ext cx="2709212" cy="1028839"/>
            <a:chOff x="0" y="4686580"/>
            <a:chExt cx="9003851" cy="881028"/>
          </a:xfrm>
        </p:grpSpPr>
        <p:sp>
          <p:nvSpPr>
            <p:cNvPr id="43" name="Pentagon 42"/>
            <p:cNvSpPr/>
            <p:nvPr/>
          </p:nvSpPr>
          <p:spPr>
            <a:xfrm>
              <a:off x="0" y="4686580"/>
              <a:ext cx="1121191"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8349"/>
              <a:endParaRPr lang="en-US" dirty="0">
                <a:solidFill>
                  <a:prstClr val="white"/>
                </a:solidFill>
                <a:latin typeface="Calibri"/>
                <a:cs typeface="Calibri"/>
              </a:endParaRPr>
            </a:p>
          </p:txBody>
        </p:sp>
        <p:sp>
          <p:nvSpPr>
            <p:cNvPr id="44" name="Pentagon 43"/>
            <p:cNvSpPr/>
            <p:nvPr/>
          </p:nvSpPr>
          <p:spPr>
            <a:xfrm>
              <a:off x="549154" y="4686580"/>
              <a:ext cx="8454697"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8349"/>
              <a:r>
                <a:rPr lang="en-US" dirty="0" smtClean="0">
                  <a:solidFill>
                    <a:prstClr val="white"/>
                  </a:solidFill>
                  <a:latin typeface="Calibri"/>
                  <a:cs typeface="Calibri"/>
                </a:rPr>
                <a:t>Don’t install search software, use CloudSearch</a:t>
              </a:r>
            </a:p>
          </p:txBody>
        </p:sp>
      </p:grpSp>
      <p:sp>
        <p:nvSpPr>
          <p:cNvPr id="45" name="Rectangle 44"/>
          <p:cNvSpPr/>
          <p:nvPr/>
        </p:nvSpPr>
        <p:spPr>
          <a:xfrm>
            <a:off x="202" y="72767"/>
            <a:ext cx="4305905" cy="453571"/>
          </a:xfrm>
          <a:prstGeom prst="rect">
            <a:avLst/>
          </a:prstGeom>
          <a:solidFill>
            <a:srgbClr val="004B91"/>
          </a:solidFill>
          <a:ln>
            <a:noFill/>
          </a:ln>
        </p:spPr>
        <p:style>
          <a:lnRef idx="1">
            <a:schemeClr val="accent1"/>
          </a:lnRef>
          <a:fillRef idx="3">
            <a:schemeClr val="accent1"/>
          </a:fillRef>
          <a:effectRef idx="2">
            <a:schemeClr val="accent1"/>
          </a:effectRef>
          <a:fontRef idx="minor">
            <a:schemeClr val="lt1"/>
          </a:fontRef>
        </p:style>
        <p:txBody>
          <a:bodyPr lIns="67582" tIns="33814" rIns="67582" bIns="33814" rtlCol="0" anchor="ctr"/>
          <a:lstStyle/>
          <a:p>
            <a:pPr lvl="1"/>
            <a:r>
              <a:rPr lang="en-US" sz="2100" dirty="0">
                <a:solidFill>
                  <a:prstClr val="white"/>
                </a:solidFill>
                <a:latin typeface="Calibri"/>
              </a:rPr>
              <a:t>Services not software</a:t>
            </a:r>
          </a:p>
        </p:txBody>
      </p:sp>
      <p:grpSp>
        <p:nvGrpSpPr>
          <p:cNvPr id="48" name="Group 47"/>
          <p:cNvGrpSpPr/>
          <p:nvPr/>
        </p:nvGrpSpPr>
        <p:grpSpPr>
          <a:xfrm flipH="1">
            <a:off x="6434788" y="3363096"/>
            <a:ext cx="2709212" cy="1028839"/>
            <a:chOff x="0" y="4686580"/>
            <a:chExt cx="9003851" cy="881028"/>
          </a:xfrm>
        </p:grpSpPr>
        <p:sp>
          <p:nvSpPr>
            <p:cNvPr id="49" name="Pentagon 48"/>
            <p:cNvSpPr/>
            <p:nvPr/>
          </p:nvSpPr>
          <p:spPr>
            <a:xfrm>
              <a:off x="0" y="4686580"/>
              <a:ext cx="1121191"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338349"/>
              <a:endParaRPr lang="en-US" dirty="0">
                <a:solidFill>
                  <a:prstClr val="white"/>
                </a:solidFill>
                <a:latin typeface="Calibri"/>
                <a:cs typeface="Calibri"/>
              </a:endParaRPr>
            </a:p>
          </p:txBody>
        </p:sp>
        <p:sp>
          <p:nvSpPr>
            <p:cNvPr id="50" name="Pentagon 49"/>
            <p:cNvSpPr/>
            <p:nvPr/>
          </p:nvSpPr>
          <p:spPr>
            <a:xfrm>
              <a:off x="549154" y="4686580"/>
              <a:ext cx="8454697" cy="881028"/>
            </a:xfrm>
            <a:prstGeom prst="homePlate">
              <a:avLst/>
            </a:prstGeom>
            <a:solidFill>
              <a:srgbClr val="F29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338349"/>
              <a:r>
                <a:rPr lang="en-US" dirty="0" smtClean="0">
                  <a:solidFill>
                    <a:prstClr val="white"/>
                  </a:solidFill>
                  <a:latin typeface="Calibri"/>
                  <a:cs typeface="Calibri"/>
                </a:rPr>
                <a:t>Process large volumes of data cost effectively with EMR</a:t>
              </a:r>
            </a:p>
          </p:txBody>
        </p:sp>
      </p:grpSp>
      <p:sp>
        <p:nvSpPr>
          <p:cNvPr id="51" name="TextBox 50"/>
          <p:cNvSpPr txBox="1"/>
          <p:nvPr/>
        </p:nvSpPr>
        <p:spPr>
          <a:xfrm>
            <a:off x="4084633" y="3157953"/>
            <a:ext cx="2658806" cy="1688986"/>
          </a:xfrm>
          <a:prstGeom prst="rect">
            <a:avLst/>
          </a:prstGeom>
          <a:noFill/>
        </p:spPr>
        <p:txBody>
          <a:bodyPr wrap="square" lIns="67834" tIns="33940" rIns="67834" bIns="33940" rtlCol="0">
            <a:spAutoFit/>
          </a:bodyPr>
          <a:lstStyle/>
          <a:p>
            <a:pPr defTabSz="339373">
              <a:lnSpc>
                <a:spcPct val="130000"/>
              </a:lnSpc>
            </a:pPr>
            <a:r>
              <a:rPr lang="en-US" sz="2100" dirty="0">
                <a:solidFill>
                  <a:prstClr val="black"/>
                </a:solidFill>
                <a:latin typeface="Calibri"/>
                <a:cs typeface="Calibri"/>
              </a:rPr>
              <a:t>Elastic MapReduce</a:t>
            </a:r>
          </a:p>
          <a:p>
            <a:pPr defTabSz="339373">
              <a:lnSpc>
                <a:spcPct val="130000"/>
              </a:lnSpc>
            </a:pPr>
            <a:r>
              <a:rPr lang="en-US" sz="1200" i="1" dirty="0">
                <a:solidFill>
                  <a:srgbClr val="7F7F7F"/>
                </a:solidFill>
                <a:latin typeface="Calibri"/>
                <a:cs typeface="Calibri"/>
              </a:rPr>
              <a:t>Elastic Hadoop cluster</a:t>
            </a:r>
          </a:p>
          <a:p>
            <a:pPr defTabSz="339373">
              <a:lnSpc>
                <a:spcPct val="130000"/>
              </a:lnSpc>
            </a:pPr>
            <a:r>
              <a:rPr lang="en-US" sz="1200" i="1" dirty="0">
                <a:solidFill>
                  <a:srgbClr val="7F7F7F"/>
                </a:solidFill>
                <a:latin typeface="Calibri"/>
                <a:cs typeface="Calibri"/>
              </a:rPr>
              <a:t>Integrates with S3 &amp; DynamoDB</a:t>
            </a:r>
          </a:p>
          <a:p>
            <a:pPr defTabSz="339373">
              <a:lnSpc>
                <a:spcPct val="130000"/>
              </a:lnSpc>
            </a:pPr>
            <a:r>
              <a:rPr lang="en-US" sz="1200" i="1" dirty="0">
                <a:solidFill>
                  <a:srgbClr val="7F7F7F"/>
                </a:solidFill>
                <a:latin typeface="Calibri"/>
                <a:cs typeface="Calibri"/>
              </a:rPr>
              <a:t>Leverage Hive &amp; Pig analytics scripts</a:t>
            </a:r>
          </a:p>
          <a:p>
            <a:pPr defTabSz="339373">
              <a:lnSpc>
                <a:spcPct val="130000"/>
              </a:lnSpc>
            </a:pPr>
            <a:r>
              <a:rPr lang="en-US" sz="1200" i="1" dirty="0">
                <a:solidFill>
                  <a:srgbClr val="7F7F7F"/>
                </a:solidFill>
                <a:latin typeface="Calibri"/>
                <a:cs typeface="Calibri"/>
              </a:rPr>
              <a:t>Integrates with instance types such as spot</a:t>
            </a:r>
          </a:p>
        </p:txBody>
      </p:sp>
      <p:pic>
        <p:nvPicPr>
          <p:cNvPr id="52" name="Picture 51"/>
          <p:cNvPicPr>
            <a:picLocks noChangeAspect="1"/>
          </p:cNvPicPr>
          <p:nvPr/>
        </p:nvPicPr>
        <p:blipFill>
          <a:blip r:embed="rId7"/>
          <a:stretch>
            <a:fillRect/>
          </a:stretch>
        </p:blipFill>
        <p:spPr>
          <a:xfrm>
            <a:off x="233818" y="2942317"/>
            <a:ext cx="3605442" cy="1841249"/>
          </a:xfrm>
          <a:prstGeom prst="rect">
            <a:avLst/>
          </a:prstGeom>
        </p:spPr>
      </p:pic>
    </p:spTree>
    <p:extLst>
      <p:ext uri="{BB962C8B-B14F-4D97-AF65-F5344CB8AC3E}">
        <p14:creationId xmlns:p14="http://schemas.microsoft.com/office/powerpoint/2010/main" val="451131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8"/>
            <a:ext cx="9144000" cy="514349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algn="ctr" defTabSz="338349"/>
            <a:r>
              <a:rPr lang="en-US" sz="4800" b="1" dirty="0" smtClean="0">
                <a:solidFill>
                  <a:schemeClr val="tx1">
                    <a:lumMod val="75000"/>
                    <a:lumOff val="25000"/>
                  </a:schemeClr>
                </a:solidFill>
                <a:latin typeface="Helvetica Neue"/>
              </a:rPr>
              <a:t>SECURITY IS A SHARED</a:t>
            </a:r>
          </a:p>
          <a:p>
            <a:pPr algn="ctr" defTabSz="338349"/>
            <a:r>
              <a:rPr lang="en-US" sz="4800" b="1" dirty="0" smtClean="0">
                <a:solidFill>
                  <a:schemeClr val="tx1">
                    <a:lumMod val="75000"/>
                    <a:lumOff val="25000"/>
                  </a:schemeClr>
                </a:solidFill>
                <a:latin typeface="Helvetica Neue"/>
              </a:rPr>
              <a:t>RESPONSIBLITY</a:t>
            </a:r>
            <a:endParaRPr lang="en-US" sz="4800" b="1" dirty="0">
              <a:solidFill>
                <a:schemeClr val="tx1">
                  <a:lumMod val="75000"/>
                  <a:lumOff val="25000"/>
                </a:schemeClr>
              </a:solidFill>
              <a:latin typeface="Helvetica Neue"/>
            </a:endParaRPr>
          </a:p>
        </p:txBody>
      </p:sp>
    </p:spTree>
    <p:extLst>
      <p:ext uri="{BB962C8B-B14F-4D97-AF65-F5344CB8AC3E}">
        <p14:creationId xmlns:p14="http://schemas.microsoft.com/office/powerpoint/2010/main" val="9588485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22552" y="430196"/>
            <a:ext cx="9300459" cy="4284217"/>
            <a:chOff x="122552" y="430196"/>
            <a:chExt cx="9300459" cy="4284217"/>
          </a:xfrm>
        </p:grpSpPr>
        <p:sp>
          <p:nvSpPr>
            <p:cNvPr id="2" name="Rectangle 5"/>
            <p:cNvSpPr/>
            <p:nvPr/>
          </p:nvSpPr>
          <p:spPr bwMode="auto">
            <a:xfrm>
              <a:off x="991370" y="2718824"/>
              <a:ext cx="5441311" cy="933699"/>
            </a:xfrm>
            <a:prstGeom prst="roundRect">
              <a:avLst/>
            </a:prstGeom>
            <a:solidFill>
              <a:srgbClr val="F29826"/>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fontAlgn="base">
                <a:spcBef>
                  <a:spcPct val="0"/>
                </a:spcBef>
                <a:spcAft>
                  <a:spcPct val="0"/>
                </a:spcAft>
                <a:defRPr/>
              </a:pPr>
              <a:endParaRPr lang="en-US" altLang="ja-JP" dirty="0">
                <a:solidFill>
                  <a:prstClr val="black"/>
                </a:solidFill>
                <a:latin typeface="Calibri"/>
                <a:ea typeface="Verdana" pitchFamily="34" charset="0"/>
                <a:cs typeface="Calibri"/>
                <a:sym typeface="Times New Roman" pitchFamily="18" charset="0"/>
              </a:endParaRPr>
            </a:p>
          </p:txBody>
        </p:sp>
        <p:sp>
          <p:nvSpPr>
            <p:cNvPr id="3" name="TextBox 2"/>
            <p:cNvSpPr txBox="1"/>
            <p:nvPr/>
          </p:nvSpPr>
          <p:spPr>
            <a:xfrm>
              <a:off x="1011268" y="2712456"/>
              <a:ext cx="3209262" cy="331123"/>
            </a:xfrm>
            <a:prstGeom prst="roundRect">
              <a:avLst/>
            </a:prstGeom>
            <a:noFill/>
            <a:ln>
              <a:noFill/>
            </a:ln>
            <a:effectLst/>
          </p:spPr>
          <p:txBody>
            <a:bodyPr wrap="square" lIns="67744" tIns="33895" rIns="67744" bIns="33895" rtlCol="0">
              <a:spAutoFit/>
            </a:bodyPr>
            <a:lstStyle>
              <a:defPPr>
                <a:defRPr lang="en-US"/>
              </a:defPPr>
              <a:lvl1pPr>
                <a:defRPr b="1">
                  <a:solidFill>
                    <a:schemeClr val="tx1">
                      <a:lumMod val="75000"/>
                      <a:lumOff val="25000"/>
                    </a:schemeClr>
                  </a:solidFill>
                </a:defRPr>
              </a:lvl1pPr>
            </a:lstStyle>
            <a:p>
              <a:pPr defTabSz="338953" fontAlgn="base">
                <a:spcBef>
                  <a:spcPct val="0"/>
                </a:spcBef>
                <a:spcAft>
                  <a:spcPct val="0"/>
                </a:spcAft>
              </a:pPr>
              <a:r>
                <a:rPr lang="en-US" sz="1500" dirty="0">
                  <a:solidFill>
                    <a:schemeClr val="bg1"/>
                  </a:solidFill>
                  <a:latin typeface="Helvetica Neue"/>
                  <a:ea typeface="Verdana" pitchFamily="34" charset="0"/>
                  <a:cs typeface="Calibri"/>
                </a:rPr>
                <a:t>Foundation Services</a:t>
              </a:r>
            </a:p>
          </p:txBody>
        </p:sp>
        <p:sp>
          <p:nvSpPr>
            <p:cNvPr id="4" name="Rectangle 7"/>
            <p:cNvSpPr/>
            <p:nvPr/>
          </p:nvSpPr>
          <p:spPr bwMode="auto">
            <a:xfrm>
              <a:off x="1090143" y="3095230"/>
              <a:ext cx="1243876"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chemeClr val="bg1">
                      <a:lumMod val="50000"/>
                    </a:schemeClr>
                  </a:solidFill>
                  <a:latin typeface="Helvetica Neue"/>
                  <a:ea typeface="Verdana" pitchFamily="34" charset="0"/>
                  <a:cs typeface="Calibri"/>
                  <a:sym typeface="Times New Roman" pitchFamily="18" charset="0"/>
                </a:rPr>
                <a:t>Compute</a:t>
              </a:r>
            </a:p>
          </p:txBody>
        </p:sp>
        <p:sp>
          <p:nvSpPr>
            <p:cNvPr id="5" name="Rounded Rectangle 4"/>
            <p:cNvSpPr/>
            <p:nvPr/>
          </p:nvSpPr>
          <p:spPr bwMode="auto">
            <a:xfrm>
              <a:off x="2432606" y="3089620"/>
              <a:ext cx="1296442"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chemeClr val="bg1">
                      <a:lumMod val="50000"/>
                    </a:schemeClr>
                  </a:solidFill>
                  <a:latin typeface="Helvetica Neue"/>
                  <a:ea typeface="Verdana" pitchFamily="34" charset="0"/>
                  <a:cs typeface="Calibri"/>
                  <a:sym typeface="Times New Roman" pitchFamily="18" charset="0"/>
                </a:rPr>
                <a:t>Storage</a:t>
              </a:r>
            </a:p>
          </p:txBody>
        </p:sp>
        <p:sp>
          <p:nvSpPr>
            <p:cNvPr id="6" name="Rectangle 7"/>
            <p:cNvSpPr/>
            <p:nvPr/>
          </p:nvSpPr>
          <p:spPr bwMode="auto">
            <a:xfrm>
              <a:off x="3815903" y="3095230"/>
              <a:ext cx="1266895"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chemeClr val="bg1">
                      <a:lumMod val="50000"/>
                    </a:schemeClr>
                  </a:solidFill>
                  <a:latin typeface="Helvetica Neue"/>
                  <a:ea typeface="Verdana" pitchFamily="34" charset="0"/>
                  <a:cs typeface="Calibri"/>
                  <a:sym typeface="Times New Roman" pitchFamily="18" charset="0"/>
                </a:rPr>
                <a:t>Database</a:t>
              </a:r>
            </a:p>
          </p:txBody>
        </p:sp>
        <p:sp>
          <p:nvSpPr>
            <p:cNvPr id="7" name="Rectangle 7"/>
            <p:cNvSpPr/>
            <p:nvPr/>
          </p:nvSpPr>
          <p:spPr bwMode="auto">
            <a:xfrm>
              <a:off x="5161671" y="3095369"/>
              <a:ext cx="1187784" cy="48077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400" b="1" dirty="0">
                  <a:solidFill>
                    <a:schemeClr val="bg1">
                      <a:lumMod val="50000"/>
                    </a:schemeClr>
                  </a:solidFill>
                  <a:latin typeface="Helvetica Neue"/>
                  <a:ea typeface="Verdana" pitchFamily="34" charset="0"/>
                  <a:cs typeface="Calibri"/>
                  <a:sym typeface="Times New Roman" pitchFamily="18" charset="0"/>
                </a:rPr>
                <a:t>Networking</a:t>
              </a:r>
            </a:p>
          </p:txBody>
        </p:sp>
        <p:sp>
          <p:nvSpPr>
            <p:cNvPr id="8" name="Rectangle 5"/>
            <p:cNvSpPr/>
            <p:nvPr/>
          </p:nvSpPr>
          <p:spPr bwMode="auto">
            <a:xfrm>
              <a:off x="991474" y="3726903"/>
              <a:ext cx="5444187" cy="920723"/>
            </a:xfrm>
            <a:prstGeom prst="roundRect">
              <a:avLst/>
            </a:prstGeom>
            <a:solidFill>
              <a:srgbClr val="F29826"/>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fontAlgn="base">
                <a:spcBef>
                  <a:spcPct val="0"/>
                </a:spcBef>
                <a:spcAft>
                  <a:spcPct val="0"/>
                </a:spcAft>
                <a:defRPr/>
              </a:pPr>
              <a:endParaRPr lang="en-US" altLang="ja-JP" dirty="0">
                <a:solidFill>
                  <a:prstClr val="black"/>
                </a:solidFill>
                <a:latin typeface="Calibri"/>
                <a:ea typeface="Verdana" pitchFamily="34" charset="0"/>
                <a:cs typeface="Calibri"/>
                <a:sym typeface="Times New Roman" pitchFamily="18" charset="0"/>
              </a:endParaRPr>
            </a:p>
          </p:txBody>
        </p:sp>
        <p:sp>
          <p:nvSpPr>
            <p:cNvPr id="9" name="TextBox 8"/>
            <p:cNvSpPr txBox="1"/>
            <p:nvPr/>
          </p:nvSpPr>
          <p:spPr>
            <a:xfrm>
              <a:off x="1011274" y="3842930"/>
              <a:ext cx="2001814" cy="688668"/>
            </a:xfrm>
            <a:prstGeom prst="roundRect">
              <a:avLst/>
            </a:prstGeom>
            <a:noFill/>
            <a:ln>
              <a:noFill/>
            </a:ln>
            <a:effectLst/>
          </p:spPr>
          <p:txBody>
            <a:bodyPr wrap="square" lIns="67744" tIns="33895" rIns="67744" bIns="33895" rtlCol="0">
              <a:spAutoFit/>
            </a:bodyPr>
            <a:lstStyle>
              <a:defPPr>
                <a:defRPr lang="en-US"/>
              </a:defPPr>
              <a:lvl1pPr>
                <a:defRPr b="1">
                  <a:solidFill>
                    <a:schemeClr val="tx1">
                      <a:lumMod val="75000"/>
                      <a:lumOff val="25000"/>
                    </a:schemeClr>
                  </a:solidFill>
                </a:defRPr>
              </a:lvl1pPr>
            </a:lstStyle>
            <a:p>
              <a:pPr defTabSz="338953" fontAlgn="base">
                <a:spcBef>
                  <a:spcPct val="0"/>
                </a:spcBef>
                <a:spcAft>
                  <a:spcPct val="0"/>
                </a:spcAft>
              </a:pPr>
              <a:r>
                <a:rPr lang="en-US" dirty="0">
                  <a:solidFill>
                    <a:schemeClr val="bg1"/>
                  </a:solidFill>
                  <a:latin typeface="Helvetica Neue"/>
                  <a:ea typeface="Verdana" pitchFamily="34" charset="0"/>
                  <a:cs typeface="Calibri"/>
                </a:rPr>
                <a:t>AWS Global Infrastructure</a:t>
              </a:r>
            </a:p>
          </p:txBody>
        </p:sp>
        <p:sp>
          <p:nvSpPr>
            <p:cNvPr id="10" name="Rectangle 7"/>
            <p:cNvSpPr/>
            <p:nvPr/>
          </p:nvSpPr>
          <p:spPr bwMode="auto">
            <a:xfrm>
              <a:off x="3013124" y="4227688"/>
              <a:ext cx="1600482" cy="35135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200" b="1" dirty="0">
                  <a:solidFill>
                    <a:schemeClr val="bg1">
                      <a:lumMod val="50000"/>
                    </a:schemeClr>
                  </a:solidFill>
                  <a:latin typeface="Helvetica Neue"/>
                  <a:ea typeface="Verdana" pitchFamily="34" charset="0"/>
                  <a:cs typeface="Calibri"/>
                  <a:sym typeface="Times New Roman" pitchFamily="18" charset="0"/>
                </a:rPr>
                <a:t>Regions</a:t>
              </a:r>
            </a:p>
          </p:txBody>
        </p:sp>
        <p:sp>
          <p:nvSpPr>
            <p:cNvPr id="11" name="Rectangle 7"/>
            <p:cNvSpPr/>
            <p:nvPr/>
          </p:nvSpPr>
          <p:spPr bwMode="auto">
            <a:xfrm>
              <a:off x="3013124" y="3774534"/>
              <a:ext cx="1600482" cy="368310"/>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200" b="1" dirty="0">
                  <a:solidFill>
                    <a:schemeClr val="bg1">
                      <a:lumMod val="50000"/>
                    </a:schemeClr>
                  </a:solidFill>
                  <a:latin typeface="Helvetica Neue"/>
                  <a:ea typeface="Verdana" pitchFamily="34" charset="0"/>
                  <a:cs typeface="Calibri"/>
                  <a:sym typeface="Times New Roman" pitchFamily="18" charset="0"/>
                </a:rPr>
                <a:t>Availability Zones</a:t>
              </a:r>
            </a:p>
          </p:txBody>
        </p:sp>
        <p:sp>
          <p:nvSpPr>
            <p:cNvPr id="12" name="Rectangle 7"/>
            <p:cNvSpPr/>
            <p:nvPr/>
          </p:nvSpPr>
          <p:spPr bwMode="auto">
            <a:xfrm>
              <a:off x="4836799" y="3804988"/>
              <a:ext cx="1506879" cy="77681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200" b="1" dirty="0">
                  <a:solidFill>
                    <a:schemeClr val="bg1">
                      <a:lumMod val="50000"/>
                    </a:schemeClr>
                  </a:solidFill>
                  <a:latin typeface="Helvetica Neue"/>
                  <a:ea typeface="Verdana" pitchFamily="34" charset="0"/>
                  <a:cs typeface="Calibri"/>
                  <a:sym typeface="Times New Roman" pitchFamily="18" charset="0"/>
                </a:rPr>
                <a:t>Edge Locations</a:t>
              </a:r>
            </a:p>
          </p:txBody>
        </p:sp>
        <p:sp>
          <p:nvSpPr>
            <p:cNvPr id="13" name="Rectangle 7"/>
            <p:cNvSpPr/>
            <p:nvPr/>
          </p:nvSpPr>
          <p:spPr bwMode="auto">
            <a:xfrm>
              <a:off x="982238" y="2158491"/>
              <a:ext cx="1813188" cy="429163"/>
            </a:xfrm>
            <a:prstGeom prst="roundRect">
              <a:avLst/>
            </a:prstGeom>
            <a:solidFill>
              <a:schemeClr val="tx1">
                <a:lumMod val="75000"/>
                <a:lumOff val="25000"/>
              </a:schemeClr>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800" dirty="0">
                  <a:solidFill>
                    <a:srgbClr val="FFFFFF"/>
                  </a:solidFill>
                  <a:latin typeface="Helvetica Neue"/>
                  <a:ea typeface="Verdana" pitchFamily="34" charset="0"/>
                  <a:cs typeface="Calibri"/>
                  <a:sym typeface="Times New Roman" pitchFamily="18" charset="0"/>
                </a:rPr>
                <a:t>Client-side Data Encryption &amp; Data Integrity Authentication</a:t>
              </a:r>
            </a:p>
          </p:txBody>
        </p:sp>
        <p:sp>
          <p:nvSpPr>
            <p:cNvPr id="14" name="Rectangle 7"/>
            <p:cNvSpPr/>
            <p:nvPr/>
          </p:nvSpPr>
          <p:spPr bwMode="auto">
            <a:xfrm>
              <a:off x="2931224" y="2158388"/>
              <a:ext cx="1564479" cy="429162"/>
            </a:xfrm>
            <a:prstGeom prst="roundRect">
              <a:avLst/>
            </a:prstGeom>
            <a:solidFill>
              <a:schemeClr val="tx1">
                <a:lumMod val="75000"/>
                <a:lumOff val="25000"/>
              </a:schemeClr>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fontAlgn="base">
                <a:spcBef>
                  <a:spcPct val="0"/>
                </a:spcBef>
                <a:spcAft>
                  <a:spcPct val="0"/>
                </a:spcAft>
              </a:pPr>
              <a:r>
                <a:rPr lang="en-US" altLang="ja-JP" sz="800" dirty="0">
                  <a:solidFill>
                    <a:srgbClr val="FFFFFF"/>
                  </a:solidFill>
                  <a:latin typeface="Helvetica Neue"/>
                  <a:ea typeface="Verdana" pitchFamily="34" charset="0"/>
                  <a:cs typeface="Calibri"/>
                  <a:sym typeface="Times New Roman" pitchFamily="18" charset="0"/>
                </a:rPr>
                <a:t>Server-side Encryption </a:t>
              </a:r>
            </a:p>
            <a:p>
              <a:pPr algn="ctr" defTabSz="338953" fontAlgn="base">
                <a:spcBef>
                  <a:spcPct val="0"/>
                </a:spcBef>
                <a:spcAft>
                  <a:spcPct val="0"/>
                </a:spcAft>
              </a:pPr>
              <a:r>
                <a:rPr lang="en-US" altLang="ja-JP" sz="800" dirty="0">
                  <a:solidFill>
                    <a:srgbClr val="FFFFFF"/>
                  </a:solidFill>
                  <a:latin typeface="Helvetica Neue"/>
                  <a:ea typeface="Verdana" pitchFamily="34" charset="0"/>
                  <a:cs typeface="Calibri"/>
                  <a:sym typeface="Times New Roman" pitchFamily="18" charset="0"/>
                </a:rPr>
                <a:t>(File System and/or Data)</a:t>
              </a:r>
            </a:p>
          </p:txBody>
        </p:sp>
        <p:sp>
          <p:nvSpPr>
            <p:cNvPr id="15" name="Rectangle 7"/>
            <p:cNvSpPr/>
            <p:nvPr/>
          </p:nvSpPr>
          <p:spPr bwMode="auto">
            <a:xfrm>
              <a:off x="4613677" y="2164589"/>
              <a:ext cx="1793803" cy="429162"/>
            </a:xfrm>
            <a:prstGeom prst="roundRect">
              <a:avLst/>
            </a:prstGeom>
            <a:solidFill>
              <a:schemeClr val="tx1">
                <a:lumMod val="75000"/>
                <a:lumOff val="25000"/>
              </a:schemeClr>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fontAlgn="base">
                <a:spcBef>
                  <a:spcPct val="0"/>
                </a:spcBef>
                <a:spcAft>
                  <a:spcPct val="0"/>
                </a:spcAft>
              </a:pPr>
              <a:r>
                <a:rPr lang="en-US" altLang="ja-JP" sz="800" dirty="0">
                  <a:solidFill>
                    <a:srgbClr val="FFFFFF"/>
                  </a:solidFill>
                  <a:latin typeface="Helvetica Neue"/>
                  <a:ea typeface="Verdana" pitchFamily="34" charset="0"/>
                  <a:cs typeface="Calibri"/>
                  <a:sym typeface="Times New Roman" pitchFamily="18" charset="0"/>
                </a:rPr>
                <a:t>Network Traffic Protection</a:t>
              </a:r>
            </a:p>
            <a:p>
              <a:pPr algn="ctr" defTabSz="338953" fontAlgn="base">
                <a:spcBef>
                  <a:spcPct val="0"/>
                </a:spcBef>
                <a:spcAft>
                  <a:spcPct val="0"/>
                </a:spcAft>
              </a:pPr>
              <a:r>
                <a:rPr lang="en-US" altLang="ja-JP" sz="800" dirty="0">
                  <a:solidFill>
                    <a:srgbClr val="FFFFFF"/>
                  </a:solidFill>
                  <a:latin typeface="Helvetica Neue"/>
                  <a:ea typeface="Verdana" pitchFamily="34" charset="0"/>
                  <a:cs typeface="Calibri"/>
                  <a:sym typeface="Times New Roman" pitchFamily="18" charset="0"/>
                </a:rPr>
                <a:t>(Encryption/Integrity/Identity)</a:t>
              </a:r>
            </a:p>
          </p:txBody>
        </p:sp>
        <p:sp>
          <p:nvSpPr>
            <p:cNvPr id="16" name="Rectangle 5"/>
            <p:cNvSpPr/>
            <p:nvPr/>
          </p:nvSpPr>
          <p:spPr bwMode="auto">
            <a:xfrm>
              <a:off x="964677" y="1024262"/>
              <a:ext cx="5439873" cy="508722"/>
            </a:xfrm>
            <a:prstGeom prst="roundRect">
              <a:avLst/>
            </a:prstGeom>
            <a:solidFill>
              <a:schemeClr val="tx1">
                <a:lumMod val="75000"/>
                <a:lumOff val="25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67744" tIns="33895" rIns="67744" bIns="33895" anchor="ctr"/>
            <a:lstStyle/>
            <a:p>
              <a:pPr algn="ctr" defTabSz="338953" fontAlgn="base">
                <a:spcBef>
                  <a:spcPct val="0"/>
                </a:spcBef>
                <a:spcAft>
                  <a:spcPct val="0"/>
                </a:spcAft>
                <a:defRPr/>
              </a:pPr>
              <a:r>
                <a:rPr lang="en-US" altLang="ja-JP" sz="1500" dirty="0">
                  <a:solidFill>
                    <a:srgbClr val="FFFFFF"/>
                  </a:solidFill>
                  <a:latin typeface="Helvetica Neue"/>
                  <a:ea typeface="Tahoma" pitchFamily="34" charset="0"/>
                  <a:cs typeface="Calibri"/>
                  <a:sym typeface="Times New Roman" pitchFamily="18" charset="0"/>
                </a:rPr>
                <a:t>Platform, Applications, Identity &amp; Access Management</a:t>
              </a:r>
            </a:p>
          </p:txBody>
        </p:sp>
        <p:sp>
          <p:nvSpPr>
            <p:cNvPr id="17" name="Rectangle 5"/>
            <p:cNvSpPr/>
            <p:nvPr/>
          </p:nvSpPr>
          <p:spPr bwMode="auto">
            <a:xfrm>
              <a:off x="979429" y="1618332"/>
              <a:ext cx="5439873" cy="467877"/>
            </a:xfrm>
            <a:prstGeom prst="roundRect">
              <a:avLst/>
            </a:prstGeom>
            <a:solidFill>
              <a:schemeClr val="tx1">
                <a:lumMod val="75000"/>
                <a:lumOff val="25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500" dirty="0">
                  <a:solidFill>
                    <a:srgbClr val="FFFFFF"/>
                  </a:solidFill>
                  <a:latin typeface="Helvetica Neue"/>
                  <a:ea typeface="Verdana" pitchFamily="34" charset="0"/>
                  <a:cs typeface="Calibri"/>
                  <a:sym typeface="Times New Roman" pitchFamily="18" charset="0"/>
                </a:rPr>
                <a:t>Operating System, Network &amp; Firewall Configuration</a:t>
              </a:r>
            </a:p>
          </p:txBody>
        </p:sp>
        <p:sp>
          <p:nvSpPr>
            <p:cNvPr id="18" name="Rectangle 5"/>
            <p:cNvSpPr/>
            <p:nvPr/>
          </p:nvSpPr>
          <p:spPr bwMode="auto">
            <a:xfrm>
              <a:off x="964677" y="430196"/>
              <a:ext cx="5439873" cy="508722"/>
            </a:xfrm>
            <a:prstGeom prst="roundRect">
              <a:avLst/>
            </a:prstGeom>
            <a:solidFill>
              <a:schemeClr val="tx1">
                <a:lumMod val="75000"/>
                <a:lumOff val="2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67744" tIns="33895" rIns="67744" bIns="33895" anchor="ctr"/>
            <a:lstStyle/>
            <a:p>
              <a:pPr algn="ctr" defTabSz="338953" fontAlgn="base">
                <a:spcBef>
                  <a:spcPct val="0"/>
                </a:spcBef>
                <a:spcAft>
                  <a:spcPct val="0"/>
                </a:spcAft>
                <a:defRPr/>
              </a:pPr>
              <a:r>
                <a:rPr lang="en-US" altLang="ja-JP" sz="1500" b="1" dirty="0">
                  <a:solidFill>
                    <a:srgbClr val="FFFFFF"/>
                  </a:solidFill>
                  <a:latin typeface="Helvetica Neue"/>
                  <a:ea typeface="Verdana" pitchFamily="34" charset="0"/>
                  <a:cs typeface="Calibri"/>
                  <a:sym typeface="Times New Roman" pitchFamily="18" charset="0"/>
                </a:rPr>
                <a:t>Customer Data</a:t>
              </a:r>
            </a:p>
          </p:txBody>
        </p:sp>
        <p:sp>
          <p:nvSpPr>
            <p:cNvPr id="19" name="TextBox 18"/>
            <p:cNvSpPr txBox="1"/>
            <p:nvPr/>
          </p:nvSpPr>
          <p:spPr>
            <a:xfrm rot="16200000">
              <a:off x="-247522" y="3410549"/>
              <a:ext cx="1483334" cy="483950"/>
            </a:xfrm>
            <a:prstGeom prst="rect">
              <a:avLst/>
            </a:prstGeom>
            <a:noFill/>
          </p:spPr>
          <p:txBody>
            <a:bodyPr wrap="none" lIns="67744" tIns="33895" rIns="67744" bIns="33895" rtlCol="0">
              <a:spAutoFit/>
            </a:bodyPr>
            <a:lstStyle/>
            <a:p>
              <a:r>
                <a:rPr lang="en-US" sz="2700" b="1" dirty="0" smtClean="0">
                  <a:solidFill>
                    <a:schemeClr val="bg1">
                      <a:lumMod val="50000"/>
                    </a:schemeClr>
                  </a:solidFill>
                  <a:latin typeface="Helvetica Neue"/>
                </a:rPr>
                <a:t>Amazon</a:t>
              </a:r>
              <a:endParaRPr lang="en-US" sz="2700" b="1" dirty="0">
                <a:solidFill>
                  <a:schemeClr val="bg1">
                    <a:lumMod val="50000"/>
                  </a:schemeClr>
                </a:solidFill>
                <a:latin typeface="Helvetica Neue"/>
              </a:endParaRPr>
            </a:p>
          </p:txBody>
        </p:sp>
        <p:cxnSp>
          <p:nvCxnSpPr>
            <p:cNvPr id="20" name="Straight Connector 19"/>
            <p:cNvCxnSpPr/>
            <p:nvPr/>
          </p:nvCxnSpPr>
          <p:spPr>
            <a:xfrm>
              <a:off x="122552" y="2664407"/>
              <a:ext cx="8542538" cy="0"/>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16200000">
              <a:off x="-382174" y="1202945"/>
              <a:ext cx="1752638" cy="483950"/>
            </a:xfrm>
            <a:prstGeom prst="rect">
              <a:avLst/>
            </a:prstGeom>
            <a:noFill/>
          </p:spPr>
          <p:txBody>
            <a:bodyPr wrap="none" lIns="67744" tIns="33895" rIns="67744" bIns="33895" rtlCol="0">
              <a:spAutoFit/>
            </a:bodyPr>
            <a:lstStyle/>
            <a:p>
              <a:r>
                <a:rPr lang="en-US" sz="2700" b="1" dirty="0" smtClean="0">
                  <a:solidFill>
                    <a:schemeClr val="bg1">
                      <a:lumMod val="50000"/>
                    </a:schemeClr>
                  </a:solidFill>
                  <a:latin typeface="Helvetica Neue"/>
                </a:rPr>
                <a:t>Customer</a:t>
              </a:r>
              <a:endParaRPr lang="en-US" sz="2700" b="1" dirty="0">
                <a:solidFill>
                  <a:schemeClr val="bg1">
                    <a:lumMod val="50000"/>
                  </a:schemeClr>
                </a:solidFill>
                <a:latin typeface="Helvetica Neue"/>
              </a:endParaRPr>
            </a:p>
          </p:txBody>
        </p:sp>
        <p:sp>
          <p:nvSpPr>
            <p:cNvPr id="24" name="Rectangle 23"/>
            <p:cNvSpPr/>
            <p:nvPr/>
          </p:nvSpPr>
          <p:spPr>
            <a:xfrm>
              <a:off x="6435661" y="2739392"/>
              <a:ext cx="2987350" cy="1975021"/>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marL="285750" indent="-285750">
                <a:buFont typeface="Arial" pitchFamily="34" charset="0"/>
                <a:buChar char="•"/>
              </a:pPr>
              <a:r>
                <a:rPr lang="en-US" sz="1200" b="1" dirty="0">
                  <a:solidFill>
                    <a:schemeClr val="tx1">
                      <a:lumMod val="75000"/>
                      <a:lumOff val="25000"/>
                    </a:schemeClr>
                  </a:solidFill>
                  <a:latin typeface="Helvetica Neue"/>
                </a:rPr>
                <a:t>SAS-70 Type II</a:t>
              </a:r>
            </a:p>
            <a:p>
              <a:pPr marL="285750" indent="-285750">
                <a:buFont typeface="Arial" pitchFamily="34" charset="0"/>
                <a:buChar char="•"/>
              </a:pPr>
              <a:r>
                <a:rPr lang="en-US" sz="1200" b="1" dirty="0">
                  <a:solidFill>
                    <a:schemeClr val="tx1">
                      <a:lumMod val="75000"/>
                      <a:lumOff val="25000"/>
                    </a:schemeClr>
                  </a:solidFill>
                  <a:latin typeface="Helvetica Neue"/>
                </a:rPr>
                <a:t>ISO 27001/ 2 Certification</a:t>
              </a:r>
            </a:p>
            <a:p>
              <a:pPr marL="285750" indent="-285750">
                <a:buFont typeface="Arial" pitchFamily="34" charset="0"/>
                <a:buChar char="•"/>
              </a:pPr>
              <a:r>
                <a:rPr lang="en-US" sz="1200" b="1" dirty="0">
                  <a:solidFill>
                    <a:schemeClr val="tx1">
                      <a:lumMod val="75000"/>
                      <a:lumOff val="25000"/>
                    </a:schemeClr>
                  </a:solidFill>
                  <a:latin typeface="Helvetica Neue"/>
                </a:rPr>
                <a:t>Payment Card Industry (</a:t>
              </a:r>
              <a:r>
                <a:rPr lang="en-US" sz="1200" b="1" dirty="0" smtClean="0">
                  <a:solidFill>
                    <a:schemeClr val="tx1">
                      <a:lumMod val="75000"/>
                      <a:lumOff val="25000"/>
                    </a:schemeClr>
                  </a:solidFill>
                  <a:latin typeface="Helvetica Neue"/>
                </a:rPr>
                <a:t>PCI)</a:t>
              </a:r>
            </a:p>
            <a:p>
              <a:pPr marL="285750" indent="-285750">
                <a:buFont typeface="Arial" pitchFamily="34" charset="0"/>
                <a:buChar char="•"/>
              </a:pPr>
              <a:r>
                <a:rPr lang="en-US" sz="1200" b="1" dirty="0" smtClean="0">
                  <a:solidFill>
                    <a:schemeClr val="tx1">
                      <a:lumMod val="75000"/>
                      <a:lumOff val="25000"/>
                    </a:schemeClr>
                  </a:solidFill>
                  <a:latin typeface="Helvetica Neue"/>
                </a:rPr>
                <a:t>Data </a:t>
              </a:r>
              <a:r>
                <a:rPr lang="en-US" sz="1200" b="1" dirty="0">
                  <a:solidFill>
                    <a:schemeClr val="tx1">
                      <a:lumMod val="75000"/>
                      <a:lumOff val="25000"/>
                    </a:schemeClr>
                  </a:solidFill>
                  <a:latin typeface="Helvetica Neue"/>
                </a:rPr>
                <a:t>Security Standard (DSS)</a:t>
              </a:r>
            </a:p>
            <a:p>
              <a:pPr marL="285750" indent="-285750">
                <a:buFont typeface="Arial" pitchFamily="34" charset="0"/>
                <a:buChar char="•"/>
              </a:pPr>
              <a:r>
                <a:rPr lang="en-US" sz="1200" b="1" dirty="0" smtClean="0">
                  <a:solidFill>
                    <a:schemeClr val="tx1">
                      <a:lumMod val="75000"/>
                      <a:lumOff val="25000"/>
                    </a:schemeClr>
                  </a:solidFill>
                  <a:latin typeface="Helvetica Neue"/>
                </a:rPr>
                <a:t>NIST Compliant </a:t>
              </a:r>
              <a:r>
                <a:rPr lang="en-US" sz="1200" b="1" dirty="0">
                  <a:solidFill>
                    <a:schemeClr val="tx1">
                      <a:lumMod val="75000"/>
                      <a:lumOff val="25000"/>
                    </a:schemeClr>
                  </a:solidFill>
                  <a:latin typeface="Helvetica Neue"/>
                </a:rPr>
                <a:t>Controls</a:t>
              </a:r>
            </a:p>
            <a:p>
              <a:pPr marL="285750" indent="-285750">
                <a:buFont typeface="Arial" pitchFamily="34" charset="0"/>
                <a:buChar char="•"/>
              </a:pPr>
              <a:r>
                <a:rPr lang="en-US" sz="1200" b="1" dirty="0" err="1" smtClean="0">
                  <a:solidFill>
                    <a:schemeClr val="tx1">
                      <a:lumMod val="75000"/>
                      <a:lumOff val="25000"/>
                    </a:schemeClr>
                  </a:solidFill>
                  <a:latin typeface="Helvetica Neue"/>
                </a:rPr>
                <a:t>DoD</a:t>
              </a:r>
              <a:r>
                <a:rPr lang="en-US" sz="1200" b="1" dirty="0" smtClean="0">
                  <a:solidFill>
                    <a:schemeClr val="tx1">
                      <a:lumMod val="75000"/>
                      <a:lumOff val="25000"/>
                    </a:schemeClr>
                  </a:solidFill>
                  <a:latin typeface="Helvetica Neue"/>
                </a:rPr>
                <a:t> Compliant </a:t>
              </a:r>
              <a:r>
                <a:rPr lang="en-US" sz="1200" b="1" dirty="0">
                  <a:solidFill>
                    <a:schemeClr val="tx1">
                      <a:lumMod val="75000"/>
                      <a:lumOff val="25000"/>
                    </a:schemeClr>
                  </a:solidFill>
                  <a:latin typeface="Helvetica Neue"/>
                </a:rPr>
                <a:t>Controls</a:t>
              </a:r>
            </a:p>
            <a:p>
              <a:pPr marL="285750" indent="-285750">
                <a:buFont typeface="Arial" pitchFamily="34" charset="0"/>
                <a:buChar char="•"/>
              </a:pPr>
              <a:r>
                <a:rPr lang="en-US" sz="1200" b="1" dirty="0" smtClean="0">
                  <a:solidFill>
                    <a:schemeClr val="tx1">
                      <a:lumMod val="75000"/>
                      <a:lumOff val="25000"/>
                    </a:schemeClr>
                  </a:solidFill>
                  <a:latin typeface="Helvetica Neue"/>
                </a:rPr>
                <a:t>FedRAMP </a:t>
              </a:r>
              <a:r>
                <a:rPr lang="en-US" sz="1200" b="1" dirty="0">
                  <a:solidFill>
                    <a:schemeClr val="tx1">
                      <a:lumMod val="75000"/>
                      <a:lumOff val="25000"/>
                    </a:schemeClr>
                  </a:solidFill>
                  <a:latin typeface="Helvetica Neue"/>
                </a:rPr>
                <a:t>Compliant Controls</a:t>
              </a:r>
            </a:p>
            <a:p>
              <a:pPr marL="285750" indent="-285750">
                <a:buFont typeface="Arial" pitchFamily="34" charset="0"/>
                <a:buChar char="•"/>
              </a:pPr>
              <a:r>
                <a:rPr lang="en-US" sz="1200" b="1" dirty="0">
                  <a:solidFill>
                    <a:schemeClr val="tx1">
                      <a:lumMod val="75000"/>
                      <a:lumOff val="25000"/>
                    </a:schemeClr>
                  </a:solidFill>
                  <a:latin typeface="Helvetica Neue"/>
                </a:rPr>
                <a:t>HIPAA and ITAR </a:t>
              </a:r>
              <a:r>
                <a:rPr lang="en-US" sz="1200" b="1" dirty="0" smtClean="0">
                  <a:solidFill>
                    <a:schemeClr val="tx1">
                      <a:lumMod val="75000"/>
                      <a:lumOff val="25000"/>
                    </a:schemeClr>
                  </a:solidFill>
                  <a:latin typeface="Helvetica Neue"/>
                </a:rPr>
                <a:t>Compliant</a:t>
              </a:r>
              <a:endParaRPr lang="en-US" sz="1200" b="1" dirty="0">
                <a:solidFill>
                  <a:schemeClr val="tx1">
                    <a:lumMod val="75000"/>
                    <a:lumOff val="25000"/>
                  </a:schemeClr>
                </a:solidFill>
                <a:latin typeface="Helvetica Neue"/>
              </a:endParaRPr>
            </a:p>
            <a:p>
              <a:pPr marL="285750" indent="-285750">
                <a:buFont typeface="Arial" pitchFamily="34" charset="0"/>
                <a:buChar char="•"/>
              </a:pPr>
              <a:endParaRPr lang="en-US" sz="1200" b="1" dirty="0" smtClean="0">
                <a:solidFill>
                  <a:schemeClr val="tx1"/>
                </a:solidFill>
                <a:latin typeface="Helvetica Neue"/>
                <a:cs typeface="Arial" pitchFamily="34" charset="0"/>
              </a:endParaRPr>
            </a:p>
          </p:txBody>
        </p:sp>
        <p:sp>
          <p:nvSpPr>
            <p:cNvPr id="25" name="Rectangle 24"/>
            <p:cNvSpPr/>
            <p:nvPr/>
          </p:nvSpPr>
          <p:spPr>
            <a:xfrm>
              <a:off x="6435661" y="457408"/>
              <a:ext cx="2553960" cy="1975021"/>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marL="285750" indent="-285750">
                <a:buFont typeface="Arial" pitchFamily="34" charset="0"/>
                <a:buChar char="•"/>
              </a:pPr>
              <a:r>
                <a:rPr lang="en-US" sz="1200" b="1" dirty="0" smtClean="0">
                  <a:solidFill>
                    <a:schemeClr val="tx1">
                      <a:lumMod val="75000"/>
                      <a:lumOff val="25000"/>
                    </a:schemeClr>
                  </a:solidFill>
                  <a:latin typeface="Helvetica Neue"/>
                  <a:cs typeface="Arial" pitchFamily="34" charset="0"/>
                </a:rPr>
                <a:t>Customers implement their own set of controls</a:t>
              </a:r>
            </a:p>
            <a:p>
              <a:pPr marL="285750" indent="-285750">
                <a:buFont typeface="Arial" pitchFamily="34" charset="0"/>
                <a:buChar char="•"/>
              </a:pPr>
              <a:r>
                <a:rPr lang="en-US" sz="1200" b="1" dirty="0" smtClean="0">
                  <a:solidFill>
                    <a:schemeClr val="tx1">
                      <a:lumMod val="75000"/>
                      <a:lumOff val="25000"/>
                    </a:schemeClr>
                  </a:solidFill>
                  <a:latin typeface="Helvetica Neue"/>
                  <a:cs typeface="Arial" pitchFamily="34" charset="0"/>
                </a:rPr>
                <a:t>Multiple customers with FISMA Low and Moderate ATOs</a:t>
              </a:r>
            </a:p>
          </p:txBody>
        </p:sp>
      </p:grpSp>
    </p:spTree>
    <p:extLst>
      <p:ext uri="{BB962C8B-B14F-4D97-AF65-F5344CB8AC3E}">
        <p14:creationId xmlns:p14="http://schemas.microsoft.com/office/powerpoint/2010/main" val="4153811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Platform</a:t>
            </a:r>
            <a:endParaRPr lang="en-IN" dirty="0"/>
          </a:p>
        </p:txBody>
      </p:sp>
      <p:grpSp>
        <p:nvGrpSpPr>
          <p:cNvPr id="4" name="Group 3"/>
          <p:cNvGrpSpPr/>
          <p:nvPr/>
        </p:nvGrpSpPr>
        <p:grpSpPr>
          <a:xfrm>
            <a:off x="283781" y="1094704"/>
            <a:ext cx="8231569" cy="3951312"/>
            <a:chOff x="283781" y="567556"/>
            <a:chExt cx="8560676" cy="4465582"/>
          </a:xfrm>
        </p:grpSpPr>
        <p:sp>
          <p:nvSpPr>
            <p:cNvPr id="5" name="Rectangle 5"/>
            <p:cNvSpPr/>
            <p:nvPr/>
          </p:nvSpPr>
          <p:spPr bwMode="auto">
            <a:xfrm>
              <a:off x="288159" y="928006"/>
              <a:ext cx="8540982" cy="1006392"/>
            </a:xfrm>
            <a:prstGeom prst="rect">
              <a:avLst/>
            </a:prstGeom>
            <a:solidFill>
              <a:srgbClr val="004B91">
                <a:alpha val="4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6" name="Rectangle 5"/>
            <p:cNvSpPr/>
            <p:nvPr/>
          </p:nvSpPr>
          <p:spPr bwMode="auto">
            <a:xfrm>
              <a:off x="288159" y="567556"/>
              <a:ext cx="8540982" cy="303790"/>
            </a:xfrm>
            <a:prstGeom prst="rect">
              <a:avLst/>
            </a:prstGeom>
            <a:solidFill>
              <a:srgbClr val="004B91">
                <a:alpha val="20000"/>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anchor="ctr"/>
            <a:lstStyle/>
            <a:p>
              <a:pPr algn="ctr" defTabSz="914400">
                <a:defRPr/>
              </a:pPr>
              <a:r>
                <a:rPr lang="en-US" sz="1600" b="1" spc="50" dirty="0" smtClean="0">
                  <a:ln w="13500">
                    <a:noFill/>
                    <a:prstDash val="solid"/>
                  </a:ln>
                  <a:solidFill>
                    <a:schemeClr val="tx1">
                      <a:lumMod val="75000"/>
                      <a:lumOff val="25000"/>
                    </a:schemeClr>
                  </a:solidFill>
                  <a:latin typeface="Arial" pitchFamily="34" charset="0"/>
                  <a:cs typeface="Arial" pitchFamily="34" charset="0"/>
                  <a:sym typeface="Times New Roman" pitchFamily="18" charset="0"/>
                </a:rPr>
                <a:t>Your Applications</a:t>
              </a:r>
              <a:endParaRPr lang="en-US" sz="1600" b="1" spc="50" dirty="0">
                <a:ln w="13500">
                  <a:noFill/>
                  <a:prstDash val="solid"/>
                </a:ln>
                <a:solidFill>
                  <a:schemeClr val="tx1">
                    <a:lumMod val="75000"/>
                    <a:lumOff val="25000"/>
                  </a:schemeClr>
                </a:solidFill>
                <a:latin typeface="Arial" pitchFamily="34" charset="0"/>
                <a:cs typeface="Arial" pitchFamily="34" charset="0"/>
                <a:sym typeface="Times New Roman" pitchFamily="18" charset="0"/>
              </a:endParaRPr>
            </a:p>
          </p:txBody>
        </p:sp>
        <p:grpSp>
          <p:nvGrpSpPr>
            <p:cNvPr id="7" name="Group 6"/>
            <p:cNvGrpSpPr/>
            <p:nvPr/>
          </p:nvGrpSpPr>
          <p:grpSpPr>
            <a:xfrm>
              <a:off x="288159" y="3078861"/>
              <a:ext cx="8540982" cy="1081286"/>
              <a:chOff x="371842" y="3987637"/>
              <a:chExt cx="8497837" cy="1446510"/>
            </a:xfrm>
          </p:grpSpPr>
          <p:sp>
            <p:nvSpPr>
              <p:cNvPr id="25" name="Rectangle 5"/>
              <p:cNvSpPr/>
              <p:nvPr/>
            </p:nvSpPr>
            <p:spPr bwMode="auto">
              <a:xfrm>
                <a:off x="371842" y="3996216"/>
                <a:ext cx="8497837" cy="1437931"/>
              </a:xfrm>
              <a:prstGeom prst="rect">
                <a:avLst/>
              </a:prstGeom>
              <a:solidFill>
                <a:srgbClr val="004B91">
                  <a:alpha val="8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6" name="TextBox 25"/>
              <p:cNvSpPr txBox="1"/>
              <p:nvPr/>
            </p:nvSpPr>
            <p:spPr>
              <a:xfrm>
                <a:off x="371842" y="3987637"/>
                <a:ext cx="1674332"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Foundation Services</a:t>
                </a:r>
              </a:p>
            </p:txBody>
          </p:sp>
          <p:sp>
            <p:nvSpPr>
              <p:cNvPr id="27" name="Rectangle 7"/>
              <p:cNvSpPr/>
              <p:nvPr/>
            </p:nvSpPr>
            <p:spPr bwMode="auto">
              <a:xfrm>
                <a:off x="503605" y="4341223"/>
                <a:ext cx="189996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Compute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EC2</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Auto Scale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28" name="Rectangle 7"/>
              <p:cNvSpPr/>
              <p:nvPr/>
            </p:nvSpPr>
            <p:spPr bwMode="auto">
              <a:xfrm>
                <a:off x="2547257" y="4341223"/>
                <a:ext cx="1980253"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Storage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S3</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EBS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StorageGateway</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29" name="Rectangle 7"/>
              <p:cNvSpPr/>
              <p:nvPr/>
            </p:nvSpPr>
            <p:spPr bwMode="auto">
              <a:xfrm>
                <a:off x="4661065" y="4341223"/>
                <a:ext cx="193512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Database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RDS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SimpleDB</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ElastiCache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DynamoDB</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0" name="Rectangle 7"/>
              <p:cNvSpPr/>
              <p:nvPr/>
            </p:nvSpPr>
            <p:spPr bwMode="auto">
              <a:xfrm>
                <a:off x="6727399" y="4341223"/>
                <a:ext cx="1960176"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400" b="1" dirty="0" smtClean="0">
                    <a:solidFill>
                      <a:schemeClr val="tx1">
                        <a:lumMod val="75000"/>
                        <a:lumOff val="25000"/>
                      </a:schemeClr>
                    </a:solidFill>
                    <a:latin typeface="Arial" pitchFamily="34" charset="0"/>
                    <a:cs typeface="Arial" pitchFamily="34" charset="0"/>
                    <a:sym typeface="Times New Roman" pitchFamily="18" charset="0"/>
                  </a:rPr>
                  <a:t>Networking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VPC</a:t>
                </a:r>
                <a:br>
                  <a:rPr lang="en-US" altLang="ja-JP" sz="900" dirty="0">
                    <a:solidFill>
                      <a:schemeClr val="tx1">
                        <a:lumMod val="75000"/>
                        <a:lumOff val="25000"/>
                      </a:schemeClr>
                    </a:solidFill>
                    <a:latin typeface="Arial" pitchFamily="34" charset="0"/>
                    <a:cs typeface="Arial" pitchFamily="34" charset="0"/>
                    <a:sym typeface="Times New Roman" pitchFamily="18" charset="0"/>
                  </a:rPr>
                </a:b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Load Balancing</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Route 53</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Direct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Connect</a:t>
                </a:r>
                <a:endParaRPr lang="en-US" altLang="ja-JP" sz="9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8" name="TextBox 7"/>
            <p:cNvSpPr txBox="1"/>
            <p:nvPr/>
          </p:nvSpPr>
          <p:spPr>
            <a:xfrm>
              <a:off x="283781" y="928218"/>
              <a:ext cx="2502608" cy="307777"/>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Management &amp; Administration</a:t>
              </a:r>
              <a:endParaRPr lang="en-US" sz="1400" dirty="0">
                <a:solidFill>
                  <a:schemeClr val="bg1"/>
                </a:solidFill>
              </a:endParaRPr>
            </a:p>
          </p:txBody>
        </p:sp>
        <p:grpSp>
          <p:nvGrpSpPr>
            <p:cNvPr id="9" name="Group 8"/>
            <p:cNvGrpSpPr/>
            <p:nvPr/>
          </p:nvGrpSpPr>
          <p:grpSpPr>
            <a:xfrm>
              <a:off x="288159" y="1995621"/>
              <a:ext cx="8540982" cy="1031828"/>
              <a:chOff x="371842" y="2633513"/>
              <a:chExt cx="8497837" cy="1380347"/>
            </a:xfrm>
          </p:grpSpPr>
          <p:sp>
            <p:nvSpPr>
              <p:cNvPr id="19" name="Rectangle 5"/>
              <p:cNvSpPr/>
              <p:nvPr/>
            </p:nvSpPr>
            <p:spPr bwMode="auto">
              <a:xfrm>
                <a:off x="371843" y="2633513"/>
                <a:ext cx="8497836" cy="1380347"/>
              </a:xfrm>
              <a:prstGeom prst="rect">
                <a:avLst/>
              </a:prstGeom>
              <a:solidFill>
                <a:srgbClr val="004B91">
                  <a:alpha val="6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0" name="TextBox 19"/>
              <p:cNvSpPr txBox="1"/>
              <p:nvPr/>
            </p:nvSpPr>
            <p:spPr>
              <a:xfrm>
                <a:off x="371842" y="2633799"/>
                <a:ext cx="2361736"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Application Platform Services</a:t>
                </a:r>
                <a:endParaRPr lang="en-US" sz="1400" dirty="0">
                  <a:solidFill>
                    <a:schemeClr val="bg1"/>
                  </a:solidFill>
                </a:endParaRPr>
              </a:p>
            </p:txBody>
          </p:sp>
          <p:sp>
            <p:nvSpPr>
              <p:cNvPr id="21" name="Rectangle 7"/>
              <p:cNvSpPr/>
              <p:nvPr/>
            </p:nvSpPr>
            <p:spPr bwMode="auto">
              <a:xfrm>
                <a:off x="499249" y="2989706"/>
                <a:ext cx="189996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Content Distribution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CloudFront</a:t>
                </a:r>
              </a:p>
            </p:txBody>
          </p:sp>
          <p:sp>
            <p:nvSpPr>
              <p:cNvPr id="22" name="Rectangle 7"/>
              <p:cNvSpPr/>
              <p:nvPr/>
            </p:nvSpPr>
            <p:spPr bwMode="auto">
              <a:xfrm>
                <a:off x="2542901" y="2989706"/>
                <a:ext cx="1980253"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Application Svcs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Simple Workflow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Service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CloudSearch</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SNS, SQS, SES</a:t>
                </a:r>
              </a:p>
            </p:txBody>
          </p:sp>
          <p:sp>
            <p:nvSpPr>
              <p:cNvPr id="23" name="Rectangle 7"/>
              <p:cNvSpPr/>
              <p:nvPr/>
            </p:nvSpPr>
            <p:spPr bwMode="auto">
              <a:xfrm>
                <a:off x="4656709" y="2989706"/>
                <a:ext cx="193512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Parallel Processing</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MapReduc</a:t>
                </a:r>
                <a:r>
                  <a:rPr lang="en-US" altLang="ja-JP" sz="900" dirty="0" smtClean="0">
                    <a:solidFill>
                      <a:schemeClr val="tx1"/>
                    </a:solidFill>
                    <a:latin typeface="Arial" pitchFamily="34" charset="0"/>
                    <a:cs typeface="Arial" pitchFamily="34" charset="0"/>
                    <a:sym typeface="Times New Roman" pitchFamily="18" charset="0"/>
                  </a:rPr>
                  <a:t>e</a:t>
                </a:r>
                <a:endParaRPr lang="en-US" altLang="ja-JP" sz="900" dirty="0">
                  <a:solidFill>
                    <a:schemeClr val="tx1"/>
                  </a:solidFill>
                  <a:latin typeface="Arial" pitchFamily="34" charset="0"/>
                  <a:cs typeface="Arial" pitchFamily="34" charset="0"/>
                  <a:sym typeface="Times New Roman" pitchFamily="18" charset="0"/>
                </a:endParaRPr>
              </a:p>
            </p:txBody>
          </p:sp>
          <p:sp>
            <p:nvSpPr>
              <p:cNvPr id="24" name="Rectangle 7"/>
              <p:cNvSpPr/>
              <p:nvPr/>
            </p:nvSpPr>
            <p:spPr bwMode="auto">
              <a:xfrm>
                <a:off x="6723043" y="2989706"/>
                <a:ext cx="1960138"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Libraries &amp; SDKs</a:t>
                </a:r>
              </a:p>
              <a:p>
                <a:pPr algn="ctr">
                  <a:defRPr/>
                </a:pPr>
                <a:r>
                  <a:rPr lang="en-US" sz="900" dirty="0">
                    <a:solidFill>
                      <a:schemeClr val="tx1">
                        <a:lumMod val="75000"/>
                        <a:lumOff val="25000"/>
                      </a:schemeClr>
                    </a:solidFill>
                    <a:latin typeface="Arial" pitchFamily="34" charset="0"/>
                    <a:cs typeface="Arial" pitchFamily="34" charset="0"/>
                    <a:sym typeface="Times New Roman" pitchFamily="18" charset="0"/>
                  </a:rPr>
                  <a:t>Java, </a:t>
                </a:r>
                <a:r>
                  <a:rPr lang="en-US" sz="900" dirty="0" smtClean="0">
                    <a:solidFill>
                      <a:schemeClr val="tx1">
                        <a:lumMod val="75000"/>
                        <a:lumOff val="25000"/>
                      </a:schemeClr>
                    </a:solidFill>
                    <a:latin typeface="Arial" pitchFamily="34" charset="0"/>
                    <a:cs typeface="Arial" pitchFamily="34" charset="0"/>
                    <a:sym typeface="Times New Roman" pitchFamily="18" charset="0"/>
                  </a:rPr>
                  <a:t>PHP, Python, </a:t>
                </a:r>
              </a:p>
              <a:p>
                <a:pPr algn="ctr">
                  <a:defRPr/>
                </a:pPr>
                <a:r>
                  <a:rPr lang="en-US" sz="900" dirty="0" smtClean="0">
                    <a:solidFill>
                      <a:schemeClr val="tx1">
                        <a:lumMod val="75000"/>
                        <a:lumOff val="25000"/>
                      </a:schemeClr>
                    </a:solidFill>
                    <a:latin typeface="Arial" pitchFamily="34" charset="0"/>
                    <a:cs typeface="Arial" pitchFamily="34" charset="0"/>
                    <a:sym typeface="Times New Roman" pitchFamily="18" charset="0"/>
                  </a:rPr>
                  <a:t>Ruby, .NET</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0" name="Rectangle 7"/>
            <p:cNvSpPr/>
            <p:nvPr/>
          </p:nvSpPr>
          <p:spPr bwMode="auto">
            <a:xfrm>
              <a:off x="411835" y="1195891"/>
              <a:ext cx="1909606"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Identity &amp; Access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IAM</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Identity Federation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Consolidated</a:t>
              </a:r>
              <a:r>
                <a:rPr lang="ja-JP" altLang="en-US" sz="900" dirty="0">
                  <a:solidFill>
                    <a:schemeClr val="tx1">
                      <a:lumMod val="75000"/>
                      <a:lumOff val="25000"/>
                    </a:schemeClr>
                  </a:solidFill>
                  <a:latin typeface="Arial" pitchFamily="34" charset="0"/>
                  <a:cs typeface="Arial" pitchFamily="34" charset="0"/>
                  <a:sym typeface="Times New Roman" pitchFamily="18" charset="0"/>
                </a:rPr>
                <a: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Billing</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1" name="Rectangle 7"/>
            <p:cNvSpPr/>
            <p:nvPr/>
          </p:nvSpPr>
          <p:spPr bwMode="auto">
            <a:xfrm>
              <a:off x="2465863" y="1195891"/>
              <a:ext cx="1990307"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Web </a:t>
              </a: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Interface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Management Console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2" name="Rectangle 7"/>
            <p:cNvSpPr/>
            <p:nvPr/>
          </p:nvSpPr>
          <p:spPr bwMode="auto">
            <a:xfrm>
              <a:off x="4590403" y="1195891"/>
              <a:ext cx="1944945"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Monitoring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CloudWatch </a:t>
              </a:r>
            </a:p>
          </p:txBody>
        </p:sp>
        <p:sp>
          <p:nvSpPr>
            <p:cNvPr id="13" name="Rectangle 7"/>
            <p:cNvSpPr/>
            <p:nvPr/>
          </p:nvSpPr>
          <p:spPr bwMode="auto">
            <a:xfrm>
              <a:off x="6667228" y="1195891"/>
              <a:ext cx="1978884"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100" b="1" dirty="0">
                  <a:solidFill>
                    <a:schemeClr val="tx1">
                      <a:lumMod val="75000"/>
                      <a:lumOff val="25000"/>
                    </a:schemeClr>
                  </a:solidFill>
                  <a:latin typeface="Arial" pitchFamily="34" charset="0"/>
                  <a:cs typeface="Arial" pitchFamily="34" charset="0"/>
                  <a:sym typeface="Times New Roman" pitchFamily="18" charset="0"/>
                </a:rPr>
                <a:t>Deployment &amp; </a:t>
              </a:r>
              <a:r>
                <a:rPr lang="en-US" altLang="ja-JP" sz="1100" b="1" dirty="0" smtClean="0">
                  <a:solidFill>
                    <a:schemeClr val="tx1">
                      <a:lumMod val="75000"/>
                      <a:lumOff val="25000"/>
                    </a:schemeClr>
                  </a:solidFill>
                  <a:latin typeface="Arial" pitchFamily="34" charset="0"/>
                  <a:cs typeface="Arial" pitchFamily="34" charset="0"/>
                  <a:sym typeface="Times New Roman" pitchFamily="18" charset="0"/>
                </a:rPr>
                <a:t>Automation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Elastic Beanstalk</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CloudFormation</a:t>
              </a:r>
            </a:p>
          </p:txBody>
        </p:sp>
        <p:sp>
          <p:nvSpPr>
            <p:cNvPr id="14" name="Rectangle 5"/>
            <p:cNvSpPr/>
            <p:nvPr/>
          </p:nvSpPr>
          <p:spPr bwMode="auto">
            <a:xfrm>
              <a:off x="292536" y="4225840"/>
              <a:ext cx="8551921" cy="807298"/>
            </a:xfrm>
            <a:prstGeom prst="rect">
              <a:avLst/>
            </a:prstGeom>
            <a:solidFill>
              <a:srgbClr val="004B91"/>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sz="1600" b="1" dirty="0">
                <a:solidFill>
                  <a:schemeClr val="tx1"/>
                </a:solidFill>
                <a:latin typeface="Arial" pitchFamily="34" charset="0"/>
                <a:cs typeface="Arial" pitchFamily="34" charset="0"/>
                <a:sym typeface="Times New Roman" pitchFamily="18" charset="0"/>
              </a:endParaRPr>
            </a:p>
          </p:txBody>
        </p:sp>
        <p:sp>
          <p:nvSpPr>
            <p:cNvPr id="15" name="TextBox 14"/>
            <p:cNvSpPr txBox="1"/>
            <p:nvPr/>
          </p:nvSpPr>
          <p:spPr>
            <a:xfrm>
              <a:off x="319227" y="4442374"/>
              <a:ext cx="3073197" cy="276081"/>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dirty="0" smtClean="0">
                  <a:solidFill>
                    <a:schemeClr val="bg1"/>
                  </a:solidFill>
                </a:rPr>
                <a:t>AWS Global Infrastructure</a:t>
              </a:r>
              <a:endParaRPr lang="en-US" dirty="0">
                <a:solidFill>
                  <a:schemeClr val="bg1"/>
                </a:solidFill>
              </a:endParaRPr>
            </a:p>
          </p:txBody>
        </p:sp>
        <p:sp>
          <p:nvSpPr>
            <p:cNvPr id="16" name="Rectangle 7"/>
            <p:cNvSpPr/>
            <p:nvPr/>
          </p:nvSpPr>
          <p:spPr bwMode="auto">
            <a:xfrm>
              <a:off x="3630262" y="4648574"/>
              <a:ext cx="2564291" cy="333965"/>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Regions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17" name="Rectangle 7"/>
            <p:cNvSpPr/>
            <p:nvPr/>
          </p:nvSpPr>
          <p:spPr bwMode="auto">
            <a:xfrm>
              <a:off x="3630262" y="4296856"/>
              <a:ext cx="2564291" cy="33263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Availability Zones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18" name="Rectangle 7"/>
            <p:cNvSpPr/>
            <p:nvPr/>
          </p:nvSpPr>
          <p:spPr bwMode="auto">
            <a:xfrm>
              <a:off x="6326567" y="4296856"/>
              <a:ext cx="2313370" cy="68568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Edge Locations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grpSp>
    </p:spTree>
    <p:extLst>
      <p:ext uri="{BB962C8B-B14F-4D97-AF65-F5344CB8AC3E}">
        <p14:creationId xmlns:p14="http://schemas.microsoft.com/office/powerpoint/2010/main" val="786601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9"/>
          <p:cNvSpPr/>
          <p:nvPr/>
        </p:nvSpPr>
        <p:spPr>
          <a:xfrm>
            <a:off x="766572" y="680150"/>
            <a:ext cx="7840980" cy="2631948"/>
          </a:xfrm>
          <a:custGeom>
            <a:avLst/>
            <a:gdLst/>
            <a:ahLst/>
            <a:cxnLst/>
            <a:rect l="l" t="t" r="r" b="b"/>
            <a:pathLst>
              <a:path w="7840980" h="2631948">
                <a:moveTo>
                  <a:pt x="4572" y="2627376"/>
                </a:moveTo>
                <a:lnTo>
                  <a:pt x="7836408" y="2627376"/>
                </a:lnTo>
                <a:moveTo>
                  <a:pt x="4572" y="1754124"/>
                </a:moveTo>
                <a:lnTo>
                  <a:pt x="7836408" y="1754124"/>
                </a:lnTo>
                <a:moveTo>
                  <a:pt x="4572" y="879348"/>
                </a:moveTo>
                <a:lnTo>
                  <a:pt x="7836408" y="879348"/>
                </a:lnTo>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3" name="object 20"/>
          <p:cNvSpPr/>
          <p:nvPr/>
        </p:nvSpPr>
        <p:spPr>
          <a:xfrm>
            <a:off x="766572" y="4177730"/>
            <a:ext cx="7840980" cy="9144"/>
          </a:xfrm>
          <a:custGeom>
            <a:avLst/>
            <a:gdLst/>
            <a:ahLst/>
            <a:cxnLst/>
            <a:rect l="l" t="t" r="r" b="b"/>
            <a:pathLst>
              <a:path w="7840980" h="9144">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4" name="object 21"/>
          <p:cNvSpPr/>
          <p:nvPr/>
        </p:nvSpPr>
        <p:spPr>
          <a:xfrm>
            <a:off x="766572" y="4177730"/>
            <a:ext cx="7840980" cy="77724"/>
          </a:xfrm>
          <a:custGeom>
            <a:avLst/>
            <a:gdLst/>
            <a:ahLst/>
            <a:cxnLst/>
            <a:rect l="l" t="t" r="r" b="b"/>
            <a:pathLst>
              <a:path w="7840980" h="77724">
                <a:moveTo>
                  <a:pt x="4572" y="4572"/>
                </a:moveTo>
                <a:lnTo>
                  <a:pt x="4572" y="73152"/>
                </a:lnTo>
                <a:moveTo>
                  <a:pt x="330708" y="4572"/>
                </a:moveTo>
                <a:lnTo>
                  <a:pt x="330708" y="73152"/>
                </a:lnTo>
                <a:moveTo>
                  <a:pt x="656844" y="4572"/>
                </a:moveTo>
                <a:lnTo>
                  <a:pt x="656844" y="73152"/>
                </a:lnTo>
                <a:moveTo>
                  <a:pt x="982979" y="4572"/>
                </a:moveTo>
                <a:lnTo>
                  <a:pt x="982979" y="73152"/>
                </a:lnTo>
                <a:moveTo>
                  <a:pt x="1309116" y="4572"/>
                </a:moveTo>
                <a:lnTo>
                  <a:pt x="1309116" y="73152"/>
                </a:lnTo>
                <a:moveTo>
                  <a:pt x="1635252" y="4572"/>
                </a:moveTo>
                <a:lnTo>
                  <a:pt x="1635252" y="73152"/>
                </a:lnTo>
                <a:moveTo>
                  <a:pt x="1962912" y="4572"/>
                </a:moveTo>
                <a:lnTo>
                  <a:pt x="1962912" y="73152"/>
                </a:lnTo>
                <a:moveTo>
                  <a:pt x="2289048" y="4572"/>
                </a:moveTo>
                <a:lnTo>
                  <a:pt x="2289048" y="73152"/>
                </a:lnTo>
                <a:moveTo>
                  <a:pt x="2615184" y="4572"/>
                </a:moveTo>
                <a:lnTo>
                  <a:pt x="2615184" y="73152"/>
                </a:lnTo>
                <a:moveTo>
                  <a:pt x="2941320" y="4572"/>
                </a:moveTo>
                <a:lnTo>
                  <a:pt x="2941320" y="73152"/>
                </a:lnTo>
                <a:moveTo>
                  <a:pt x="3267456" y="4572"/>
                </a:moveTo>
                <a:lnTo>
                  <a:pt x="3267456" y="73152"/>
                </a:lnTo>
                <a:moveTo>
                  <a:pt x="3593592" y="4572"/>
                </a:moveTo>
                <a:lnTo>
                  <a:pt x="3593592" y="73152"/>
                </a:lnTo>
                <a:moveTo>
                  <a:pt x="3921252" y="4572"/>
                </a:moveTo>
                <a:lnTo>
                  <a:pt x="3921252" y="73152"/>
                </a:lnTo>
                <a:moveTo>
                  <a:pt x="4247388" y="4572"/>
                </a:moveTo>
                <a:lnTo>
                  <a:pt x="4247388" y="73152"/>
                </a:lnTo>
                <a:moveTo>
                  <a:pt x="4573524" y="4572"/>
                </a:moveTo>
                <a:lnTo>
                  <a:pt x="4573524" y="73152"/>
                </a:lnTo>
                <a:moveTo>
                  <a:pt x="4899660" y="4572"/>
                </a:moveTo>
                <a:lnTo>
                  <a:pt x="4899660" y="73152"/>
                </a:lnTo>
                <a:moveTo>
                  <a:pt x="5225796" y="4572"/>
                </a:moveTo>
                <a:lnTo>
                  <a:pt x="5225796" y="73152"/>
                </a:lnTo>
                <a:moveTo>
                  <a:pt x="5551932" y="4572"/>
                </a:moveTo>
                <a:lnTo>
                  <a:pt x="5551932" y="73152"/>
                </a:lnTo>
                <a:moveTo>
                  <a:pt x="5878068" y="4572"/>
                </a:moveTo>
                <a:lnTo>
                  <a:pt x="5878068" y="73152"/>
                </a:lnTo>
                <a:moveTo>
                  <a:pt x="6205728" y="4572"/>
                </a:moveTo>
                <a:lnTo>
                  <a:pt x="6205728" y="73152"/>
                </a:lnTo>
                <a:moveTo>
                  <a:pt x="6531864" y="4572"/>
                </a:moveTo>
                <a:lnTo>
                  <a:pt x="6531864" y="73152"/>
                </a:lnTo>
                <a:moveTo>
                  <a:pt x="6858000" y="4572"/>
                </a:moveTo>
                <a:lnTo>
                  <a:pt x="6858000" y="73152"/>
                </a:lnTo>
                <a:moveTo>
                  <a:pt x="7184135" y="4572"/>
                </a:moveTo>
                <a:lnTo>
                  <a:pt x="7184135" y="73152"/>
                </a:lnTo>
                <a:moveTo>
                  <a:pt x="7510271" y="4572"/>
                </a:moveTo>
                <a:lnTo>
                  <a:pt x="7510271" y="73152"/>
                </a:lnTo>
                <a:moveTo>
                  <a:pt x="7836408" y="4572"/>
                </a:moveTo>
                <a:lnTo>
                  <a:pt x="7836408" y="7315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61862"/>
            <a:ext cx="7880604" cy="3369564"/>
          </a:xfrm>
          <a:prstGeom prst="rect">
            <a:avLst/>
          </a:prstGeom>
        </p:spPr>
      </p:pic>
      <p:sp>
        <p:nvSpPr>
          <p:cNvPr id="6" name="text 1"/>
          <p:cNvSpPr txBox="1"/>
          <p:nvPr/>
        </p:nvSpPr>
        <p:spPr>
          <a:xfrm>
            <a:off x="70713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0</a:t>
            </a:r>
            <a:endParaRPr sz="1800">
              <a:solidFill>
                <a:schemeClr val="accent2">
                  <a:lumMod val="75000"/>
                </a:schemeClr>
              </a:solidFill>
              <a:latin typeface="Arial"/>
              <a:cs typeface="Arial"/>
            </a:endParaRPr>
          </a:p>
        </p:txBody>
      </p:sp>
      <p:sp>
        <p:nvSpPr>
          <p:cNvPr id="7" name="text 1"/>
          <p:cNvSpPr txBox="1"/>
          <p:nvPr/>
        </p:nvSpPr>
        <p:spPr>
          <a:xfrm>
            <a:off x="103357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1</a:t>
            </a:r>
            <a:endParaRPr sz="1800">
              <a:solidFill>
                <a:schemeClr val="accent2">
                  <a:lumMod val="75000"/>
                </a:schemeClr>
              </a:solidFill>
              <a:latin typeface="Arial"/>
              <a:cs typeface="Arial"/>
            </a:endParaRPr>
          </a:p>
        </p:txBody>
      </p:sp>
      <p:sp>
        <p:nvSpPr>
          <p:cNvPr id="8" name="text 1"/>
          <p:cNvSpPr txBox="1"/>
          <p:nvPr/>
        </p:nvSpPr>
        <p:spPr>
          <a:xfrm>
            <a:off x="1360043"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2</a:t>
            </a:r>
            <a:endParaRPr sz="1800">
              <a:solidFill>
                <a:schemeClr val="accent2">
                  <a:lumMod val="75000"/>
                </a:schemeClr>
              </a:solidFill>
              <a:latin typeface="Arial"/>
              <a:cs typeface="Arial"/>
            </a:endParaRPr>
          </a:p>
        </p:txBody>
      </p:sp>
      <p:sp>
        <p:nvSpPr>
          <p:cNvPr id="9" name="text 1"/>
          <p:cNvSpPr txBox="1"/>
          <p:nvPr/>
        </p:nvSpPr>
        <p:spPr>
          <a:xfrm>
            <a:off x="1686432"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3</a:t>
            </a:r>
            <a:endParaRPr sz="1800">
              <a:solidFill>
                <a:schemeClr val="accent2">
                  <a:lumMod val="75000"/>
                </a:schemeClr>
              </a:solidFill>
              <a:latin typeface="Arial"/>
              <a:cs typeface="Arial"/>
            </a:endParaRPr>
          </a:p>
        </p:txBody>
      </p:sp>
      <p:sp>
        <p:nvSpPr>
          <p:cNvPr id="10" name="text 1"/>
          <p:cNvSpPr txBox="1"/>
          <p:nvPr/>
        </p:nvSpPr>
        <p:spPr>
          <a:xfrm>
            <a:off x="201295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4</a:t>
            </a:r>
            <a:endParaRPr sz="1800">
              <a:solidFill>
                <a:schemeClr val="accent2">
                  <a:lumMod val="75000"/>
                </a:schemeClr>
              </a:solidFill>
              <a:latin typeface="Arial"/>
              <a:cs typeface="Arial"/>
            </a:endParaRPr>
          </a:p>
        </p:txBody>
      </p:sp>
      <p:sp>
        <p:nvSpPr>
          <p:cNvPr id="11" name="text 1"/>
          <p:cNvSpPr txBox="1"/>
          <p:nvPr/>
        </p:nvSpPr>
        <p:spPr>
          <a:xfrm>
            <a:off x="233934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5</a:t>
            </a:r>
            <a:endParaRPr sz="1800">
              <a:solidFill>
                <a:schemeClr val="accent2">
                  <a:lumMod val="75000"/>
                </a:schemeClr>
              </a:solidFill>
              <a:latin typeface="Arial"/>
              <a:cs typeface="Arial"/>
            </a:endParaRPr>
          </a:p>
        </p:txBody>
      </p:sp>
      <p:sp>
        <p:nvSpPr>
          <p:cNvPr id="12" name="text 1"/>
          <p:cNvSpPr txBox="1"/>
          <p:nvPr/>
        </p:nvSpPr>
        <p:spPr>
          <a:xfrm>
            <a:off x="266573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6</a:t>
            </a:r>
            <a:endParaRPr sz="1800">
              <a:solidFill>
                <a:schemeClr val="accent2">
                  <a:lumMod val="75000"/>
                </a:schemeClr>
              </a:solidFill>
              <a:latin typeface="Arial"/>
              <a:cs typeface="Arial"/>
            </a:endParaRPr>
          </a:p>
        </p:txBody>
      </p:sp>
      <p:sp>
        <p:nvSpPr>
          <p:cNvPr id="13" name="text 1"/>
          <p:cNvSpPr txBox="1"/>
          <p:nvPr/>
        </p:nvSpPr>
        <p:spPr>
          <a:xfrm>
            <a:off x="299224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7</a:t>
            </a:r>
            <a:endParaRPr sz="1800">
              <a:solidFill>
                <a:schemeClr val="accent2">
                  <a:lumMod val="75000"/>
                </a:schemeClr>
              </a:solidFill>
              <a:latin typeface="Arial"/>
              <a:cs typeface="Arial"/>
            </a:endParaRPr>
          </a:p>
        </p:txBody>
      </p:sp>
      <p:sp>
        <p:nvSpPr>
          <p:cNvPr id="14" name="text 1"/>
          <p:cNvSpPr txBox="1"/>
          <p:nvPr/>
        </p:nvSpPr>
        <p:spPr>
          <a:xfrm>
            <a:off x="331863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8</a:t>
            </a:r>
            <a:endParaRPr sz="1800">
              <a:solidFill>
                <a:schemeClr val="accent2">
                  <a:lumMod val="75000"/>
                </a:schemeClr>
              </a:solidFill>
              <a:latin typeface="Arial"/>
              <a:cs typeface="Arial"/>
            </a:endParaRPr>
          </a:p>
        </p:txBody>
      </p:sp>
      <p:sp>
        <p:nvSpPr>
          <p:cNvPr id="15" name="text 1"/>
          <p:cNvSpPr txBox="1"/>
          <p:nvPr/>
        </p:nvSpPr>
        <p:spPr>
          <a:xfrm>
            <a:off x="3645153" y="4322219"/>
            <a:ext cx="4780861" cy="535531"/>
          </a:xfrm>
          <a:prstGeom prst="rect">
            <a:avLst/>
          </a:prstGeom>
        </p:spPr>
        <p:txBody>
          <a:bodyPr vert="horz" wrap="none" lIns="0" tIns="0" rIns="0" bIns="0" rtlCol="0">
            <a:spAutoFit/>
          </a:bodyPr>
          <a:lstStyle/>
          <a:p>
            <a:pPr marL="0">
              <a:lnSpc>
                <a:spcPct val="100000"/>
              </a:lnSpc>
            </a:pPr>
            <a:r>
              <a:rPr sz="1680" spc="10" dirty="0">
                <a:solidFill>
                  <a:schemeClr val="accent2">
                    <a:lumMod val="75000"/>
                  </a:schemeClr>
                </a:solidFill>
                <a:latin typeface="Arial"/>
                <a:cs typeface="Arial"/>
              </a:rPr>
              <a:t>9   10 11 12 13 14 15 16 17 18 19 20 21 22 23 24</a:t>
            </a:r>
            <a:endParaRPr sz="1600">
              <a:solidFill>
                <a:schemeClr val="accent2">
                  <a:lumMod val="75000"/>
                </a:schemeClr>
              </a:solidFill>
              <a:latin typeface="Arial"/>
              <a:cs typeface="Arial"/>
            </a:endParaRPr>
          </a:p>
          <a:p>
            <a:pPr marL="407797">
              <a:lnSpc>
                <a:spcPct val="100000"/>
              </a:lnSpc>
            </a:pPr>
            <a:r>
              <a:rPr sz="1800" b="1" spc="10" dirty="0">
                <a:solidFill>
                  <a:schemeClr val="accent2">
                    <a:lumMod val="75000"/>
                  </a:schemeClr>
                </a:solidFill>
                <a:latin typeface="Arial"/>
                <a:cs typeface="Arial"/>
              </a:rPr>
              <a:t>Hour  of  day</a:t>
            </a:r>
            <a:endParaRPr sz="1800">
              <a:solidFill>
                <a:schemeClr val="accent2">
                  <a:lumMod val="75000"/>
                </a:schemeClr>
              </a:solidFill>
              <a:latin typeface="Arial"/>
              <a:cs typeface="Arial"/>
            </a:endParaRPr>
          </a:p>
        </p:txBody>
      </p:sp>
      <p:sp>
        <p:nvSpPr>
          <p:cNvPr id="16" name="text 1"/>
          <p:cNvSpPr txBox="1"/>
          <p:nvPr/>
        </p:nvSpPr>
        <p:spPr>
          <a:xfrm rot="-5400000">
            <a:off x="-43599" y="2265193"/>
            <a:ext cx="1336263" cy="276999"/>
          </a:xfrm>
          <a:prstGeom prst="rect">
            <a:avLst/>
          </a:prstGeom>
        </p:spPr>
        <p:txBody>
          <a:bodyPr vert="horz" wrap="none" lIns="0" tIns="0" rIns="0" bIns="0" rtlCol="0">
            <a:spAutoFit/>
          </a:bodyPr>
          <a:lstStyle/>
          <a:p>
            <a:pPr marL="0">
              <a:lnSpc>
                <a:spcPct val="100000"/>
              </a:lnSpc>
            </a:pPr>
            <a:r>
              <a:rPr sz="1800" b="1" spc="10" dirty="0">
                <a:solidFill>
                  <a:schemeClr val="accent2">
                    <a:lumMod val="75000"/>
                  </a:schemeClr>
                </a:solidFill>
                <a:latin typeface="Arial"/>
                <a:cs typeface="Arial"/>
              </a:rPr>
              <a:t>Server  load</a:t>
            </a:r>
            <a:endParaRPr sz="1800">
              <a:solidFill>
                <a:schemeClr val="accent2">
                  <a:lumMod val="75000"/>
                </a:schemeClr>
              </a:solidFill>
              <a:latin typeface="Arial"/>
              <a:cs typeface="Arial"/>
            </a:endParaRPr>
          </a:p>
        </p:txBody>
      </p:sp>
      <p:sp>
        <p:nvSpPr>
          <p:cNvPr id="17" name="object 22"/>
          <p:cNvSpPr/>
          <p:nvPr/>
        </p:nvSpPr>
        <p:spPr>
          <a:xfrm>
            <a:off x="781812" y="2376362"/>
            <a:ext cx="7838187" cy="57912"/>
          </a:xfrm>
          <a:custGeom>
            <a:avLst/>
            <a:gdLst/>
            <a:ahLst/>
            <a:cxnLst/>
            <a:rect l="l" t="t" r="r" b="b"/>
            <a:pathLst>
              <a:path w="7838187" h="57912">
                <a:moveTo>
                  <a:pt x="28956" y="28956"/>
                </a:moveTo>
                <a:lnTo>
                  <a:pt x="7809230" y="28956"/>
                </a:lnTo>
              </a:path>
            </a:pathLst>
          </a:custGeom>
          <a:ln w="57912">
            <a:solidFill>
              <a:srgbClr val="FF0000"/>
            </a:solidFill>
          </a:ln>
        </p:spPr>
        <p:txBody>
          <a:bodyPr wrap="square" lIns="0" tIns="0" rIns="0" bIns="0" rtlCol="0">
            <a:noAutofit/>
          </a:bodyPr>
          <a:lstStyle/>
          <a:p>
            <a:endParaRPr>
              <a:solidFill>
                <a:schemeClr val="accent2">
                  <a:lumMod val="75000"/>
                </a:schemeClr>
              </a:solidFill>
            </a:endParaRPr>
          </a:p>
        </p:txBody>
      </p:sp>
      <p:sp>
        <p:nvSpPr>
          <p:cNvPr id="18" name="text 1"/>
          <p:cNvSpPr txBox="1"/>
          <p:nvPr/>
        </p:nvSpPr>
        <p:spPr>
          <a:xfrm>
            <a:off x="6633718" y="2124774"/>
            <a:ext cx="1876989"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Calibri"/>
                <a:cs typeface="Calibri"/>
              </a:rPr>
              <a:t>Capacity of 1 server</a:t>
            </a:r>
            <a:endParaRPr sz="1800">
              <a:solidFill>
                <a:schemeClr val="accent2">
                  <a:lumMod val="75000"/>
                </a:schemeClr>
              </a:solidFill>
              <a:latin typeface="Calibri"/>
              <a:cs typeface="Calibri"/>
            </a:endParaRPr>
          </a:p>
        </p:txBody>
      </p:sp>
      <p:sp>
        <p:nvSpPr>
          <p:cNvPr id="20" name="text 1"/>
          <p:cNvSpPr txBox="1"/>
          <p:nvPr/>
        </p:nvSpPr>
        <p:spPr>
          <a:xfrm>
            <a:off x="5776500" y="320900"/>
            <a:ext cx="2653868" cy="272382"/>
          </a:xfrm>
          <a:prstGeom prst="rect">
            <a:avLst/>
          </a:prstGeom>
        </p:spPr>
        <p:txBody>
          <a:bodyPr vert="horz" wrap="none" lIns="0" tIns="0" rIns="0" bIns="0" rtlCol="0">
            <a:spAutoFit/>
          </a:bodyPr>
          <a:lstStyle/>
          <a:p>
            <a:pPr marL="0">
              <a:lnSpc>
                <a:spcPct val="100000"/>
              </a:lnSpc>
            </a:pPr>
            <a:r>
              <a:rPr sz="1770" spc="10" dirty="0">
                <a:solidFill>
                  <a:schemeClr val="accent2">
                    <a:lumMod val="75000"/>
                  </a:schemeClr>
                </a:solidFill>
                <a:latin typeface="Calibri"/>
                <a:cs typeface="Calibri"/>
              </a:rPr>
              <a:t>Traditional capacity required</a:t>
            </a:r>
            <a:endParaRPr sz="1700" dirty="0">
              <a:solidFill>
                <a:schemeClr val="accent2">
                  <a:lumMod val="75000"/>
                </a:schemeClr>
              </a:solidFill>
              <a:latin typeface="Calibri"/>
              <a:cs typeface="Calibri"/>
            </a:endParaRPr>
          </a:p>
        </p:txBody>
      </p:sp>
    </p:spTree>
    <p:extLst>
      <p:ext uri="{BB962C8B-B14F-4D97-AF65-F5344CB8AC3E}">
        <p14:creationId xmlns:p14="http://schemas.microsoft.com/office/powerpoint/2010/main" val="149220537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a:t>Physical Security of Data Centers</a:t>
            </a:r>
          </a:p>
        </p:txBody>
      </p:sp>
      <p:sp>
        <p:nvSpPr>
          <p:cNvPr id="25602" name="Rectangle 2"/>
          <p:cNvSpPr>
            <a:spLocks noGrp="1" noChangeArrowheads="1"/>
          </p:cNvSpPr>
          <p:nvPr>
            <p:ph idx="1"/>
          </p:nvPr>
        </p:nvSpPr>
        <p:spPr>
          <a:xfrm>
            <a:off x="457200" y="1198960"/>
            <a:ext cx="8229600" cy="3057525"/>
          </a:xfrm>
          <a:ln/>
        </p:spPr>
        <p:txBody>
          <a:bodyPr>
            <a:normAutofit lnSpcReduction="10000"/>
          </a:bodyPr>
          <a:lstStyle/>
          <a:p>
            <a:pPr>
              <a:spcBef>
                <a:spcPct val="0"/>
              </a:spcBef>
            </a:pPr>
            <a:r>
              <a:rPr lang="en-US" sz="2000" dirty="0"/>
              <a:t>Amazon has been building large-scale data centers for many years</a:t>
            </a:r>
          </a:p>
          <a:p>
            <a:pPr>
              <a:spcBef>
                <a:spcPts val="500"/>
              </a:spcBef>
            </a:pPr>
            <a:r>
              <a:rPr lang="en-US" sz="2000" dirty="0"/>
              <a:t>Important attributes:</a:t>
            </a:r>
          </a:p>
          <a:p>
            <a:pPr marL="704850" lvl="1">
              <a:spcBef>
                <a:spcPts val="438"/>
              </a:spcBef>
            </a:pPr>
            <a:r>
              <a:rPr lang="en-US" sz="1700" dirty="0"/>
              <a:t>Non-descript facilities</a:t>
            </a:r>
          </a:p>
          <a:p>
            <a:pPr marL="704850" lvl="1">
              <a:spcBef>
                <a:spcPts val="438"/>
              </a:spcBef>
            </a:pPr>
            <a:r>
              <a:rPr lang="en-US" sz="1700" dirty="0"/>
              <a:t>Robust perimeter controls</a:t>
            </a:r>
          </a:p>
          <a:p>
            <a:pPr marL="704850" lvl="1">
              <a:spcBef>
                <a:spcPts val="438"/>
              </a:spcBef>
            </a:pPr>
            <a:r>
              <a:rPr lang="en-US" sz="1700" dirty="0"/>
              <a:t>Strictly controlled physical access</a:t>
            </a:r>
          </a:p>
          <a:p>
            <a:pPr marL="704850" lvl="1">
              <a:spcBef>
                <a:spcPts val="438"/>
              </a:spcBef>
            </a:pPr>
            <a:r>
              <a:rPr lang="en-US" sz="1700" dirty="0"/>
              <a:t>2 or more levels of two-factor </a:t>
            </a:r>
            <a:r>
              <a:rPr lang="en-US" sz="1700" dirty="0" err="1"/>
              <a:t>auth</a:t>
            </a:r>
            <a:endParaRPr lang="en-US" sz="1700" dirty="0"/>
          </a:p>
          <a:p>
            <a:pPr>
              <a:spcBef>
                <a:spcPts val="500"/>
              </a:spcBef>
            </a:pPr>
            <a:r>
              <a:rPr lang="en-US" sz="2000" dirty="0"/>
              <a:t>Controlled, need-based access </a:t>
            </a:r>
          </a:p>
          <a:p>
            <a:pPr>
              <a:spcBef>
                <a:spcPts val="500"/>
              </a:spcBef>
            </a:pPr>
            <a:r>
              <a:rPr lang="en-US" sz="2000" dirty="0"/>
              <a:t>All access is logged and reviewed</a:t>
            </a:r>
          </a:p>
          <a:p>
            <a:pPr>
              <a:spcBef>
                <a:spcPts val="500"/>
              </a:spcBef>
            </a:pPr>
            <a:r>
              <a:rPr lang="en-US" sz="2000" dirty="0"/>
              <a:t>Separation of Duties</a:t>
            </a:r>
          </a:p>
          <a:p>
            <a:pPr marL="704850" lvl="1">
              <a:spcBef>
                <a:spcPts val="438"/>
              </a:spcBef>
            </a:pPr>
            <a:r>
              <a:rPr lang="en-US" sz="1700" dirty="0"/>
              <a:t>employees with physical access don</a:t>
            </a:r>
            <a:r>
              <a:rPr lang="ja-JP" altLang="en-US" sz="1700" dirty="0">
                <a:latin typeface="Arial"/>
              </a:rPr>
              <a:t>’</a:t>
            </a:r>
            <a:r>
              <a:rPr lang="en-US" sz="1700" dirty="0"/>
              <a:t>t have logical </a:t>
            </a:r>
            <a:r>
              <a:rPr lang="en-US" sz="1700" dirty="0" smtClean="0"/>
              <a:t>privileges</a:t>
            </a:r>
            <a:endParaRPr lang="en-US" sz="1700"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392" y="1682178"/>
            <a:ext cx="1996016" cy="1925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cap="flat">
                <a:solidFill>
                  <a:schemeClr val="tx1"/>
                </a:solidFill>
                <a:round/>
                <a:headEnd/>
                <a:tailEnd/>
              </a14:hiddenLine>
            </a:ext>
          </a:extLst>
        </p:spPr>
      </p:pic>
    </p:spTree>
    <p:extLst>
      <p:ext uri="{BB962C8B-B14F-4D97-AF65-F5344CB8AC3E}">
        <p14:creationId xmlns:p14="http://schemas.microsoft.com/office/powerpoint/2010/main" val="2419901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457201" y="-55471"/>
            <a:ext cx="8229600" cy="857250"/>
          </a:xfrm>
          <a:ln/>
        </p:spPr>
        <p:txBody>
          <a:bodyPr/>
          <a:lstStyle/>
          <a:p>
            <a:r>
              <a:rPr lang="en-US" dirty="0"/>
              <a:t>EC2 Security</a:t>
            </a:r>
          </a:p>
        </p:txBody>
      </p:sp>
      <p:sp>
        <p:nvSpPr>
          <p:cNvPr id="31746" name="Rectangle 2"/>
          <p:cNvSpPr>
            <a:spLocks noGrp="1" noChangeArrowheads="1"/>
          </p:cNvSpPr>
          <p:nvPr>
            <p:ph idx="1"/>
          </p:nvPr>
        </p:nvSpPr>
        <p:spPr>
          <a:xfrm>
            <a:off x="257984" y="673997"/>
            <a:ext cx="8229600" cy="3396853"/>
          </a:xfrm>
          <a:ln/>
        </p:spPr>
        <p:txBody>
          <a:bodyPr>
            <a:noAutofit/>
          </a:bodyPr>
          <a:lstStyle/>
          <a:p>
            <a:pPr>
              <a:spcBef>
                <a:spcPct val="0"/>
              </a:spcBef>
            </a:pPr>
            <a:r>
              <a:rPr lang="en-US" sz="1600" dirty="0"/>
              <a:t>Host operating system</a:t>
            </a:r>
          </a:p>
          <a:p>
            <a:pPr marL="704850" lvl="1">
              <a:spcBef>
                <a:spcPts val="525"/>
              </a:spcBef>
            </a:pPr>
            <a:r>
              <a:rPr lang="en-US" sz="1600" dirty="0"/>
              <a:t>Individual SSH keyed logins via bastion host for AWS admins</a:t>
            </a:r>
          </a:p>
          <a:p>
            <a:pPr marL="704850" lvl="1">
              <a:spcBef>
                <a:spcPts val="525"/>
              </a:spcBef>
            </a:pPr>
            <a:r>
              <a:rPr lang="en-US" sz="1600" dirty="0"/>
              <a:t>All accesses logged and audited</a:t>
            </a:r>
          </a:p>
          <a:p>
            <a:pPr>
              <a:spcBef>
                <a:spcPts val="600"/>
              </a:spcBef>
            </a:pPr>
            <a:r>
              <a:rPr lang="en-US" sz="1600" dirty="0"/>
              <a:t>Guest (a.k.a. Instance) operating system</a:t>
            </a:r>
          </a:p>
          <a:p>
            <a:pPr marL="704850" lvl="1">
              <a:spcBef>
                <a:spcPts val="525"/>
              </a:spcBef>
            </a:pPr>
            <a:r>
              <a:rPr lang="en-US" sz="1600" dirty="0"/>
              <a:t>Customer controlled (customer owns root/</a:t>
            </a:r>
            <a:r>
              <a:rPr lang="en-US" sz="1600" dirty="0" smtClean="0"/>
              <a:t>admin/</a:t>
            </a:r>
            <a:r>
              <a:rPr lang="en-US" sz="1600" dirty="0" err="1" smtClean="0"/>
              <a:t>keypairs</a:t>
            </a:r>
            <a:r>
              <a:rPr lang="en-US" sz="1600" dirty="0" smtClean="0"/>
              <a:t>)</a:t>
            </a:r>
            <a:endParaRPr lang="en-US" sz="1600" dirty="0"/>
          </a:p>
          <a:p>
            <a:pPr marL="704850" lvl="1">
              <a:spcBef>
                <a:spcPts val="525"/>
              </a:spcBef>
            </a:pPr>
            <a:r>
              <a:rPr lang="en-US" sz="1600" dirty="0"/>
              <a:t>AWS admins cannot log in</a:t>
            </a:r>
          </a:p>
          <a:p>
            <a:pPr>
              <a:spcBef>
                <a:spcPts val="600"/>
              </a:spcBef>
            </a:pPr>
            <a:r>
              <a:rPr lang="en-US" sz="1600" dirty="0" err="1" smtClean="0"/>
              <a:t>Stateful</a:t>
            </a:r>
            <a:r>
              <a:rPr lang="en-US" sz="1600" dirty="0" smtClean="0"/>
              <a:t> </a:t>
            </a:r>
            <a:r>
              <a:rPr lang="en-US" sz="1600" dirty="0"/>
              <a:t>firewall</a:t>
            </a:r>
          </a:p>
          <a:p>
            <a:pPr marL="704850" lvl="1">
              <a:spcBef>
                <a:spcPts val="525"/>
              </a:spcBef>
            </a:pPr>
            <a:r>
              <a:rPr lang="en-US" sz="1600" dirty="0"/>
              <a:t>Mandatory inbound firewall, default deny mode</a:t>
            </a:r>
          </a:p>
          <a:p>
            <a:pPr marL="704850" lvl="1">
              <a:spcBef>
                <a:spcPts val="525"/>
              </a:spcBef>
            </a:pPr>
            <a:r>
              <a:rPr lang="en-US" sz="1600" dirty="0"/>
              <a:t>Customer controls configuration via Security </a:t>
            </a:r>
            <a:r>
              <a:rPr lang="en-US" sz="1600" dirty="0" smtClean="0"/>
              <a:t>Groups</a:t>
            </a:r>
          </a:p>
          <a:p>
            <a:pPr eaLnBrk="1" hangingPunct="1">
              <a:lnSpc>
                <a:spcPct val="80000"/>
              </a:lnSpc>
            </a:pPr>
            <a:r>
              <a:rPr lang="en-US" sz="1600" dirty="0">
                <a:latin typeface="Arial" pitchFamily="34" charset="0"/>
                <a:ea typeface="ＭＳ Ｐゴシック" pitchFamily="34" charset="-128"/>
                <a:cs typeface="Arial" pitchFamily="34" charset="0"/>
              </a:rPr>
              <a:t>Signed API calls</a:t>
            </a:r>
          </a:p>
          <a:p>
            <a:pPr lvl="1" eaLnBrk="1" hangingPunct="1">
              <a:lnSpc>
                <a:spcPct val="80000"/>
              </a:lnSpc>
            </a:pPr>
            <a:r>
              <a:rPr lang="en-US" sz="1600" dirty="0">
                <a:latin typeface="Arial" pitchFamily="34" charset="0"/>
                <a:ea typeface="ＭＳ Ｐゴシック" pitchFamily="34" charset="-128"/>
                <a:cs typeface="Arial" pitchFamily="34" charset="0"/>
              </a:rPr>
              <a:t>Require X.509 certificate or customer’s secret AWS </a:t>
            </a:r>
            <a:r>
              <a:rPr lang="en-US" sz="1600" dirty="0" smtClean="0">
                <a:latin typeface="Arial" pitchFamily="34" charset="0"/>
                <a:ea typeface="ＭＳ Ｐゴシック" pitchFamily="34" charset="-128"/>
                <a:cs typeface="Arial" pitchFamily="34" charset="0"/>
              </a:rPr>
              <a:t>key</a:t>
            </a:r>
          </a:p>
          <a:p>
            <a:pPr>
              <a:lnSpc>
                <a:spcPct val="80000"/>
              </a:lnSpc>
            </a:pPr>
            <a:r>
              <a:rPr lang="en-US" sz="1600" dirty="0" smtClean="0">
                <a:latin typeface="Arial" pitchFamily="34" charset="0"/>
                <a:ea typeface="ＭＳ Ｐゴシック" pitchFamily="34" charset="-128"/>
                <a:cs typeface="Arial" pitchFamily="34" charset="0"/>
              </a:rPr>
              <a:t>Storage Security</a:t>
            </a:r>
          </a:p>
          <a:p>
            <a:pPr lvl="1">
              <a:lnSpc>
                <a:spcPct val="80000"/>
              </a:lnSpc>
            </a:pPr>
            <a:r>
              <a:rPr lang="en-US" sz="1600" dirty="0" smtClean="0">
                <a:latin typeface="Arial" pitchFamily="34" charset="0"/>
                <a:ea typeface="ＭＳ Ｐゴシック" pitchFamily="34" charset="-128"/>
                <a:cs typeface="Arial" pitchFamily="34" charset="0"/>
              </a:rPr>
              <a:t>Disks wiped upon Volume creation</a:t>
            </a:r>
          </a:p>
          <a:p>
            <a:pPr lvl="1">
              <a:lnSpc>
                <a:spcPct val="80000"/>
              </a:lnSpc>
            </a:pPr>
            <a:r>
              <a:rPr lang="en-US" sz="1600" dirty="0" smtClean="0">
                <a:latin typeface="Arial" pitchFamily="34" charset="0"/>
                <a:ea typeface="ＭＳ Ｐゴシック" pitchFamily="34" charset="-128"/>
                <a:cs typeface="Arial" pitchFamily="34" charset="0"/>
              </a:rPr>
              <a:t>All block storage supports user-implemented encryption</a:t>
            </a:r>
          </a:p>
          <a:p>
            <a:pPr lvl="1">
              <a:lnSpc>
                <a:spcPct val="80000"/>
              </a:lnSpc>
            </a:pPr>
            <a:r>
              <a:rPr lang="en-US" sz="1600" dirty="0" smtClean="0">
                <a:latin typeface="Arial" pitchFamily="34" charset="0"/>
                <a:ea typeface="ＭＳ Ｐゴシック" pitchFamily="34" charset="-128"/>
                <a:cs typeface="Arial" pitchFamily="34" charset="0"/>
              </a:rPr>
              <a:t>All storage devices are securely decommissioned.</a:t>
            </a:r>
          </a:p>
          <a:p>
            <a:pPr lvl="1">
              <a:lnSpc>
                <a:spcPct val="80000"/>
              </a:lnSpc>
            </a:pPr>
            <a:endParaRPr lang="en-US" sz="1600" dirty="0"/>
          </a:p>
        </p:txBody>
      </p:sp>
      <p:pic>
        <p:nvPicPr>
          <p:cNvPr id="4" name="Picture 3" descr="E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586" y="673997"/>
            <a:ext cx="1078998" cy="1078998"/>
          </a:xfrm>
          <a:prstGeom prst="rect">
            <a:avLst/>
          </a:prstGeom>
        </p:spPr>
      </p:pic>
      <p:pic>
        <p:nvPicPr>
          <p:cNvPr id="5" name="Picture 4" descr="VP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586" y="3723372"/>
            <a:ext cx="1078998" cy="1078998"/>
          </a:xfrm>
          <a:prstGeom prst="rect">
            <a:avLst/>
          </a:prstGeom>
        </p:spPr>
      </p:pic>
      <p:pic>
        <p:nvPicPr>
          <p:cNvPr id="6" name="Picture 5" descr="VPN-Gatew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8586" y="2183479"/>
            <a:ext cx="1078998" cy="1078998"/>
          </a:xfrm>
          <a:prstGeom prst="rect">
            <a:avLst/>
          </a:prstGeom>
        </p:spPr>
      </p:pic>
    </p:spTree>
    <p:extLst>
      <p:ext uri="{BB962C8B-B14F-4D97-AF65-F5344CB8AC3E}">
        <p14:creationId xmlns:p14="http://schemas.microsoft.com/office/powerpoint/2010/main" val="686514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8610600" cy="539496"/>
          </a:xfrm>
        </p:spPr>
        <p:txBody>
          <a:bodyPr>
            <a:noAutofit/>
          </a:bodyPr>
          <a:lstStyle/>
          <a:p>
            <a:pPr algn="l"/>
            <a:r>
              <a:rPr lang="en-US" sz="2000" b="1" dirty="0" smtClean="0">
                <a:solidFill>
                  <a:schemeClr val="accent6">
                    <a:lumMod val="75000"/>
                  </a:schemeClr>
                </a:solidFill>
                <a:latin typeface="+mj-lt"/>
                <a:cs typeface="Arial"/>
              </a:rPr>
              <a:t>Architected for Security Requirements</a:t>
            </a:r>
            <a:endParaRPr lang="en-US" sz="2000" b="1" dirty="0">
              <a:solidFill>
                <a:schemeClr val="accent6">
                  <a:lumMod val="75000"/>
                </a:schemeClr>
              </a:solidFill>
              <a:latin typeface="+mj-lt"/>
              <a:cs typeface="Arial"/>
            </a:endParaRPr>
          </a:p>
        </p:txBody>
      </p:sp>
      <p:pic>
        <p:nvPicPr>
          <p:cNvPr id="3" name="Picture 2" descr="FIPS-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38285" y="3279503"/>
            <a:ext cx="829384" cy="751629"/>
          </a:xfrm>
          <a:prstGeom prst="rect">
            <a:avLst/>
          </a:prstGeom>
        </p:spPr>
      </p:pic>
      <p:pic>
        <p:nvPicPr>
          <p:cNvPr id="4" name="Picture 3" descr="ITAR_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8908" y="3276752"/>
            <a:ext cx="757131" cy="757131"/>
          </a:xfrm>
          <a:prstGeom prst="rect">
            <a:avLst/>
          </a:prstGeom>
        </p:spPr>
      </p:pic>
      <p:pic>
        <p:nvPicPr>
          <p:cNvPr id="5" name="Picture 4" descr="SOC-Marks_2c_Web.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659" y="1660721"/>
            <a:ext cx="751629" cy="751629"/>
          </a:xfrm>
          <a:prstGeom prst="rect">
            <a:avLst/>
          </a:prstGeom>
        </p:spPr>
      </p:pic>
      <p:pic>
        <p:nvPicPr>
          <p:cNvPr id="6" name="Picture 5" descr="seal_auditwerx_isae_3402_type_2.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15354" y="3279503"/>
            <a:ext cx="870853" cy="751629"/>
          </a:xfrm>
          <a:prstGeom prst="rect">
            <a:avLst/>
          </a:prstGeom>
        </p:spPr>
      </p:pic>
      <p:pic>
        <p:nvPicPr>
          <p:cNvPr id="9" name="Picture 8" descr="pci-compliance-badg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7198" y="2480279"/>
            <a:ext cx="800551" cy="751629"/>
          </a:xfrm>
          <a:prstGeom prst="rect">
            <a:avLst/>
          </a:prstGeom>
        </p:spPr>
      </p:pic>
      <p:pic>
        <p:nvPicPr>
          <p:cNvPr id="10" name="Picture 9" descr="iso_logo.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54935" y="2458050"/>
            <a:ext cx="796084" cy="796084"/>
          </a:xfrm>
          <a:prstGeom prst="rect">
            <a:avLst/>
          </a:prstGeom>
        </p:spPr>
      </p:pic>
      <p:pic>
        <p:nvPicPr>
          <p:cNvPr id="12" name="Picture 11" descr="imgres.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02182" y="1687944"/>
            <a:ext cx="697182" cy="697182"/>
          </a:xfrm>
          <a:prstGeom prst="rect">
            <a:avLst/>
          </a:prstGeom>
        </p:spPr>
      </p:pic>
      <p:pic>
        <p:nvPicPr>
          <p:cNvPr id="13" name="Picture 12" descr="FISMA.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5713" y="4343695"/>
            <a:ext cx="763496" cy="191714"/>
          </a:xfrm>
          <a:prstGeom prst="rect">
            <a:avLst/>
          </a:prstGeom>
        </p:spPr>
      </p:pic>
      <p:pic>
        <p:nvPicPr>
          <p:cNvPr id="14" name="Picture 13" descr="MPAA-300.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19959" y="4054195"/>
            <a:ext cx="1266061" cy="770714"/>
          </a:xfrm>
          <a:prstGeom prst="rect">
            <a:avLst/>
          </a:prstGeom>
        </p:spPr>
      </p:pic>
      <p:pic>
        <p:nvPicPr>
          <p:cNvPr id="1026" name="Picture 2" descr="FedRA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39293" y="2466103"/>
            <a:ext cx="822960" cy="780023"/>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0696" y="1581172"/>
            <a:ext cx="884562" cy="9107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7" name="Rectangle 2"/>
          <p:cNvSpPr>
            <a:spLocks/>
          </p:cNvSpPr>
          <p:nvPr/>
        </p:nvSpPr>
        <p:spPr bwMode="auto">
          <a:xfrm>
            <a:off x="199344" y="915658"/>
            <a:ext cx="4055024" cy="589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r>
              <a:rPr lang="en-US" altLang="en-US" dirty="0">
                <a:solidFill>
                  <a:schemeClr val="accent5">
                    <a:lumMod val="50000"/>
                  </a:schemeClr>
                </a:solidFill>
              </a:rPr>
              <a:t>Certifications and accreditations for workloads that matter </a:t>
            </a:r>
            <a:endParaRPr lang="en-US" dirty="0">
              <a:solidFill>
                <a:schemeClr val="accent5">
                  <a:lumMod val="50000"/>
                </a:schemeClr>
              </a:solidFill>
              <a:latin typeface="Arial"/>
              <a:ea typeface="Arial"/>
              <a:cs typeface="Arial"/>
              <a:sym typeface="Sketchetik Light" charset="0"/>
            </a:endParaRPr>
          </a:p>
        </p:txBody>
      </p:sp>
      <p:pic>
        <p:nvPicPr>
          <p:cNvPr id="29" name="Picture 15" descr="droppedImage.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884638" y="1498949"/>
            <a:ext cx="2986546" cy="32826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0" name="Rectangle 2"/>
          <p:cNvSpPr>
            <a:spLocks/>
          </p:cNvSpPr>
          <p:nvPr/>
        </p:nvSpPr>
        <p:spPr bwMode="auto">
          <a:xfrm>
            <a:off x="4605212" y="915658"/>
            <a:ext cx="4055024" cy="589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r>
              <a:rPr lang="en-US" altLang="en-US" b="1" dirty="0" smtClean="0">
                <a:solidFill>
                  <a:schemeClr val="accent6">
                    <a:lumMod val="75000"/>
                  </a:schemeClr>
                </a:solidFill>
              </a:rPr>
              <a:t>AWS CloudTrail </a:t>
            </a:r>
            <a:r>
              <a:rPr lang="en-US" altLang="en-US" dirty="0" smtClean="0">
                <a:solidFill>
                  <a:schemeClr val="accent6">
                    <a:lumMod val="75000"/>
                  </a:schemeClr>
                </a:solidFill>
              </a:rPr>
              <a:t>- AWS </a:t>
            </a:r>
            <a:r>
              <a:rPr lang="en-US" altLang="en-US" dirty="0">
                <a:solidFill>
                  <a:schemeClr val="accent6">
                    <a:lumMod val="75000"/>
                  </a:schemeClr>
                </a:solidFill>
              </a:rPr>
              <a:t>API call logging for governance &amp; compliance</a:t>
            </a:r>
          </a:p>
          <a:p>
            <a:pPr algn="ctr"/>
            <a:endParaRPr lang="en-US" dirty="0">
              <a:solidFill>
                <a:schemeClr val="accent5">
                  <a:lumMod val="50000"/>
                </a:schemeClr>
              </a:solidFill>
              <a:latin typeface="Arial"/>
              <a:ea typeface="Arial"/>
              <a:cs typeface="Arial"/>
              <a:sym typeface="Sketchetik Light" charset="0"/>
            </a:endParaRPr>
          </a:p>
        </p:txBody>
      </p:sp>
      <p:pic>
        <p:nvPicPr>
          <p:cNvPr id="31" name="Picture 2" descr="New Button Chalk.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568028" y="625414"/>
            <a:ext cx="365760" cy="37571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2" name="AutoShape 4"/>
          <p:cNvSpPr>
            <a:spLocks/>
          </p:cNvSpPr>
          <p:nvPr/>
        </p:nvSpPr>
        <p:spPr bwMode="auto">
          <a:xfrm>
            <a:off x="4605228" y="2451858"/>
            <a:ext cx="2154445" cy="5770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r>
              <a:rPr lang="en-US" altLang="en-US" dirty="0">
                <a:solidFill>
                  <a:schemeClr val="accent5">
                    <a:lumMod val="50000"/>
                  </a:schemeClr>
                </a:solidFill>
              </a:rPr>
              <a:t>Stores data in S3, or archive to Glacier</a:t>
            </a:r>
          </a:p>
        </p:txBody>
      </p:sp>
      <p:sp>
        <p:nvSpPr>
          <p:cNvPr id="33" name="AutoShape 5"/>
          <p:cNvSpPr>
            <a:spLocks/>
          </p:cNvSpPr>
          <p:nvPr/>
        </p:nvSpPr>
        <p:spPr bwMode="auto">
          <a:xfrm>
            <a:off x="4605212" y="1862406"/>
            <a:ext cx="1940696" cy="535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r>
              <a:rPr lang="en-US" altLang="en-US" dirty="0">
                <a:solidFill>
                  <a:schemeClr val="accent5">
                    <a:lumMod val="50000"/>
                  </a:schemeClr>
                </a:solidFill>
              </a:rPr>
              <a:t>Log and review user activity</a:t>
            </a:r>
          </a:p>
        </p:txBody>
      </p:sp>
    </p:spTree>
    <p:extLst>
      <p:ext uri="{BB962C8B-B14F-4D97-AF65-F5344CB8AC3E}">
        <p14:creationId xmlns:p14="http://schemas.microsoft.com/office/powerpoint/2010/main" val="3255341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IAM</a:t>
            </a:r>
            <a:endParaRPr lang="en-IN" dirty="0"/>
          </a:p>
        </p:txBody>
      </p:sp>
      <p:sp>
        <p:nvSpPr>
          <p:cNvPr id="3" name="Text Placeholder 2"/>
          <p:cNvSpPr>
            <a:spLocks noGrp="1"/>
          </p:cNvSpPr>
          <p:nvPr>
            <p:ph type="body" idx="1"/>
          </p:nvPr>
        </p:nvSpPr>
        <p:spPr/>
        <p:txBody>
          <a:bodyPr/>
          <a:lstStyle/>
          <a:p>
            <a:r>
              <a:rPr lang="en-IN" dirty="0" smtClean="0"/>
              <a:t>Identity and Access Management</a:t>
            </a:r>
            <a:endParaRPr lang="en-IN" dirty="0"/>
          </a:p>
        </p:txBody>
      </p:sp>
    </p:spTree>
    <p:extLst>
      <p:ext uri="{BB962C8B-B14F-4D97-AF65-F5344CB8AC3E}">
        <p14:creationId xmlns:p14="http://schemas.microsoft.com/office/powerpoint/2010/main" val="150304607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Agenda</a:t>
            </a:r>
            <a:endParaRPr lang="en-IN" dirty="0"/>
          </a:p>
        </p:txBody>
      </p:sp>
      <p:sp>
        <p:nvSpPr>
          <p:cNvPr id="8" name="Content Placeholder 7"/>
          <p:cNvSpPr>
            <a:spLocks noGrp="1"/>
          </p:cNvSpPr>
          <p:nvPr>
            <p:ph idx="1"/>
          </p:nvPr>
        </p:nvSpPr>
        <p:spPr/>
        <p:txBody>
          <a:bodyPr/>
          <a:lstStyle/>
          <a:p>
            <a:r>
              <a:rPr lang="en-IN" dirty="0" smtClean="0"/>
              <a:t>Overview  of  AWS  Identity  and  Access Management</a:t>
            </a:r>
          </a:p>
          <a:p>
            <a:r>
              <a:rPr lang="en-IN" dirty="0" smtClean="0"/>
              <a:t>How to enforce security policies in the cloud</a:t>
            </a:r>
          </a:p>
          <a:p>
            <a:r>
              <a:rPr lang="en-IN" dirty="0" smtClean="0"/>
              <a:t>How to integrate with existing directories</a:t>
            </a:r>
          </a:p>
          <a:p>
            <a:r>
              <a:rPr lang="en-IN" dirty="0" smtClean="0"/>
              <a:t>Highlight new features along the way</a:t>
            </a:r>
          </a:p>
          <a:p>
            <a:endParaRPr lang="en-IN" dirty="0"/>
          </a:p>
        </p:txBody>
      </p:sp>
    </p:spTree>
    <p:extLst>
      <p:ext uri="{BB962C8B-B14F-4D97-AF65-F5344CB8AC3E}">
        <p14:creationId xmlns:p14="http://schemas.microsoft.com/office/powerpoint/2010/main" val="32041825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3906485" y="1362210"/>
            <a:ext cx="4836108" cy="3305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IAM enables customers to create and manage users in AWS’s identity system</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Identity Federation with local directory is an option for </a:t>
            </a:r>
            <a:r>
              <a:rPr lang="en-US" sz="1200" dirty="0" smtClean="0">
                <a:solidFill>
                  <a:schemeClr val="tx1">
                    <a:lumMod val="75000"/>
                    <a:lumOff val="25000"/>
                  </a:schemeClr>
                </a:solidFill>
                <a:latin typeface="Helvetica Neue"/>
              </a:rPr>
              <a:t>enterprises</a:t>
            </a:r>
            <a:endParaRPr lang="en-US" sz="12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Very familiar security model</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Users, groups, </a:t>
            </a:r>
            <a:r>
              <a:rPr lang="en-US" sz="1200" dirty="0" smtClean="0">
                <a:solidFill>
                  <a:schemeClr val="tx1">
                    <a:lumMod val="75000"/>
                    <a:lumOff val="25000"/>
                  </a:schemeClr>
                </a:solidFill>
                <a:latin typeface="Helvetica Neue"/>
              </a:rPr>
              <a:t>permissions	</a:t>
            </a:r>
            <a:endParaRPr lang="en-US" sz="12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Allows customers to</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Create users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Assign individual passwords, access keys, multi-factor authentication devices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Grant fine-grained permissions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Optionally grant them access to the AWS Console</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Organize users in groups</a:t>
            </a: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77" y="1362210"/>
            <a:ext cx="2939142" cy="3571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IN" dirty="0" smtClean="0"/>
              <a:t>IAM</a:t>
            </a:r>
            <a:endParaRPr lang="en-IN" dirty="0"/>
          </a:p>
        </p:txBody>
      </p:sp>
    </p:spTree>
    <p:extLst>
      <p:ext uri="{BB962C8B-B14F-4D97-AF65-F5344CB8AC3E}">
        <p14:creationId xmlns:p14="http://schemas.microsoft.com/office/powerpoint/2010/main" val="28370184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840028" y="375900"/>
            <a:ext cx="7326257" cy="511118"/>
          </a:xfrm>
          <a:prstGeom prst="rect">
            <a:avLst/>
          </a:prstGeom>
        </p:spPr>
        <p:txBody>
          <a:bodyPr vert="horz" wrap="none" lIns="0" tIns="0" rIns="0" bIns="0" rtlCol="0">
            <a:spAutoFit/>
          </a:bodyPr>
          <a:lstStyle/>
          <a:p>
            <a:pPr marL="0">
              <a:lnSpc>
                <a:spcPct val="100000"/>
              </a:lnSpc>
            </a:pPr>
            <a:r>
              <a:rPr sz="3480" b="1" spc="10" dirty="0">
                <a:solidFill>
                  <a:srgbClr val="FFFFFF"/>
                </a:solidFill>
                <a:latin typeface="Arial"/>
                <a:cs typeface="Arial"/>
              </a:rPr>
              <a:t>Identity  and  Access  Management</a:t>
            </a:r>
            <a:endParaRPr sz="3400">
              <a:latin typeface="Arial"/>
              <a:cs typeface="Arial"/>
            </a:endParaRPr>
          </a:p>
        </p:txBody>
      </p:sp>
      <p:sp>
        <p:nvSpPr>
          <p:cNvPr id="3" name="text 1"/>
          <p:cNvSpPr txBox="1"/>
          <p:nvPr/>
        </p:nvSpPr>
        <p:spPr>
          <a:xfrm>
            <a:off x="2647218" y="902701"/>
            <a:ext cx="4305025" cy="3323987"/>
          </a:xfrm>
          <a:prstGeom prst="rect">
            <a:avLst/>
          </a:prstGeom>
        </p:spPr>
        <p:txBody>
          <a:bodyPr vert="horz" wrap="none" lIns="0" tIns="0" rIns="0" bIns="0" rtlCol="0">
            <a:spAutoFit/>
          </a:bodyPr>
          <a:lstStyle/>
          <a:p>
            <a:pPr marL="0" algn="ctr">
              <a:lnSpc>
                <a:spcPct val="100000"/>
              </a:lnSpc>
            </a:pPr>
            <a:r>
              <a:rPr sz="3600" b="1" spc="10" dirty="0">
                <a:latin typeface="Arial"/>
                <a:cs typeface="Arial"/>
              </a:rPr>
              <a:t>Who</a:t>
            </a:r>
            <a:r>
              <a:rPr sz="3600" b="1" spc="10" dirty="0" smtClean="0">
                <a:latin typeface="Arial"/>
                <a:cs typeface="Arial"/>
              </a:rPr>
              <a:t>?</a:t>
            </a:r>
            <a:endParaRPr lang="en-IN" sz="3600" b="1" spc="10" dirty="0" smtClean="0">
              <a:latin typeface="Arial"/>
              <a:cs typeface="Arial"/>
            </a:endParaRPr>
          </a:p>
          <a:p>
            <a:pPr algn="ctr"/>
            <a:r>
              <a:rPr lang="en-IN" sz="3600" b="1" spc="10" dirty="0">
                <a:latin typeface="Arial"/>
                <a:cs typeface="Arial"/>
              </a:rPr>
              <a:t>What  Actions</a:t>
            </a:r>
            <a:r>
              <a:rPr lang="en-IN" sz="3600" b="1" spc="10" dirty="0" smtClean="0">
                <a:latin typeface="Arial"/>
                <a:cs typeface="Arial"/>
              </a:rPr>
              <a:t>?</a:t>
            </a:r>
          </a:p>
          <a:p>
            <a:pPr algn="ctr"/>
            <a:r>
              <a:rPr lang="en-IN" sz="3600" b="1" spc="10" dirty="0">
                <a:latin typeface="Arial"/>
                <a:cs typeface="Arial"/>
              </a:rPr>
              <a:t>Which  Resources?</a:t>
            </a:r>
          </a:p>
          <a:p>
            <a:pPr algn="ctr"/>
            <a:r>
              <a:rPr lang="en-IN" sz="3600" b="1" spc="10" dirty="0">
                <a:latin typeface="Arial"/>
                <a:cs typeface="Arial"/>
              </a:rPr>
              <a:t>When?</a:t>
            </a:r>
          </a:p>
          <a:p>
            <a:pPr algn="ctr"/>
            <a:r>
              <a:rPr lang="en-IN" sz="3600" b="1" spc="10" dirty="0">
                <a:latin typeface="Arial"/>
                <a:cs typeface="Arial"/>
              </a:rPr>
              <a:t>Where?</a:t>
            </a:r>
          </a:p>
          <a:p>
            <a:pPr algn="ctr"/>
            <a:r>
              <a:rPr lang="en-IN" sz="3600" b="1" dirty="0">
                <a:latin typeface="Arial"/>
                <a:cs typeface="Arial"/>
              </a:rPr>
              <a:t>How</a:t>
            </a:r>
            <a:r>
              <a:rPr lang="en-IN" sz="3600" b="1" dirty="0" smtClean="0">
                <a:latin typeface="Arial"/>
                <a:cs typeface="Arial"/>
              </a:rPr>
              <a:t>?</a:t>
            </a:r>
            <a:endParaRPr lang="en-IN" sz="3600" b="1" spc="10" dirty="0">
              <a:latin typeface="Arial"/>
              <a:cs typeface="Arial"/>
            </a:endParaRPr>
          </a:p>
        </p:txBody>
      </p:sp>
    </p:spTree>
    <p:extLst>
      <p:ext uri="{BB962C8B-B14F-4D97-AF65-F5344CB8AC3E}">
        <p14:creationId xmlns:p14="http://schemas.microsoft.com/office/powerpoint/2010/main" val="337371030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591015" y="1929945"/>
            <a:ext cx="6658169" cy="895630"/>
          </a:xfrm>
          <a:prstGeom prst="rect">
            <a:avLst/>
          </a:prstGeom>
        </p:spPr>
        <p:txBody>
          <a:bodyPr vert="horz" wrap="none" lIns="0" tIns="0" rIns="0" bIns="0" rtlCol="0">
            <a:spAutoFit/>
          </a:bodyPr>
          <a:lstStyle/>
          <a:p>
            <a:pPr marL="0">
              <a:lnSpc>
                <a:spcPct val="100000"/>
              </a:lnSpc>
            </a:pPr>
            <a:r>
              <a:rPr sz="3020" b="1" spc="10" dirty="0">
                <a:latin typeface="Arial"/>
                <a:cs typeface="Arial"/>
              </a:rPr>
              <a:t>What  is  AWS  Identity  and  </a:t>
            </a:r>
            <a:r>
              <a:rPr sz="3020" b="1" spc="10" dirty="0" smtClean="0">
                <a:latin typeface="Arial"/>
                <a:cs typeface="Arial"/>
              </a:rPr>
              <a:t>Access</a:t>
            </a:r>
            <a:endParaRPr lang="en-IN" sz="3020" b="1" spc="10" dirty="0" smtClean="0">
              <a:latin typeface="Arial"/>
              <a:cs typeface="Arial"/>
            </a:endParaRPr>
          </a:p>
          <a:p>
            <a:r>
              <a:rPr lang="en-IN" sz="2800" b="1" spc="10" dirty="0">
                <a:latin typeface="Arial"/>
                <a:cs typeface="Arial"/>
              </a:rPr>
              <a:t>Management</a:t>
            </a:r>
            <a:r>
              <a:rPr lang="en-IN" sz="2800" b="1" spc="10" dirty="0" smtClean="0">
                <a:latin typeface="Arial"/>
                <a:cs typeface="Arial"/>
              </a:rPr>
              <a:t>?</a:t>
            </a:r>
            <a:endParaRPr lang="en-IN" sz="2800" dirty="0">
              <a:latin typeface="Arial"/>
              <a:cs typeface="Arial"/>
            </a:endParaRPr>
          </a:p>
        </p:txBody>
      </p:sp>
    </p:spTree>
    <p:extLst>
      <p:ext uri="{BB962C8B-B14F-4D97-AF65-F5344CB8AC3E}">
        <p14:creationId xmlns:p14="http://schemas.microsoft.com/office/powerpoint/2010/main" val="247357049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25728" y="401616"/>
            <a:ext cx="7558351" cy="464743"/>
          </a:xfrm>
          <a:prstGeom prst="rect">
            <a:avLst/>
          </a:prstGeom>
        </p:spPr>
        <p:txBody>
          <a:bodyPr vert="horz" wrap="none" lIns="0" tIns="0" rIns="0" bIns="0" rtlCol="0">
            <a:spAutoFit/>
          </a:bodyPr>
          <a:lstStyle/>
          <a:p>
            <a:pPr marL="0">
              <a:lnSpc>
                <a:spcPct val="100000"/>
              </a:lnSpc>
            </a:pPr>
            <a:r>
              <a:rPr sz="3020" b="1" spc="10" dirty="0">
                <a:latin typeface="Arial"/>
                <a:cs typeface="Arial"/>
              </a:rPr>
              <a:t>AWS  Identity  and  Access  Management</a:t>
            </a:r>
            <a:endParaRPr sz="3000" dirty="0">
              <a:latin typeface="Arial"/>
              <a:cs typeface="Arial"/>
            </a:endParaRPr>
          </a:p>
        </p:txBody>
      </p:sp>
      <p:pic>
        <p:nvPicPr>
          <p:cNvPr id="2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309" y="1151508"/>
            <a:ext cx="2226690" cy="2175891"/>
          </a:xfrm>
          <a:prstGeom prst="rect">
            <a:avLst/>
          </a:prstGeom>
        </p:spPr>
      </p:pic>
      <p:sp>
        <p:nvSpPr>
          <p:cNvPr id="3" name="text 1"/>
          <p:cNvSpPr txBox="1"/>
          <p:nvPr/>
        </p:nvSpPr>
        <p:spPr>
          <a:xfrm>
            <a:off x="1053084" y="3236553"/>
            <a:ext cx="7545527" cy="1200329"/>
          </a:xfrm>
          <a:prstGeom prst="rect">
            <a:avLst/>
          </a:prstGeom>
        </p:spPr>
        <p:txBody>
          <a:bodyPr vert="horz" wrap="none" lIns="0" tIns="0" rIns="0" bIns="0" rtlCol="0">
            <a:spAutoFit/>
          </a:bodyPr>
          <a:lstStyle/>
          <a:p>
            <a:pPr marL="2333498">
              <a:lnSpc>
                <a:spcPct val="100000"/>
              </a:lnSpc>
            </a:pPr>
            <a:r>
              <a:rPr sz="2600" b="1" spc="10" dirty="0">
                <a:latin typeface="Arial"/>
                <a:cs typeface="Arial"/>
              </a:rPr>
              <a:t>Access  control</a:t>
            </a:r>
            <a:endParaRPr sz="2600" dirty="0">
              <a:latin typeface="Arial"/>
              <a:cs typeface="Arial"/>
            </a:endParaRPr>
          </a:p>
          <a:p>
            <a:pPr marL="996950">
              <a:lnSpc>
                <a:spcPct val="100000"/>
              </a:lnSpc>
            </a:pPr>
            <a:r>
              <a:rPr sz="2600" b="1" spc="10" dirty="0">
                <a:latin typeface="Arial"/>
                <a:cs typeface="Arial"/>
              </a:rPr>
              <a:t>for  AWS  services  and  resources</a:t>
            </a:r>
            <a:endParaRPr sz="2600" dirty="0">
              <a:latin typeface="Arial"/>
              <a:cs typeface="Arial"/>
            </a:endParaRPr>
          </a:p>
          <a:p>
            <a:pPr marL="0">
              <a:lnSpc>
                <a:spcPct val="100000"/>
              </a:lnSpc>
            </a:pPr>
            <a:r>
              <a:rPr sz="2600" b="1" spc="10" dirty="0">
                <a:latin typeface="Arial"/>
                <a:cs typeface="Arial"/>
              </a:rPr>
              <a:t>that  is  flexible, powerful, familiar,  and  secure</a:t>
            </a:r>
            <a:endParaRPr sz="2600" dirty="0">
              <a:latin typeface="Arial"/>
              <a:cs typeface="Arial"/>
            </a:endParaRPr>
          </a:p>
        </p:txBody>
      </p:sp>
    </p:spTree>
    <p:extLst>
      <p:ext uri="{BB962C8B-B14F-4D97-AF65-F5344CB8AC3E}">
        <p14:creationId xmlns:p14="http://schemas.microsoft.com/office/powerpoint/2010/main" val="409711949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1120502"/>
            <a:ext cx="9045448" cy="3928490"/>
          </a:xfrm>
          <a:prstGeom prst="rect">
            <a:avLst/>
          </a:prstGeom>
        </p:spPr>
      </p:pic>
      <p:sp>
        <p:nvSpPr>
          <p:cNvPr id="41" name="object 41"/>
          <p:cNvSpPr/>
          <p:nvPr/>
        </p:nvSpPr>
        <p:spPr>
          <a:xfrm>
            <a:off x="2168525" y="3730625"/>
            <a:ext cx="1644650" cy="400050"/>
          </a:xfrm>
          <a:custGeom>
            <a:avLst/>
            <a:gdLst/>
            <a:ahLst/>
            <a:cxnLst/>
            <a:rect l="l" t="t" r="r" b="b"/>
            <a:pathLst>
              <a:path w="1644650" h="400050">
                <a:moveTo>
                  <a:pt x="15875" y="200025"/>
                </a:moveTo>
                <a:cubicBezTo>
                  <a:pt x="15875" y="98298"/>
                  <a:pt x="376936" y="15875"/>
                  <a:pt x="822325" y="15875"/>
                </a:cubicBezTo>
                <a:cubicBezTo>
                  <a:pt x="1267714" y="15875"/>
                  <a:pt x="1628775" y="98298"/>
                  <a:pt x="1628775" y="200025"/>
                </a:cubicBezTo>
                <a:cubicBezTo>
                  <a:pt x="1628775" y="301726"/>
                  <a:pt x="1267714" y="384175"/>
                  <a:pt x="822325" y="384175"/>
                </a:cubicBezTo>
                <a:cubicBezTo>
                  <a:pt x="376936" y="384175"/>
                  <a:pt x="15875" y="301726"/>
                  <a:pt x="15875" y="200025"/>
                </a:cubicBezTo>
                <a:close/>
              </a:path>
            </a:pathLst>
          </a:custGeom>
          <a:ln w="31750">
            <a:solidFill>
              <a:srgbClr val="FF752E"/>
            </a:solidFill>
          </a:ln>
        </p:spPr>
        <p:txBody>
          <a:bodyPr wrap="square" lIns="0" tIns="0" rIns="0" bIns="0" rtlCol="0">
            <a:noAutofit/>
          </a:bodyPr>
          <a:lstStyle/>
          <a:p>
            <a:endParaRPr/>
          </a:p>
        </p:txBody>
      </p:sp>
      <p:sp>
        <p:nvSpPr>
          <p:cNvPr id="3" name="Title 2"/>
          <p:cNvSpPr>
            <a:spLocks noGrp="1"/>
          </p:cNvSpPr>
          <p:nvPr>
            <p:ph type="title"/>
          </p:nvPr>
        </p:nvSpPr>
        <p:spPr/>
        <p:txBody>
          <a:bodyPr/>
          <a:lstStyle/>
          <a:p>
            <a:r>
              <a:rPr lang="en-IN" dirty="0" smtClean="0"/>
              <a:t>IAM</a:t>
            </a:r>
            <a:endParaRPr lang="en-IN" dirty="0"/>
          </a:p>
        </p:txBody>
      </p:sp>
    </p:spTree>
    <p:extLst>
      <p:ext uri="{BB962C8B-B14F-4D97-AF65-F5344CB8AC3E}">
        <p14:creationId xmlns:p14="http://schemas.microsoft.com/office/powerpoint/2010/main" val="243736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9"/>
          <p:cNvSpPr/>
          <p:nvPr/>
        </p:nvSpPr>
        <p:spPr>
          <a:xfrm>
            <a:off x="766572" y="680150"/>
            <a:ext cx="7840980" cy="2631948"/>
          </a:xfrm>
          <a:custGeom>
            <a:avLst/>
            <a:gdLst/>
            <a:ahLst/>
            <a:cxnLst/>
            <a:rect l="l" t="t" r="r" b="b"/>
            <a:pathLst>
              <a:path w="7840980" h="2631948">
                <a:moveTo>
                  <a:pt x="4572" y="2627376"/>
                </a:moveTo>
                <a:lnTo>
                  <a:pt x="7836408" y="2627376"/>
                </a:lnTo>
                <a:moveTo>
                  <a:pt x="4572" y="1754124"/>
                </a:moveTo>
                <a:lnTo>
                  <a:pt x="7836408" y="1754124"/>
                </a:lnTo>
                <a:moveTo>
                  <a:pt x="4572" y="879348"/>
                </a:moveTo>
                <a:lnTo>
                  <a:pt x="7836408" y="879348"/>
                </a:lnTo>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3" name="object 20"/>
          <p:cNvSpPr/>
          <p:nvPr/>
        </p:nvSpPr>
        <p:spPr>
          <a:xfrm>
            <a:off x="766572" y="4177730"/>
            <a:ext cx="7840980" cy="9144"/>
          </a:xfrm>
          <a:custGeom>
            <a:avLst/>
            <a:gdLst/>
            <a:ahLst/>
            <a:cxnLst/>
            <a:rect l="l" t="t" r="r" b="b"/>
            <a:pathLst>
              <a:path w="7840980" h="9144">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4" name="object 21"/>
          <p:cNvSpPr/>
          <p:nvPr/>
        </p:nvSpPr>
        <p:spPr>
          <a:xfrm>
            <a:off x="766572" y="4177730"/>
            <a:ext cx="7840980" cy="77724"/>
          </a:xfrm>
          <a:custGeom>
            <a:avLst/>
            <a:gdLst/>
            <a:ahLst/>
            <a:cxnLst/>
            <a:rect l="l" t="t" r="r" b="b"/>
            <a:pathLst>
              <a:path w="7840980" h="77724">
                <a:moveTo>
                  <a:pt x="4572" y="4572"/>
                </a:moveTo>
                <a:lnTo>
                  <a:pt x="4572" y="73152"/>
                </a:lnTo>
                <a:moveTo>
                  <a:pt x="330708" y="4572"/>
                </a:moveTo>
                <a:lnTo>
                  <a:pt x="330708" y="73152"/>
                </a:lnTo>
                <a:moveTo>
                  <a:pt x="656844" y="4572"/>
                </a:moveTo>
                <a:lnTo>
                  <a:pt x="656844" y="73152"/>
                </a:lnTo>
                <a:moveTo>
                  <a:pt x="982979" y="4572"/>
                </a:moveTo>
                <a:lnTo>
                  <a:pt x="982979" y="73152"/>
                </a:lnTo>
                <a:moveTo>
                  <a:pt x="1309116" y="4572"/>
                </a:moveTo>
                <a:lnTo>
                  <a:pt x="1309116" y="73152"/>
                </a:lnTo>
                <a:moveTo>
                  <a:pt x="1635252" y="4572"/>
                </a:moveTo>
                <a:lnTo>
                  <a:pt x="1635252" y="73152"/>
                </a:lnTo>
                <a:moveTo>
                  <a:pt x="1962912" y="4572"/>
                </a:moveTo>
                <a:lnTo>
                  <a:pt x="1962912" y="73152"/>
                </a:lnTo>
                <a:moveTo>
                  <a:pt x="2289048" y="4572"/>
                </a:moveTo>
                <a:lnTo>
                  <a:pt x="2289048" y="73152"/>
                </a:lnTo>
                <a:moveTo>
                  <a:pt x="2615184" y="4572"/>
                </a:moveTo>
                <a:lnTo>
                  <a:pt x="2615184" y="73152"/>
                </a:lnTo>
                <a:moveTo>
                  <a:pt x="2941320" y="4572"/>
                </a:moveTo>
                <a:lnTo>
                  <a:pt x="2941320" y="73152"/>
                </a:lnTo>
                <a:moveTo>
                  <a:pt x="3267456" y="4572"/>
                </a:moveTo>
                <a:lnTo>
                  <a:pt x="3267456" y="73152"/>
                </a:lnTo>
                <a:moveTo>
                  <a:pt x="3593592" y="4572"/>
                </a:moveTo>
                <a:lnTo>
                  <a:pt x="3593592" y="73152"/>
                </a:lnTo>
                <a:moveTo>
                  <a:pt x="3921252" y="4572"/>
                </a:moveTo>
                <a:lnTo>
                  <a:pt x="3921252" y="73152"/>
                </a:lnTo>
                <a:moveTo>
                  <a:pt x="4247388" y="4572"/>
                </a:moveTo>
                <a:lnTo>
                  <a:pt x="4247388" y="73152"/>
                </a:lnTo>
                <a:moveTo>
                  <a:pt x="4573524" y="4572"/>
                </a:moveTo>
                <a:lnTo>
                  <a:pt x="4573524" y="73152"/>
                </a:lnTo>
                <a:moveTo>
                  <a:pt x="4899660" y="4572"/>
                </a:moveTo>
                <a:lnTo>
                  <a:pt x="4899660" y="73152"/>
                </a:lnTo>
                <a:moveTo>
                  <a:pt x="5225796" y="4572"/>
                </a:moveTo>
                <a:lnTo>
                  <a:pt x="5225796" y="73152"/>
                </a:lnTo>
                <a:moveTo>
                  <a:pt x="5551932" y="4572"/>
                </a:moveTo>
                <a:lnTo>
                  <a:pt x="5551932" y="73152"/>
                </a:lnTo>
                <a:moveTo>
                  <a:pt x="5878068" y="4572"/>
                </a:moveTo>
                <a:lnTo>
                  <a:pt x="5878068" y="73152"/>
                </a:lnTo>
                <a:moveTo>
                  <a:pt x="6205728" y="4572"/>
                </a:moveTo>
                <a:lnTo>
                  <a:pt x="6205728" y="73152"/>
                </a:lnTo>
                <a:moveTo>
                  <a:pt x="6531864" y="4572"/>
                </a:moveTo>
                <a:lnTo>
                  <a:pt x="6531864" y="73152"/>
                </a:lnTo>
                <a:moveTo>
                  <a:pt x="6858000" y="4572"/>
                </a:moveTo>
                <a:lnTo>
                  <a:pt x="6858000" y="73152"/>
                </a:lnTo>
                <a:moveTo>
                  <a:pt x="7184135" y="4572"/>
                </a:moveTo>
                <a:lnTo>
                  <a:pt x="7184135" y="73152"/>
                </a:lnTo>
                <a:moveTo>
                  <a:pt x="7510271" y="4572"/>
                </a:moveTo>
                <a:lnTo>
                  <a:pt x="7510271" y="73152"/>
                </a:lnTo>
                <a:moveTo>
                  <a:pt x="7836408" y="4572"/>
                </a:moveTo>
                <a:lnTo>
                  <a:pt x="7836408" y="7315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61862"/>
            <a:ext cx="7880604" cy="3369564"/>
          </a:xfrm>
          <a:prstGeom prst="rect">
            <a:avLst/>
          </a:prstGeom>
        </p:spPr>
      </p:pic>
      <p:sp>
        <p:nvSpPr>
          <p:cNvPr id="6" name="text 1"/>
          <p:cNvSpPr txBox="1"/>
          <p:nvPr/>
        </p:nvSpPr>
        <p:spPr>
          <a:xfrm>
            <a:off x="70713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0</a:t>
            </a:r>
            <a:endParaRPr sz="1800">
              <a:solidFill>
                <a:schemeClr val="accent2">
                  <a:lumMod val="75000"/>
                </a:schemeClr>
              </a:solidFill>
              <a:latin typeface="Arial"/>
              <a:cs typeface="Arial"/>
            </a:endParaRPr>
          </a:p>
        </p:txBody>
      </p:sp>
      <p:sp>
        <p:nvSpPr>
          <p:cNvPr id="7" name="text 1"/>
          <p:cNvSpPr txBox="1"/>
          <p:nvPr/>
        </p:nvSpPr>
        <p:spPr>
          <a:xfrm>
            <a:off x="103357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1</a:t>
            </a:r>
            <a:endParaRPr sz="1800">
              <a:solidFill>
                <a:schemeClr val="accent2">
                  <a:lumMod val="75000"/>
                </a:schemeClr>
              </a:solidFill>
              <a:latin typeface="Arial"/>
              <a:cs typeface="Arial"/>
            </a:endParaRPr>
          </a:p>
        </p:txBody>
      </p:sp>
      <p:sp>
        <p:nvSpPr>
          <p:cNvPr id="8" name="text 1"/>
          <p:cNvSpPr txBox="1"/>
          <p:nvPr/>
        </p:nvSpPr>
        <p:spPr>
          <a:xfrm>
            <a:off x="1360043"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2</a:t>
            </a:r>
            <a:endParaRPr sz="1800">
              <a:solidFill>
                <a:schemeClr val="accent2">
                  <a:lumMod val="75000"/>
                </a:schemeClr>
              </a:solidFill>
              <a:latin typeface="Arial"/>
              <a:cs typeface="Arial"/>
            </a:endParaRPr>
          </a:p>
        </p:txBody>
      </p:sp>
      <p:sp>
        <p:nvSpPr>
          <p:cNvPr id="9" name="text 1"/>
          <p:cNvSpPr txBox="1"/>
          <p:nvPr/>
        </p:nvSpPr>
        <p:spPr>
          <a:xfrm>
            <a:off x="1686432"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3</a:t>
            </a:r>
            <a:endParaRPr sz="1800">
              <a:solidFill>
                <a:schemeClr val="accent2">
                  <a:lumMod val="75000"/>
                </a:schemeClr>
              </a:solidFill>
              <a:latin typeface="Arial"/>
              <a:cs typeface="Arial"/>
            </a:endParaRPr>
          </a:p>
        </p:txBody>
      </p:sp>
      <p:sp>
        <p:nvSpPr>
          <p:cNvPr id="10" name="text 1"/>
          <p:cNvSpPr txBox="1"/>
          <p:nvPr/>
        </p:nvSpPr>
        <p:spPr>
          <a:xfrm>
            <a:off x="201295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4</a:t>
            </a:r>
            <a:endParaRPr sz="1800">
              <a:solidFill>
                <a:schemeClr val="accent2">
                  <a:lumMod val="75000"/>
                </a:schemeClr>
              </a:solidFill>
              <a:latin typeface="Arial"/>
              <a:cs typeface="Arial"/>
            </a:endParaRPr>
          </a:p>
        </p:txBody>
      </p:sp>
      <p:sp>
        <p:nvSpPr>
          <p:cNvPr id="11" name="text 1"/>
          <p:cNvSpPr txBox="1"/>
          <p:nvPr/>
        </p:nvSpPr>
        <p:spPr>
          <a:xfrm>
            <a:off x="233934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5</a:t>
            </a:r>
            <a:endParaRPr sz="1800">
              <a:solidFill>
                <a:schemeClr val="accent2">
                  <a:lumMod val="75000"/>
                </a:schemeClr>
              </a:solidFill>
              <a:latin typeface="Arial"/>
              <a:cs typeface="Arial"/>
            </a:endParaRPr>
          </a:p>
        </p:txBody>
      </p:sp>
      <p:sp>
        <p:nvSpPr>
          <p:cNvPr id="12" name="text 1"/>
          <p:cNvSpPr txBox="1"/>
          <p:nvPr/>
        </p:nvSpPr>
        <p:spPr>
          <a:xfrm>
            <a:off x="266573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6</a:t>
            </a:r>
            <a:endParaRPr sz="1800">
              <a:solidFill>
                <a:schemeClr val="accent2">
                  <a:lumMod val="75000"/>
                </a:schemeClr>
              </a:solidFill>
              <a:latin typeface="Arial"/>
              <a:cs typeface="Arial"/>
            </a:endParaRPr>
          </a:p>
        </p:txBody>
      </p:sp>
      <p:sp>
        <p:nvSpPr>
          <p:cNvPr id="13" name="text 1"/>
          <p:cNvSpPr txBox="1"/>
          <p:nvPr/>
        </p:nvSpPr>
        <p:spPr>
          <a:xfrm>
            <a:off x="299224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7</a:t>
            </a:r>
            <a:endParaRPr sz="1800">
              <a:solidFill>
                <a:schemeClr val="accent2">
                  <a:lumMod val="75000"/>
                </a:schemeClr>
              </a:solidFill>
              <a:latin typeface="Arial"/>
              <a:cs typeface="Arial"/>
            </a:endParaRPr>
          </a:p>
        </p:txBody>
      </p:sp>
      <p:sp>
        <p:nvSpPr>
          <p:cNvPr id="14" name="text 1"/>
          <p:cNvSpPr txBox="1"/>
          <p:nvPr/>
        </p:nvSpPr>
        <p:spPr>
          <a:xfrm>
            <a:off x="331863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8</a:t>
            </a:r>
            <a:endParaRPr sz="1800">
              <a:solidFill>
                <a:schemeClr val="accent2">
                  <a:lumMod val="75000"/>
                </a:schemeClr>
              </a:solidFill>
              <a:latin typeface="Arial"/>
              <a:cs typeface="Arial"/>
            </a:endParaRPr>
          </a:p>
        </p:txBody>
      </p:sp>
      <p:sp>
        <p:nvSpPr>
          <p:cNvPr id="15" name="text 1"/>
          <p:cNvSpPr txBox="1"/>
          <p:nvPr/>
        </p:nvSpPr>
        <p:spPr>
          <a:xfrm>
            <a:off x="3645153" y="4322219"/>
            <a:ext cx="4780861" cy="535531"/>
          </a:xfrm>
          <a:prstGeom prst="rect">
            <a:avLst/>
          </a:prstGeom>
        </p:spPr>
        <p:txBody>
          <a:bodyPr vert="horz" wrap="none" lIns="0" tIns="0" rIns="0" bIns="0" rtlCol="0">
            <a:spAutoFit/>
          </a:bodyPr>
          <a:lstStyle/>
          <a:p>
            <a:pPr marL="0">
              <a:lnSpc>
                <a:spcPct val="100000"/>
              </a:lnSpc>
            </a:pPr>
            <a:r>
              <a:rPr sz="1680" spc="10" dirty="0">
                <a:solidFill>
                  <a:schemeClr val="accent2">
                    <a:lumMod val="75000"/>
                  </a:schemeClr>
                </a:solidFill>
                <a:latin typeface="Arial"/>
                <a:cs typeface="Arial"/>
              </a:rPr>
              <a:t>9   10 11 12 13 14 15 16 17 18 19 20 21 22 23 24</a:t>
            </a:r>
            <a:endParaRPr sz="1600">
              <a:solidFill>
                <a:schemeClr val="accent2">
                  <a:lumMod val="75000"/>
                </a:schemeClr>
              </a:solidFill>
              <a:latin typeface="Arial"/>
              <a:cs typeface="Arial"/>
            </a:endParaRPr>
          </a:p>
          <a:p>
            <a:pPr marL="407797">
              <a:lnSpc>
                <a:spcPct val="100000"/>
              </a:lnSpc>
            </a:pPr>
            <a:r>
              <a:rPr sz="1800" b="1" spc="10" dirty="0">
                <a:solidFill>
                  <a:schemeClr val="accent2">
                    <a:lumMod val="75000"/>
                  </a:schemeClr>
                </a:solidFill>
                <a:latin typeface="Arial"/>
                <a:cs typeface="Arial"/>
              </a:rPr>
              <a:t>Hour  of  day</a:t>
            </a:r>
            <a:endParaRPr sz="1800">
              <a:solidFill>
                <a:schemeClr val="accent2">
                  <a:lumMod val="75000"/>
                </a:schemeClr>
              </a:solidFill>
              <a:latin typeface="Arial"/>
              <a:cs typeface="Arial"/>
            </a:endParaRPr>
          </a:p>
        </p:txBody>
      </p:sp>
      <p:sp>
        <p:nvSpPr>
          <p:cNvPr id="16" name="text 1"/>
          <p:cNvSpPr txBox="1"/>
          <p:nvPr/>
        </p:nvSpPr>
        <p:spPr>
          <a:xfrm rot="-5400000">
            <a:off x="-43599" y="2265193"/>
            <a:ext cx="1336263" cy="276999"/>
          </a:xfrm>
          <a:prstGeom prst="rect">
            <a:avLst/>
          </a:prstGeom>
        </p:spPr>
        <p:txBody>
          <a:bodyPr vert="horz" wrap="none" lIns="0" tIns="0" rIns="0" bIns="0" rtlCol="0">
            <a:spAutoFit/>
          </a:bodyPr>
          <a:lstStyle/>
          <a:p>
            <a:pPr marL="0">
              <a:lnSpc>
                <a:spcPct val="100000"/>
              </a:lnSpc>
            </a:pPr>
            <a:r>
              <a:rPr sz="1800" b="1" spc="10" dirty="0">
                <a:solidFill>
                  <a:schemeClr val="accent2">
                    <a:lumMod val="75000"/>
                  </a:schemeClr>
                </a:solidFill>
                <a:latin typeface="Arial"/>
                <a:cs typeface="Arial"/>
              </a:rPr>
              <a:t>Server  load</a:t>
            </a:r>
            <a:endParaRPr sz="1800">
              <a:solidFill>
                <a:schemeClr val="accent2">
                  <a:lumMod val="75000"/>
                </a:schemeClr>
              </a:solidFill>
              <a:latin typeface="Arial"/>
              <a:cs typeface="Arial"/>
            </a:endParaRPr>
          </a:p>
        </p:txBody>
      </p:sp>
      <p:sp>
        <p:nvSpPr>
          <p:cNvPr id="17" name="object 22"/>
          <p:cNvSpPr/>
          <p:nvPr/>
        </p:nvSpPr>
        <p:spPr>
          <a:xfrm>
            <a:off x="781812" y="2376362"/>
            <a:ext cx="7838187" cy="57912"/>
          </a:xfrm>
          <a:custGeom>
            <a:avLst/>
            <a:gdLst/>
            <a:ahLst/>
            <a:cxnLst/>
            <a:rect l="l" t="t" r="r" b="b"/>
            <a:pathLst>
              <a:path w="7838187" h="57912">
                <a:moveTo>
                  <a:pt x="28956" y="28956"/>
                </a:moveTo>
                <a:lnTo>
                  <a:pt x="7809230" y="28956"/>
                </a:lnTo>
              </a:path>
            </a:pathLst>
          </a:custGeom>
          <a:ln w="57912">
            <a:solidFill>
              <a:srgbClr val="FF0000"/>
            </a:solidFill>
          </a:ln>
        </p:spPr>
        <p:txBody>
          <a:bodyPr wrap="square" lIns="0" tIns="0" rIns="0" bIns="0" rtlCol="0">
            <a:noAutofit/>
          </a:bodyPr>
          <a:lstStyle/>
          <a:p>
            <a:endParaRPr>
              <a:solidFill>
                <a:schemeClr val="accent2">
                  <a:lumMod val="75000"/>
                </a:schemeClr>
              </a:solidFill>
            </a:endParaRPr>
          </a:p>
        </p:txBody>
      </p:sp>
      <p:sp>
        <p:nvSpPr>
          <p:cNvPr id="18" name="text 1"/>
          <p:cNvSpPr txBox="1"/>
          <p:nvPr/>
        </p:nvSpPr>
        <p:spPr>
          <a:xfrm>
            <a:off x="6633718" y="2124774"/>
            <a:ext cx="1876989"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Calibri"/>
                <a:cs typeface="Calibri"/>
              </a:rPr>
              <a:t>Capacity of 1 server</a:t>
            </a:r>
            <a:endParaRPr sz="1800">
              <a:solidFill>
                <a:schemeClr val="accent2">
                  <a:lumMod val="75000"/>
                </a:schemeClr>
              </a:solidFill>
              <a:latin typeface="Calibri"/>
              <a:cs typeface="Calibri"/>
            </a:endParaRPr>
          </a:p>
        </p:txBody>
      </p:sp>
      <p:sp>
        <p:nvSpPr>
          <p:cNvPr id="19" name="object 23"/>
          <p:cNvSpPr/>
          <p:nvPr/>
        </p:nvSpPr>
        <p:spPr>
          <a:xfrm>
            <a:off x="781812" y="669482"/>
            <a:ext cx="7838187" cy="57912"/>
          </a:xfrm>
          <a:custGeom>
            <a:avLst/>
            <a:gdLst/>
            <a:ahLst/>
            <a:cxnLst/>
            <a:rect l="l" t="t" r="r" b="b"/>
            <a:pathLst>
              <a:path w="7838187" h="57912">
                <a:moveTo>
                  <a:pt x="28956" y="28956"/>
                </a:moveTo>
                <a:lnTo>
                  <a:pt x="7809230" y="28956"/>
                </a:lnTo>
              </a:path>
            </a:pathLst>
          </a:custGeom>
          <a:ln w="57912">
            <a:solidFill>
              <a:srgbClr val="1B508D"/>
            </a:solidFill>
          </a:ln>
        </p:spPr>
        <p:txBody>
          <a:bodyPr wrap="square" lIns="0" tIns="0" rIns="0" bIns="0" rtlCol="0">
            <a:noAutofit/>
          </a:bodyPr>
          <a:lstStyle/>
          <a:p>
            <a:endParaRPr>
              <a:solidFill>
                <a:schemeClr val="accent2">
                  <a:lumMod val="75000"/>
                </a:schemeClr>
              </a:solidFill>
            </a:endParaRPr>
          </a:p>
        </p:txBody>
      </p:sp>
      <p:sp>
        <p:nvSpPr>
          <p:cNvPr id="20" name="text 1"/>
          <p:cNvSpPr txBox="1"/>
          <p:nvPr/>
        </p:nvSpPr>
        <p:spPr>
          <a:xfrm>
            <a:off x="5776500" y="320900"/>
            <a:ext cx="2653868" cy="272382"/>
          </a:xfrm>
          <a:prstGeom prst="rect">
            <a:avLst/>
          </a:prstGeom>
        </p:spPr>
        <p:txBody>
          <a:bodyPr vert="horz" wrap="none" lIns="0" tIns="0" rIns="0" bIns="0" rtlCol="0">
            <a:spAutoFit/>
          </a:bodyPr>
          <a:lstStyle/>
          <a:p>
            <a:pPr marL="0">
              <a:lnSpc>
                <a:spcPct val="100000"/>
              </a:lnSpc>
            </a:pPr>
            <a:r>
              <a:rPr sz="1770" spc="10" dirty="0">
                <a:solidFill>
                  <a:schemeClr val="accent2">
                    <a:lumMod val="75000"/>
                  </a:schemeClr>
                </a:solidFill>
                <a:latin typeface="Calibri"/>
                <a:cs typeface="Calibri"/>
              </a:rPr>
              <a:t>Traditional capacity required</a:t>
            </a:r>
            <a:endParaRPr sz="1700" dirty="0">
              <a:solidFill>
                <a:schemeClr val="accent2">
                  <a:lumMod val="75000"/>
                </a:schemeClr>
              </a:solidFill>
              <a:latin typeface="Calibri"/>
              <a:cs typeface="Calibri"/>
            </a:endParaRPr>
          </a:p>
        </p:txBody>
      </p:sp>
    </p:spTree>
    <p:extLst>
      <p:ext uri="{BB962C8B-B14F-4D97-AF65-F5344CB8AC3E}">
        <p14:creationId xmlns:p14="http://schemas.microsoft.com/office/powerpoint/2010/main" val="38589529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1722"/>
          </a:xfrm>
          <a:prstGeom prst="rect">
            <a:avLst/>
          </a:prstGeom>
        </p:spPr>
      </p:pic>
      <p:pic>
        <p:nvPicPr>
          <p:cNvPr id="10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76200"/>
            <a:ext cx="9045448" cy="4749800"/>
          </a:xfrm>
          <a:prstGeom prst="rect">
            <a:avLst/>
          </a:prstGeom>
        </p:spPr>
      </p:pic>
    </p:spTree>
    <p:extLst>
      <p:ext uri="{BB962C8B-B14F-4D97-AF65-F5344CB8AC3E}">
        <p14:creationId xmlns:p14="http://schemas.microsoft.com/office/powerpoint/2010/main" val="7593070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428244" y="1155278"/>
            <a:ext cx="4803559" cy="412421"/>
          </a:xfrm>
          <a:prstGeom prst="rect">
            <a:avLst/>
          </a:prstGeom>
        </p:spPr>
        <p:txBody>
          <a:bodyPr vert="horz" wrap="none" lIns="0" tIns="0" rIns="0" bIns="0" rtlCol="0">
            <a:spAutoFit/>
          </a:bodyPr>
          <a:lstStyle/>
          <a:p>
            <a:pPr marL="0">
              <a:lnSpc>
                <a:spcPct val="100000"/>
              </a:lnSpc>
            </a:pPr>
            <a:r>
              <a:rPr sz="2680" spc="10" dirty="0">
                <a:latin typeface="Arial"/>
                <a:cs typeface="Arial"/>
              </a:rPr>
              <a:t>•   Users,  groups,  permissions</a:t>
            </a:r>
            <a:endParaRPr sz="2600" dirty="0">
              <a:latin typeface="Arial"/>
              <a:cs typeface="Arial"/>
            </a:endParaRPr>
          </a:p>
        </p:txBody>
      </p:sp>
      <p:sp>
        <p:nvSpPr>
          <p:cNvPr id="4" name="text 1"/>
          <p:cNvSpPr txBox="1"/>
          <p:nvPr/>
        </p:nvSpPr>
        <p:spPr>
          <a:xfrm>
            <a:off x="885444" y="1652186"/>
            <a:ext cx="4351832" cy="350865"/>
          </a:xfrm>
          <a:prstGeom prst="rect">
            <a:avLst/>
          </a:prstGeom>
        </p:spPr>
        <p:txBody>
          <a:bodyPr vert="horz" wrap="none" lIns="0" tIns="0" rIns="0" bIns="0" rtlCol="0">
            <a:spAutoFit/>
          </a:bodyPr>
          <a:lstStyle/>
          <a:p>
            <a:pPr marL="0">
              <a:lnSpc>
                <a:spcPct val="100000"/>
              </a:lnSpc>
            </a:pPr>
            <a:r>
              <a:rPr sz="2280" spc="10" dirty="0">
                <a:latin typeface="Arial"/>
                <a:cs typeface="Arial"/>
              </a:rPr>
              <a:t>–  Individual  security  credentials</a:t>
            </a:r>
            <a:endParaRPr sz="2200" dirty="0">
              <a:latin typeface="Arial"/>
              <a:cs typeface="Arial"/>
            </a:endParaRPr>
          </a:p>
        </p:txBody>
      </p:sp>
      <p:sp>
        <p:nvSpPr>
          <p:cNvPr id="5" name="text 1"/>
          <p:cNvSpPr txBox="1"/>
          <p:nvPr/>
        </p:nvSpPr>
        <p:spPr>
          <a:xfrm>
            <a:off x="885444" y="2091098"/>
            <a:ext cx="2790187" cy="350865"/>
          </a:xfrm>
          <a:prstGeom prst="rect">
            <a:avLst/>
          </a:prstGeom>
        </p:spPr>
        <p:txBody>
          <a:bodyPr vert="horz" wrap="none" lIns="0" tIns="0" rIns="0" bIns="0" rtlCol="0">
            <a:spAutoFit/>
          </a:bodyPr>
          <a:lstStyle/>
          <a:p>
            <a:pPr marL="0">
              <a:lnSpc>
                <a:spcPct val="100000"/>
              </a:lnSpc>
            </a:pPr>
            <a:r>
              <a:rPr sz="2280" spc="10" dirty="0">
                <a:latin typeface="Arial"/>
                <a:cs typeface="Arial"/>
              </a:rPr>
              <a:t>–  Secure  by  default</a:t>
            </a:r>
            <a:endParaRPr sz="2200">
              <a:latin typeface="Arial"/>
              <a:cs typeface="Arial"/>
            </a:endParaRPr>
          </a:p>
        </p:txBody>
      </p:sp>
      <p:sp>
        <p:nvSpPr>
          <p:cNvPr id="6" name="text 1"/>
          <p:cNvSpPr txBox="1"/>
          <p:nvPr/>
        </p:nvSpPr>
        <p:spPr>
          <a:xfrm>
            <a:off x="885444" y="2530115"/>
            <a:ext cx="3122330" cy="350865"/>
          </a:xfrm>
          <a:prstGeom prst="rect">
            <a:avLst/>
          </a:prstGeom>
        </p:spPr>
        <p:txBody>
          <a:bodyPr vert="horz" wrap="none" lIns="0" tIns="0" rIns="0" bIns="0" rtlCol="0">
            <a:spAutoFit/>
          </a:bodyPr>
          <a:lstStyle/>
          <a:p>
            <a:pPr marL="0">
              <a:lnSpc>
                <a:spcPct val="100000"/>
              </a:lnSpc>
            </a:pPr>
            <a:r>
              <a:rPr sz="2280" spc="10" dirty="0">
                <a:latin typeface="Arial"/>
                <a:cs typeface="Arial"/>
              </a:rPr>
              <a:t>–  Grant  least  privilege</a:t>
            </a:r>
            <a:endParaRPr sz="2200">
              <a:latin typeface="Arial"/>
              <a:cs typeface="Arial"/>
            </a:endParaRPr>
          </a:p>
        </p:txBody>
      </p:sp>
      <p:sp>
        <p:nvSpPr>
          <p:cNvPr id="7" name="text 1"/>
          <p:cNvSpPr txBox="1"/>
          <p:nvPr/>
        </p:nvSpPr>
        <p:spPr>
          <a:xfrm>
            <a:off x="428244" y="2984735"/>
            <a:ext cx="2319546" cy="430887"/>
          </a:xfrm>
          <a:prstGeom prst="rect">
            <a:avLst/>
          </a:prstGeom>
        </p:spPr>
        <p:txBody>
          <a:bodyPr vert="horz" wrap="none" lIns="0" tIns="0" rIns="0" bIns="0" rtlCol="0">
            <a:spAutoFit/>
          </a:bodyPr>
          <a:lstStyle/>
          <a:p>
            <a:pPr marL="0">
              <a:lnSpc>
                <a:spcPct val="100000"/>
              </a:lnSpc>
            </a:pPr>
            <a:r>
              <a:rPr sz="2800" spc="10" dirty="0">
                <a:latin typeface="Arial"/>
                <a:cs typeface="Arial"/>
              </a:rPr>
              <a:t>•  Easy to use </a:t>
            </a:r>
            <a:endParaRPr sz="2800">
              <a:latin typeface="Arial"/>
              <a:cs typeface="Arial"/>
            </a:endParaRPr>
          </a:p>
        </p:txBody>
      </p:sp>
      <p:sp>
        <p:nvSpPr>
          <p:cNvPr id="8" name="text 1"/>
          <p:cNvSpPr txBox="1"/>
          <p:nvPr/>
        </p:nvSpPr>
        <p:spPr>
          <a:xfrm>
            <a:off x="885444" y="3481345"/>
            <a:ext cx="3627916" cy="350865"/>
          </a:xfrm>
          <a:prstGeom prst="rect">
            <a:avLst/>
          </a:prstGeom>
        </p:spPr>
        <p:txBody>
          <a:bodyPr vert="horz" wrap="none" lIns="0" tIns="0" rIns="0" bIns="0" rtlCol="0">
            <a:spAutoFit/>
          </a:bodyPr>
          <a:lstStyle/>
          <a:p>
            <a:pPr marL="0">
              <a:lnSpc>
                <a:spcPct val="100000"/>
              </a:lnSpc>
            </a:pPr>
            <a:r>
              <a:rPr sz="2280" spc="10" dirty="0">
                <a:latin typeface="Arial"/>
                <a:cs typeface="Arial"/>
              </a:rPr>
              <a:t>–  Graphical  user  interface</a:t>
            </a:r>
            <a:endParaRPr sz="2200">
              <a:latin typeface="Arial"/>
              <a:cs typeface="Arial"/>
            </a:endParaRPr>
          </a:p>
        </p:txBody>
      </p:sp>
      <p:sp>
        <p:nvSpPr>
          <p:cNvPr id="9" name="text 1"/>
          <p:cNvSpPr txBox="1"/>
          <p:nvPr/>
        </p:nvSpPr>
        <p:spPr>
          <a:xfrm>
            <a:off x="885444" y="3920559"/>
            <a:ext cx="5300751" cy="340519"/>
          </a:xfrm>
          <a:prstGeom prst="rect">
            <a:avLst/>
          </a:prstGeom>
        </p:spPr>
        <p:txBody>
          <a:bodyPr vert="horz" wrap="none" lIns="0" tIns="0" rIns="0" bIns="0" rtlCol="0">
            <a:spAutoFit/>
          </a:bodyPr>
          <a:lstStyle/>
          <a:p>
            <a:pPr marL="0">
              <a:lnSpc>
                <a:spcPct val="100000"/>
              </a:lnSpc>
            </a:pPr>
            <a:r>
              <a:rPr sz="2190" spc="10" dirty="0">
                <a:latin typeface="Arial"/>
                <a:cs typeface="Arial"/>
              </a:rPr>
              <a:t>–  Ability  to  script/automate  (CLI  &amp;  API)</a:t>
            </a:r>
            <a:endParaRPr sz="2100">
              <a:latin typeface="Arial"/>
              <a:cs typeface="Arial"/>
            </a:endParaRPr>
          </a:p>
        </p:txBody>
      </p:sp>
      <p:pic>
        <p:nvPicPr>
          <p:cNvPr id="11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191" y="1315770"/>
            <a:ext cx="1474470" cy="2697988"/>
          </a:xfrm>
          <a:prstGeom prst="rect">
            <a:avLst/>
          </a:prstGeom>
        </p:spPr>
      </p:pic>
      <p:sp>
        <p:nvSpPr>
          <p:cNvPr id="10" name="Title 9"/>
          <p:cNvSpPr>
            <a:spLocks noGrp="1"/>
          </p:cNvSpPr>
          <p:nvPr>
            <p:ph type="title"/>
          </p:nvPr>
        </p:nvSpPr>
        <p:spPr/>
        <p:txBody>
          <a:bodyPr/>
          <a:lstStyle/>
          <a:p>
            <a:r>
              <a:rPr lang="en-IN" dirty="0" smtClean="0"/>
              <a:t>IAM</a:t>
            </a:r>
            <a:endParaRPr lang="en-IN" dirty="0"/>
          </a:p>
        </p:txBody>
      </p:sp>
    </p:spTree>
    <p:extLst>
      <p:ext uri="{BB962C8B-B14F-4D97-AF65-F5344CB8AC3E}">
        <p14:creationId xmlns:p14="http://schemas.microsoft.com/office/powerpoint/2010/main" val="117798647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28244" y="430236"/>
            <a:ext cx="1360926" cy="397044"/>
          </a:xfrm>
          <a:prstGeom prst="rect">
            <a:avLst/>
          </a:prstGeom>
        </p:spPr>
        <p:txBody>
          <a:bodyPr vert="horz" wrap="none" lIns="0" tIns="0" rIns="0" bIns="0" rtlCol="0">
            <a:spAutoFit/>
          </a:bodyPr>
          <a:lstStyle/>
          <a:p>
            <a:pPr marL="0">
              <a:lnSpc>
                <a:spcPct val="100000"/>
              </a:lnSpc>
            </a:pPr>
            <a:r>
              <a:rPr sz="2800" b="1" spc="10" dirty="0">
                <a:solidFill>
                  <a:srgbClr val="FFFFFF"/>
                </a:solidFill>
                <a:latin typeface="Arial"/>
                <a:cs typeface="Arial"/>
              </a:rPr>
              <a:t>Control</a:t>
            </a:r>
            <a:endParaRPr sz="2800" dirty="0">
              <a:latin typeface="Arial"/>
              <a:cs typeface="Arial"/>
            </a:endParaRPr>
          </a:p>
        </p:txBody>
      </p:sp>
      <p:sp>
        <p:nvSpPr>
          <p:cNvPr id="3" name="text 1"/>
          <p:cNvSpPr txBox="1"/>
          <p:nvPr/>
        </p:nvSpPr>
        <p:spPr>
          <a:xfrm>
            <a:off x="428244" y="1155278"/>
            <a:ext cx="5489644" cy="417037"/>
          </a:xfrm>
          <a:prstGeom prst="rect">
            <a:avLst/>
          </a:prstGeom>
        </p:spPr>
        <p:txBody>
          <a:bodyPr vert="horz" wrap="none" lIns="0" tIns="0" rIns="0" bIns="0" rtlCol="0">
            <a:spAutoFit/>
          </a:bodyPr>
          <a:lstStyle/>
          <a:p>
            <a:pPr marL="0">
              <a:lnSpc>
                <a:spcPct val="100000"/>
              </a:lnSpc>
            </a:pPr>
            <a:r>
              <a:rPr sz="2710" spc="10" dirty="0">
                <a:latin typeface="Arial"/>
                <a:cs typeface="Arial"/>
              </a:rPr>
              <a:t>•   AWS  multi-factor  authentication</a:t>
            </a:r>
            <a:endParaRPr sz="2700" dirty="0">
              <a:latin typeface="Arial"/>
              <a:cs typeface="Arial"/>
            </a:endParaRPr>
          </a:p>
        </p:txBody>
      </p:sp>
      <p:sp>
        <p:nvSpPr>
          <p:cNvPr id="4" name="text 1"/>
          <p:cNvSpPr txBox="1"/>
          <p:nvPr/>
        </p:nvSpPr>
        <p:spPr>
          <a:xfrm>
            <a:off x="885444" y="1652186"/>
            <a:ext cx="2707793" cy="360099"/>
          </a:xfrm>
          <a:prstGeom prst="rect">
            <a:avLst/>
          </a:prstGeom>
        </p:spPr>
        <p:txBody>
          <a:bodyPr vert="horz" wrap="none" lIns="0" tIns="0" rIns="0" bIns="0" rtlCol="0">
            <a:spAutoFit/>
          </a:bodyPr>
          <a:lstStyle/>
          <a:p>
            <a:pPr marL="0">
              <a:lnSpc>
                <a:spcPct val="100000"/>
              </a:lnSpc>
            </a:pPr>
            <a:r>
              <a:rPr sz="2340" spc="10" dirty="0">
                <a:latin typeface="Arial"/>
                <a:cs typeface="Arial"/>
              </a:rPr>
              <a:t>–  Hardware  tokens</a:t>
            </a:r>
            <a:endParaRPr sz="2300" dirty="0">
              <a:latin typeface="Arial"/>
              <a:cs typeface="Arial"/>
            </a:endParaRPr>
          </a:p>
        </p:txBody>
      </p:sp>
      <p:sp>
        <p:nvSpPr>
          <p:cNvPr id="5" name="text 1"/>
          <p:cNvSpPr txBox="1"/>
          <p:nvPr/>
        </p:nvSpPr>
        <p:spPr>
          <a:xfrm>
            <a:off x="885444" y="2091098"/>
            <a:ext cx="3620863" cy="350865"/>
          </a:xfrm>
          <a:prstGeom prst="rect">
            <a:avLst/>
          </a:prstGeom>
        </p:spPr>
        <p:txBody>
          <a:bodyPr vert="horz" wrap="none" lIns="0" tIns="0" rIns="0" bIns="0" rtlCol="0">
            <a:spAutoFit/>
          </a:bodyPr>
          <a:lstStyle/>
          <a:p>
            <a:pPr marL="0">
              <a:lnSpc>
                <a:spcPct val="100000"/>
              </a:lnSpc>
            </a:pPr>
            <a:r>
              <a:rPr sz="2280" spc="10" dirty="0">
                <a:latin typeface="Arial"/>
                <a:cs typeface="Arial"/>
              </a:rPr>
              <a:t>–  Smartphone  app  tokens</a:t>
            </a:r>
            <a:endParaRPr sz="2200" dirty="0">
              <a:latin typeface="Arial"/>
              <a:cs typeface="Arial"/>
            </a:endParaRPr>
          </a:p>
        </p:txBody>
      </p:sp>
      <p:sp>
        <p:nvSpPr>
          <p:cNvPr id="6" name="text 1"/>
          <p:cNvSpPr txBox="1"/>
          <p:nvPr/>
        </p:nvSpPr>
        <p:spPr>
          <a:xfrm>
            <a:off x="428244" y="2545547"/>
            <a:ext cx="5621411" cy="417037"/>
          </a:xfrm>
          <a:prstGeom prst="rect">
            <a:avLst/>
          </a:prstGeom>
        </p:spPr>
        <p:txBody>
          <a:bodyPr vert="horz" wrap="none" lIns="0" tIns="0" rIns="0" bIns="0" rtlCol="0">
            <a:spAutoFit/>
          </a:bodyPr>
          <a:lstStyle/>
          <a:p>
            <a:pPr marL="0">
              <a:lnSpc>
                <a:spcPct val="100000"/>
              </a:lnSpc>
            </a:pPr>
            <a:r>
              <a:rPr sz="2710" spc="10" dirty="0">
                <a:latin typeface="Arial"/>
                <a:cs typeface="Arial"/>
              </a:rPr>
              <a:t>•   Credential  management  policies</a:t>
            </a:r>
            <a:endParaRPr sz="2700">
              <a:latin typeface="Arial"/>
              <a:cs typeface="Arial"/>
            </a:endParaRPr>
          </a:p>
        </p:txBody>
      </p:sp>
      <p:sp>
        <p:nvSpPr>
          <p:cNvPr id="7" name="text 1"/>
          <p:cNvSpPr txBox="1"/>
          <p:nvPr/>
        </p:nvSpPr>
        <p:spPr>
          <a:xfrm>
            <a:off x="428244" y="3057887"/>
            <a:ext cx="7459414" cy="847924"/>
          </a:xfrm>
          <a:prstGeom prst="rect">
            <a:avLst/>
          </a:prstGeom>
        </p:spPr>
        <p:txBody>
          <a:bodyPr vert="horz" wrap="none" lIns="0" tIns="0" rIns="0" bIns="0" rtlCol="0">
            <a:spAutoFit/>
          </a:bodyPr>
          <a:lstStyle/>
          <a:p>
            <a:pPr marL="0">
              <a:lnSpc>
                <a:spcPct val="100000"/>
              </a:lnSpc>
            </a:pPr>
            <a:r>
              <a:rPr sz="2710" spc="10" dirty="0">
                <a:latin typeface="Arial"/>
                <a:cs typeface="Arial"/>
              </a:rPr>
              <a:t>•  Control billing, support, and AWS Marketplace</a:t>
            </a:r>
            <a:endParaRPr sz="2700" dirty="0">
              <a:latin typeface="Arial"/>
              <a:cs typeface="Arial"/>
            </a:endParaRPr>
          </a:p>
          <a:p>
            <a:pPr marL="342900">
              <a:lnSpc>
                <a:spcPct val="100000"/>
              </a:lnSpc>
            </a:pPr>
            <a:r>
              <a:rPr sz="2800" spc="10" dirty="0">
                <a:latin typeface="Arial"/>
                <a:cs typeface="Arial"/>
              </a:rPr>
              <a:t>purchases</a:t>
            </a:r>
            <a:endParaRPr sz="2800" dirty="0">
              <a:latin typeface="Arial"/>
              <a:cs typeface="Arial"/>
            </a:endParaRPr>
          </a:p>
        </p:txBody>
      </p:sp>
      <p:sp>
        <p:nvSpPr>
          <p:cNvPr id="8" name="Title 7"/>
          <p:cNvSpPr>
            <a:spLocks noGrp="1"/>
          </p:cNvSpPr>
          <p:nvPr>
            <p:ph type="title"/>
          </p:nvPr>
        </p:nvSpPr>
        <p:spPr/>
        <p:txBody>
          <a:bodyPr/>
          <a:lstStyle/>
          <a:p>
            <a:r>
              <a:rPr lang="en-IN" dirty="0" smtClean="0"/>
              <a:t>IAM</a:t>
            </a:r>
            <a:endParaRPr lang="en-IN" dirty="0"/>
          </a:p>
        </p:txBody>
      </p:sp>
    </p:spTree>
    <p:extLst>
      <p:ext uri="{BB962C8B-B14F-4D97-AF65-F5344CB8AC3E}">
        <p14:creationId xmlns:p14="http://schemas.microsoft.com/office/powerpoint/2010/main" val="41910293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28244" y="430236"/>
            <a:ext cx="7784077" cy="397044"/>
          </a:xfrm>
          <a:prstGeom prst="rect">
            <a:avLst/>
          </a:prstGeom>
        </p:spPr>
        <p:txBody>
          <a:bodyPr vert="horz" wrap="none" lIns="0" tIns="0" rIns="0" bIns="0" rtlCol="0">
            <a:spAutoFit/>
          </a:bodyPr>
          <a:lstStyle/>
          <a:p>
            <a:pPr marL="0">
              <a:lnSpc>
                <a:spcPct val="100000"/>
              </a:lnSpc>
            </a:pPr>
            <a:r>
              <a:rPr sz="2560" b="1" spc="10" dirty="0">
                <a:latin typeface="Arial"/>
                <a:cs typeface="Arial"/>
              </a:rPr>
              <a:t>Flexible  Control  That  Adapts  with  Your  Needs</a:t>
            </a:r>
            <a:endParaRPr sz="2500">
              <a:latin typeface="Arial"/>
              <a:cs typeface="Arial"/>
            </a:endParaRPr>
          </a:p>
        </p:txBody>
      </p:sp>
      <p:pic>
        <p:nvPicPr>
          <p:cNvPr id="12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41" y="1492250"/>
            <a:ext cx="1361821" cy="2139950"/>
          </a:xfrm>
          <a:prstGeom prst="rect">
            <a:avLst/>
          </a:prstGeom>
        </p:spPr>
      </p:pic>
      <p:sp>
        <p:nvSpPr>
          <p:cNvPr id="43" name="object 43"/>
          <p:cNvSpPr/>
          <p:nvPr/>
        </p:nvSpPr>
        <p:spPr>
          <a:xfrm>
            <a:off x="428244" y="3571245"/>
            <a:ext cx="1144536" cy="232765"/>
          </a:xfrm>
          <a:custGeom>
            <a:avLst/>
            <a:gdLst/>
            <a:ahLst/>
            <a:cxnLst/>
            <a:rect l="l" t="t" r="r" b="b"/>
            <a:pathLst>
              <a:path w="1144536" h="232765">
                <a:moveTo>
                  <a:pt x="0" y="182181"/>
                </a:moveTo>
                <a:lnTo>
                  <a:pt x="0" y="0"/>
                </a:lnTo>
                <a:lnTo>
                  <a:pt x="62751" y="0"/>
                </a:lnTo>
                <a:cubicBezTo>
                  <a:pt x="76924" y="0"/>
                  <a:pt x="87731" y="876"/>
                  <a:pt x="95186" y="2616"/>
                </a:cubicBezTo>
                <a:cubicBezTo>
                  <a:pt x="105626" y="5016"/>
                  <a:pt x="114528" y="9372"/>
                  <a:pt x="121907" y="15659"/>
                </a:cubicBezTo>
                <a:cubicBezTo>
                  <a:pt x="131521" y="23787"/>
                  <a:pt x="138709" y="34163"/>
                  <a:pt x="143472" y="46799"/>
                </a:cubicBezTo>
                <a:cubicBezTo>
                  <a:pt x="148234" y="59423"/>
                  <a:pt x="150609" y="73863"/>
                  <a:pt x="150609" y="90106"/>
                </a:cubicBezTo>
                <a:cubicBezTo>
                  <a:pt x="150609" y="103936"/>
                  <a:pt x="148996" y="116205"/>
                  <a:pt x="145770" y="126885"/>
                </a:cubicBezTo>
                <a:cubicBezTo>
                  <a:pt x="142532" y="137579"/>
                  <a:pt x="138392" y="146418"/>
                  <a:pt x="133337" y="153416"/>
                </a:cubicBezTo>
                <a:cubicBezTo>
                  <a:pt x="128283" y="160413"/>
                  <a:pt x="122758" y="165925"/>
                  <a:pt x="116751" y="169951"/>
                </a:cubicBezTo>
                <a:cubicBezTo>
                  <a:pt x="110744" y="173964"/>
                  <a:pt x="103492" y="177012"/>
                  <a:pt x="95009" y="179082"/>
                </a:cubicBezTo>
                <a:cubicBezTo>
                  <a:pt x="86512" y="181152"/>
                  <a:pt x="76759" y="182181"/>
                  <a:pt x="65735" y="182181"/>
                </a:cubicBezTo>
                <a:close/>
                <a:moveTo>
                  <a:pt x="24104" y="160693"/>
                </a:moveTo>
                <a:lnTo>
                  <a:pt x="63005" y="160693"/>
                </a:lnTo>
                <a:cubicBezTo>
                  <a:pt x="75019" y="160693"/>
                  <a:pt x="84442" y="159575"/>
                  <a:pt x="91275" y="157327"/>
                </a:cubicBezTo>
                <a:cubicBezTo>
                  <a:pt x="98107" y="155092"/>
                  <a:pt x="103556" y="151942"/>
                  <a:pt x="107620" y="147891"/>
                </a:cubicBezTo>
                <a:cubicBezTo>
                  <a:pt x="113335" y="142176"/>
                  <a:pt x="117780" y="134493"/>
                  <a:pt x="120980" y="124841"/>
                </a:cubicBezTo>
                <a:cubicBezTo>
                  <a:pt x="124168" y="115189"/>
                  <a:pt x="125755" y="103479"/>
                  <a:pt x="125755" y="89725"/>
                </a:cubicBezTo>
                <a:cubicBezTo>
                  <a:pt x="125755" y="70675"/>
                  <a:pt x="122631" y="56032"/>
                  <a:pt x="116383" y="45796"/>
                </a:cubicBezTo>
                <a:cubicBezTo>
                  <a:pt x="110121" y="35572"/>
                  <a:pt x="102527" y="28714"/>
                  <a:pt x="93573" y="25235"/>
                </a:cubicBezTo>
                <a:cubicBezTo>
                  <a:pt x="87109" y="22745"/>
                  <a:pt x="76708" y="21501"/>
                  <a:pt x="62382" y="21501"/>
                </a:cubicBezTo>
                <a:lnTo>
                  <a:pt x="24104" y="21501"/>
                </a:lnTo>
                <a:close/>
                <a:moveTo>
                  <a:pt x="271894" y="139687"/>
                </a:moveTo>
                <a:lnTo>
                  <a:pt x="295008" y="142544"/>
                </a:lnTo>
                <a:cubicBezTo>
                  <a:pt x="291363" y="156044"/>
                  <a:pt x="284607" y="166535"/>
                  <a:pt x="274752" y="173990"/>
                </a:cubicBezTo>
                <a:cubicBezTo>
                  <a:pt x="264884" y="181444"/>
                  <a:pt x="252298" y="185166"/>
                  <a:pt x="236969" y="185166"/>
                </a:cubicBezTo>
                <a:cubicBezTo>
                  <a:pt x="217665" y="185166"/>
                  <a:pt x="202362" y="179222"/>
                  <a:pt x="191046" y="167335"/>
                </a:cubicBezTo>
                <a:cubicBezTo>
                  <a:pt x="179743" y="155448"/>
                  <a:pt x="174091" y="138772"/>
                  <a:pt x="174091" y="117322"/>
                </a:cubicBezTo>
                <a:cubicBezTo>
                  <a:pt x="174091" y="95110"/>
                  <a:pt x="179806" y="77876"/>
                  <a:pt x="191236" y="65621"/>
                </a:cubicBezTo>
                <a:cubicBezTo>
                  <a:pt x="202666" y="53365"/>
                  <a:pt x="217500" y="47231"/>
                  <a:pt x="235725" y="47231"/>
                </a:cubicBezTo>
                <a:cubicBezTo>
                  <a:pt x="253378" y="47231"/>
                  <a:pt x="267792" y="53238"/>
                  <a:pt x="278968" y="65252"/>
                </a:cubicBezTo>
                <a:cubicBezTo>
                  <a:pt x="290157" y="77266"/>
                  <a:pt x="295745" y="94157"/>
                  <a:pt x="295745" y="115951"/>
                </a:cubicBezTo>
                <a:cubicBezTo>
                  <a:pt x="295745" y="117271"/>
                  <a:pt x="295707" y="119265"/>
                  <a:pt x="295618" y="121920"/>
                </a:cubicBezTo>
                <a:lnTo>
                  <a:pt x="197205" y="121920"/>
                </a:lnTo>
                <a:cubicBezTo>
                  <a:pt x="198031" y="136410"/>
                  <a:pt x="202133" y="147510"/>
                  <a:pt x="209499" y="155219"/>
                </a:cubicBezTo>
                <a:cubicBezTo>
                  <a:pt x="216878" y="162928"/>
                  <a:pt x="226073" y="166776"/>
                  <a:pt x="237096" y="166776"/>
                </a:cubicBezTo>
                <a:cubicBezTo>
                  <a:pt x="245288" y="166776"/>
                  <a:pt x="252298" y="164630"/>
                  <a:pt x="258089" y="160312"/>
                </a:cubicBezTo>
                <a:cubicBezTo>
                  <a:pt x="263893" y="156006"/>
                  <a:pt x="268491" y="149136"/>
                  <a:pt x="271894" y="139687"/>
                </a:cubicBezTo>
                <a:close/>
                <a:moveTo>
                  <a:pt x="198437" y="103517"/>
                </a:moveTo>
                <a:lnTo>
                  <a:pt x="272135" y="103517"/>
                </a:lnTo>
                <a:cubicBezTo>
                  <a:pt x="271145" y="92418"/>
                  <a:pt x="268325" y="84099"/>
                  <a:pt x="263690" y="78549"/>
                </a:cubicBezTo>
                <a:cubicBezTo>
                  <a:pt x="256565" y="69926"/>
                  <a:pt x="247320" y="65621"/>
                  <a:pt x="235979" y="65621"/>
                </a:cubicBezTo>
                <a:cubicBezTo>
                  <a:pt x="225704" y="65621"/>
                  <a:pt x="217068" y="69062"/>
                  <a:pt x="210058" y="75933"/>
                </a:cubicBezTo>
                <a:cubicBezTo>
                  <a:pt x="203060" y="82816"/>
                  <a:pt x="199187" y="92011"/>
                  <a:pt x="198437" y="103517"/>
                </a:cubicBezTo>
                <a:close/>
                <a:moveTo>
                  <a:pt x="359931" y="182181"/>
                </a:moveTo>
                <a:lnTo>
                  <a:pt x="309727" y="50215"/>
                </a:lnTo>
                <a:lnTo>
                  <a:pt x="333337" y="50215"/>
                </a:lnTo>
                <a:lnTo>
                  <a:pt x="361670" y="129247"/>
                </a:lnTo>
                <a:cubicBezTo>
                  <a:pt x="364744" y="137782"/>
                  <a:pt x="367551" y="146646"/>
                  <a:pt x="370129" y="155841"/>
                </a:cubicBezTo>
                <a:cubicBezTo>
                  <a:pt x="372110" y="148882"/>
                  <a:pt x="374891" y="140512"/>
                  <a:pt x="378447" y="130733"/>
                </a:cubicBezTo>
                <a:lnTo>
                  <a:pt x="407784" y="50215"/>
                </a:lnTo>
                <a:lnTo>
                  <a:pt x="430771" y="50215"/>
                </a:lnTo>
                <a:lnTo>
                  <a:pt x="380809" y="182181"/>
                </a:lnTo>
                <a:close/>
                <a:moveTo>
                  <a:pt x="540144" y="139687"/>
                </a:moveTo>
                <a:lnTo>
                  <a:pt x="563258" y="142544"/>
                </a:lnTo>
                <a:cubicBezTo>
                  <a:pt x="559575" y="156044"/>
                  <a:pt x="552844" y="166535"/>
                  <a:pt x="542938" y="173990"/>
                </a:cubicBezTo>
                <a:cubicBezTo>
                  <a:pt x="533159" y="181444"/>
                  <a:pt x="520459" y="185166"/>
                  <a:pt x="505219" y="185166"/>
                </a:cubicBezTo>
                <a:cubicBezTo>
                  <a:pt x="485915" y="185166"/>
                  <a:pt x="470548" y="179222"/>
                  <a:pt x="459245" y="167335"/>
                </a:cubicBezTo>
                <a:cubicBezTo>
                  <a:pt x="447967" y="155448"/>
                  <a:pt x="442315" y="138772"/>
                  <a:pt x="442315" y="117322"/>
                </a:cubicBezTo>
                <a:cubicBezTo>
                  <a:pt x="442315" y="95110"/>
                  <a:pt x="448030" y="77876"/>
                  <a:pt x="459499" y="65621"/>
                </a:cubicBezTo>
                <a:cubicBezTo>
                  <a:pt x="470929" y="53365"/>
                  <a:pt x="485661" y="47231"/>
                  <a:pt x="503949" y="47231"/>
                </a:cubicBezTo>
                <a:cubicBezTo>
                  <a:pt x="521602" y="47231"/>
                  <a:pt x="535953" y="53238"/>
                  <a:pt x="547256" y="65252"/>
                </a:cubicBezTo>
                <a:cubicBezTo>
                  <a:pt x="558432" y="77266"/>
                  <a:pt x="564020" y="94157"/>
                  <a:pt x="564020" y="115951"/>
                </a:cubicBezTo>
                <a:cubicBezTo>
                  <a:pt x="564020" y="117271"/>
                  <a:pt x="563893" y="119265"/>
                  <a:pt x="563893" y="121920"/>
                </a:cubicBezTo>
                <a:lnTo>
                  <a:pt x="465468" y="121920"/>
                </a:lnTo>
                <a:cubicBezTo>
                  <a:pt x="466230" y="136410"/>
                  <a:pt x="470294" y="147510"/>
                  <a:pt x="477787" y="155219"/>
                </a:cubicBezTo>
                <a:cubicBezTo>
                  <a:pt x="485153" y="162928"/>
                  <a:pt x="494297" y="166776"/>
                  <a:pt x="505346" y="166776"/>
                </a:cubicBezTo>
                <a:cubicBezTo>
                  <a:pt x="513474" y="166776"/>
                  <a:pt x="520459" y="164630"/>
                  <a:pt x="526301" y="160312"/>
                </a:cubicBezTo>
                <a:cubicBezTo>
                  <a:pt x="532143" y="156006"/>
                  <a:pt x="536715" y="149136"/>
                  <a:pt x="540144" y="139687"/>
                </a:cubicBezTo>
                <a:close/>
                <a:moveTo>
                  <a:pt x="466611" y="103517"/>
                </a:moveTo>
                <a:lnTo>
                  <a:pt x="540398" y="103517"/>
                </a:lnTo>
                <a:cubicBezTo>
                  <a:pt x="539382" y="92418"/>
                  <a:pt x="536588" y="84099"/>
                  <a:pt x="531889" y="78549"/>
                </a:cubicBezTo>
                <a:cubicBezTo>
                  <a:pt x="524777" y="69926"/>
                  <a:pt x="515506" y="65621"/>
                  <a:pt x="504203" y="65621"/>
                </a:cubicBezTo>
                <a:cubicBezTo>
                  <a:pt x="493916" y="65621"/>
                  <a:pt x="485280" y="69062"/>
                  <a:pt x="478295" y="75933"/>
                </a:cubicBezTo>
                <a:cubicBezTo>
                  <a:pt x="471310" y="82816"/>
                  <a:pt x="467373" y="92011"/>
                  <a:pt x="466611" y="103517"/>
                </a:cubicBezTo>
                <a:close/>
                <a:moveTo>
                  <a:pt x="590944" y="182181"/>
                </a:moveTo>
                <a:lnTo>
                  <a:pt x="590944" y="0"/>
                </a:lnTo>
                <a:lnTo>
                  <a:pt x="613423" y="0"/>
                </a:lnTo>
                <a:lnTo>
                  <a:pt x="613423" y="182181"/>
                </a:lnTo>
                <a:close/>
                <a:moveTo>
                  <a:pt x="639585" y="116205"/>
                </a:moveTo>
                <a:cubicBezTo>
                  <a:pt x="639585" y="91757"/>
                  <a:pt x="646316" y="73660"/>
                  <a:pt x="659905" y="61887"/>
                </a:cubicBezTo>
                <a:cubicBezTo>
                  <a:pt x="671335" y="52120"/>
                  <a:pt x="685178" y="47231"/>
                  <a:pt x="701434" y="47231"/>
                </a:cubicBezTo>
                <a:cubicBezTo>
                  <a:pt x="719595" y="47231"/>
                  <a:pt x="734454" y="53174"/>
                  <a:pt x="745884" y="65062"/>
                </a:cubicBezTo>
                <a:cubicBezTo>
                  <a:pt x="757441" y="76949"/>
                  <a:pt x="763156" y="93370"/>
                  <a:pt x="763156" y="114338"/>
                </a:cubicBezTo>
                <a:cubicBezTo>
                  <a:pt x="763156" y="131318"/>
                  <a:pt x="760616" y="144678"/>
                  <a:pt x="755536" y="154419"/>
                </a:cubicBezTo>
                <a:cubicBezTo>
                  <a:pt x="750456" y="164147"/>
                  <a:pt x="743090" y="171704"/>
                  <a:pt x="733311" y="177088"/>
                </a:cubicBezTo>
                <a:cubicBezTo>
                  <a:pt x="723532" y="182473"/>
                  <a:pt x="712991" y="185166"/>
                  <a:pt x="701434" y="185166"/>
                </a:cubicBezTo>
                <a:cubicBezTo>
                  <a:pt x="683019" y="185166"/>
                  <a:pt x="668033" y="179247"/>
                  <a:pt x="656603" y="167398"/>
                </a:cubicBezTo>
                <a:cubicBezTo>
                  <a:pt x="645300" y="155549"/>
                  <a:pt x="639585" y="138480"/>
                  <a:pt x="639585" y="116205"/>
                </a:cubicBezTo>
                <a:close/>
                <a:moveTo>
                  <a:pt x="662572" y="116205"/>
                </a:moveTo>
                <a:cubicBezTo>
                  <a:pt x="662572" y="133096"/>
                  <a:pt x="666255" y="145757"/>
                  <a:pt x="673621" y="154165"/>
                </a:cubicBezTo>
                <a:cubicBezTo>
                  <a:pt x="680987" y="162572"/>
                  <a:pt x="690258" y="166776"/>
                  <a:pt x="701434" y="166776"/>
                </a:cubicBezTo>
                <a:cubicBezTo>
                  <a:pt x="712610" y="166776"/>
                  <a:pt x="721754" y="162547"/>
                  <a:pt x="729120" y="154101"/>
                </a:cubicBezTo>
                <a:cubicBezTo>
                  <a:pt x="736486" y="145656"/>
                  <a:pt x="740169" y="132765"/>
                  <a:pt x="740169" y="115455"/>
                </a:cubicBezTo>
                <a:cubicBezTo>
                  <a:pt x="740169" y="99136"/>
                  <a:pt x="736486" y="86766"/>
                  <a:pt x="729120" y="78359"/>
                </a:cubicBezTo>
                <a:cubicBezTo>
                  <a:pt x="721627" y="69951"/>
                  <a:pt x="712483" y="65747"/>
                  <a:pt x="701434" y="65747"/>
                </a:cubicBezTo>
                <a:cubicBezTo>
                  <a:pt x="690258" y="65747"/>
                  <a:pt x="680987" y="69926"/>
                  <a:pt x="673621" y="78295"/>
                </a:cubicBezTo>
                <a:cubicBezTo>
                  <a:pt x="666255" y="86664"/>
                  <a:pt x="662572" y="99301"/>
                  <a:pt x="662572" y="116205"/>
                </a:cubicBezTo>
                <a:close/>
                <a:moveTo>
                  <a:pt x="789572" y="232765"/>
                </a:moveTo>
                <a:lnTo>
                  <a:pt x="789572" y="50215"/>
                </a:lnTo>
                <a:lnTo>
                  <a:pt x="810019" y="50215"/>
                </a:lnTo>
                <a:lnTo>
                  <a:pt x="810019" y="67360"/>
                </a:lnTo>
                <a:cubicBezTo>
                  <a:pt x="814845" y="60655"/>
                  <a:pt x="820178" y="55613"/>
                  <a:pt x="826275" y="52260"/>
                </a:cubicBezTo>
                <a:cubicBezTo>
                  <a:pt x="832371" y="48907"/>
                  <a:pt x="839610" y="47231"/>
                  <a:pt x="848246" y="47231"/>
                </a:cubicBezTo>
                <a:cubicBezTo>
                  <a:pt x="859549" y="47231"/>
                  <a:pt x="869455" y="50127"/>
                  <a:pt x="878091" y="55930"/>
                </a:cubicBezTo>
                <a:cubicBezTo>
                  <a:pt x="886727" y="61722"/>
                  <a:pt x="893203" y="69913"/>
                  <a:pt x="897649" y="80467"/>
                </a:cubicBezTo>
                <a:cubicBezTo>
                  <a:pt x="901967" y="91033"/>
                  <a:pt x="904253" y="102616"/>
                  <a:pt x="904253" y="115201"/>
                </a:cubicBezTo>
                <a:cubicBezTo>
                  <a:pt x="904253" y="128714"/>
                  <a:pt x="901713" y="140868"/>
                  <a:pt x="896887" y="151676"/>
                </a:cubicBezTo>
                <a:cubicBezTo>
                  <a:pt x="892061" y="162496"/>
                  <a:pt x="885075" y="170776"/>
                  <a:pt x="875805" y="176530"/>
                </a:cubicBezTo>
                <a:cubicBezTo>
                  <a:pt x="866534" y="182295"/>
                  <a:pt x="856881" y="185166"/>
                  <a:pt x="846722" y="185166"/>
                </a:cubicBezTo>
                <a:cubicBezTo>
                  <a:pt x="839228" y="185166"/>
                  <a:pt x="832497" y="183591"/>
                  <a:pt x="826528" y="180441"/>
                </a:cubicBezTo>
                <a:cubicBezTo>
                  <a:pt x="820687" y="177304"/>
                  <a:pt x="815861" y="173316"/>
                  <a:pt x="812050" y="168516"/>
                </a:cubicBezTo>
                <a:lnTo>
                  <a:pt x="812050" y="232765"/>
                </a:lnTo>
                <a:close/>
                <a:moveTo>
                  <a:pt x="809892" y="116941"/>
                </a:moveTo>
                <a:cubicBezTo>
                  <a:pt x="809892" y="133934"/>
                  <a:pt x="813321" y="146481"/>
                  <a:pt x="820178" y="154597"/>
                </a:cubicBezTo>
                <a:cubicBezTo>
                  <a:pt x="827037" y="162712"/>
                  <a:pt x="835419" y="166776"/>
                  <a:pt x="845197" y="166776"/>
                </a:cubicBezTo>
                <a:cubicBezTo>
                  <a:pt x="855103" y="166776"/>
                  <a:pt x="863613" y="162572"/>
                  <a:pt x="870725" y="154165"/>
                </a:cubicBezTo>
                <a:cubicBezTo>
                  <a:pt x="877837" y="145757"/>
                  <a:pt x="881393" y="132727"/>
                  <a:pt x="881393" y="115074"/>
                </a:cubicBezTo>
                <a:cubicBezTo>
                  <a:pt x="881393" y="98260"/>
                  <a:pt x="877837" y="85674"/>
                  <a:pt x="870978" y="77305"/>
                </a:cubicBezTo>
                <a:cubicBezTo>
                  <a:pt x="863994" y="68935"/>
                  <a:pt x="855739" y="64757"/>
                  <a:pt x="846214" y="64757"/>
                </a:cubicBezTo>
                <a:cubicBezTo>
                  <a:pt x="836689" y="64757"/>
                  <a:pt x="828180" y="69202"/>
                  <a:pt x="820814" y="78105"/>
                </a:cubicBezTo>
                <a:cubicBezTo>
                  <a:pt x="813575" y="87020"/>
                  <a:pt x="809892" y="99961"/>
                  <a:pt x="809892" y="116941"/>
                </a:cubicBezTo>
                <a:close/>
                <a:moveTo>
                  <a:pt x="1021728" y="139687"/>
                </a:moveTo>
                <a:lnTo>
                  <a:pt x="1044842" y="142544"/>
                </a:lnTo>
                <a:cubicBezTo>
                  <a:pt x="1041159" y="156044"/>
                  <a:pt x="1034428" y="166535"/>
                  <a:pt x="1024522" y="173990"/>
                </a:cubicBezTo>
                <a:cubicBezTo>
                  <a:pt x="1014743" y="181444"/>
                  <a:pt x="1002043" y="185166"/>
                  <a:pt x="986803" y="185166"/>
                </a:cubicBezTo>
                <a:cubicBezTo>
                  <a:pt x="967499" y="185166"/>
                  <a:pt x="952131" y="179222"/>
                  <a:pt x="940828" y="167335"/>
                </a:cubicBezTo>
                <a:cubicBezTo>
                  <a:pt x="929525" y="155448"/>
                  <a:pt x="923938" y="138772"/>
                  <a:pt x="923938" y="117322"/>
                </a:cubicBezTo>
                <a:cubicBezTo>
                  <a:pt x="923938" y="95110"/>
                  <a:pt x="929653" y="77876"/>
                  <a:pt x="941083" y="65621"/>
                </a:cubicBezTo>
                <a:cubicBezTo>
                  <a:pt x="952513" y="53365"/>
                  <a:pt x="967245" y="47231"/>
                  <a:pt x="985533" y="47231"/>
                </a:cubicBezTo>
                <a:cubicBezTo>
                  <a:pt x="1003186" y="47231"/>
                  <a:pt x="1017537" y="53238"/>
                  <a:pt x="1028840" y="65252"/>
                </a:cubicBezTo>
                <a:cubicBezTo>
                  <a:pt x="1040016" y="77266"/>
                  <a:pt x="1045603" y="94157"/>
                  <a:pt x="1045603" y="115951"/>
                </a:cubicBezTo>
                <a:cubicBezTo>
                  <a:pt x="1045603" y="117271"/>
                  <a:pt x="1045477" y="119265"/>
                  <a:pt x="1045477" y="121920"/>
                </a:cubicBezTo>
                <a:lnTo>
                  <a:pt x="947052" y="121920"/>
                </a:lnTo>
                <a:cubicBezTo>
                  <a:pt x="947814" y="136410"/>
                  <a:pt x="951878" y="147510"/>
                  <a:pt x="959371" y="155219"/>
                </a:cubicBezTo>
                <a:cubicBezTo>
                  <a:pt x="966737" y="162928"/>
                  <a:pt x="975881" y="166776"/>
                  <a:pt x="986930" y="166776"/>
                </a:cubicBezTo>
                <a:cubicBezTo>
                  <a:pt x="995058" y="166776"/>
                  <a:pt x="1002043" y="164630"/>
                  <a:pt x="1007885" y="160312"/>
                </a:cubicBezTo>
                <a:cubicBezTo>
                  <a:pt x="1013727" y="156006"/>
                  <a:pt x="1018299" y="149136"/>
                  <a:pt x="1021728" y="139687"/>
                </a:cubicBezTo>
                <a:close/>
                <a:moveTo>
                  <a:pt x="948195" y="103517"/>
                </a:moveTo>
                <a:lnTo>
                  <a:pt x="1021981" y="103517"/>
                </a:lnTo>
                <a:cubicBezTo>
                  <a:pt x="1020966" y="92418"/>
                  <a:pt x="1018172" y="84099"/>
                  <a:pt x="1013472" y="78549"/>
                </a:cubicBezTo>
                <a:cubicBezTo>
                  <a:pt x="1006361" y="69926"/>
                  <a:pt x="997090" y="65621"/>
                  <a:pt x="985787" y="65621"/>
                </a:cubicBezTo>
                <a:cubicBezTo>
                  <a:pt x="975500" y="65621"/>
                  <a:pt x="966864" y="69062"/>
                  <a:pt x="959878" y="75933"/>
                </a:cubicBezTo>
                <a:cubicBezTo>
                  <a:pt x="952894" y="82816"/>
                  <a:pt x="948956" y="92011"/>
                  <a:pt x="948195" y="103517"/>
                </a:cubicBezTo>
                <a:close/>
                <a:moveTo>
                  <a:pt x="1072781" y="182181"/>
                </a:moveTo>
                <a:lnTo>
                  <a:pt x="1072781" y="50215"/>
                </a:lnTo>
                <a:lnTo>
                  <a:pt x="1092975" y="50215"/>
                </a:lnTo>
                <a:lnTo>
                  <a:pt x="1092975" y="70218"/>
                </a:lnTo>
                <a:cubicBezTo>
                  <a:pt x="1098055" y="60858"/>
                  <a:pt x="1102881" y="54686"/>
                  <a:pt x="1107199" y="51701"/>
                </a:cubicBezTo>
                <a:cubicBezTo>
                  <a:pt x="1111517" y="48717"/>
                  <a:pt x="1116343" y="47231"/>
                  <a:pt x="1121550" y="47231"/>
                </a:cubicBezTo>
                <a:cubicBezTo>
                  <a:pt x="1129043" y="47231"/>
                  <a:pt x="1136790" y="49631"/>
                  <a:pt x="1144537" y="54432"/>
                </a:cubicBezTo>
                <a:lnTo>
                  <a:pt x="1136790" y="75184"/>
                </a:lnTo>
                <a:cubicBezTo>
                  <a:pt x="1131328" y="71958"/>
                  <a:pt x="1125868" y="70345"/>
                  <a:pt x="1120406" y="70345"/>
                </a:cubicBezTo>
                <a:cubicBezTo>
                  <a:pt x="1115581" y="70345"/>
                  <a:pt x="1111136" y="71818"/>
                  <a:pt x="1107199" y="74752"/>
                </a:cubicBezTo>
                <a:cubicBezTo>
                  <a:pt x="1103389" y="77698"/>
                  <a:pt x="1100595" y="81775"/>
                  <a:pt x="1098944" y="86995"/>
                </a:cubicBezTo>
                <a:cubicBezTo>
                  <a:pt x="1096403" y="94945"/>
                  <a:pt x="1095261" y="103644"/>
                  <a:pt x="1095261" y="113093"/>
                </a:cubicBezTo>
                <a:lnTo>
                  <a:pt x="1095261" y="182181"/>
                </a:lnTo>
                <a:close/>
              </a:path>
            </a:pathLst>
          </a:custGeom>
          <a:solidFill>
            <a:srgbClr val="FFFFFF"/>
          </a:solidFill>
        </p:spPr>
        <p:txBody>
          <a:bodyPr wrap="square" lIns="0" tIns="0" rIns="0" bIns="0" rtlCol="0">
            <a:noAutofit/>
          </a:bodyPr>
          <a:lstStyle/>
          <a:p>
            <a:endParaRPr/>
          </a:p>
        </p:txBody>
      </p:sp>
      <p:pic>
        <p:nvPicPr>
          <p:cNvPr id="12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5663" y="1576705"/>
            <a:ext cx="675894" cy="1389888"/>
          </a:xfrm>
          <a:prstGeom prst="rect">
            <a:avLst/>
          </a:prstGeom>
        </p:spPr>
      </p:pic>
      <p:pic>
        <p:nvPicPr>
          <p:cNvPr id="12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8082" y="1576705"/>
            <a:ext cx="605028" cy="1389888"/>
          </a:xfrm>
          <a:prstGeom prst="rect">
            <a:avLst/>
          </a:prstGeom>
        </p:spPr>
      </p:pic>
      <p:pic>
        <p:nvPicPr>
          <p:cNvPr id="130"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3788" y="1576705"/>
            <a:ext cx="675894" cy="1389888"/>
          </a:xfrm>
          <a:prstGeom prst="rect">
            <a:avLst/>
          </a:prstGeom>
        </p:spPr>
      </p:pic>
      <p:pic>
        <p:nvPicPr>
          <p:cNvPr id="131"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3762" y="1576705"/>
            <a:ext cx="675894" cy="1389888"/>
          </a:xfrm>
          <a:prstGeom prst="rect">
            <a:avLst/>
          </a:prstGeom>
        </p:spPr>
      </p:pic>
      <p:pic>
        <p:nvPicPr>
          <p:cNvPr id="13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3038" y="1749552"/>
            <a:ext cx="1660271" cy="2106041"/>
          </a:xfrm>
          <a:prstGeom prst="rect">
            <a:avLst/>
          </a:prstGeom>
        </p:spPr>
      </p:pic>
      <p:sp>
        <p:nvSpPr>
          <p:cNvPr id="44" name="object 44"/>
          <p:cNvSpPr/>
          <p:nvPr/>
        </p:nvSpPr>
        <p:spPr>
          <a:xfrm>
            <a:off x="3789807" y="3954691"/>
            <a:ext cx="1549908" cy="238976"/>
          </a:xfrm>
          <a:custGeom>
            <a:avLst/>
            <a:gdLst/>
            <a:ahLst/>
            <a:cxnLst/>
            <a:rect l="l" t="t" r="r" b="b"/>
            <a:pathLst>
              <a:path w="1549908" h="238976">
                <a:moveTo>
                  <a:pt x="0" y="96685"/>
                </a:moveTo>
                <a:cubicBezTo>
                  <a:pt x="0" y="66446"/>
                  <a:pt x="8127" y="42773"/>
                  <a:pt x="24383" y="25667"/>
                </a:cubicBezTo>
                <a:cubicBezTo>
                  <a:pt x="40513" y="8560"/>
                  <a:pt x="61468" y="0"/>
                  <a:pt x="87249" y="0"/>
                </a:cubicBezTo>
                <a:cubicBezTo>
                  <a:pt x="104013" y="0"/>
                  <a:pt x="119252" y="4013"/>
                  <a:pt x="132714" y="12052"/>
                </a:cubicBezTo>
                <a:cubicBezTo>
                  <a:pt x="146177" y="20091"/>
                  <a:pt x="156464" y="31293"/>
                  <a:pt x="163576" y="45669"/>
                </a:cubicBezTo>
                <a:cubicBezTo>
                  <a:pt x="170688" y="60045"/>
                  <a:pt x="174244" y="76339"/>
                  <a:pt x="174244" y="94577"/>
                </a:cubicBezTo>
                <a:cubicBezTo>
                  <a:pt x="174244" y="113042"/>
                  <a:pt x="170433" y="129578"/>
                  <a:pt x="163068" y="144157"/>
                </a:cubicBezTo>
                <a:cubicBezTo>
                  <a:pt x="155575" y="158737"/>
                  <a:pt x="145033" y="169773"/>
                  <a:pt x="131318" y="177279"/>
                </a:cubicBezTo>
                <a:cubicBezTo>
                  <a:pt x="117602" y="184772"/>
                  <a:pt x="102870" y="188519"/>
                  <a:pt x="87121" y="188519"/>
                </a:cubicBezTo>
                <a:cubicBezTo>
                  <a:pt x="69977" y="188519"/>
                  <a:pt x="54610" y="184378"/>
                  <a:pt x="41148" y="176098"/>
                </a:cubicBezTo>
                <a:cubicBezTo>
                  <a:pt x="27558" y="167805"/>
                  <a:pt x="17399" y="156502"/>
                  <a:pt x="10414" y="142164"/>
                </a:cubicBezTo>
                <a:cubicBezTo>
                  <a:pt x="3429" y="127838"/>
                  <a:pt x="0" y="112674"/>
                  <a:pt x="0" y="96685"/>
                </a:cubicBezTo>
                <a:close/>
                <a:moveTo>
                  <a:pt x="24764" y="97053"/>
                </a:moveTo>
                <a:cubicBezTo>
                  <a:pt x="24764" y="119011"/>
                  <a:pt x="30733" y="136309"/>
                  <a:pt x="42545" y="148945"/>
                </a:cubicBezTo>
                <a:cubicBezTo>
                  <a:pt x="54356" y="161569"/>
                  <a:pt x="69088" y="167894"/>
                  <a:pt x="86995" y="167894"/>
                </a:cubicBezTo>
                <a:cubicBezTo>
                  <a:pt x="105156" y="167894"/>
                  <a:pt x="120014" y="161506"/>
                  <a:pt x="131826" y="148755"/>
                </a:cubicBezTo>
                <a:cubicBezTo>
                  <a:pt x="143510" y="135991"/>
                  <a:pt x="149352" y="117894"/>
                  <a:pt x="149352" y="94450"/>
                </a:cubicBezTo>
                <a:cubicBezTo>
                  <a:pt x="149352" y="79616"/>
                  <a:pt x="146812" y="66675"/>
                  <a:pt x="141858" y="55613"/>
                </a:cubicBezTo>
                <a:cubicBezTo>
                  <a:pt x="136779" y="44551"/>
                  <a:pt x="129539" y="35979"/>
                  <a:pt x="119888" y="29883"/>
                </a:cubicBezTo>
                <a:cubicBezTo>
                  <a:pt x="110236" y="23800"/>
                  <a:pt x="99314" y="20752"/>
                  <a:pt x="87376" y="20752"/>
                </a:cubicBezTo>
                <a:cubicBezTo>
                  <a:pt x="70231" y="20752"/>
                  <a:pt x="55626" y="26619"/>
                  <a:pt x="43307" y="38341"/>
                </a:cubicBezTo>
                <a:cubicBezTo>
                  <a:pt x="30988" y="50063"/>
                  <a:pt x="24764" y="69634"/>
                  <a:pt x="24764" y="97053"/>
                </a:cubicBezTo>
                <a:close/>
                <a:moveTo>
                  <a:pt x="202311" y="185407"/>
                </a:moveTo>
                <a:lnTo>
                  <a:pt x="202311" y="53441"/>
                </a:lnTo>
                <a:lnTo>
                  <a:pt x="222504" y="53441"/>
                </a:lnTo>
                <a:lnTo>
                  <a:pt x="222504" y="73444"/>
                </a:lnTo>
                <a:cubicBezTo>
                  <a:pt x="227583" y="64084"/>
                  <a:pt x="232283" y="57912"/>
                  <a:pt x="236727" y="54927"/>
                </a:cubicBezTo>
                <a:cubicBezTo>
                  <a:pt x="241046" y="51943"/>
                  <a:pt x="245871" y="50457"/>
                  <a:pt x="251079" y="50457"/>
                </a:cubicBezTo>
                <a:cubicBezTo>
                  <a:pt x="258571" y="50457"/>
                  <a:pt x="266192" y="52857"/>
                  <a:pt x="274066" y="57658"/>
                </a:cubicBezTo>
                <a:lnTo>
                  <a:pt x="266319" y="78410"/>
                </a:lnTo>
                <a:cubicBezTo>
                  <a:pt x="260858" y="75184"/>
                  <a:pt x="255396" y="73571"/>
                  <a:pt x="249936" y="73571"/>
                </a:cubicBezTo>
                <a:cubicBezTo>
                  <a:pt x="244983" y="73571"/>
                  <a:pt x="240664" y="75044"/>
                  <a:pt x="236727" y="77978"/>
                </a:cubicBezTo>
                <a:cubicBezTo>
                  <a:pt x="232791" y="80924"/>
                  <a:pt x="230124" y="85001"/>
                  <a:pt x="228473" y="90221"/>
                </a:cubicBezTo>
                <a:cubicBezTo>
                  <a:pt x="225933" y="98171"/>
                  <a:pt x="224663" y="106870"/>
                  <a:pt x="224663" y="116319"/>
                </a:cubicBezTo>
                <a:lnTo>
                  <a:pt x="224663" y="185407"/>
                </a:lnTo>
                <a:close/>
                <a:moveTo>
                  <a:pt x="283845" y="196354"/>
                </a:moveTo>
                <a:lnTo>
                  <a:pt x="305562" y="199580"/>
                </a:lnTo>
                <a:cubicBezTo>
                  <a:pt x="306451" y="206286"/>
                  <a:pt x="308991" y="211175"/>
                  <a:pt x="313182" y="214249"/>
                </a:cubicBezTo>
                <a:cubicBezTo>
                  <a:pt x="318643" y="218389"/>
                  <a:pt x="326263" y="220459"/>
                  <a:pt x="335914" y="220459"/>
                </a:cubicBezTo>
                <a:cubicBezTo>
                  <a:pt x="346202" y="220459"/>
                  <a:pt x="354202" y="218389"/>
                  <a:pt x="359918" y="214249"/>
                </a:cubicBezTo>
                <a:cubicBezTo>
                  <a:pt x="365506" y="210096"/>
                  <a:pt x="369316" y="204305"/>
                  <a:pt x="371348" y="196850"/>
                </a:cubicBezTo>
                <a:cubicBezTo>
                  <a:pt x="372491" y="192290"/>
                  <a:pt x="372999" y="182715"/>
                  <a:pt x="372871" y="168135"/>
                </a:cubicBezTo>
                <a:cubicBezTo>
                  <a:pt x="363093" y="179654"/>
                  <a:pt x="350901" y="185407"/>
                  <a:pt x="336423" y="185407"/>
                </a:cubicBezTo>
                <a:cubicBezTo>
                  <a:pt x="318262" y="185407"/>
                  <a:pt x="304164" y="178867"/>
                  <a:pt x="294258" y="165773"/>
                </a:cubicBezTo>
                <a:cubicBezTo>
                  <a:pt x="284352" y="152692"/>
                  <a:pt x="279273" y="136995"/>
                  <a:pt x="279273" y="118681"/>
                </a:cubicBezTo>
                <a:cubicBezTo>
                  <a:pt x="279273" y="106083"/>
                  <a:pt x="281558" y="94462"/>
                  <a:pt x="286131" y="83820"/>
                </a:cubicBezTo>
                <a:cubicBezTo>
                  <a:pt x="290702" y="73177"/>
                  <a:pt x="297307" y="64948"/>
                  <a:pt x="305943" y="59156"/>
                </a:cubicBezTo>
                <a:cubicBezTo>
                  <a:pt x="314706" y="53353"/>
                  <a:pt x="324866" y="50457"/>
                  <a:pt x="336550" y="50457"/>
                </a:cubicBezTo>
                <a:cubicBezTo>
                  <a:pt x="352044" y="50457"/>
                  <a:pt x="364871" y="56756"/>
                  <a:pt x="375031" y="69342"/>
                </a:cubicBezTo>
                <a:lnTo>
                  <a:pt x="375031" y="53441"/>
                </a:lnTo>
                <a:lnTo>
                  <a:pt x="395605" y="53441"/>
                </a:lnTo>
                <a:lnTo>
                  <a:pt x="395605" y="167513"/>
                </a:lnTo>
                <a:cubicBezTo>
                  <a:pt x="395605" y="188061"/>
                  <a:pt x="393573" y="202628"/>
                  <a:pt x="389382" y="211201"/>
                </a:cubicBezTo>
                <a:cubicBezTo>
                  <a:pt x="385191" y="219773"/>
                  <a:pt x="378587" y="226542"/>
                  <a:pt x="369443" y="231521"/>
                </a:cubicBezTo>
                <a:cubicBezTo>
                  <a:pt x="360426" y="236486"/>
                  <a:pt x="349250" y="238976"/>
                  <a:pt x="336042" y="238976"/>
                </a:cubicBezTo>
                <a:cubicBezTo>
                  <a:pt x="320294" y="238976"/>
                  <a:pt x="307594" y="235432"/>
                  <a:pt x="297814" y="228346"/>
                </a:cubicBezTo>
                <a:cubicBezTo>
                  <a:pt x="288163" y="221272"/>
                  <a:pt x="283464" y="210604"/>
                  <a:pt x="283845" y="196354"/>
                </a:cubicBezTo>
                <a:close/>
                <a:moveTo>
                  <a:pt x="302387" y="117068"/>
                </a:moveTo>
                <a:cubicBezTo>
                  <a:pt x="302387" y="134378"/>
                  <a:pt x="305816" y="147015"/>
                  <a:pt x="312674" y="154965"/>
                </a:cubicBezTo>
                <a:cubicBezTo>
                  <a:pt x="319532" y="162915"/>
                  <a:pt x="328168" y="166903"/>
                  <a:pt x="338455" y="166903"/>
                </a:cubicBezTo>
                <a:cubicBezTo>
                  <a:pt x="348742" y="166903"/>
                  <a:pt x="357377" y="162941"/>
                  <a:pt x="364363" y="155029"/>
                </a:cubicBezTo>
                <a:cubicBezTo>
                  <a:pt x="371348" y="147117"/>
                  <a:pt x="374777" y="134709"/>
                  <a:pt x="374777" y="117805"/>
                </a:cubicBezTo>
                <a:cubicBezTo>
                  <a:pt x="374777" y="101651"/>
                  <a:pt x="371221" y="89471"/>
                  <a:pt x="363982" y="81280"/>
                </a:cubicBezTo>
                <a:cubicBezTo>
                  <a:pt x="356870" y="73076"/>
                  <a:pt x="348233" y="68973"/>
                  <a:pt x="338074" y="68973"/>
                </a:cubicBezTo>
                <a:cubicBezTo>
                  <a:pt x="328168" y="68973"/>
                  <a:pt x="319786" y="73012"/>
                  <a:pt x="312801" y="81089"/>
                </a:cubicBezTo>
                <a:cubicBezTo>
                  <a:pt x="305816" y="89167"/>
                  <a:pt x="302387" y="101155"/>
                  <a:pt x="302387" y="117068"/>
                </a:cubicBezTo>
                <a:close/>
                <a:moveTo>
                  <a:pt x="515747" y="169138"/>
                </a:moveTo>
                <a:cubicBezTo>
                  <a:pt x="507492" y="176174"/>
                  <a:pt x="499491" y="181153"/>
                  <a:pt x="491871" y="184048"/>
                </a:cubicBezTo>
                <a:cubicBezTo>
                  <a:pt x="484124" y="186944"/>
                  <a:pt x="475996" y="188392"/>
                  <a:pt x="467233" y="188392"/>
                </a:cubicBezTo>
                <a:cubicBezTo>
                  <a:pt x="452628" y="188392"/>
                  <a:pt x="441579" y="184848"/>
                  <a:pt x="433705" y="177774"/>
                </a:cubicBezTo>
                <a:cubicBezTo>
                  <a:pt x="425958" y="170688"/>
                  <a:pt x="422021" y="161633"/>
                  <a:pt x="422021" y="150622"/>
                </a:cubicBezTo>
                <a:cubicBezTo>
                  <a:pt x="422021" y="144157"/>
                  <a:pt x="423545" y="138252"/>
                  <a:pt x="426466" y="132905"/>
                </a:cubicBezTo>
                <a:cubicBezTo>
                  <a:pt x="429387" y="127559"/>
                  <a:pt x="433324" y="123279"/>
                  <a:pt x="438023" y="120040"/>
                </a:cubicBezTo>
                <a:cubicBezTo>
                  <a:pt x="442849" y="116814"/>
                  <a:pt x="448183" y="114376"/>
                  <a:pt x="454152" y="112712"/>
                </a:cubicBezTo>
                <a:cubicBezTo>
                  <a:pt x="458470" y="111557"/>
                  <a:pt x="465201" y="110439"/>
                  <a:pt x="473964" y="109359"/>
                </a:cubicBezTo>
                <a:cubicBezTo>
                  <a:pt x="492125" y="107200"/>
                  <a:pt x="505333" y="104635"/>
                  <a:pt x="513842" y="101651"/>
                </a:cubicBezTo>
                <a:cubicBezTo>
                  <a:pt x="513969" y="98590"/>
                  <a:pt x="513969" y="96647"/>
                  <a:pt x="513969" y="95809"/>
                </a:cubicBezTo>
                <a:cubicBezTo>
                  <a:pt x="513969" y="86703"/>
                  <a:pt x="511937" y="80276"/>
                  <a:pt x="507746" y="76555"/>
                </a:cubicBezTo>
                <a:cubicBezTo>
                  <a:pt x="502031" y="71501"/>
                  <a:pt x="493522" y="68973"/>
                  <a:pt x="482219" y="68973"/>
                </a:cubicBezTo>
                <a:cubicBezTo>
                  <a:pt x="471678" y="68973"/>
                  <a:pt x="463931" y="70815"/>
                  <a:pt x="458851" y="74498"/>
                </a:cubicBezTo>
                <a:cubicBezTo>
                  <a:pt x="453898" y="78194"/>
                  <a:pt x="450215" y="84709"/>
                  <a:pt x="447802" y="94069"/>
                </a:cubicBezTo>
                <a:lnTo>
                  <a:pt x="425958" y="91097"/>
                </a:lnTo>
                <a:cubicBezTo>
                  <a:pt x="427863" y="81724"/>
                  <a:pt x="431165" y="74168"/>
                  <a:pt x="435737" y="68415"/>
                </a:cubicBezTo>
                <a:cubicBezTo>
                  <a:pt x="440309" y="62649"/>
                  <a:pt x="446913" y="58217"/>
                  <a:pt x="455549" y="55118"/>
                </a:cubicBezTo>
                <a:cubicBezTo>
                  <a:pt x="464058" y="52006"/>
                  <a:pt x="474091" y="50457"/>
                  <a:pt x="485394" y="50457"/>
                </a:cubicBezTo>
                <a:cubicBezTo>
                  <a:pt x="496697" y="50457"/>
                  <a:pt x="505841" y="51778"/>
                  <a:pt x="512953" y="54432"/>
                </a:cubicBezTo>
                <a:cubicBezTo>
                  <a:pt x="519938" y="57086"/>
                  <a:pt x="525145" y="60414"/>
                  <a:pt x="528447" y="64440"/>
                </a:cubicBezTo>
                <a:cubicBezTo>
                  <a:pt x="531749" y="68453"/>
                  <a:pt x="534035" y="73533"/>
                  <a:pt x="535432" y="79654"/>
                </a:cubicBezTo>
                <a:cubicBezTo>
                  <a:pt x="536194" y="83464"/>
                  <a:pt x="536575" y="90348"/>
                  <a:pt x="536575" y="100292"/>
                </a:cubicBezTo>
                <a:lnTo>
                  <a:pt x="536575" y="130111"/>
                </a:lnTo>
                <a:cubicBezTo>
                  <a:pt x="536575" y="150901"/>
                  <a:pt x="536956" y="164058"/>
                  <a:pt x="537972" y="169570"/>
                </a:cubicBezTo>
                <a:cubicBezTo>
                  <a:pt x="538861" y="175082"/>
                  <a:pt x="540766" y="180365"/>
                  <a:pt x="543560" y="185407"/>
                </a:cubicBezTo>
                <a:lnTo>
                  <a:pt x="520192" y="185407"/>
                </a:lnTo>
                <a:cubicBezTo>
                  <a:pt x="517906" y="180772"/>
                  <a:pt x="516382" y="175349"/>
                  <a:pt x="515747" y="169138"/>
                </a:cubicBezTo>
                <a:close/>
                <a:moveTo>
                  <a:pt x="513842" y="119177"/>
                </a:moveTo>
                <a:cubicBezTo>
                  <a:pt x="505841" y="122491"/>
                  <a:pt x="493649" y="125311"/>
                  <a:pt x="477393" y="127622"/>
                </a:cubicBezTo>
                <a:cubicBezTo>
                  <a:pt x="468122" y="128956"/>
                  <a:pt x="461645" y="130442"/>
                  <a:pt x="457835" y="132105"/>
                </a:cubicBezTo>
                <a:cubicBezTo>
                  <a:pt x="454025" y="133756"/>
                  <a:pt x="451104" y="136182"/>
                  <a:pt x="449072" y="139370"/>
                </a:cubicBezTo>
                <a:cubicBezTo>
                  <a:pt x="446913" y="142557"/>
                  <a:pt x="445897" y="146101"/>
                  <a:pt x="445897" y="149999"/>
                </a:cubicBezTo>
                <a:cubicBezTo>
                  <a:pt x="445897" y="155956"/>
                  <a:pt x="448183" y="160934"/>
                  <a:pt x="452755" y="164909"/>
                </a:cubicBezTo>
                <a:cubicBezTo>
                  <a:pt x="457200" y="168884"/>
                  <a:pt x="463804" y="170878"/>
                  <a:pt x="472567" y="170878"/>
                </a:cubicBezTo>
                <a:cubicBezTo>
                  <a:pt x="481076" y="170878"/>
                  <a:pt x="488823" y="168986"/>
                  <a:pt x="495554" y="165214"/>
                </a:cubicBezTo>
                <a:cubicBezTo>
                  <a:pt x="502158" y="161455"/>
                  <a:pt x="507111" y="156286"/>
                  <a:pt x="510286" y="149745"/>
                </a:cubicBezTo>
                <a:cubicBezTo>
                  <a:pt x="512699" y="144691"/>
                  <a:pt x="513842" y="137236"/>
                  <a:pt x="513842" y="127381"/>
                </a:cubicBezTo>
                <a:close/>
                <a:moveTo>
                  <a:pt x="571373" y="185407"/>
                </a:moveTo>
                <a:lnTo>
                  <a:pt x="571373" y="53441"/>
                </a:lnTo>
                <a:lnTo>
                  <a:pt x="591566" y="53441"/>
                </a:lnTo>
                <a:lnTo>
                  <a:pt x="591566" y="72199"/>
                </a:lnTo>
                <a:cubicBezTo>
                  <a:pt x="601218" y="57709"/>
                  <a:pt x="615188" y="50457"/>
                  <a:pt x="633476" y="50457"/>
                </a:cubicBezTo>
                <a:cubicBezTo>
                  <a:pt x="641477" y="50457"/>
                  <a:pt x="648716" y="51879"/>
                  <a:pt x="655447" y="54737"/>
                </a:cubicBezTo>
                <a:cubicBezTo>
                  <a:pt x="662051" y="57594"/>
                  <a:pt x="667131" y="61353"/>
                  <a:pt x="670433" y="65989"/>
                </a:cubicBezTo>
                <a:cubicBezTo>
                  <a:pt x="673735" y="70625"/>
                  <a:pt x="676021" y="76136"/>
                  <a:pt x="677418" y="82512"/>
                </a:cubicBezTo>
                <a:cubicBezTo>
                  <a:pt x="678180" y="86665"/>
                  <a:pt x="678561" y="93904"/>
                  <a:pt x="678561" y="104267"/>
                </a:cubicBezTo>
                <a:lnTo>
                  <a:pt x="678561" y="185407"/>
                </a:lnTo>
                <a:lnTo>
                  <a:pt x="656209" y="185407"/>
                </a:lnTo>
                <a:lnTo>
                  <a:pt x="656209" y="105130"/>
                </a:lnTo>
                <a:cubicBezTo>
                  <a:pt x="656209" y="96025"/>
                  <a:pt x="655320" y="89205"/>
                  <a:pt x="653669" y="84696"/>
                </a:cubicBezTo>
                <a:cubicBezTo>
                  <a:pt x="651891" y="80175"/>
                  <a:pt x="648843" y="76568"/>
                  <a:pt x="644398" y="73876"/>
                </a:cubicBezTo>
                <a:cubicBezTo>
                  <a:pt x="639953" y="71183"/>
                  <a:pt x="634746" y="69837"/>
                  <a:pt x="628777" y="69837"/>
                </a:cubicBezTo>
                <a:cubicBezTo>
                  <a:pt x="619252" y="69837"/>
                  <a:pt x="610997" y="72860"/>
                  <a:pt x="604139" y="78918"/>
                </a:cubicBezTo>
                <a:cubicBezTo>
                  <a:pt x="597154" y="84963"/>
                  <a:pt x="593725" y="96431"/>
                  <a:pt x="593725" y="113335"/>
                </a:cubicBezTo>
                <a:lnTo>
                  <a:pt x="593725" y="185407"/>
                </a:lnTo>
                <a:close/>
                <a:moveTo>
                  <a:pt x="713232" y="28956"/>
                </a:moveTo>
                <a:lnTo>
                  <a:pt x="713232" y="3226"/>
                </a:lnTo>
                <a:lnTo>
                  <a:pt x="735584" y="3226"/>
                </a:lnTo>
                <a:lnTo>
                  <a:pt x="735584" y="28956"/>
                </a:lnTo>
                <a:close/>
                <a:moveTo>
                  <a:pt x="713232" y="185407"/>
                </a:moveTo>
                <a:lnTo>
                  <a:pt x="713232" y="53441"/>
                </a:lnTo>
                <a:lnTo>
                  <a:pt x="735584" y="53441"/>
                </a:lnTo>
                <a:lnTo>
                  <a:pt x="735584" y="185407"/>
                </a:lnTo>
                <a:close/>
                <a:moveTo>
                  <a:pt x="757682" y="185407"/>
                </a:moveTo>
                <a:lnTo>
                  <a:pt x="757682" y="167271"/>
                </a:lnTo>
                <a:lnTo>
                  <a:pt x="841756" y="70840"/>
                </a:lnTo>
                <a:cubicBezTo>
                  <a:pt x="832231" y="71336"/>
                  <a:pt x="823722" y="71577"/>
                  <a:pt x="816483" y="71577"/>
                </a:cubicBezTo>
                <a:lnTo>
                  <a:pt x="762635" y="71577"/>
                </a:lnTo>
                <a:lnTo>
                  <a:pt x="762635" y="53441"/>
                </a:lnTo>
                <a:lnTo>
                  <a:pt x="870585" y="53441"/>
                </a:lnTo>
                <a:lnTo>
                  <a:pt x="870585" y="68224"/>
                </a:lnTo>
                <a:lnTo>
                  <a:pt x="799084" y="151981"/>
                </a:lnTo>
                <a:lnTo>
                  <a:pt x="785241" y="167271"/>
                </a:lnTo>
                <a:cubicBezTo>
                  <a:pt x="795274" y="166522"/>
                  <a:pt x="804672" y="166154"/>
                  <a:pt x="813435" y="166154"/>
                </a:cubicBezTo>
                <a:lnTo>
                  <a:pt x="874522" y="166154"/>
                </a:lnTo>
                <a:lnTo>
                  <a:pt x="874522" y="185407"/>
                </a:lnTo>
                <a:close/>
                <a:moveTo>
                  <a:pt x="983615" y="169138"/>
                </a:moveTo>
                <a:cubicBezTo>
                  <a:pt x="975360" y="176174"/>
                  <a:pt x="967359" y="181153"/>
                  <a:pt x="959739" y="184048"/>
                </a:cubicBezTo>
                <a:cubicBezTo>
                  <a:pt x="951992" y="186944"/>
                  <a:pt x="943864" y="188392"/>
                  <a:pt x="935101" y="188392"/>
                </a:cubicBezTo>
                <a:cubicBezTo>
                  <a:pt x="920496" y="188392"/>
                  <a:pt x="909447" y="184848"/>
                  <a:pt x="901573" y="177774"/>
                </a:cubicBezTo>
                <a:cubicBezTo>
                  <a:pt x="893826" y="170688"/>
                  <a:pt x="889889" y="161633"/>
                  <a:pt x="889889" y="150622"/>
                </a:cubicBezTo>
                <a:cubicBezTo>
                  <a:pt x="889889" y="144157"/>
                  <a:pt x="891413" y="138252"/>
                  <a:pt x="894334" y="132905"/>
                </a:cubicBezTo>
                <a:cubicBezTo>
                  <a:pt x="897255" y="127559"/>
                  <a:pt x="901192" y="123279"/>
                  <a:pt x="905891" y="120040"/>
                </a:cubicBezTo>
                <a:cubicBezTo>
                  <a:pt x="910717" y="116814"/>
                  <a:pt x="916051" y="114376"/>
                  <a:pt x="922020" y="112712"/>
                </a:cubicBezTo>
                <a:cubicBezTo>
                  <a:pt x="926338" y="111557"/>
                  <a:pt x="933069" y="110439"/>
                  <a:pt x="941832" y="109359"/>
                </a:cubicBezTo>
                <a:cubicBezTo>
                  <a:pt x="959993" y="107200"/>
                  <a:pt x="973201" y="104635"/>
                  <a:pt x="981710" y="101651"/>
                </a:cubicBezTo>
                <a:cubicBezTo>
                  <a:pt x="981837" y="98590"/>
                  <a:pt x="981837" y="96647"/>
                  <a:pt x="981837" y="95809"/>
                </a:cubicBezTo>
                <a:cubicBezTo>
                  <a:pt x="981837" y="86703"/>
                  <a:pt x="979805" y="80276"/>
                  <a:pt x="975614" y="76555"/>
                </a:cubicBezTo>
                <a:cubicBezTo>
                  <a:pt x="969899" y="71501"/>
                  <a:pt x="961390" y="68973"/>
                  <a:pt x="950087" y="68973"/>
                </a:cubicBezTo>
                <a:cubicBezTo>
                  <a:pt x="939546" y="68973"/>
                  <a:pt x="931799" y="70815"/>
                  <a:pt x="926719" y="74498"/>
                </a:cubicBezTo>
                <a:cubicBezTo>
                  <a:pt x="921766" y="78194"/>
                  <a:pt x="918083" y="84709"/>
                  <a:pt x="915670" y="94069"/>
                </a:cubicBezTo>
                <a:lnTo>
                  <a:pt x="893826" y="91097"/>
                </a:lnTo>
                <a:cubicBezTo>
                  <a:pt x="895731" y="81724"/>
                  <a:pt x="899033" y="74168"/>
                  <a:pt x="903605" y="68415"/>
                </a:cubicBezTo>
                <a:cubicBezTo>
                  <a:pt x="908177" y="62649"/>
                  <a:pt x="914781" y="58217"/>
                  <a:pt x="923417" y="55118"/>
                </a:cubicBezTo>
                <a:cubicBezTo>
                  <a:pt x="931926" y="52006"/>
                  <a:pt x="941959" y="50457"/>
                  <a:pt x="953262" y="50457"/>
                </a:cubicBezTo>
                <a:cubicBezTo>
                  <a:pt x="964565" y="50457"/>
                  <a:pt x="973709" y="51778"/>
                  <a:pt x="980821" y="54432"/>
                </a:cubicBezTo>
                <a:cubicBezTo>
                  <a:pt x="987806" y="57086"/>
                  <a:pt x="993013" y="60414"/>
                  <a:pt x="996315" y="64440"/>
                </a:cubicBezTo>
                <a:cubicBezTo>
                  <a:pt x="999617" y="68453"/>
                  <a:pt x="1001903" y="73533"/>
                  <a:pt x="1003300" y="79654"/>
                </a:cubicBezTo>
                <a:cubicBezTo>
                  <a:pt x="1004062" y="83464"/>
                  <a:pt x="1004443" y="90348"/>
                  <a:pt x="1004443" y="100292"/>
                </a:cubicBezTo>
                <a:lnTo>
                  <a:pt x="1004443" y="130111"/>
                </a:lnTo>
                <a:cubicBezTo>
                  <a:pt x="1004443" y="150901"/>
                  <a:pt x="1004824" y="164058"/>
                  <a:pt x="1005840" y="169570"/>
                </a:cubicBezTo>
                <a:cubicBezTo>
                  <a:pt x="1006729" y="175082"/>
                  <a:pt x="1008634" y="180365"/>
                  <a:pt x="1011428" y="185407"/>
                </a:cubicBezTo>
                <a:lnTo>
                  <a:pt x="988060" y="185407"/>
                </a:lnTo>
                <a:cubicBezTo>
                  <a:pt x="985774" y="180772"/>
                  <a:pt x="984250" y="175349"/>
                  <a:pt x="983615" y="169138"/>
                </a:cubicBezTo>
                <a:close/>
                <a:moveTo>
                  <a:pt x="981710" y="119177"/>
                </a:moveTo>
                <a:cubicBezTo>
                  <a:pt x="973709" y="122491"/>
                  <a:pt x="961517" y="125311"/>
                  <a:pt x="945261" y="127622"/>
                </a:cubicBezTo>
                <a:cubicBezTo>
                  <a:pt x="935990" y="128956"/>
                  <a:pt x="929513" y="130442"/>
                  <a:pt x="925703" y="132105"/>
                </a:cubicBezTo>
                <a:cubicBezTo>
                  <a:pt x="921893" y="133756"/>
                  <a:pt x="918972" y="136182"/>
                  <a:pt x="916940" y="139370"/>
                </a:cubicBezTo>
                <a:cubicBezTo>
                  <a:pt x="914781" y="142557"/>
                  <a:pt x="913765" y="146101"/>
                  <a:pt x="913765" y="149999"/>
                </a:cubicBezTo>
                <a:cubicBezTo>
                  <a:pt x="913765" y="155956"/>
                  <a:pt x="916051" y="160934"/>
                  <a:pt x="920623" y="164909"/>
                </a:cubicBezTo>
                <a:cubicBezTo>
                  <a:pt x="925068" y="168884"/>
                  <a:pt x="931672" y="170878"/>
                  <a:pt x="940435" y="170878"/>
                </a:cubicBezTo>
                <a:cubicBezTo>
                  <a:pt x="948944" y="170878"/>
                  <a:pt x="956691" y="168986"/>
                  <a:pt x="963422" y="165214"/>
                </a:cubicBezTo>
                <a:cubicBezTo>
                  <a:pt x="970026" y="161455"/>
                  <a:pt x="974979" y="156286"/>
                  <a:pt x="978154" y="149745"/>
                </a:cubicBezTo>
                <a:cubicBezTo>
                  <a:pt x="980567" y="144691"/>
                  <a:pt x="981710" y="137236"/>
                  <a:pt x="981710" y="127381"/>
                </a:cubicBezTo>
                <a:close/>
                <a:moveTo>
                  <a:pt x="1088136" y="165405"/>
                </a:moveTo>
                <a:lnTo>
                  <a:pt x="1091311" y="185166"/>
                </a:lnTo>
                <a:cubicBezTo>
                  <a:pt x="1084961" y="186487"/>
                  <a:pt x="1079373" y="187147"/>
                  <a:pt x="1074420" y="187147"/>
                </a:cubicBezTo>
                <a:cubicBezTo>
                  <a:pt x="1066292" y="187147"/>
                  <a:pt x="1059942" y="185864"/>
                  <a:pt x="1055497" y="183299"/>
                </a:cubicBezTo>
                <a:cubicBezTo>
                  <a:pt x="1051052" y="180733"/>
                  <a:pt x="1047877" y="177355"/>
                  <a:pt x="1046099" y="173177"/>
                </a:cubicBezTo>
                <a:cubicBezTo>
                  <a:pt x="1044194" y="168986"/>
                  <a:pt x="1043305" y="160185"/>
                  <a:pt x="1043305" y="146761"/>
                </a:cubicBezTo>
                <a:lnTo>
                  <a:pt x="1043305" y="70840"/>
                </a:lnTo>
                <a:lnTo>
                  <a:pt x="1026922" y="70840"/>
                </a:lnTo>
                <a:lnTo>
                  <a:pt x="1026922" y="53441"/>
                </a:lnTo>
                <a:lnTo>
                  <a:pt x="1043305" y="53441"/>
                </a:lnTo>
                <a:lnTo>
                  <a:pt x="1043305" y="20752"/>
                </a:lnTo>
                <a:lnTo>
                  <a:pt x="1065530" y="7328"/>
                </a:lnTo>
                <a:lnTo>
                  <a:pt x="1065530" y="53441"/>
                </a:lnTo>
                <a:lnTo>
                  <a:pt x="1088136" y="53441"/>
                </a:lnTo>
                <a:lnTo>
                  <a:pt x="1088136" y="70840"/>
                </a:lnTo>
                <a:lnTo>
                  <a:pt x="1065530" y="70840"/>
                </a:lnTo>
                <a:lnTo>
                  <a:pt x="1065530" y="148006"/>
                </a:lnTo>
                <a:cubicBezTo>
                  <a:pt x="1065530" y="154381"/>
                  <a:pt x="1066038" y="158483"/>
                  <a:pt x="1066800" y="160312"/>
                </a:cubicBezTo>
                <a:cubicBezTo>
                  <a:pt x="1067562" y="162128"/>
                  <a:pt x="1068832" y="163588"/>
                  <a:pt x="1070610" y="164655"/>
                </a:cubicBezTo>
                <a:cubicBezTo>
                  <a:pt x="1072388" y="165735"/>
                  <a:pt x="1074928" y="166281"/>
                  <a:pt x="1078230" y="166281"/>
                </a:cubicBezTo>
                <a:cubicBezTo>
                  <a:pt x="1080770" y="166281"/>
                  <a:pt x="1084072" y="165989"/>
                  <a:pt x="1088136" y="165405"/>
                </a:cubicBezTo>
                <a:close/>
                <a:moveTo>
                  <a:pt x="1109472" y="28956"/>
                </a:moveTo>
                <a:lnTo>
                  <a:pt x="1109472" y="3226"/>
                </a:lnTo>
                <a:lnTo>
                  <a:pt x="1131824" y="3226"/>
                </a:lnTo>
                <a:lnTo>
                  <a:pt x="1131824" y="28956"/>
                </a:lnTo>
                <a:close/>
                <a:moveTo>
                  <a:pt x="1109472" y="185407"/>
                </a:moveTo>
                <a:lnTo>
                  <a:pt x="1109472" y="53441"/>
                </a:lnTo>
                <a:lnTo>
                  <a:pt x="1131824" y="53441"/>
                </a:lnTo>
                <a:lnTo>
                  <a:pt x="1131824" y="185407"/>
                </a:lnTo>
                <a:close/>
                <a:moveTo>
                  <a:pt x="1157351" y="119431"/>
                </a:moveTo>
                <a:cubicBezTo>
                  <a:pt x="1157351" y="94983"/>
                  <a:pt x="1164209" y="76886"/>
                  <a:pt x="1177798" y="65113"/>
                </a:cubicBezTo>
                <a:cubicBezTo>
                  <a:pt x="1189101" y="55346"/>
                  <a:pt x="1202944" y="50457"/>
                  <a:pt x="1219327" y="50457"/>
                </a:cubicBezTo>
                <a:cubicBezTo>
                  <a:pt x="1237488" y="50457"/>
                  <a:pt x="1252220" y="56400"/>
                  <a:pt x="1263777" y="68288"/>
                </a:cubicBezTo>
                <a:cubicBezTo>
                  <a:pt x="1275334" y="80175"/>
                  <a:pt x="1281049" y="96596"/>
                  <a:pt x="1281049" y="117564"/>
                </a:cubicBezTo>
                <a:cubicBezTo>
                  <a:pt x="1281049" y="134544"/>
                  <a:pt x="1278509" y="147904"/>
                  <a:pt x="1273429" y="157645"/>
                </a:cubicBezTo>
                <a:cubicBezTo>
                  <a:pt x="1268349" y="167373"/>
                  <a:pt x="1260856" y="174930"/>
                  <a:pt x="1251204" y="180314"/>
                </a:cubicBezTo>
                <a:cubicBezTo>
                  <a:pt x="1241425" y="185699"/>
                  <a:pt x="1230757" y="188392"/>
                  <a:pt x="1219327" y="188392"/>
                </a:cubicBezTo>
                <a:cubicBezTo>
                  <a:pt x="1200785" y="188392"/>
                  <a:pt x="1185926" y="182473"/>
                  <a:pt x="1174496" y="170624"/>
                </a:cubicBezTo>
                <a:cubicBezTo>
                  <a:pt x="1163066" y="158775"/>
                  <a:pt x="1157351" y="141706"/>
                  <a:pt x="1157351" y="119431"/>
                </a:cubicBezTo>
                <a:close/>
                <a:moveTo>
                  <a:pt x="1180338" y="119431"/>
                </a:moveTo>
                <a:cubicBezTo>
                  <a:pt x="1180338" y="136322"/>
                  <a:pt x="1184148" y="148983"/>
                  <a:pt x="1191514" y="157391"/>
                </a:cubicBezTo>
                <a:cubicBezTo>
                  <a:pt x="1198880" y="165798"/>
                  <a:pt x="1208151" y="170002"/>
                  <a:pt x="1219327" y="170002"/>
                </a:cubicBezTo>
                <a:cubicBezTo>
                  <a:pt x="1230376" y="170002"/>
                  <a:pt x="1239647" y="165773"/>
                  <a:pt x="1247013" y="157327"/>
                </a:cubicBezTo>
                <a:cubicBezTo>
                  <a:pt x="1254379" y="148882"/>
                  <a:pt x="1258062" y="135991"/>
                  <a:pt x="1258062" y="118681"/>
                </a:cubicBezTo>
                <a:cubicBezTo>
                  <a:pt x="1258062" y="102362"/>
                  <a:pt x="1254379" y="89992"/>
                  <a:pt x="1246886" y="81585"/>
                </a:cubicBezTo>
                <a:cubicBezTo>
                  <a:pt x="1239520" y="73177"/>
                  <a:pt x="1230376" y="68973"/>
                  <a:pt x="1219327" y="68973"/>
                </a:cubicBezTo>
                <a:cubicBezTo>
                  <a:pt x="1208151" y="68973"/>
                  <a:pt x="1198880" y="73152"/>
                  <a:pt x="1191514" y="81521"/>
                </a:cubicBezTo>
                <a:cubicBezTo>
                  <a:pt x="1184148" y="89890"/>
                  <a:pt x="1180338" y="102527"/>
                  <a:pt x="1180338" y="119431"/>
                </a:cubicBezTo>
                <a:close/>
                <a:moveTo>
                  <a:pt x="1307465" y="185407"/>
                </a:moveTo>
                <a:lnTo>
                  <a:pt x="1307465" y="53441"/>
                </a:lnTo>
                <a:lnTo>
                  <a:pt x="1327658" y="53441"/>
                </a:lnTo>
                <a:lnTo>
                  <a:pt x="1327658" y="72199"/>
                </a:lnTo>
                <a:cubicBezTo>
                  <a:pt x="1337310" y="57709"/>
                  <a:pt x="1351280" y="50457"/>
                  <a:pt x="1369568" y="50457"/>
                </a:cubicBezTo>
                <a:cubicBezTo>
                  <a:pt x="1377569" y="50457"/>
                  <a:pt x="1384808" y="51879"/>
                  <a:pt x="1391539" y="54737"/>
                </a:cubicBezTo>
                <a:cubicBezTo>
                  <a:pt x="1398143" y="57594"/>
                  <a:pt x="1403223" y="61353"/>
                  <a:pt x="1406525" y="65989"/>
                </a:cubicBezTo>
                <a:cubicBezTo>
                  <a:pt x="1409827" y="70625"/>
                  <a:pt x="1412113" y="76136"/>
                  <a:pt x="1413510" y="82512"/>
                </a:cubicBezTo>
                <a:cubicBezTo>
                  <a:pt x="1414272" y="86665"/>
                  <a:pt x="1414653" y="93904"/>
                  <a:pt x="1414653" y="104267"/>
                </a:cubicBezTo>
                <a:lnTo>
                  <a:pt x="1414653" y="185407"/>
                </a:lnTo>
                <a:lnTo>
                  <a:pt x="1392301" y="185407"/>
                </a:lnTo>
                <a:lnTo>
                  <a:pt x="1392301" y="105130"/>
                </a:lnTo>
                <a:cubicBezTo>
                  <a:pt x="1392301" y="96025"/>
                  <a:pt x="1391412" y="89205"/>
                  <a:pt x="1389761" y="84696"/>
                </a:cubicBezTo>
                <a:cubicBezTo>
                  <a:pt x="1387983" y="80175"/>
                  <a:pt x="1384935" y="76568"/>
                  <a:pt x="1380490" y="73876"/>
                </a:cubicBezTo>
                <a:cubicBezTo>
                  <a:pt x="1376045" y="71183"/>
                  <a:pt x="1370838" y="69837"/>
                  <a:pt x="1364869" y="69837"/>
                </a:cubicBezTo>
                <a:cubicBezTo>
                  <a:pt x="1355344" y="69837"/>
                  <a:pt x="1347089" y="72860"/>
                  <a:pt x="1340231" y="78918"/>
                </a:cubicBezTo>
                <a:cubicBezTo>
                  <a:pt x="1333246" y="84963"/>
                  <a:pt x="1329817" y="96431"/>
                  <a:pt x="1329817" y="113335"/>
                </a:cubicBezTo>
                <a:lnTo>
                  <a:pt x="1329817" y="185407"/>
                </a:lnTo>
                <a:close/>
                <a:moveTo>
                  <a:pt x="1440307" y="146024"/>
                </a:moveTo>
                <a:lnTo>
                  <a:pt x="1462405" y="142545"/>
                </a:lnTo>
                <a:cubicBezTo>
                  <a:pt x="1463675" y="151409"/>
                  <a:pt x="1467104" y="158204"/>
                  <a:pt x="1472692" y="162915"/>
                </a:cubicBezTo>
                <a:cubicBezTo>
                  <a:pt x="1478407" y="167640"/>
                  <a:pt x="1486408" y="170002"/>
                  <a:pt x="1496568" y="170002"/>
                </a:cubicBezTo>
                <a:cubicBezTo>
                  <a:pt x="1506855" y="170002"/>
                  <a:pt x="1514475" y="167906"/>
                  <a:pt x="1519428" y="163728"/>
                </a:cubicBezTo>
                <a:cubicBezTo>
                  <a:pt x="1524381" y="159550"/>
                  <a:pt x="1526921" y="154635"/>
                  <a:pt x="1526921" y="148996"/>
                </a:cubicBezTo>
                <a:cubicBezTo>
                  <a:pt x="1526921" y="143954"/>
                  <a:pt x="1524635" y="139967"/>
                  <a:pt x="1520317" y="137071"/>
                </a:cubicBezTo>
                <a:cubicBezTo>
                  <a:pt x="1517269" y="135090"/>
                  <a:pt x="1509649" y="132562"/>
                  <a:pt x="1497457" y="129489"/>
                </a:cubicBezTo>
                <a:cubicBezTo>
                  <a:pt x="1481074" y="125349"/>
                  <a:pt x="1469644" y="121767"/>
                  <a:pt x="1463294" y="118745"/>
                </a:cubicBezTo>
                <a:cubicBezTo>
                  <a:pt x="1456944" y="115722"/>
                  <a:pt x="1452118" y="111531"/>
                  <a:pt x="1448943" y="106184"/>
                </a:cubicBezTo>
                <a:cubicBezTo>
                  <a:pt x="1445641" y="100850"/>
                  <a:pt x="1443990" y="94945"/>
                  <a:pt x="1443990" y="88481"/>
                </a:cubicBezTo>
                <a:cubicBezTo>
                  <a:pt x="1443990" y="82601"/>
                  <a:pt x="1445387" y="77152"/>
                  <a:pt x="1448054" y="72136"/>
                </a:cubicBezTo>
                <a:cubicBezTo>
                  <a:pt x="1450721" y="67132"/>
                  <a:pt x="1454404" y="62966"/>
                  <a:pt x="1458976" y="59652"/>
                </a:cubicBezTo>
                <a:cubicBezTo>
                  <a:pt x="1462532" y="57086"/>
                  <a:pt x="1467231" y="54902"/>
                  <a:pt x="1473200" y="53124"/>
                </a:cubicBezTo>
                <a:cubicBezTo>
                  <a:pt x="1479296" y="51346"/>
                  <a:pt x="1485646" y="50457"/>
                  <a:pt x="1492631" y="50457"/>
                </a:cubicBezTo>
                <a:cubicBezTo>
                  <a:pt x="1502918" y="50457"/>
                  <a:pt x="1512062" y="51943"/>
                  <a:pt x="1519809" y="54927"/>
                </a:cubicBezTo>
                <a:cubicBezTo>
                  <a:pt x="1527683" y="57912"/>
                  <a:pt x="1533398" y="61950"/>
                  <a:pt x="1537208" y="67043"/>
                </a:cubicBezTo>
                <a:cubicBezTo>
                  <a:pt x="1540891" y="72136"/>
                  <a:pt x="1543431" y="78956"/>
                  <a:pt x="1544828" y="87490"/>
                </a:cubicBezTo>
                <a:lnTo>
                  <a:pt x="1522984" y="90475"/>
                </a:lnTo>
                <a:cubicBezTo>
                  <a:pt x="1521968" y="83680"/>
                  <a:pt x="1519174" y="78372"/>
                  <a:pt x="1514348" y="74561"/>
                </a:cubicBezTo>
                <a:cubicBezTo>
                  <a:pt x="1509649" y="70751"/>
                  <a:pt x="1502918" y="68847"/>
                  <a:pt x="1494155" y="68847"/>
                </a:cubicBezTo>
                <a:cubicBezTo>
                  <a:pt x="1483868" y="68847"/>
                  <a:pt x="1476629" y="70548"/>
                  <a:pt x="1472184" y="73939"/>
                </a:cubicBezTo>
                <a:cubicBezTo>
                  <a:pt x="1467739" y="77343"/>
                  <a:pt x="1465580" y="81318"/>
                  <a:pt x="1465580" y="85877"/>
                </a:cubicBezTo>
                <a:cubicBezTo>
                  <a:pt x="1465580" y="88773"/>
                  <a:pt x="1466469" y="91376"/>
                  <a:pt x="1468374" y="93700"/>
                </a:cubicBezTo>
                <a:cubicBezTo>
                  <a:pt x="1470152" y="96101"/>
                  <a:pt x="1473073" y="98095"/>
                  <a:pt x="1476883" y="99669"/>
                </a:cubicBezTo>
                <a:cubicBezTo>
                  <a:pt x="1479169" y="100495"/>
                  <a:pt x="1485773" y="102400"/>
                  <a:pt x="1496695" y="105384"/>
                </a:cubicBezTo>
                <a:cubicBezTo>
                  <a:pt x="1512443" y="109614"/>
                  <a:pt x="1523492" y="113068"/>
                  <a:pt x="1529842" y="115760"/>
                </a:cubicBezTo>
                <a:cubicBezTo>
                  <a:pt x="1536065" y="118453"/>
                  <a:pt x="1540891" y="122364"/>
                  <a:pt x="1544574" y="127508"/>
                </a:cubicBezTo>
                <a:cubicBezTo>
                  <a:pt x="1548130" y="132639"/>
                  <a:pt x="1549908" y="139014"/>
                  <a:pt x="1549908" y="146647"/>
                </a:cubicBezTo>
                <a:cubicBezTo>
                  <a:pt x="1549908" y="154102"/>
                  <a:pt x="1547622" y="161112"/>
                  <a:pt x="1543304" y="167703"/>
                </a:cubicBezTo>
                <a:cubicBezTo>
                  <a:pt x="1538986" y="174295"/>
                  <a:pt x="1532763" y="179387"/>
                  <a:pt x="1524508" y="182994"/>
                </a:cubicBezTo>
                <a:cubicBezTo>
                  <a:pt x="1516253" y="186588"/>
                  <a:pt x="1506982" y="188392"/>
                  <a:pt x="1496695" y="188392"/>
                </a:cubicBezTo>
                <a:cubicBezTo>
                  <a:pt x="1479550" y="188392"/>
                  <a:pt x="1466469" y="184836"/>
                  <a:pt x="1457452" y="177711"/>
                </a:cubicBezTo>
                <a:cubicBezTo>
                  <a:pt x="1448435" y="170586"/>
                  <a:pt x="1442720" y="160020"/>
                  <a:pt x="1440307" y="146024"/>
                </a:cubicBezTo>
                <a:close/>
              </a:path>
            </a:pathLst>
          </a:custGeom>
          <a:solidFill>
            <a:srgbClr val="FFFFFF"/>
          </a:solidFill>
        </p:spPr>
        <p:txBody>
          <a:bodyPr wrap="square" lIns="0" tIns="0" rIns="0" bIns="0" rtlCol="0">
            <a:noAutofit/>
          </a:bodyPr>
          <a:lstStyle/>
          <a:p>
            <a:endParaRPr/>
          </a:p>
        </p:txBody>
      </p:sp>
      <p:pic>
        <p:nvPicPr>
          <p:cNvPr id="133"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6550" y="1045844"/>
            <a:ext cx="1886458" cy="2801620"/>
          </a:xfrm>
          <a:prstGeom prst="rect">
            <a:avLst/>
          </a:prstGeom>
        </p:spPr>
      </p:pic>
      <p:sp>
        <p:nvSpPr>
          <p:cNvPr id="45" name="object 45"/>
          <p:cNvSpPr/>
          <p:nvPr/>
        </p:nvSpPr>
        <p:spPr>
          <a:xfrm>
            <a:off x="7068439" y="3957917"/>
            <a:ext cx="1130427" cy="232765"/>
          </a:xfrm>
          <a:custGeom>
            <a:avLst/>
            <a:gdLst/>
            <a:ahLst/>
            <a:cxnLst/>
            <a:rect l="l" t="t" r="r" b="b"/>
            <a:pathLst>
              <a:path w="1130427" h="232765">
                <a:moveTo>
                  <a:pt x="0" y="182181"/>
                </a:moveTo>
                <a:lnTo>
                  <a:pt x="0" y="0"/>
                </a:lnTo>
                <a:lnTo>
                  <a:pt x="131699" y="0"/>
                </a:lnTo>
                <a:lnTo>
                  <a:pt x="131699" y="21501"/>
                </a:lnTo>
                <a:lnTo>
                  <a:pt x="24129" y="21501"/>
                </a:lnTo>
                <a:lnTo>
                  <a:pt x="24129" y="77305"/>
                </a:lnTo>
                <a:lnTo>
                  <a:pt x="124967" y="77305"/>
                </a:lnTo>
                <a:lnTo>
                  <a:pt x="124967" y="98679"/>
                </a:lnTo>
                <a:lnTo>
                  <a:pt x="24129" y="98679"/>
                </a:lnTo>
                <a:lnTo>
                  <a:pt x="24129" y="160693"/>
                </a:lnTo>
                <a:lnTo>
                  <a:pt x="136017" y="160693"/>
                </a:lnTo>
                <a:lnTo>
                  <a:pt x="136017" y="182181"/>
                </a:lnTo>
                <a:close/>
                <a:moveTo>
                  <a:pt x="165862" y="182181"/>
                </a:moveTo>
                <a:lnTo>
                  <a:pt x="165862" y="50215"/>
                </a:lnTo>
                <a:lnTo>
                  <a:pt x="185928" y="50215"/>
                </a:lnTo>
                <a:lnTo>
                  <a:pt x="185928" y="68973"/>
                </a:lnTo>
                <a:cubicBezTo>
                  <a:pt x="195707" y="54483"/>
                  <a:pt x="209677" y="47231"/>
                  <a:pt x="227965" y="47231"/>
                </a:cubicBezTo>
                <a:cubicBezTo>
                  <a:pt x="235966" y="47231"/>
                  <a:pt x="243204" y="48653"/>
                  <a:pt x="249936" y="51511"/>
                </a:cubicBezTo>
                <a:cubicBezTo>
                  <a:pt x="256540" y="54368"/>
                  <a:pt x="261620" y="58127"/>
                  <a:pt x="264922" y="62763"/>
                </a:cubicBezTo>
                <a:cubicBezTo>
                  <a:pt x="268224" y="67399"/>
                  <a:pt x="270510" y="72910"/>
                  <a:pt x="271779" y="79286"/>
                </a:cubicBezTo>
                <a:cubicBezTo>
                  <a:pt x="272668" y="83439"/>
                  <a:pt x="273050" y="90678"/>
                  <a:pt x="273050" y="101041"/>
                </a:cubicBezTo>
                <a:lnTo>
                  <a:pt x="273050" y="182181"/>
                </a:lnTo>
                <a:lnTo>
                  <a:pt x="250698" y="182181"/>
                </a:lnTo>
                <a:lnTo>
                  <a:pt x="250698" y="101904"/>
                </a:lnTo>
                <a:cubicBezTo>
                  <a:pt x="250698" y="92799"/>
                  <a:pt x="249809" y="85979"/>
                  <a:pt x="248158" y="81470"/>
                </a:cubicBezTo>
                <a:cubicBezTo>
                  <a:pt x="246379" y="76949"/>
                  <a:pt x="243332" y="73342"/>
                  <a:pt x="238887" y="70650"/>
                </a:cubicBezTo>
                <a:cubicBezTo>
                  <a:pt x="234442" y="67957"/>
                  <a:pt x="229235" y="66611"/>
                  <a:pt x="223266" y="66611"/>
                </a:cubicBezTo>
                <a:cubicBezTo>
                  <a:pt x="213741" y="66611"/>
                  <a:pt x="205486" y="69634"/>
                  <a:pt x="198628" y="75692"/>
                </a:cubicBezTo>
                <a:cubicBezTo>
                  <a:pt x="191642" y="81737"/>
                  <a:pt x="188214" y="93205"/>
                  <a:pt x="188214" y="110109"/>
                </a:cubicBezTo>
                <a:lnTo>
                  <a:pt x="188214" y="182181"/>
                </a:lnTo>
                <a:close/>
                <a:moveTo>
                  <a:pt x="356362" y="162179"/>
                </a:moveTo>
                <a:lnTo>
                  <a:pt x="359664" y="181940"/>
                </a:lnTo>
                <a:cubicBezTo>
                  <a:pt x="353314" y="183261"/>
                  <a:pt x="347726" y="183921"/>
                  <a:pt x="342773" y="183921"/>
                </a:cubicBezTo>
                <a:cubicBezTo>
                  <a:pt x="334645" y="183921"/>
                  <a:pt x="328295" y="182638"/>
                  <a:pt x="323850" y="180073"/>
                </a:cubicBezTo>
                <a:cubicBezTo>
                  <a:pt x="319404" y="177507"/>
                  <a:pt x="316229" y="174129"/>
                  <a:pt x="314452" y="169951"/>
                </a:cubicBezTo>
                <a:cubicBezTo>
                  <a:pt x="312547" y="165760"/>
                  <a:pt x="311658" y="156959"/>
                  <a:pt x="311658" y="143535"/>
                </a:cubicBezTo>
                <a:lnTo>
                  <a:pt x="311658" y="67614"/>
                </a:lnTo>
                <a:lnTo>
                  <a:pt x="295275" y="67614"/>
                </a:lnTo>
                <a:lnTo>
                  <a:pt x="295275" y="50215"/>
                </a:lnTo>
                <a:lnTo>
                  <a:pt x="311658" y="50215"/>
                </a:lnTo>
                <a:lnTo>
                  <a:pt x="311658" y="17526"/>
                </a:lnTo>
                <a:lnTo>
                  <a:pt x="333883" y="4102"/>
                </a:lnTo>
                <a:lnTo>
                  <a:pt x="333883" y="50215"/>
                </a:lnTo>
                <a:lnTo>
                  <a:pt x="356362" y="50215"/>
                </a:lnTo>
                <a:lnTo>
                  <a:pt x="356362" y="67614"/>
                </a:lnTo>
                <a:lnTo>
                  <a:pt x="333883" y="67614"/>
                </a:lnTo>
                <a:lnTo>
                  <a:pt x="333883" y="144780"/>
                </a:lnTo>
                <a:cubicBezTo>
                  <a:pt x="333883" y="151155"/>
                  <a:pt x="334264" y="155257"/>
                  <a:pt x="335153" y="157086"/>
                </a:cubicBezTo>
                <a:cubicBezTo>
                  <a:pt x="335915" y="158902"/>
                  <a:pt x="337185" y="160362"/>
                  <a:pt x="338963" y="161429"/>
                </a:cubicBezTo>
                <a:cubicBezTo>
                  <a:pt x="340741" y="162509"/>
                  <a:pt x="343280" y="163055"/>
                  <a:pt x="346583" y="163055"/>
                </a:cubicBezTo>
                <a:cubicBezTo>
                  <a:pt x="349123" y="163055"/>
                  <a:pt x="352298" y="162763"/>
                  <a:pt x="356362" y="162179"/>
                </a:cubicBezTo>
                <a:close/>
                <a:moveTo>
                  <a:pt x="467995" y="139687"/>
                </a:moveTo>
                <a:lnTo>
                  <a:pt x="491109" y="142544"/>
                </a:lnTo>
                <a:cubicBezTo>
                  <a:pt x="487426" y="156044"/>
                  <a:pt x="480695" y="166535"/>
                  <a:pt x="470916" y="173990"/>
                </a:cubicBezTo>
                <a:cubicBezTo>
                  <a:pt x="461010" y="181444"/>
                  <a:pt x="448437" y="185166"/>
                  <a:pt x="433070" y="185166"/>
                </a:cubicBezTo>
                <a:cubicBezTo>
                  <a:pt x="413766" y="185166"/>
                  <a:pt x="398526" y="179222"/>
                  <a:pt x="387223" y="167335"/>
                </a:cubicBezTo>
                <a:cubicBezTo>
                  <a:pt x="375920" y="155448"/>
                  <a:pt x="370204" y="138772"/>
                  <a:pt x="370204" y="117322"/>
                </a:cubicBezTo>
                <a:cubicBezTo>
                  <a:pt x="370204" y="95110"/>
                  <a:pt x="375920" y="77876"/>
                  <a:pt x="387350" y="65621"/>
                </a:cubicBezTo>
                <a:cubicBezTo>
                  <a:pt x="398779" y="53365"/>
                  <a:pt x="413639" y="47231"/>
                  <a:pt x="431800" y="47231"/>
                </a:cubicBezTo>
                <a:cubicBezTo>
                  <a:pt x="449453" y="47231"/>
                  <a:pt x="463930" y="53238"/>
                  <a:pt x="475107" y="65252"/>
                </a:cubicBezTo>
                <a:cubicBezTo>
                  <a:pt x="486283" y="77266"/>
                  <a:pt x="491871" y="94157"/>
                  <a:pt x="491871" y="115951"/>
                </a:cubicBezTo>
                <a:cubicBezTo>
                  <a:pt x="491871" y="117271"/>
                  <a:pt x="491871" y="119265"/>
                  <a:pt x="491743" y="121920"/>
                </a:cubicBezTo>
                <a:lnTo>
                  <a:pt x="393318" y="121920"/>
                </a:lnTo>
                <a:cubicBezTo>
                  <a:pt x="394208" y="136410"/>
                  <a:pt x="398272" y="147510"/>
                  <a:pt x="405638" y="155219"/>
                </a:cubicBezTo>
                <a:cubicBezTo>
                  <a:pt x="413004" y="162928"/>
                  <a:pt x="422148" y="166776"/>
                  <a:pt x="433197" y="166776"/>
                </a:cubicBezTo>
                <a:cubicBezTo>
                  <a:pt x="441452" y="166776"/>
                  <a:pt x="448437" y="164630"/>
                  <a:pt x="454279" y="160312"/>
                </a:cubicBezTo>
                <a:cubicBezTo>
                  <a:pt x="459993" y="156006"/>
                  <a:pt x="464566" y="149136"/>
                  <a:pt x="467995" y="139687"/>
                </a:cubicBezTo>
                <a:close/>
                <a:moveTo>
                  <a:pt x="394589" y="103517"/>
                </a:moveTo>
                <a:lnTo>
                  <a:pt x="468249" y="103517"/>
                </a:lnTo>
                <a:cubicBezTo>
                  <a:pt x="467233" y="92418"/>
                  <a:pt x="464439" y="84099"/>
                  <a:pt x="459867" y="78549"/>
                </a:cubicBezTo>
                <a:cubicBezTo>
                  <a:pt x="452754" y="69926"/>
                  <a:pt x="443484" y="65621"/>
                  <a:pt x="432054" y="65621"/>
                </a:cubicBezTo>
                <a:cubicBezTo>
                  <a:pt x="421893" y="65621"/>
                  <a:pt x="413258" y="69062"/>
                  <a:pt x="406146" y="75933"/>
                </a:cubicBezTo>
                <a:cubicBezTo>
                  <a:pt x="399161" y="82816"/>
                  <a:pt x="395351" y="92011"/>
                  <a:pt x="394589" y="103517"/>
                </a:cubicBezTo>
                <a:close/>
                <a:moveTo>
                  <a:pt x="519176" y="182181"/>
                </a:moveTo>
                <a:lnTo>
                  <a:pt x="519176" y="50215"/>
                </a:lnTo>
                <a:lnTo>
                  <a:pt x="539242" y="50215"/>
                </a:lnTo>
                <a:lnTo>
                  <a:pt x="539242" y="70218"/>
                </a:lnTo>
                <a:cubicBezTo>
                  <a:pt x="544449" y="60858"/>
                  <a:pt x="549148" y="54686"/>
                  <a:pt x="553466" y="51701"/>
                </a:cubicBezTo>
                <a:cubicBezTo>
                  <a:pt x="557911" y="48717"/>
                  <a:pt x="562610" y="47231"/>
                  <a:pt x="567817" y="47231"/>
                </a:cubicBezTo>
                <a:cubicBezTo>
                  <a:pt x="575437" y="47231"/>
                  <a:pt x="583057" y="49631"/>
                  <a:pt x="590804" y="54432"/>
                </a:cubicBezTo>
                <a:lnTo>
                  <a:pt x="583184" y="75184"/>
                </a:lnTo>
                <a:cubicBezTo>
                  <a:pt x="577723" y="71958"/>
                  <a:pt x="572262" y="70345"/>
                  <a:pt x="566801" y="70345"/>
                </a:cubicBezTo>
                <a:cubicBezTo>
                  <a:pt x="561848" y="70345"/>
                  <a:pt x="557529" y="71818"/>
                  <a:pt x="553592" y="74752"/>
                </a:cubicBezTo>
                <a:cubicBezTo>
                  <a:pt x="549655" y="77698"/>
                  <a:pt x="546862" y="81775"/>
                  <a:pt x="545211" y="86995"/>
                </a:cubicBezTo>
                <a:cubicBezTo>
                  <a:pt x="542798" y="94945"/>
                  <a:pt x="541528" y="103644"/>
                  <a:pt x="541528" y="113093"/>
                </a:cubicBezTo>
                <a:lnTo>
                  <a:pt x="541528" y="182181"/>
                </a:lnTo>
                <a:close/>
                <a:moveTo>
                  <a:pt x="604774" y="232765"/>
                </a:moveTo>
                <a:lnTo>
                  <a:pt x="604774" y="50215"/>
                </a:lnTo>
                <a:lnTo>
                  <a:pt x="625093" y="50215"/>
                </a:lnTo>
                <a:lnTo>
                  <a:pt x="625093" y="67360"/>
                </a:lnTo>
                <a:cubicBezTo>
                  <a:pt x="629920" y="60655"/>
                  <a:pt x="635380" y="55613"/>
                  <a:pt x="641350" y="52260"/>
                </a:cubicBezTo>
                <a:cubicBezTo>
                  <a:pt x="647446" y="48907"/>
                  <a:pt x="654812" y="47231"/>
                  <a:pt x="663448" y="47231"/>
                </a:cubicBezTo>
                <a:cubicBezTo>
                  <a:pt x="674624" y="47231"/>
                  <a:pt x="684657" y="50127"/>
                  <a:pt x="693292" y="55930"/>
                </a:cubicBezTo>
                <a:cubicBezTo>
                  <a:pt x="701802" y="61722"/>
                  <a:pt x="708405" y="69913"/>
                  <a:pt x="712724" y="80467"/>
                </a:cubicBezTo>
                <a:cubicBezTo>
                  <a:pt x="717168" y="91033"/>
                  <a:pt x="719328" y="102616"/>
                  <a:pt x="719328" y="115201"/>
                </a:cubicBezTo>
                <a:cubicBezTo>
                  <a:pt x="719328" y="128714"/>
                  <a:pt x="716915" y="140868"/>
                  <a:pt x="712089" y="151676"/>
                </a:cubicBezTo>
                <a:cubicBezTo>
                  <a:pt x="707263" y="162496"/>
                  <a:pt x="700151" y="170776"/>
                  <a:pt x="690879" y="176530"/>
                </a:cubicBezTo>
                <a:cubicBezTo>
                  <a:pt x="681736" y="182295"/>
                  <a:pt x="671957" y="185166"/>
                  <a:pt x="661797" y="185166"/>
                </a:cubicBezTo>
                <a:cubicBezTo>
                  <a:pt x="654304" y="185166"/>
                  <a:pt x="647700" y="183591"/>
                  <a:pt x="641730" y="180441"/>
                </a:cubicBezTo>
                <a:cubicBezTo>
                  <a:pt x="635762" y="177304"/>
                  <a:pt x="630936" y="173316"/>
                  <a:pt x="627126" y="168516"/>
                </a:cubicBezTo>
                <a:lnTo>
                  <a:pt x="627126" y="232765"/>
                </a:lnTo>
                <a:close/>
                <a:moveTo>
                  <a:pt x="624967" y="116941"/>
                </a:moveTo>
                <a:cubicBezTo>
                  <a:pt x="624967" y="133934"/>
                  <a:pt x="628396" y="146481"/>
                  <a:pt x="635380" y="154597"/>
                </a:cubicBezTo>
                <a:cubicBezTo>
                  <a:pt x="642239" y="162712"/>
                  <a:pt x="650493" y="166776"/>
                  <a:pt x="660273" y="166776"/>
                </a:cubicBezTo>
                <a:cubicBezTo>
                  <a:pt x="670179" y="166776"/>
                  <a:pt x="678815" y="162572"/>
                  <a:pt x="685800" y="154165"/>
                </a:cubicBezTo>
                <a:cubicBezTo>
                  <a:pt x="692912" y="145757"/>
                  <a:pt x="696467" y="132727"/>
                  <a:pt x="696467" y="115074"/>
                </a:cubicBezTo>
                <a:cubicBezTo>
                  <a:pt x="696467" y="98260"/>
                  <a:pt x="693039" y="85674"/>
                  <a:pt x="686054" y="77305"/>
                </a:cubicBezTo>
                <a:cubicBezTo>
                  <a:pt x="679196" y="68935"/>
                  <a:pt x="670941" y="64757"/>
                  <a:pt x="661289" y="64757"/>
                </a:cubicBezTo>
                <a:cubicBezTo>
                  <a:pt x="651764" y="64757"/>
                  <a:pt x="643382" y="69202"/>
                  <a:pt x="636016" y="78105"/>
                </a:cubicBezTo>
                <a:cubicBezTo>
                  <a:pt x="628650" y="87020"/>
                  <a:pt x="624967" y="99961"/>
                  <a:pt x="624967" y="116941"/>
                </a:cubicBezTo>
                <a:close/>
                <a:moveTo>
                  <a:pt x="746252" y="182181"/>
                </a:moveTo>
                <a:lnTo>
                  <a:pt x="746252" y="50215"/>
                </a:lnTo>
                <a:lnTo>
                  <a:pt x="766317" y="50215"/>
                </a:lnTo>
                <a:lnTo>
                  <a:pt x="766317" y="70218"/>
                </a:lnTo>
                <a:cubicBezTo>
                  <a:pt x="771525" y="60858"/>
                  <a:pt x="776224" y="54686"/>
                  <a:pt x="780542" y="51701"/>
                </a:cubicBezTo>
                <a:cubicBezTo>
                  <a:pt x="784987" y="48717"/>
                  <a:pt x="789686" y="47231"/>
                  <a:pt x="794892" y="47231"/>
                </a:cubicBezTo>
                <a:cubicBezTo>
                  <a:pt x="802513" y="47231"/>
                  <a:pt x="810133" y="49631"/>
                  <a:pt x="817879" y="54432"/>
                </a:cubicBezTo>
                <a:lnTo>
                  <a:pt x="810260" y="75184"/>
                </a:lnTo>
                <a:cubicBezTo>
                  <a:pt x="804799" y="71958"/>
                  <a:pt x="799338" y="70345"/>
                  <a:pt x="793877" y="70345"/>
                </a:cubicBezTo>
                <a:cubicBezTo>
                  <a:pt x="788924" y="70345"/>
                  <a:pt x="784605" y="71818"/>
                  <a:pt x="780668" y="74752"/>
                </a:cubicBezTo>
                <a:cubicBezTo>
                  <a:pt x="776732" y="77698"/>
                  <a:pt x="773938" y="81775"/>
                  <a:pt x="772287" y="86995"/>
                </a:cubicBezTo>
                <a:cubicBezTo>
                  <a:pt x="769874" y="94945"/>
                  <a:pt x="768604" y="103644"/>
                  <a:pt x="768604" y="113093"/>
                </a:cubicBezTo>
                <a:lnTo>
                  <a:pt x="768604" y="182181"/>
                </a:lnTo>
                <a:close/>
                <a:moveTo>
                  <a:pt x="831977" y="25730"/>
                </a:moveTo>
                <a:lnTo>
                  <a:pt x="831977" y="0"/>
                </a:lnTo>
                <a:lnTo>
                  <a:pt x="854329" y="0"/>
                </a:lnTo>
                <a:lnTo>
                  <a:pt x="854329" y="25730"/>
                </a:lnTo>
                <a:close/>
                <a:moveTo>
                  <a:pt x="831977" y="182181"/>
                </a:moveTo>
                <a:lnTo>
                  <a:pt x="831977" y="50215"/>
                </a:lnTo>
                <a:lnTo>
                  <a:pt x="854329" y="50215"/>
                </a:lnTo>
                <a:lnTo>
                  <a:pt x="854329" y="182181"/>
                </a:lnTo>
                <a:close/>
                <a:moveTo>
                  <a:pt x="879221" y="142798"/>
                </a:moveTo>
                <a:lnTo>
                  <a:pt x="901446" y="139319"/>
                </a:lnTo>
                <a:cubicBezTo>
                  <a:pt x="902589" y="148183"/>
                  <a:pt x="906145" y="154978"/>
                  <a:pt x="911733" y="159689"/>
                </a:cubicBezTo>
                <a:cubicBezTo>
                  <a:pt x="917448" y="164414"/>
                  <a:pt x="925322" y="166776"/>
                  <a:pt x="935609" y="166776"/>
                </a:cubicBezTo>
                <a:cubicBezTo>
                  <a:pt x="945896" y="166776"/>
                  <a:pt x="953516" y="164680"/>
                  <a:pt x="958468" y="160502"/>
                </a:cubicBezTo>
                <a:cubicBezTo>
                  <a:pt x="963422" y="156324"/>
                  <a:pt x="965835" y="151409"/>
                  <a:pt x="965835" y="145770"/>
                </a:cubicBezTo>
                <a:cubicBezTo>
                  <a:pt x="965835" y="140728"/>
                  <a:pt x="963676" y="136741"/>
                  <a:pt x="959358" y="133845"/>
                </a:cubicBezTo>
                <a:cubicBezTo>
                  <a:pt x="956183" y="131864"/>
                  <a:pt x="948563" y="129336"/>
                  <a:pt x="936371" y="126263"/>
                </a:cubicBezTo>
                <a:cubicBezTo>
                  <a:pt x="919988" y="122123"/>
                  <a:pt x="908685" y="118541"/>
                  <a:pt x="902335" y="115519"/>
                </a:cubicBezTo>
                <a:cubicBezTo>
                  <a:pt x="895985" y="112496"/>
                  <a:pt x="891159" y="108305"/>
                  <a:pt x="887857" y="102958"/>
                </a:cubicBezTo>
                <a:cubicBezTo>
                  <a:pt x="884682" y="97624"/>
                  <a:pt x="883030" y="91719"/>
                  <a:pt x="883030" y="85255"/>
                </a:cubicBezTo>
                <a:cubicBezTo>
                  <a:pt x="883030" y="79375"/>
                  <a:pt x="884301" y="73926"/>
                  <a:pt x="887095" y="68910"/>
                </a:cubicBezTo>
                <a:cubicBezTo>
                  <a:pt x="889762" y="63906"/>
                  <a:pt x="893445" y="59740"/>
                  <a:pt x="898017" y="56426"/>
                </a:cubicBezTo>
                <a:cubicBezTo>
                  <a:pt x="901573" y="53860"/>
                  <a:pt x="906272" y="51676"/>
                  <a:pt x="912241" y="49898"/>
                </a:cubicBezTo>
                <a:cubicBezTo>
                  <a:pt x="918210" y="48120"/>
                  <a:pt x="924687" y="47231"/>
                  <a:pt x="931545" y="47231"/>
                </a:cubicBezTo>
                <a:cubicBezTo>
                  <a:pt x="941959" y="47231"/>
                  <a:pt x="950976" y="48717"/>
                  <a:pt x="958850" y="51701"/>
                </a:cubicBezTo>
                <a:cubicBezTo>
                  <a:pt x="966724" y="54686"/>
                  <a:pt x="972439" y="58724"/>
                  <a:pt x="976249" y="63817"/>
                </a:cubicBezTo>
                <a:cubicBezTo>
                  <a:pt x="979932" y="68910"/>
                  <a:pt x="982472" y="75730"/>
                  <a:pt x="983868" y="84264"/>
                </a:cubicBezTo>
                <a:lnTo>
                  <a:pt x="962025" y="87249"/>
                </a:lnTo>
                <a:cubicBezTo>
                  <a:pt x="961009" y="80454"/>
                  <a:pt x="958215" y="75146"/>
                  <a:pt x="953389" y="71335"/>
                </a:cubicBezTo>
                <a:cubicBezTo>
                  <a:pt x="948690" y="67525"/>
                  <a:pt x="941959" y="65621"/>
                  <a:pt x="933196" y="65621"/>
                </a:cubicBezTo>
                <a:cubicBezTo>
                  <a:pt x="922909" y="65621"/>
                  <a:pt x="915542" y="67322"/>
                  <a:pt x="911225" y="70713"/>
                </a:cubicBezTo>
                <a:cubicBezTo>
                  <a:pt x="906779" y="74117"/>
                  <a:pt x="904621" y="78092"/>
                  <a:pt x="904621" y="82651"/>
                </a:cubicBezTo>
                <a:cubicBezTo>
                  <a:pt x="904621" y="85547"/>
                  <a:pt x="905510" y="88150"/>
                  <a:pt x="907415" y="90474"/>
                </a:cubicBezTo>
                <a:cubicBezTo>
                  <a:pt x="909192" y="92875"/>
                  <a:pt x="911987" y="94869"/>
                  <a:pt x="915924" y="96443"/>
                </a:cubicBezTo>
                <a:cubicBezTo>
                  <a:pt x="918210" y="97269"/>
                  <a:pt x="924687" y="99174"/>
                  <a:pt x="935736" y="102158"/>
                </a:cubicBezTo>
                <a:cubicBezTo>
                  <a:pt x="951484" y="106388"/>
                  <a:pt x="962533" y="109842"/>
                  <a:pt x="968755" y="112534"/>
                </a:cubicBezTo>
                <a:cubicBezTo>
                  <a:pt x="975105" y="115227"/>
                  <a:pt x="979932" y="119138"/>
                  <a:pt x="983488" y="124282"/>
                </a:cubicBezTo>
                <a:cubicBezTo>
                  <a:pt x="987043" y="129413"/>
                  <a:pt x="988822" y="135788"/>
                  <a:pt x="988822" y="143421"/>
                </a:cubicBezTo>
                <a:cubicBezTo>
                  <a:pt x="988822" y="150876"/>
                  <a:pt x="986663" y="157886"/>
                  <a:pt x="982345" y="164477"/>
                </a:cubicBezTo>
                <a:cubicBezTo>
                  <a:pt x="978027" y="171069"/>
                  <a:pt x="971677" y="176161"/>
                  <a:pt x="963549" y="179768"/>
                </a:cubicBezTo>
                <a:cubicBezTo>
                  <a:pt x="955293" y="183362"/>
                  <a:pt x="946023" y="185166"/>
                  <a:pt x="935736" y="185166"/>
                </a:cubicBezTo>
                <a:cubicBezTo>
                  <a:pt x="918591" y="185166"/>
                  <a:pt x="905510" y="181610"/>
                  <a:pt x="896492" y="174485"/>
                </a:cubicBezTo>
                <a:cubicBezTo>
                  <a:pt x="887476" y="167360"/>
                  <a:pt x="881761" y="156794"/>
                  <a:pt x="879221" y="142798"/>
                </a:cubicBezTo>
                <a:close/>
                <a:moveTo>
                  <a:pt x="1106551" y="139687"/>
                </a:moveTo>
                <a:lnTo>
                  <a:pt x="1129665" y="142544"/>
                </a:lnTo>
                <a:cubicBezTo>
                  <a:pt x="1125982" y="156044"/>
                  <a:pt x="1119251" y="166535"/>
                  <a:pt x="1109472" y="173990"/>
                </a:cubicBezTo>
                <a:cubicBezTo>
                  <a:pt x="1099566" y="181444"/>
                  <a:pt x="1086992" y="185166"/>
                  <a:pt x="1071626" y="185166"/>
                </a:cubicBezTo>
                <a:cubicBezTo>
                  <a:pt x="1052322" y="185166"/>
                  <a:pt x="1037082" y="179222"/>
                  <a:pt x="1025779" y="167335"/>
                </a:cubicBezTo>
                <a:cubicBezTo>
                  <a:pt x="1014476" y="155448"/>
                  <a:pt x="1008761" y="138772"/>
                  <a:pt x="1008761" y="117322"/>
                </a:cubicBezTo>
                <a:cubicBezTo>
                  <a:pt x="1008761" y="95110"/>
                  <a:pt x="1014476" y="77876"/>
                  <a:pt x="1025905" y="65621"/>
                </a:cubicBezTo>
                <a:cubicBezTo>
                  <a:pt x="1037336" y="53365"/>
                  <a:pt x="1052195" y="47231"/>
                  <a:pt x="1070355" y="47231"/>
                </a:cubicBezTo>
                <a:cubicBezTo>
                  <a:pt x="1088009" y="47231"/>
                  <a:pt x="1102487" y="53238"/>
                  <a:pt x="1113663" y="65252"/>
                </a:cubicBezTo>
                <a:cubicBezTo>
                  <a:pt x="1124839" y="77266"/>
                  <a:pt x="1130427" y="94157"/>
                  <a:pt x="1130427" y="115951"/>
                </a:cubicBezTo>
                <a:cubicBezTo>
                  <a:pt x="1130427" y="117271"/>
                  <a:pt x="1130427" y="119265"/>
                  <a:pt x="1130300" y="121920"/>
                </a:cubicBezTo>
                <a:lnTo>
                  <a:pt x="1031875" y="121920"/>
                </a:lnTo>
                <a:cubicBezTo>
                  <a:pt x="1032764" y="136410"/>
                  <a:pt x="1036828" y="147510"/>
                  <a:pt x="1044193" y="155219"/>
                </a:cubicBezTo>
                <a:cubicBezTo>
                  <a:pt x="1051560" y="162928"/>
                  <a:pt x="1060704" y="166776"/>
                  <a:pt x="1071753" y="166776"/>
                </a:cubicBezTo>
                <a:cubicBezTo>
                  <a:pt x="1080008" y="166776"/>
                  <a:pt x="1086992" y="164630"/>
                  <a:pt x="1092835" y="160312"/>
                </a:cubicBezTo>
                <a:cubicBezTo>
                  <a:pt x="1098550" y="156006"/>
                  <a:pt x="1103122" y="149136"/>
                  <a:pt x="1106551" y="139687"/>
                </a:cubicBezTo>
                <a:close/>
                <a:moveTo>
                  <a:pt x="1033145" y="103517"/>
                </a:moveTo>
                <a:lnTo>
                  <a:pt x="1106804" y="103517"/>
                </a:lnTo>
                <a:cubicBezTo>
                  <a:pt x="1105789" y="92418"/>
                  <a:pt x="1102995" y="84099"/>
                  <a:pt x="1098423" y="78549"/>
                </a:cubicBezTo>
                <a:cubicBezTo>
                  <a:pt x="1091311" y="69926"/>
                  <a:pt x="1082040" y="65621"/>
                  <a:pt x="1070610" y="65621"/>
                </a:cubicBezTo>
                <a:cubicBezTo>
                  <a:pt x="1060450" y="65621"/>
                  <a:pt x="1051814" y="69062"/>
                  <a:pt x="1044702" y="75933"/>
                </a:cubicBezTo>
                <a:cubicBezTo>
                  <a:pt x="1037717" y="82816"/>
                  <a:pt x="1033907" y="92011"/>
                  <a:pt x="1033145" y="103517"/>
                </a:cubicBezTo>
                <a:close/>
              </a:path>
            </a:pathLst>
          </a:custGeom>
          <a:solidFill>
            <a:srgbClr val="FFFFFF"/>
          </a:solidFill>
        </p:spPr>
        <p:txBody>
          <a:bodyPr wrap="square" lIns="0" tIns="0" rIns="0" bIns="0" rtlCol="0">
            <a:noAutofit/>
          </a:bodyPr>
          <a:lstStyle/>
          <a:p>
            <a:endParaRPr/>
          </a:p>
        </p:txBody>
      </p:sp>
      <p:pic>
        <p:nvPicPr>
          <p:cNvPr id="134"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676" y="4056888"/>
            <a:ext cx="8452104" cy="765048"/>
          </a:xfrm>
          <a:prstGeom prst="rect">
            <a:avLst/>
          </a:prstGeom>
        </p:spPr>
      </p:pic>
      <p:sp>
        <p:nvSpPr>
          <p:cNvPr id="46" name="object 46"/>
          <p:cNvSpPr/>
          <p:nvPr/>
        </p:nvSpPr>
        <p:spPr>
          <a:xfrm>
            <a:off x="838022" y="4242740"/>
            <a:ext cx="7688123" cy="353720"/>
          </a:xfrm>
          <a:custGeom>
            <a:avLst/>
            <a:gdLst/>
            <a:ahLst/>
            <a:cxnLst/>
            <a:rect l="l" t="t" r="r" b="b"/>
            <a:pathLst>
              <a:path w="7688123" h="353720">
                <a:moveTo>
                  <a:pt x="75616" y="138760"/>
                </a:moveTo>
                <a:lnTo>
                  <a:pt x="7612558" y="138760"/>
                </a:lnTo>
                <a:lnTo>
                  <a:pt x="7612558" y="214960"/>
                </a:lnTo>
                <a:lnTo>
                  <a:pt x="75616" y="214960"/>
                </a:lnTo>
                <a:close/>
                <a:moveTo>
                  <a:pt x="285013" y="343115"/>
                </a:moveTo>
                <a:lnTo>
                  <a:pt x="0" y="176860"/>
                </a:lnTo>
                <a:lnTo>
                  <a:pt x="285013" y="10604"/>
                </a:lnTo>
                <a:cubicBezTo>
                  <a:pt x="303200" y="0"/>
                  <a:pt x="326517" y="6134"/>
                  <a:pt x="337121" y="24307"/>
                </a:cubicBezTo>
                <a:cubicBezTo>
                  <a:pt x="347726" y="42481"/>
                  <a:pt x="341592" y="65811"/>
                  <a:pt x="323418" y="76416"/>
                </a:cubicBezTo>
                <a:lnTo>
                  <a:pt x="94818" y="209765"/>
                </a:lnTo>
                <a:lnTo>
                  <a:pt x="94818" y="143954"/>
                </a:lnTo>
                <a:lnTo>
                  <a:pt x="323418" y="277304"/>
                </a:lnTo>
                <a:cubicBezTo>
                  <a:pt x="341592" y="287896"/>
                  <a:pt x="347726" y="311226"/>
                  <a:pt x="337121" y="329400"/>
                </a:cubicBezTo>
                <a:cubicBezTo>
                  <a:pt x="326517" y="347586"/>
                  <a:pt x="303200" y="353720"/>
                  <a:pt x="285013" y="343115"/>
                </a:cubicBezTo>
                <a:close/>
                <a:moveTo>
                  <a:pt x="7403008" y="10604"/>
                </a:moveTo>
                <a:lnTo>
                  <a:pt x="7688123" y="176860"/>
                </a:lnTo>
                <a:lnTo>
                  <a:pt x="7403008" y="343115"/>
                </a:lnTo>
                <a:cubicBezTo>
                  <a:pt x="7384846" y="353720"/>
                  <a:pt x="7361606" y="347586"/>
                  <a:pt x="7350938" y="329412"/>
                </a:cubicBezTo>
                <a:cubicBezTo>
                  <a:pt x="7340396" y="311226"/>
                  <a:pt x="7346493" y="287896"/>
                  <a:pt x="7364654" y="277304"/>
                </a:cubicBezTo>
                <a:lnTo>
                  <a:pt x="7364654" y="277304"/>
                </a:lnTo>
                <a:lnTo>
                  <a:pt x="7593254" y="143954"/>
                </a:lnTo>
                <a:lnTo>
                  <a:pt x="7593254" y="209765"/>
                </a:lnTo>
                <a:lnTo>
                  <a:pt x="7364654" y="76416"/>
                </a:lnTo>
                <a:cubicBezTo>
                  <a:pt x="7346493" y="65811"/>
                  <a:pt x="7340396" y="42481"/>
                  <a:pt x="7350938" y="24307"/>
                </a:cubicBezTo>
                <a:cubicBezTo>
                  <a:pt x="7361606" y="6134"/>
                  <a:pt x="7384846" y="0"/>
                  <a:pt x="7403008" y="10604"/>
                </a:cubicBezTo>
                <a:close/>
              </a:path>
            </a:pathLst>
          </a:custGeom>
          <a:solidFill>
            <a:srgbClr val="FF752E"/>
          </a:solidFill>
        </p:spPr>
        <p:txBody>
          <a:bodyPr wrap="square" lIns="0" tIns="0" rIns="0" bIns="0" rtlCol="0">
            <a:noAutofit/>
          </a:bodyPr>
          <a:lstStyle/>
          <a:p>
            <a:endParaRPr/>
          </a:p>
        </p:txBody>
      </p:sp>
      <p:sp>
        <p:nvSpPr>
          <p:cNvPr id="3" name="text 1"/>
          <p:cNvSpPr txBox="1"/>
          <p:nvPr/>
        </p:nvSpPr>
        <p:spPr>
          <a:xfrm>
            <a:off x="3095879" y="4509766"/>
            <a:ext cx="3094972" cy="340859"/>
          </a:xfrm>
          <a:prstGeom prst="rect">
            <a:avLst/>
          </a:prstGeom>
        </p:spPr>
        <p:txBody>
          <a:bodyPr vert="horz" wrap="none" lIns="0" tIns="0" rIns="0" bIns="0" rtlCol="0">
            <a:spAutoFit/>
          </a:bodyPr>
          <a:lstStyle/>
          <a:p>
            <a:pPr marL="0">
              <a:lnSpc>
                <a:spcPct val="100000"/>
              </a:lnSpc>
            </a:pPr>
            <a:r>
              <a:rPr sz="2280" b="1" spc="10" dirty="0">
                <a:solidFill>
                  <a:srgbClr val="FF752E"/>
                </a:solidFill>
                <a:latin typeface="Arial"/>
                <a:cs typeface="Arial"/>
              </a:rPr>
              <a:t>No  additional  charge</a:t>
            </a:r>
            <a:endParaRPr sz="2200">
              <a:latin typeface="Arial"/>
              <a:cs typeface="Arial"/>
            </a:endParaRPr>
          </a:p>
        </p:txBody>
      </p:sp>
      <p:sp>
        <p:nvSpPr>
          <p:cNvPr id="4" name="TextBox 3"/>
          <p:cNvSpPr txBox="1"/>
          <p:nvPr/>
        </p:nvSpPr>
        <p:spPr>
          <a:xfrm>
            <a:off x="896483" y="3780482"/>
            <a:ext cx="1301573" cy="369332"/>
          </a:xfrm>
          <a:prstGeom prst="rect">
            <a:avLst/>
          </a:prstGeom>
          <a:noFill/>
        </p:spPr>
        <p:txBody>
          <a:bodyPr wrap="square" rtlCol="0">
            <a:spAutoFit/>
          </a:bodyPr>
          <a:lstStyle/>
          <a:p>
            <a:r>
              <a:rPr lang="en-IN" dirty="0" smtClean="0"/>
              <a:t>Developer</a:t>
            </a:r>
            <a:endParaRPr lang="en-IN" dirty="0"/>
          </a:p>
        </p:txBody>
      </p:sp>
      <p:sp>
        <p:nvSpPr>
          <p:cNvPr id="5" name="TextBox 4"/>
          <p:cNvSpPr txBox="1"/>
          <p:nvPr/>
        </p:nvSpPr>
        <p:spPr>
          <a:xfrm>
            <a:off x="3789807" y="3851043"/>
            <a:ext cx="2343955" cy="369332"/>
          </a:xfrm>
          <a:prstGeom prst="rect">
            <a:avLst/>
          </a:prstGeom>
          <a:noFill/>
        </p:spPr>
        <p:txBody>
          <a:bodyPr wrap="square" rtlCol="0">
            <a:spAutoFit/>
          </a:bodyPr>
          <a:lstStyle/>
          <a:p>
            <a:r>
              <a:rPr lang="en-IN" dirty="0" smtClean="0"/>
              <a:t>Organizations</a:t>
            </a:r>
            <a:endParaRPr lang="en-IN" dirty="0"/>
          </a:p>
        </p:txBody>
      </p:sp>
      <p:sp>
        <p:nvSpPr>
          <p:cNvPr id="6" name="TextBox 5"/>
          <p:cNvSpPr txBox="1"/>
          <p:nvPr/>
        </p:nvSpPr>
        <p:spPr>
          <a:xfrm>
            <a:off x="6969355" y="3851043"/>
            <a:ext cx="1512316" cy="369332"/>
          </a:xfrm>
          <a:prstGeom prst="rect">
            <a:avLst/>
          </a:prstGeom>
          <a:noFill/>
        </p:spPr>
        <p:txBody>
          <a:bodyPr wrap="square" rtlCol="0">
            <a:spAutoFit/>
          </a:bodyPr>
          <a:lstStyle/>
          <a:p>
            <a:r>
              <a:rPr lang="en-IN" dirty="0" smtClean="0"/>
              <a:t>Enterprise</a:t>
            </a:r>
            <a:endParaRPr lang="en-IN" dirty="0"/>
          </a:p>
        </p:txBody>
      </p:sp>
    </p:spTree>
    <p:extLst>
      <p:ext uri="{BB962C8B-B14F-4D97-AF65-F5344CB8AC3E}">
        <p14:creationId xmlns:p14="http://schemas.microsoft.com/office/powerpoint/2010/main" val="49511519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88696" y="202599"/>
            <a:ext cx="2383682" cy="354480"/>
          </a:xfrm>
          <a:prstGeom prst="rect">
            <a:avLst/>
          </a:prstGeom>
        </p:spPr>
        <p:txBody>
          <a:bodyPr vert="horz" wrap="none" lIns="0" tIns="0" rIns="0" bIns="0" rtlCol="0">
            <a:spAutoFit/>
          </a:bodyPr>
          <a:lstStyle/>
          <a:p>
            <a:pPr marL="0">
              <a:lnSpc>
                <a:spcPct val="100000"/>
              </a:lnSpc>
            </a:pPr>
            <a:r>
              <a:rPr sz="2500" b="1" spc="10" dirty="0">
                <a:solidFill>
                  <a:srgbClr val="FFFFFF"/>
                </a:solidFill>
                <a:latin typeface="Arial"/>
                <a:cs typeface="Arial"/>
              </a:rPr>
              <a:t>Cloud Services</a:t>
            </a:r>
            <a:endParaRPr sz="2500">
              <a:latin typeface="Arial"/>
              <a:cs typeface="Arial"/>
            </a:endParaRPr>
          </a:p>
        </p:txBody>
      </p:sp>
      <p:pic>
        <p:nvPicPr>
          <p:cNvPr id="14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980" y="2633197"/>
            <a:ext cx="459019" cy="545360"/>
          </a:xfrm>
          <a:prstGeom prst="rect">
            <a:avLst/>
          </a:prstGeom>
        </p:spPr>
      </p:pic>
      <p:sp>
        <p:nvSpPr>
          <p:cNvPr id="3" name="text 1"/>
          <p:cNvSpPr txBox="1"/>
          <p:nvPr/>
        </p:nvSpPr>
        <p:spPr>
          <a:xfrm>
            <a:off x="3489959" y="3234197"/>
            <a:ext cx="410049" cy="301493"/>
          </a:xfrm>
          <a:prstGeom prst="rect">
            <a:avLst/>
          </a:prstGeom>
        </p:spPr>
        <p:txBody>
          <a:bodyPr vert="horz" wrap="none" lIns="0" tIns="0" rIns="0" bIns="0" rtlCol="0">
            <a:spAutoFit/>
          </a:bodyPr>
          <a:lstStyle/>
          <a:p>
            <a:pPr marL="0">
              <a:lnSpc>
                <a:spcPct val="100000"/>
              </a:lnSpc>
            </a:pPr>
            <a:r>
              <a:rPr sz="859" spc="10" dirty="0">
                <a:latin typeface="Arial"/>
                <a:cs typeface="Arial"/>
              </a:rPr>
              <a:t>Amazon</a:t>
            </a:r>
            <a:endParaRPr sz="800">
              <a:latin typeface="Arial"/>
              <a:cs typeface="Arial"/>
            </a:endParaRPr>
          </a:p>
          <a:p>
            <a:pPr marL="120396">
              <a:lnSpc>
                <a:spcPct val="100000"/>
              </a:lnSpc>
            </a:pPr>
            <a:r>
              <a:rPr sz="1100" spc="10" dirty="0">
                <a:latin typeface="Arial"/>
                <a:cs typeface="Arial"/>
              </a:rPr>
              <a:t>EC2</a:t>
            </a:r>
            <a:endParaRPr sz="1100">
              <a:latin typeface="Arial"/>
              <a:cs typeface="Arial"/>
            </a:endParaRPr>
          </a:p>
        </p:txBody>
      </p:sp>
      <p:pic>
        <p:nvPicPr>
          <p:cNvPr id="14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585" y="2641114"/>
            <a:ext cx="447627" cy="546102"/>
          </a:xfrm>
          <a:prstGeom prst="rect">
            <a:avLst/>
          </a:prstGeom>
        </p:spPr>
      </p:pic>
      <p:sp>
        <p:nvSpPr>
          <p:cNvPr id="4" name="text 1"/>
          <p:cNvSpPr txBox="1"/>
          <p:nvPr/>
        </p:nvSpPr>
        <p:spPr>
          <a:xfrm>
            <a:off x="5158486" y="3259746"/>
            <a:ext cx="368371" cy="287643"/>
          </a:xfrm>
          <a:prstGeom prst="rect">
            <a:avLst/>
          </a:prstGeom>
        </p:spPr>
        <p:txBody>
          <a:bodyPr vert="horz" wrap="none" lIns="0" tIns="0" rIns="0" bIns="0" rtlCol="0">
            <a:spAutoFit/>
          </a:bodyPr>
          <a:lstStyle/>
          <a:p>
            <a:pPr marL="0">
              <a:lnSpc>
                <a:spcPct val="100000"/>
              </a:lnSpc>
            </a:pPr>
            <a:r>
              <a:rPr sz="769" spc="10" dirty="0">
                <a:latin typeface="Arial"/>
                <a:cs typeface="Arial"/>
              </a:rPr>
              <a:t>Amazon</a:t>
            </a:r>
            <a:endParaRPr sz="700">
              <a:latin typeface="Arial"/>
              <a:cs typeface="Arial"/>
            </a:endParaRPr>
          </a:p>
          <a:p>
            <a:pPr marL="170688">
              <a:lnSpc>
                <a:spcPct val="100000"/>
              </a:lnSpc>
            </a:pPr>
            <a:r>
              <a:rPr sz="1100" spc="10" dirty="0">
                <a:latin typeface="Arial"/>
                <a:cs typeface="Arial"/>
              </a:rPr>
              <a:t>S3</a:t>
            </a:r>
            <a:endParaRPr sz="1100">
              <a:latin typeface="Arial"/>
              <a:cs typeface="Arial"/>
            </a:endParaRPr>
          </a:p>
        </p:txBody>
      </p:sp>
      <p:pic>
        <p:nvPicPr>
          <p:cNvPr id="14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526" y="3827301"/>
            <a:ext cx="437788" cy="529072"/>
          </a:xfrm>
          <a:prstGeom prst="rect">
            <a:avLst/>
          </a:prstGeom>
        </p:spPr>
      </p:pic>
      <p:sp>
        <p:nvSpPr>
          <p:cNvPr id="5" name="text 1"/>
          <p:cNvSpPr txBox="1"/>
          <p:nvPr/>
        </p:nvSpPr>
        <p:spPr>
          <a:xfrm>
            <a:off x="537057" y="4428309"/>
            <a:ext cx="772969" cy="507831"/>
          </a:xfrm>
          <a:prstGeom prst="rect">
            <a:avLst/>
          </a:prstGeom>
        </p:spPr>
        <p:txBody>
          <a:bodyPr vert="horz" wrap="none" lIns="0" tIns="0" rIns="0" bIns="0" rtlCol="0">
            <a:spAutoFit/>
          </a:bodyPr>
          <a:lstStyle/>
          <a:p>
            <a:pPr marL="70105">
              <a:lnSpc>
                <a:spcPct val="100000"/>
              </a:lnSpc>
            </a:pPr>
            <a:r>
              <a:rPr sz="1100" spc="10" dirty="0">
                <a:latin typeface="Arial"/>
                <a:cs typeface="Arial"/>
              </a:rPr>
              <a:t>Amazon</a:t>
            </a:r>
            <a:endParaRPr sz="1100">
              <a:latin typeface="Arial"/>
              <a:cs typeface="Arial"/>
            </a:endParaRPr>
          </a:p>
          <a:p>
            <a:pPr marL="120396">
              <a:lnSpc>
                <a:spcPct val="100000"/>
              </a:lnSpc>
            </a:pPr>
            <a:r>
              <a:rPr sz="1100" spc="10" dirty="0">
                <a:latin typeface="Arial"/>
                <a:cs typeface="Arial"/>
              </a:rPr>
              <a:t>Elastic</a:t>
            </a:r>
            <a:endParaRPr sz="1100">
              <a:latin typeface="Arial"/>
              <a:cs typeface="Arial"/>
            </a:endParaRPr>
          </a:p>
          <a:p>
            <a:pPr marL="0">
              <a:lnSpc>
                <a:spcPct val="100000"/>
              </a:lnSpc>
            </a:pPr>
            <a:r>
              <a:rPr sz="1100" spc="10" dirty="0">
                <a:latin typeface="Arial"/>
                <a:cs typeface="Arial"/>
              </a:rPr>
              <a:t>MapReduce</a:t>
            </a:r>
            <a:endParaRPr sz="1100">
              <a:latin typeface="Arial"/>
              <a:cs typeface="Arial"/>
            </a:endParaRPr>
          </a:p>
        </p:txBody>
      </p:sp>
      <p:pic>
        <p:nvPicPr>
          <p:cNvPr id="14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734" y="2447459"/>
            <a:ext cx="437788" cy="529072"/>
          </a:xfrm>
          <a:prstGeom prst="rect">
            <a:avLst/>
          </a:prstGeom>
        </p:spPr>
      </p:pic>
      <p:sp>
        <p:nvSpPr>
          <p:cNvPr id="6" name="text 1"/>
          <p:cNvSpPr txBox="1"/>
          <p:nvPr/>
        </p:nvSpPr>
        <p:spPr>
          <a:xfrm>
            <a:off x="682394" y="3042117"/>
            <a:ext cx="565219" cy="507831"/>
          </a:xfrm>
          <a:prstGeom prst="rect">
            <a:avLst/>
          </a:prstGeom>
        </p:spPr>
        <p:txBody>
          <a:bodyPr vert="horz" wrap="none" lIns="0" tIns="0" rIns="0" bIns="0" rtlCol="0">
            <a:spAutoFit/>
          </a:bodyPr>
          <a:lstStyle/>
          <a:p>
            <a:pPr marL="114299">
              <a:lnSpc>
                <a:spcPct val="100000"/>
              </a:lnSpc>
            </a:pPr>
            <a:r>
              <a:rPr sz="1100" spc="10" dirty="0">
                <a:latin typeface="Arial"/>
                <a:cs typeface="Arial"/>
              </a:rPr>
              <a:t>AWS</a:t>
            </a:r>
            <a:endParaRPr sz="1100">
              <a:latin typeface="Arial"/>
              <a:cs typeface="Arial"/>
            </a:endParaRPr>
          </a:p>
          <a:p>
            <a:pPr marL="28956">
              <a:lnSpc>
                <a:spcPct val="100000"/>
              </a:lnSpc>
            </a:pPr>
            <a:r>
              <a:rPr sz="1100" spc="10" dirty="0">
                <a:latin typeface="Arial"/>
                <a:cs typeface="Arial"/>
              </a:rPr>
              <a:t>Storage</a:t>
            </a:r>
            <a:endParaRPr sz="1100">
              <a:latin typeface="Arial"/>
              <a:cs typeface="Arial"/>
            </a:endParaRPr>
          </a:p>
          <a:p>
            <a:pPr marL="0">
              <a:lnSpc>
                <a:spcPct val="100000"/>
              </a:lnSpc>
            </a:pPr>
            <a:r>
              <a:rPr sz="1100" spc="10" dirty="0">
                <a:latin typeface="Arial"/>
                <a:cs typeface="Arial"/>
              </a:rPr>
              <a:t>Gateway</a:t>
            </a:r>
            <a:endParaRPr sz="1100">
              <a:latin typeface="Arial"/>
              <a:cs typeface="Arial"/>
            </a:endParaRPr>
          </a:p>
        </p:txBody>
      </p:sp>
      <p:pic>
        <p:nvPicPr>
          <p:cNvPr id="14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7794" y="1405469"/>
            <a:ext cx="488184" cy="547514"/>
          </a:xfrm>
          <a:prstGeom prst="rect">
            <a:avLst/>
          </a:prstGeom>
        </p:spPr>
      </p:pic>
      <p:sp>
        <p:nvSpPr>
          <p:cNvPr id="7" name="text 1"/>
          <p:cNvSpPr txBox="1"/>
          <p:nvPr/>
        </p:nvSpPr>
        <p:spPr>
          <a:xfrm>
            <a:off x="7682738" y="2021263"/>
            <a:ext cx="664284" cy="323165"/>
          </a:xfrm>
          <a:prstGeom prst="rect">
            <a:avLst/>
          </a:prstGeom>
        </p:spPr>
        <p:txBody>
          <a:bodyPr vert="horz" wrap="none" lIns="0" tIns="0" rIns="0" bIns="0" rtlCol="0">
            <a:spAutoFit/>
          </a:bodyPr>
          <a:lstStyle/>
          <a:p>
            <a:pPr marL="65531">
              <a:lnSpc>
                <a:spcPct val="100000"/>
              </a:lnSpc>
            </a:pPr>
            <a:r>
              <a:rPr sz="1100" spc="10" dirty="0">
                <a:latin typeface="Arial"/>
                <a:cs typeface="Arial"/>
              </a:rPr>
              <a:t>Amazon</a:t>
            </a:r>
            <a:endParaRPr sz="1100">
              <a:latin typeface="Arial"/>
              <a:cs typeface="Arial"/>
            </a:endParaRPr>
          </a:p>
          <a:p>
            <a:pPr marL="0">
              <a:lnSpc>
                <a:spcPct val="100000"/>
              </a:lnSpc>
            </a:pPr>
            <a:r>
              <a:rPr sz="1000" spc="10" dirty="0">
                <a:latin typeface="Arial"/>
                <a:cs typeface="Arial"/>
              </a:rPr>
              <a:t>DynamoDB</a:t>
            </a:r>
            <a:endParaRPr sz="1000">
              <a:latin typeface="Arial"/>
              <a:cs typeface="Arial"/>
            </a:endParaRPr>
          </a:p>
        </p:txBody>
      </p:sp>
      <p:pic>
        <p:nvPicPr>
          <p:cNvPr id="15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113" y="1405469"/>
            <a:ext cx="487461" cy="547514"/>
          </a:xfrm>
          <a:prstGeom prst="rect">
            <a:avLst/>
          </a:prstGeom>
        </p:spPr>
      </p:pic>
      <p:sp>
        <p:nvSpPr>
          <p:cNvPr id="8" name="text 1"/>
          <p:cNvSpPr txBox="1"/>
          <p:nvPr/>
        </p:nvSpPr>
        <p:spPr>
          <a:xfrm>
            <a:off x="689152" y="2015548"/>
            <a:ext cx="427681" cy="306109"/>
          </a:xfrm>
          <a:prstGeom prst="rect">
            <a:avLst/>
          </a:prstGeom>
        </p:spPr>
        <p:txBody>
          <a:bodyPr vert="horz" wrap="none" lIns="0" tIns="0" rIns="0" bIns="0" rtlCol="0">
            <a:spAutoFit/>
          </a:bodyPr>
          <a:lstStyle/>
          <a:p>
            <a:pPr marL="0">
              <a:lnSpc>
                <a:spcPct val="100000"/>
              </a:lnSpc>
            </a:pPr>
            <a:r>
              <a:rPr sz="889" spc="10" dirty="0">
                <a:latin typeface="Arial"/>
                <a:cs typeface="Arial"/>
              </a:rPr>
              <a:t>Amazon</a:t>
            </a:r>
            <a:endParaRPr sz="800">
              <a:latin typeface="Arial"/>
              <a:cs typeface="Arial"/>
            </a:endParaRPr>
          </a:p>
          <a:p>
            <a:pPr marL="109727">
              <a:lnSpc>
                <a:spcPct val="100000"/>
              </a:lnSpc>
            </a:pPr>
            <a:r>
              <a:rPr sz="1100" spc="10" dirty="0">
                <a:latin typeface="Arial"/>
                <a:cs typeface="Arial"/>
              </a:rPr>
              <a:t>RDS</a:t>
            </a:r>
            <a:endParaRPr sz="1100">
              <a:latin typeface="Arial"/>
              <a:cs typeface="Arial"/>
            </a:endParaRPr>
          </a:p>
        </p:txBody>
      </p:sp>
      <p:pic>
        <p:nvPicPr>
          <p:cNvPr id="151"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0997" y="3827301"/>
            <a:ext cx="437788" cy="529072"/>
          </a:xfrm>
          <a:prstGeom prst="rect">
            <a:avLst/>
          </a:prstGeom>
        </p:spPr>
      </p:pic>
      <p:sp>
        <p:nvSpPr>
          <p:cNvPr id="9" name="text 1"/>
          <p:cNvSpPr txBox="1"/>
          <p:nvPr/>
        </p:nvSpPr>
        <p:spPr>
          <a:xfrm>
            <a:off x="1733676" y="4416727"/>
            <a:ext cx="735458" cy="330860"/>
          </a:xfrm>
          <a:prstGeom prst="rect">
            <a:avLst/>
          </a:prstGeom>
        </p:spPr>
        <p:txBody>
          <a:bodyPr vert="horz" wrap="none" lIns="0" tIns="0" rIns="0" bIns="0" rtlCol="0">
            <a:spAutoFit/>
          </a:bodyPr>
          <a:lstStyle/>
          <a:p>
            <a:pPr marL="103632">
              <a:lnSpc>
                <a:spcPct val="100000"/>
              </a:lnSpc>
            </a:pPr>
            <a:r>
              <a:rPr sz="1100" spc="10" dirty="0">
                <a:latin typeface="Arial"/>
                <a:cs typeface="Arial"/>
              </a:rPr>
              <a:t>Amazon</a:t>
            </a:r>
            <a:endParaRPr sz="1100">
              <a:latin typeface="Arial"/>
              <a:cs typeface="Arial"/>
            </a:endParaRPr>
          </a:p>
          <a:p>
            <a:pPr marL="0">
              <a:lnSpc>
                <a:spcPct val="100000"/>
              </a:lnSpc>
            </a:pPr>
            <a:r>
              <a:rPr sz="1050" spc="10" dirty="0">
                <a:latin typeface="Arial"/>
                <a:cs typeface="Arial"/>
              </a:rPr>
              <a:t>ElastiCache</a:t>
            </a:r>
            <a:endParaRPr sz="1000">
              <a:latin typeface="Arial"/>
              <a:cs typeface="Arial"/>
            </a:endParaRPr>
          </a:p>
        </p:txBody>
      </p:sp>
      <p:pic>
        <p:nvPicPr>
          <p:cNvPr id="152"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222" y="1409101"/>
            <a:ext cx="457873" cy="543928"/>
          </a:xfrm>
          <a:prstGeom prst="rect">
            <a:avLst/>
          </a:prstGeom>
        </p:spPr>
      </p:pic>
      <p:sp>
        <p:nvSpPr>
          <p:cNvPr id="10" name="text 1"/>
          <p:cNvSpPr txBox="1"/>
          <p:nvPr/>
        </p:nvSpPr>
        <p:spPr>
          <a:xfrm>
            <a:off x="2735326" y="2031296"/>
            <a:ext cx="587020" cy="329321"/>
          </a:xfrm>
          <a:prstGeom prst="rect">
            <a:avLst/>
          </a:prstGeom>
        </p:spPr>
        <p:txBody>
          <a:bodyPr vert="horz" wrap="none" lIns="0" tIns="0" rIns="0" bIns="0" rtlCol="0">
            <a:spAutoFit/>
          </a:bodyPr>
          <a:lstStyle/>
          <a:p>
            <a:pPr marL="27431">
              <a:lnSpc>
                <a:spcPct val="100000"/>
              </a:lnSpc>
            </a:pPr>
            <a:r>
              <a:rPr sz="1100" spc="10" dirty="0">
                <a:latin typeface="Arial"/>
                <a:cs typeface="Arial"/>
              </a:rPr>
              <a:t>Amazon</a:t>
            </a:r>
            <a:endParaRPr sz="1100">
              <a:latin typeface="Arial"/>
              <a:cs typeface="Arial"/>
            </a:endParaRPr>
          </a:p>
          <a:p>
            <a:pPr marL="0">
              <a:lnSpc>
                <a:spcPct val="100000"/>
              </a:lnSpc>
            </a:pPr>
            <a:r>
              <a:rPr sz="1040" spc="10" dirty="0">
                <a:latin typeface="Arial"/>
                <a:cs typeface="Arial"/>
              </a:rPr>
              <a:t>Route  53</a:t>
            </a:r>
            <a:endParaRPr sz="1000">
              <a:latin typeface="Arial"/>
              <a:cs typeface="Arial"/>
            </a:endParaRPr>
          </a:p>
        </p:txBody>
      </p:sp>
      <p:pic>
        <p:nvPicPr>
          <p:cNvPr id="153"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31539" y="3827301"/>
            <a:ext cx="437788" cy="528353"/>
          </a:xfrm>
          <a:prstGeom prst="rect">
            <a:avLst/>
          </a:prstGeom>
        </p:spPr>
      </p:pic>
      <p:sp>
        <p:nvSpPr>
          <p:cNvPr id="11" name="text 1"/>
          <p:cNvSpPr txBox="1"/>
          <p:nvPr/>
        </p:nvSpPr>
        <p:spPr>
          <a:xfrm>
            <a:off x="3897121" y="4421328"/>
            <a:ext cx="427681" cy="306109"/>
          </a:xfrm>
          <a:prstGeom prst="rect">
            <a:avLst/>
          </a:prstGeom>
        </p:spPr>
        <p:txBody>
          <a:bodyPr vert="horz" wrap="none" lIns="0" tIns="0" rIns="0" bIns="0" rtlCol="0">
            <a:spAutoFit/>
          </a:bodyPr>
          <a:lstStyle/>
          <a:p>
            <a:pPr marL="0">
              <a:lnSpc>
                <a:spcPct val="100000"/>
              </a:lnSpc>
            </a:pPr>
            <a:r>
              <a:rPr sz="889" spc="10" dirty="0">
                <a:latin typeface="Arial"/>
                <a:cs typeface="Arial"/>
              </a:rPr>
              <a:t>Amazon</a:t>
            </a:r>
            <a:endParaRPr sz="800">
              <a:latin typeface="Arial"/>
              <a:cs typeface="Arial"/>
            </a:endParaRPr>
          </a:p>
          <a:p>
            <a:pPr marL="112776">
              <a:lnSpc>
                <a:spcPct val="100000"/>
              </a:lnSpc>
            </a:pPr>
            <a:r>
              <a:rPr sz="1100" spc="10" dirty="0">
                <a:latin typeface="Arial"/>
                <a:cs typeface="Arial"/>
              </a:rPr>
              <a:t>VPC</a:t>
            </a:r>
            <a:endParaRPr sz="1100">
              <a:latin typeface="Arial"/>
              <a:cs typeface="Arial"/>
            </a:endParaRPr>
          </a:p>
        </p:txBody>
      </p:sp>
      <p:pic>
        <p:nvPicPr>
          <p:cNvPr id="154"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8849" y="2610576"/>
            <a:ext cx="457873" cy="542075"/>
          </a:xfrm>
          <a:prstGeom prst="rect">
            <a:avLst/>
          </a:prstGeom>
        </p:spPr>
      </p:pic>
      <p:sp>
        <p:nvSpPr>
          <p:cNvPr id="12" name="text 1"/>
          <p:cNvSpPr txBox="1"/>
          <p:nvPr/>
        </p:nvSpPr>
        <p:spPr>
          <a:xfrm>
            <a:off x="7712744" y="3224205"/>
            <a:ext cx="681277" cy="330860"/>
          </a:xfrm>
          <a:prstGeom prst="rect">
            <a:avLst/>
          </a:prstGeom>
        </p:spPr>
        <p:txBody>
          <a:bodyPr vert="horz" wrap="none" lIns="0" tIns="0" rIns="0" bIns="0" rtlCol="0">
            <a:spAutoFit/>
          </a:bodyPr>
          <a:lstStyle/>
          <a:p>
            <a:pPr marL="76200">
              <a:lnSpc>
                <a:spcPct val="100000"/>
              </a:lnSpc>
            </a:pPr>
            <a:r>
              <a:rPr sz="1100" spc="10" dirty="0">
                <a:latin typeface="Arial"/>
                <a:cs typeface="Arial"/>
              </a:rPr>
              <a:t>Amazon</a:t>
            </a:r>
            <a:endParaRPr sz="1100">
              <a:latin typeface="Arial"/>
              <a:cs typeface="Arial"/>
            </a:endParaRPr>
          </a:p>
          <a:p>
            <a:pPr marL="0">
              <a:lnSpc>
                <a:spcPct val="100000"/>
              </a:lnSpc>
            </a:pPr>
            <a:r>
              <a:rPr sz="1050" spc="10" dirty="0">
                <a:latin typeface="Arial"/>
                <a:cs typeface="Arial"/>
              </a:rPr>
              <a:t>CloudFront</a:t>
            </a:r>
            <a:endParaRPr sz="1000">
              <a:latin typeface="Arial"/>
              <a:cs typeface="Arial"/>
            </a:endParaRPr>
          </a:p>
        </p:txBody>
      </p:sp>
      <p:pic>
        <p:nvPicPr>
          <p:cNvPr id="155"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06571" y="1404761"/>
            <a:ext cx="469187" cy="528353"/>
          </a:xfrm>
          <a:prstGeom prst="rect">
            <a:avLst/>
          </a:prstGeom>
        </p:spPr>
      </p:pic>
      <p:sp>
        <p:nvSpPr>
          <p:cNvPr id="13" name="text 1"/>
          <p:cNvSpPr txBox="1"/>
          <p:nvPr/>
        </p:nvSpPr>
        <p:spPr>
          <a:xfrm>
            <a:off x="3675253" y="1999651"/>
            <a:ext cx="748603" cy="330860"/>
          </a:xfrm>
          <a:prstGeom prst="rect">
            <a:avLst/>
          </a:prstGeom>
        </p:spPr>
        <p:txBody>
          <a:bodyPr vert="horz" wrap="none" lIns="0" tIns="0" rIns="0" bIns="0" rtlCol="0">
            <a:spAutoFit/>
          </a:bodyPr>
          <a:lstStyle/>
          <a:p>
            <a:pPr marL="109727">
              <a:lnSpc>
                <a:spcPct val="100000"/>
              </a:lnSpc>
            </a:pPr>
            <a:r>
              <a:rPr sz="1100" spc="10" dirty="0">
                <a:latin typeface="Arial"/>
                <a:cs typeface="Arial"/>
              </a:rPr>
              <a:t>Amazon</a:t>
            </a:r>
            <a:endParaRPr sz="1100">
              <a:latin typeface="Arial"/>
              <a:cs typeface="Arial"/>
            </a:endParaRPr>
          </a:p>
          <a:p>
            <a:pPr marL="0">
              <a:lnSpc>
                <a:spcPct val="100000"/>
              </a:lnSpc>
            </a:pPr>
            <a:r>
              <a:rPr sz="1050" spc="10" dirty="0">
                <a:latin typeface="Arial"/>
                <a:cs typeface="Arial"/>
              </a:rPr>
              <a:t>CloudWatch</a:t>
            </a:r>
            <a:endParaRPr sz="1000">
              <a:latin typeface="Arial"/>
              <a:cs typeface="Arial"/>
            </a:endParaRPr>
          </a:p>
        </p:txBody>
      </p:sp>
      <p:pic>
        <p:nvPicPr>
          <p:cNvPr id="156"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6016" y="3828009"/>
            <a:ext cx="392143" cy="547515"/>
          </a:xfrm>
          <a:prstGeom prst="rect">
            <a:avLst/>
          </a:prstGeom>
        </p:spPr>
      </p:pic>
      <p:sp>
        <p:nvSpPr>
          <p:cNvPr id="14" name="text 1"/>
          <p:cNvSpPr txBox="1"/>
          <p:nvPr/>
        </p:nvSpPr>
        <p:spPr>
          <a:xfrm>
            <a:off x="6873493" y="4436539"/>
            <a:ext cx="631904" cy="507831"/>
          </a:xfrm>
          <a:prstGeom prst="rect">
            <a:avLst/>
          </a:prstGeom>
        </p:spPr>
        <p:txBody>
          <a:bodyPr vert="horz" wrap="none" lIns="0" tIns="0" rIns="0" bIns="0" rtlCol="0">
            <a:spAutoFit/>
          </a:bodyPr>
          <a:lstStyle/>
          <a:p>
            <a:pPr marL="146685">
              <a:lnSpc>
                <a:spcPct val="100000"/>
              </a:lnSpc>
            </a:pPr>
            <a:r>
              <a:rPr sz="1100" spc="10" dirty="0">
                <a:latin typeface="Arial"/>
                <a:cs typeface="Arial"/>
              </a:rPr>
              <a:t>AWS</a:t>
            </a:r>
            <a:endParaRPr sz="1100">
              <a:latin typeface="Arial"/>
              <a:cs typeface="Arial"/>
            </a:endParaRPr>
          </a:p>
          <a:p>
            <a:pPr marL="102108">
              <a:lnSpc>
                <a:spcPct val="100000"/>
              </a:lnSpc>
            </a:pPr>
            <a:r>
              <a:rPr sz="1100" spc="10" dirty="0">
                <a:latin typeface="Arial"/>
                <a:cs typeface="Arial"/>
              </a:rPr>
              <a:t>Elastic</a:t>
            </a:r>
            <a:endParaRPr sz="1100">
              <a:latin typeface="Arial"/>
              <a:cs typeface="Arial"/>
            </a:endParaRPr>
          </a:p>
          <a:p>
            <a:pPr marL="0">
              <a:lnSpc>
                <a:spcPct val="100000"/>
              </a:lnSpc>
            </a:pPr>
            <a:r>
              <a:rPr sz="1100" spc="10" dirty="0">
                <a:latin typeface="Arial"/>
                <a:cs typeface="Arial"/>
              </a:rPr>
              <a:t>Beanstalk</a:t>
            </a:r>
            <a:endParaRPr sz="1100">
              <a:latin typeface="Arial"/>
              <a:cs typeface="Arial"/>
            </a:endParaRPr>
          </a:p>
        </p:txBody>
      </p:sp>
      <p:pic>
        <p:nvPicPr>
          <p:cNvPr id="157"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48639" y="2592797"/>
            <a:ext cx="449412" cy="547513"/>
          </a:xfrm>
          <a:prstGeom prst="rect">
            <a:avLst/>
          </a:prstGeom>
        </p:spPr>
      </p:pic>
      <p:sp>
        <p:nvSpPr>
          <p:cNvPr id="15" name="text 1"/>
          <p:cNvSpPr txBox="1"/>
          <p:nvPr/>
        </p:nvSpPr>
        <p:spPr>
          <a:xfrm>
            <a:off x="6411403" y="3196235"/>
            <a:ext cx="926857" cy="323165"/>
          </a:xfrm>
          <a:prstGeom prst="rect">
            <a:avLst/>
          </a:prstGeom>
        </p:spPr>
        <p:txBody>
          <a:bodyPr vert="horz" wrap="none" lIns="0" tIns="0" rIns="0" bIns="0" rtlCol="0">
            <a:spAutoFit/>
          </a:bodyPr>
          <a:lstStyle/>
          <a:p>
            <a:pPr marL="288290">
              <a:lnSpc>
                <a:spcPct val="100000"/>
              </a:lnSpc>
            </a:pPr>
            <a:r>
              <a:rPr sz="1100" spc="10" dirty="0">
                <a:latin typeface="Arial"/>
                <a:cs typeface="Arial"/>
              </a:rPr>
              <a:t>AWS</a:t>
            </a:r>
            <a:endParaRPr sz="1100">
              <a:latin typeface="Arial"/>
              <a:cs typeface="Arial"/>
            </a:endParaRPr>
          </a:p>
          <a:p>
            <a:pPr marL="0">
              <a:lnSpc>
                <a:spcPct val="100000"/>
              </a:lnSpc>
            </a:pPr>
            <a:r>
              <a:rPr sz="1000" spc="10" dirty="0">
                <a:latin typeface="Arial"/>
                <a:cs typeface="Arial"/>
              </a:rPr>
              <a:t>CloudFormation</a:t>
            </a:r>
            <a:endParaRPr sz="1000">
              <a:latin typeface="Arial"/>
              <a:cs typeface="Arial"/>
            </a:endParaRPr>
          </a:p>
        </p:txBody>
      </p:sp>
      <p:pic>
        <p:nvPicPr>
          <p:cNvPr id="158"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29759" y="1404761"/>
            <a:ext cx="279216" cy="528353"/>
          </a:xfrm>
          <a:prstGeom prst="rect">
            <a:avLst/>
          </a:prstGeom>
        </p:spPr>
      </p:pic>
      <p:sp>
        <p:nvSpPr>
          <p:cNvPr id="16" name="text 1"/>
          <p:cNvSpPr txBox="1"/>
          <p:nvPr/>
        </p:nvSpPr>
        <p:spPr>
          <a:xfrm>
            <a:off x="4760087" y="2061522"/>
            <a:ext cx="643446" cy="164660"/>
          </a:xfrm>
          <a:prstGeom prst="rect">
            <a:avLst/>
          </a:prstGeom>
        </p:spPr>
        <p:txBody>
          <a:bodyPr vert="horz" wrap="none" lIns="0" tIns="0" rIns="0" bIns="0" rtlCol="0">
            <a:spAutoFit/>
          </a:bodyPr>
          <a:lstStyle/>
          <a:p>
            <a:pPr marL="0">
              <a:lnSpc>
                <a:spcPct val="100000"/>
              </a:lnSpc>
            </a:pPr>
            <a:r>
              <a:rPr sz="1070" spc="10" dirty="0">
                <a:latin typeface="Arial"/>
                <a:cs typeface="Arial"/>
              </a:rPr>
              <a:t>AWS  IAM</a:t>
            </a:r>
            <a:endParaRPr sz="1000">
              <a:latin typeface="Arial"/>
              <a:cs typeface="Arial"/>
            </a:endParaRPr>
          </a:p>
        </p:txBody>
      </p:sp>
      <p:pic>
        <p:nvPicPr>
          <p:cNvPr id="159"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53731" y="3830209"/>
            <a:ext cx="477193" cy="544644"/>
          </a:xfrm>
          <a:prstGeom prst="rect">
            <a:avLst/>
          </a:prstGeom>
        </p:spPr>
      </p:pic>
      <p:sp>
        <p:nvSpPr>
          <p:cNvPr id="17" name="text 1"/>
          <p:cNvSpPr txBox="1"/>
          <p:nvPr/>
        </p:nvSpPr>
        <p:spPr>
          <a:xfrm>
            <a:off x="7748269" y="4427395"/>
            <a:ext cx="427681" cy="306109"/>
          </a:xfrm>
          <a:prstGeom prst="rect">
            <a:avLst/>
          </a:prstGeom>
        </p:spPr>
        <p:txBody>
          <a:bodyPr vert="horz" wrap="none" lIns="0" tIns="0" rIns="0" bIns="0" rtlCol="0">
            <a:spAutoFit/>
          </a:bodyPr>
          <a:lstStyle/>
          <a:p>
            <a:pPr marL="0">
              <a:lnSpc>
                <a:spcPct val="100000"/>
              </a:lnSpc>
            </a:pPr>
            <a:r>
              <a:rPr sz="889" spc="10" dirty="0">
                <a:latin typeface="Arial"/>
                <a:cs typeface="Arial"/>
              </a:rPr>
              <a:t>Amazon</a:t>
            </a:r>
            <a:endParaRPr sz="800">
              <a:latin typeface="Arial"/>
              <a:cs typeface="Arial"/>
            </a:endParaRPr>
          </a:p>
          <a:p>
            <a:pPr marL="108204">
              <a:lnSpc>
                <a:spcPct val="100000"/>
              </a:lnSpc>
            </a:pPr>
            <a:r>
              <a:rPr sz="1100" spc="10" dirty="0">
                <a:latin typeface="Arial"/>
                <a:cs typeface="Arial"/>
              </a:rPr>
              <a:t>SQS</a:t>
            </a:r>
            <a:endParaRPr sz="1100">
              <a:latin typeface="Arial"/>
              <a:cs typeface="Arial"/>
            </a:endParaRPr>
          </a:p>
        </p:txBody>
      </p:sp>
      <p:pic>
        <p:nvPicPr>
          <p:cNvPr id="160"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10131" y="1404761"/>
            <a:ext cx="459019" cy="529072"/>
          </a:xfrm>
          <a:prstGeom prst="rect">
            <a:avLst/>
          </a:prstGeom>
        </p:spPr>
      </p:pic>
      <p:sp>
        <p:nvSpPr>
          <p:cNvPr id="18" name="text 1"/>
          <p:cNvSpPr txBox="1"/>
          <p:nvPr/>
        </p:nvSpPr>
        <p:spPr>
          <a:xfrm>
            <a:off x="1778254" y="1993555"/>
            <a:ext cx="410049" cy="301493"/>
          </a:xfrm>
          <a:prstGeom prst="rect">
            <a:avLst/>
          </a:prstGeom>
        </p:spPr>
        <p:txBody>
          <a:bodyPr vert="horz" wrap="none" lIns="0" tIns="0" rIns="0" bIns="0" rtlCol="0">
            <a:spAutoFit/>
          </a:bodyPr>
          <a:lstStyle/>
          <a:p>
            <a:pPr marL="0">
              <a:lnSpc>
                <a:spcPct val="100000"/>
              </a:lnSpc>
            </a:pPr>
            <a:r>
              <a:rPr sz="859" spc="10" dirty="0">
                <a:latin typeface="Arial"/>
                <a:cs typeface="Arial"/>
              </a:rPr>
              <a:t>Amazon</a:t>
            </a:r>
            <a:endParaRPr sz="800">
              <a:latin typeface="Arial"/>
              <a:cs typeface="Arial"/>
            </a:endParaRPr>
          </a:p>
          <a:p>
            <a:pPr marL="117347">
              <a:lnSpc>
                <a:spcPct val="100000"/>
              </a:lnSpc>
            </a:pPr>
            <a:r>
              <a:rPr sz="1100" spc="10" dirty="0">
                <a:latin typeface="Arial"/>
                <a:cs typeface="Arial"/>
              </a:rPr>
              <a:t>SES</a:t>
            </a:r>
            <a:endParaRPr sz="1100">
              <a:latin typeface="Arial"/>
              <a:cs typeface="Arial"/>
            </a:endParaRPr>
          </a:p>
        </p:txBody>
      </p:sp>
      <p:pic>
        <p:nvPicPr>
          <p:cNvPr id="161"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83907" y="1409817"/>
            <a:ext cx="440346" cy="437382"/>
          </a:xfrm>
          <a:prstGeom prst="rect">
            <a:avLst/>
          </a:prstGeom>
        </p:spPr>
      </p:pic>
      <p:sp>
        <p:nvSpPr>
          <p:cNvPr id="19" name="text 1"/>
          <p:cNvSpPr txBox="1"/>
          <p:nvPr/>
        </p:nvSpPr>
        <p:spPr>
          <a:xfrm>
            <a:off x="6839457" y="1948746"/>
            <a:ext cx="410049" cy="301493"/>
          </a:xfrm>
          <a:prstGeom prst="rect">
            <a:avLst/>
          </a:prstGeom>
        </p:spPr>
        <p:txBody>
          <a:bodyPr vert="horz" wrap="none" lIns="0" tIns="0" rIns="0" bIns="0" rtlCol="0">
            <a:spAutoFit/>
          </a:bodyPr>
          <a:lstStyle/>
          <a:p>
            <a:pPr marL="0">
              <a:lnSpc>
                <a:spcPct val="100000"/>
              </a:lnSpc>
            </a:pPr>
            <a:r>
              <a:rPr sz="859" spc="10" dirty="0">
                <a:latin typeface="Arial"/>
                <a:cs typeface="Arial"/>
              </a:rPr>
              <a:t>Amazon</a:t>
            </a:r>
            <a:endParaRPr sz="800">
              <a:latin typeface="Arial"/>
              <a:cs typeface="Arial"/>
            </a:endParaRPr>
          </a:p>
          <a:p>
            <a:pPr marL="112776">
              <a:lnSpc>
                <a:spcPct val="100000"/>
              </a:lnSpc>
            </a:pPr>
            <a:r>
              <a:rPr sz="1100" spc="10" dirty="0">
                <a:latin typeface="Arial"/>
                <a:cs typeface="Arial"/>
              </a:rPr>
              <a:t>SNS</a:t>
            </a:r>
            <a:endParaRPr sz="1100">
              <a:latin typeface="Arial"/>
              <a:cs typeface="Arial"/>
            </a:endParaRPr>
          </a:p>
        </p:txBody>
      </p:sp>
      <p:pic>
        <p:nvPicPr>
          <p:cNvPr id="162"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13253" y="3827301"/>
            <a:ext cx="437075" cy="528353"/>
          </a:xfrm>
          <a:prstGeom prst="rect">
            <a:avLst/>
          </a:prstGeom>
        </p:spPr>
      </p:pic>
      <p:sp>
        <p:nvSpPr>
          <p:cNvPr id="20" name="text 1"/>
          <p:cNvSpPr txBox="1"/>
          <p:nvPr/>
        </p:nvSpPr>
        <p:spPr>
          <a:xfrm>
            <a:off x="2744089" y="4410631"/>
            <a:ext cx="796372" cy="330860"/>
          </a:xfrm>
          <a:prstGeom prst="rect">
            <a:avLst/>
          </a:prstGeom>
        </p:spPr>
        <p:txBody>
          <a:bodyPr vert="horz" wrap="none" lIns="0" tIns="0" rIns="0" bIns="0" rtlCol="0">
            <a:spAutoFit/>
          </a:bodyPr>
          <a:lstStyle/>
          <a:p>
            <a:pPr marL="132587">
              <a:lnSpc>
                <a:spcPct val="100000"/>
              </a:lnSpc>
            </a:pPr>
            <a:r>
              <a:rPr sz="1100" spc="10" dirty="0">
                <a:latin typeface="Arial"/>
                <a:cs typeface="Arial"/>
              </a:rPr>
              <a:t>Amazon</a:t>
            </a:r>
            <a:endParaRPr sz="1100">
              <a:latin typeface="Arial"/>
              <a:cs typeface="Arial"/>
            </a:endParaRPr>
          </a:p>
          <a:p>
            <a:pPr marL="0">
              <a:lnSpc>
                <a:spcPct val="100000"/>
              </a:lnSpc>
            </a:pPr>
            <a:r>
              <a:rPr sz="1050" spc="10" dirty="0">
                <a:latin typeface="Arial"/>
                <a:cs typeface="Arial"/>
              </a:rPr>
              <a:t>CloudSearch</a:t>
            </a:r>
            <a:endParaRPr sz="1000">
              <a:latin typeface="Arial"/>
              <a:cs typeface="Arial"/>
            </a:endParaRPr>
          </a:p>
        </p:txBody>
      </p:sp>
      <p:pic>
        <p:nvPicPr>
          <p:cNvPr id="163"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86325" y="3827301"/>
            <a:ext cx="438501" cy="529072"/>
          </a:xfrm>
          <a:prstGeom prst="rect">
            <a:avLst/>
          </a:prstGeom>
        </p:spPr>
      </p:pic>
      <p:sp>
        <p:nvSpPr>
          <p:cNvPr id="21" name="text 1"/>
          <p:cNvSpPr txBox="1"/>
          <p:nvPr/>
        </p:nvSpPr>
        <p:spPr>
          <a:xfrm>
            <a:off x="4812157" y="4425566"/>
            <a:ext cx="590546" cy="507831"/>
          </a:xfrm>
          <a:prstGeom prst="rect">
            <a:avLst/>
          </a:prstGeom>
        </p:spPr>
        <p:txBody>
          <a:bodyPr vert="horz" wrap="none" lIns="0" tIns="0" rIns="0" bIns="0" rtlCol="0">
            <a:spAutoFit/>
          </a:bodyPr>
          <a:lstStyle/>
          <a:p>
            <a:pPr marL="0">
              <a:lnSpc>
                <a:spcPct val="100000"/>
              </a:lnSpc>
            </a:pPr>
            <a:r>
              <a:rPr sz="1100" spc="10" dirty="0">
                <a:latin typeface="Arial"/>
                <a:cs typeface="Arial"/>
              </a:rPr>
              <a:t>Amazon</a:t>
            </a:r>
            <a:endParaRPr sz="1100">
              <a:latin typeface="Arial"/>
              <a:cs typeface="Arial"/>
            </a:endParaRPr>
          </a:p>
          <a:p>
            <a:pPr marL="42672">
              <a:lnSpc>
                <a:spcPct val="100000"/>
              </a:lnSpc>
            </a:pPr>
            <a:r>
              <a:rPr sz="1100" spc="10" dirty="0">
                <a:latin typeface="Arial"/>
                <a:cs typeface="Arial"/>
              </a:rPr>
              <a:t>Simple</a:t>
            </a:r>
            <a:endParaRPr sz="1100">
              <a:latin typeface="Arial"/>
              <a:cs typeface="Arial"/>
            </a:endParaRPr>
          </a:p>
          <a:p>
            <a:pPr marL="0">
              <a:lnSpc>
                <a:spcPct val="100000"/>
              </a:lnSpc>
            </a:pPr>
            <a:r>
              <a:rPr sz="1100" spc="10" dirty="0">
                <a:latin typeface="Arial"/>
                <a:cs typeface="Arial"/>
              </a:rPr>
              <a:t>Workflow</a:t>
            </a:r>
            <a:endParaRPr sz="1100">
              <a:latin typeface="Arial"/>
              <a:cs typeface="Arial"/>
            </a:endParaRPr>
          </a:p>
        </p:txBody>
      </p:sp>
      <p:pic>
        <p:nvPicPr>
          <p:cNvPr id="164"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08753" y="2548397"/>
            <a:ext cx="685800" cy="685800"/>
          </a:xfrm>
          <a:prstGeom prst="rect">
            <a:avLst/>
          </a:prstGeom>
        </p:spPr>
      </p:pic>
      <p:sp>
        <p:nvSpPr>
          <p:cNvPr id="22" name="text 1"/>
          <p:cNvSpPr txBox="1"/>
          <p:nvPr/>
        </p:nvSpPr>
        <p:spPr>
          <a:xfrm>
            <a:off x="1792827" y="3245544"/>
            <a:ext cx="990656" cy="153888"/>
          </a:xfrm>
          <a:prstGeom prst="rect">
            <a:avLst/>
          </a:prstGeom>
        </p:spPr>
        <p:txBody>
          <a:bodyPr vert="horz" wrap="none" lIns="0" tIns="0" rIns="0" bIns="0" rtlCol="0">
            <a:spAutoFit/>
          </a:bodyPr>
          <a:lstStyle/>
          <a:p>
            <a:pPr marL="0">
              <a:lnSpc>
                <a:spcPct val="100000"/>
              </a:lnSpc>
            </a:pPr>
            <a:r>
              <a:rPr sz="1000" spc="10" dirty="0">
                <a:latin typeface="Arial"/>
                <a:cs typeface="Arial"/>
              </a:rPr>
              <a:t>Amazon Redshift</a:t>
            </a:r>
            <a:endParaRPr sz="1000">
              <a:latin typeface="Arial"/>
              <a:cs typeface="Arial"/>
            </a:endParaRPr>
          </a:p>
        </p:txBody>
      </p:sp>
      <p:pic>
        <p:nvPicPr>
          <p:cNvPr id="165"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764022" y="1395461"/>
            <a:ext cx="628650" cy="628650"/>
          </a:xfrm>
          <a:prstGeom prst="rect">
            <a:avLst/>
          </a:prstGeom>
        </p:spPr>
      </p:pic>
      <p:sp>
        <p:nvSpPr>
          <p:cNvPr id="23" name="text 1"/>
          <p:cNvSpPr txBox="1"/>
          <p:nvPr/>
        </p:nvSpPr>
        <p:spPr>
          <a:xfrm>
            <a:off x="5781167" y="2052857"/>
            <a:ext cx="608180" cy="307777"/>
          </a:xfrm>
          <a:prstGeom prst="rect">
            <a:avLst/>
          </a:prstGeom>
        </p:spPr>
        <p:txBody>
          <a:bodyPr vert="horz" wrap="none" lIns="0" tIns="0" rIns="0" bIns="0" rtlCol="0">
            <a:spAutoFit/>
          </a:bodyPr>
          <a:lstStyle/>
          <a:p>
            <a:pPr marL="152400">
              <a:lnSpc>
                <a:spcPct val="100000"/>
              </a:lnSpc>
            </a:pPr>
            <a:r>
              <a:rPr sz="1000" spc="10" dirty="0">
                <a:latin typeface="Arial"/>
                <a:cs typeface="Arial"/>
              </a:rPr>
              <a:t>AWS</a:t>
            </a:r>
            <a:endParaRPr sz="1000">
              <a:latin typeface="Arial"/>
              <a:cs typeface="Arial"/>
            </a:endParaRPr>
          </a:p>
          <a:p>
            <a:pPr marL="0">
              <a:lnSpc>
                <a:spcPct val="100000"/>
              </a:lnSpc>
            </a:pPr>
            <a:r>
              <a:rPr sz="1000" spc="10" dirty="0">
                <a:latin typeface="Arial"/>
                <a:cs typeface="Arial"/>
              </a:rPr>
              <a:t>OpsWorks</a:t>
            </a:r>
            <a:endParaRPr sz="1000">
              <a:latin typeface="Arial"/>
              <a:cs typeface="Arial"/>
            </a:endParaRPr>
          </a:p>
        </p:txBody>
      </p:sp>
      <p:pic>
        <p:nvPicPr>
          <p:cNvPr id="166" name="Image"/>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50763" y="3830688"/>
            <a:ext cx="600075" cy="600075"/>
          </a:xfrm>
          <a:prstGeom prst="rect">
            <a:avLst/>
          </a:prstGeom>
        </p:spPr>
      </p:pic>
      <p:sp>
        <p:nvSpPr>
          <p:cNvPr id="24" name="text 1"/>
          <p:cNvSpPr txBox="1"/>
          <p:nvPr/>
        </p:nvSpPr>
        <p:spPr>
          <a:xfrm>
            <a:off x="5705856" y="4480655"/>
            <a:ext cx="774251" cy="284565"/>
          </a:xfrm>
          <a:prstGeom prst="rect">
            <a:avLst/>
          </a:prstGeom>
        </p:spPr>
        <p:txBody>
          <a:bodyPr vert="horz" wrap="none" lIns="0" tIns="0" rIns="0" bIns="0" rtlCol="0">
            <a:spAutoFit/>
          </a:bodyPr>
          <a:lstStyle/>
          <a:p>
            <a:pPr marL="0">
              <a:lnSpc>
                <a:spcPct val="100000"/>
              </a:lnSpc>
            </a:pPr>
            <a:r>
              <a:rPr sz="849" spc="10" dirty="0">
                <a:latin typeface="Arial"/>
                <a:cs typeface="Arial"/>
              </a:rPr>
              <a:t>Amazon Elastic</a:t>
            </a:r>
            <a:endParaRPr sz="800">
              <a:latin typeface="Arial"/>
              <a:cs typeface="Arial"/>
            </a:endParaRPr>
          </a:p>
          <a:p>
            <a:pPr marL="114300">
              <a:lnSpc>
                <a:spcPct val="100000"/>
              </a:lnSpc>
            </a:pPr>
            <a:r>
              <a:rPr sz="1000" spc="10" dirty="0">
                <a:latin typeface="Arial"/>
                <a:cs typeface="Arial"/>
              </a:rPr>
              <a:t>Transcoder</a:t>
            </a:r>
            <a:endParaRPr sz="1000">
              <a:latin typeface="Arial"/>
              <a:cs typeface="Arial"/>
            </a:endParaRPr>
          </a:p>
        </p:txBody>
      </p:sp>
      <p:sp>
        <p:nvSpPr>
          <p:cNvPr id="25" name="Title 24"/>
          <p:cNvSpPr>
            <a:spLocks noGrp="1"/>
          </p:cNvSpPr>
          <p:nvPr>
            <p:ph type="title"/>
          </p:nvPr>
        </p:nvSpPr>
        <p:spPr/>
        <p:txBody>
          <a:bodyPr/>
          <a:lstStyle/>
          <a:p>
            <a:r>
              <a:rPr lang="en-IN" dirty="0" smtClean="0"/>
              <a:t>Cloud Resources</a:t>
            </a:r>
            <a:endParaRPr lang="en-IN" dirty="0"/>
          </a:p>
        </p:txBody>
      </p:sp>
    </p:spTree>
    <p:extLst>
      <p:ext uri="{BB962C8B-B14F-4D97-AF65-F5344CB8AC3E}">
        <p14:creationId xmlns:p14="http://schemas.microsoft.com/office/powerpoint/2010/main" val="103299082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 cases</a:t>
            </a:r>
            <a:endParaRPr lang="en-IN" dirty="0"/>
          </a:p>
        </p:txBody>
      </p:sp>
      <p:sp>
        <p:nvSpPr>
          <p:cNvPr id="3" name="Content Placeholder 2"/>
          <p:cNvSpPr>
            <a:spLocks noGrp="1"/>
          </p:cNvSpPr>
          <p:nvPr>
            <p:ph idx="1"/>
          </p:nvPr>
        </p:nvSpPr>
        <p:spPr/>
        <p:txBody>
          <a:bodyPr/>
          <a:lstStyle/>
          <a:p>
            <a:r>
              <a:rPr lang="en-IN" dirty="0" smtClean="0"/>
              <a:t>Ben can terminate instance i-abcd1234 but not instance i-cda12345</a:t>
            </a:r>
          </a:p>
          <a:p>
            <a:r>
              <a:rPr lang="en-IN" dirty="0" smtClean="0"/>
              <a:t>Jeff can launch the instances only in subnet subnet-nsbd1234</a:t>
            </a:r>
          </a:p>
          <a:p>
            <a:r>
              <a:rPr lang="en-IN" dirty="0" smtClean="0"/>
              <a:t>Ken can use only AMI ami-fedr3214 to run instances</a:t>
            </a:r>
          </a:p>
          <a:p>
            <a:r>
              <a:rPr lang="en-IN" dirty="0" smtClean="0"/>
              <a:t>A user can take any action if the resource has a tag “sandbox=${</a:t>
            </a:r>
            <a:r>
              <a:rPr lang="en-IN" dirty="0" err="1" smtClean="0"/>
              <a:t>aws.username</a:t>
            </a:r>
            <a:r>
              <a:rPr lang="en-IN" dirty="0" smtClean="0"/>
              <a:t>}”</a:t>
            </a:r>
          </a:p>
          <a:p>
            <a:r>
              <a:rPr lang="en-IN" dirty="0" smtClean="0"/>
              <a:t>Derek must authenticate using MFA before he can terminate instances  with the tag “stack=prod”</a:t>
            </a:r>
            <a:endParaRPr lang="en-IN" dirty="0"/>
          </a:p>
        </p:txBody>
      </p:sp>
    </p:spTree>
    <p:extLst>
      <p:ext uri="{BB962C8B-B14F-4D97-AF65-F5344CB8AC3E}">
        <p14:creationId xmlns:p14="http://schemas.microsoft.com/office/powerpoint/2010/main" val="34594096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Delegation</a:t>
            </a:r>
            <a:endParaRPr lang="en-IN" dirty="0"/>
          </a:p>
        </p:txBody>
      </p:sp>
      <p:sp>
        <p:nvSpPr>
          <p:cNvPr id="3" name="Content Placeholder 2"/>
          <p:cNvSpPr>
            <a:spLocks noGrp="1"/>
          </p:cNvSpPr>
          <p:nvPr>
            <p:ph idx="1"/>
          </p:nvPr>
        </p:nvSpPr>
        <p:spPr/>
        <p:txBody>
          <a:bodyPr/>
          <a:lstStyle/>
          <a:p>
            <a:r>
              <a:rPr lang="en-IN" dirty="0" smtClean="0"/>
              <a:t>Entity that defines a set of permissions</a:t>
            </a:r>
          </a:p>
          <a:p>
            <a:r>
              <a:rPr lang="en-IN" dirty="0" smtClean="0"/>
              <a:t>Not  associated with a specific user or group</a:t>
            </a:r>
          </a:p>
          <a:p>
            <a:r>
              <a:rPr lang="en-IN" dirty="0" smtClean="0"/>
              <a:t>Role must be assumed by trusted entities</a:t>
            </a:r>
            <a:endParaRPr lang="en-IN" dirty="0"/>
          </a:p>
        </p:txBody>
      </p:sp>
    </p:spTree>
    <p:extLst>
      <p:ext uri="{BB962C8B-B14F-4D97-AF65-F5344CB8AC3E}">
        <p14:creationId xmlns:p14="http://schemas.microsoft.com/office/powerpoint/2010/main" val="6810048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IAM Roles for Amazon EC2</a:t>
            </a:r>
            <a:endParaRPr lang="en-IN" dirty="0"/>
          </a:p>
        </p:txBody>
      </p:sp>
      <p:sp>
        <p:nvSpPr>
          <p:cNvPr id="3" name="Content Placeholder 2"/>
          <p:cNvSpPr>
            <a:spLocks noGrp="1"/>
          </p:cNvSpPr>
          <p:nvPr>
            <p:ph idx="1"/>
          </p:nvPr>
        </p:nvSpPr>
        <p:spPr/>
        <p:txBody>
          <a:bodyPr/>
          <a:lstStyle/>
          <a:p>
            <a:r>
              <a:rPr lang="en-IN" dirty="0" smtClean="0"/>
              <a:t>Allow Amazon EC2 based apps to act on behalf of another entity</a:t>
            </a:r>
          </a:p>
          <a:p>
            <a:r>
              <a:rPr lang="en-IN" dirty="0" smtClean="0"/>
              <a:t>Create a role, apply a policy and launch the instance with role</a:t>
            </a:r>
          </a:p>
          <a:p>
            <a:r>
              <a:rPr lang="en-IN" dirty="0" smtClean="0"/>
              <a:t>Credentials are automatically </a:t>
            </a:r>
          </a:p>
          <a:p>
            <a:pPr lvl="1"/>
            <a:r>
              <a:rPr lang="en-IN" dirty="0" smtClean="0"/>
              <a:t>made available to Amazon EC2 instances</a:t>
            </a:r>
          </a:p>
          <a:p>
            <a:pPr lvl="1"/>
            <a:r>
              <a:rPr lang="en-IN" dirty="0" smtClean="0"/>
              <a:t>Rotated multiple times a day</a:t>
            </a:r>
          </a:p>
          <a:p>
            <a:r>
              <a:rPr lang="en-IN" dirty="0" smtClean="0"/>
              <a:t>AWS SDKs transparently use the credentials</a:t>
            </a:r>
            <a:endParaRPr lang="en-IN" dirty="0"/>
          </a:p>
        </p:txBody>
      </p:sp>
    </p:spTree>
    <p:extLst>
      <p:ext uri="{BB962C8B-B14F-4D97-AF65-F5344CB8AC3E}">
        <p14:creationId xmlns:p14="http://schemas.microsoft.com/office/powerpoint/2010/main" val="17914667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28244" y="430236"/>
            <a:ext cx="4207562" cy="407804"/>
          </a:xfrm>
          <a:prstGeom prst="rect">
            <a:avLst/>
          </a:prstGeom>
        </p:spPr>
        <p:txBody>
          <a:bodyPr vert="horz" wrap="none" lIns="0" tIns="0" rIns="0" bIns="0" rtlCol="0">
            <a:spAutoFit/>
          </a:bodyPr>
          <a:lstStyle/>
          <a:p>
            <a:pPr marL="0">
              <a:lnSpc>
                <a:spcPct val="100000"/>
              </a:lnSpc>
            </a:pPr>
            <a:r>
              <a:rPr sz="2650" b="1" spc="10" dirty="0">
                <a:latin typeface="Arial"/>
                <a:cs typeface="Arial"/>
              </a:rPr>
              <a:t>Roles  for  EC2  Instances</a:t>
            </a:r>
            <a:endParaRPr sz="2600">
              <a:latin typeface="Arial"/>
              <a:cs typeface="Arial"/>
            </a:endParaRPr>
          </a:p>
        </p:txBody>
      </p:sp>
      <p:sp>
        <p:nvSpPr>
          <p:cNvPr id="3" name="object 65"/>
          <p:cNvSpPr/>
          <p:nvPr/>
        </p:nvSpPr>
        <p:spPr>
          <a:xfrm>
            <a:off x="452958" y="1096899"/>
            <a:ext cx="8238033" cy="3352965"/>
          </a:xfrm>
          <a:custGeom>
            <a:avLst/>
            <a:gdLst/>
            <a:ahLst/>
            <a:cxnLst/>
            <a:rect l="l" t="t" r="r" b="b"/>
            <a:pathLst>
              <a:path w="8238033" h="3352965">
                <a:moveTo>
                  <a:pt x="3175" y="331724"/>
                </a:moveTo>
                <a:cubicBezTo>
                  <a:pt x="3175" y="150241"/>
                  <a:pt x="150279" y="3175"/>
                  <a:pt x="331736" y="3175"/>
                </a:cubicBezTo>
                <a:lnTo>
                  <a:pt x="7906309" y="3175"/>
                </a:lnTo>
                <a:cubicBezTo>
                  <a:pt x="8087792" y="3175"/>
                  <a:pt x="8234858" y="150241"/>
                  <a:pt x="8234858" y="331724"/>
                </a:cubicBezTo>
                <a:lnTo>
                  <a:pt x="8234858" y="3021215"/>
                </a:lnTo>
                <a:cubicBezTo>
                  <a:pt x="8234858" y="3202673"/>
                  <a:pt x="8087792" y="3349790"/>
                  <a:pt x="7906309" y="3349790"/>
                </a:cubicBezTo>
                <a:lnTo>
                  <a:pt x="331736" y="3349790"/>
                </a:lnTo>
                <a:cubicBezTo>
                  <a:pt x="150279" y="3349790"/>
                  <a:pt x="3175" y="3202673"/>
                  <a:pt x="3175" y="3021215"/>
                </a:cubicBezTo>
                <a:close/>
              </a:path>
            </a:pathLst>
          </a:custGeom>
          <a:ln w="6350">
            <a:solidFill>
              <a:srgbClr val="FFFFFF"/>
            </a:solidFill>
          </a:ln>
        </p:spPr>
        <p:txBody>
          <a:bodyPr wrap="square" lIns="0" tIns="0" rIns="0" bIns="0" rtlCol="0">
            <a:noAutofit/>
          </a:bodyPr>
          <a:lstStyle/>
          <a:p>
            <a:endParaRPr/>
          </a:p>
        </p:txBody>
      </p:sp>
      <p:pic>
        <p:nvPicPr>
          <p:cNvPr id="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273" y="741529"/>
            <a:ext cx="665852" cy="438808"/>
          </a:xfrm>
          <a:prstGeom prst="rect">
            <a:avLst/>
          </a:prstGeom>
        </p:spPr>
      </p:pic>
      <p:pic>
        <p:nvPicPr>
          <p:cNvPr id="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46" y="1475537"/>
            <a:ext cx="1035026" cy="1117163"/>
          </a:xfrm>
          <a:prstGeom prst="rect">
            <a:avLst/>
          </a:prstGeom>
        </p:spPr>
      </p:pic>
      <p:pic>
        <p:nvPicPr>
          <p:cNvPr id="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6401" y="3149024"/>
            <a:ext cx="447627" cy="546102"/>
          </a:xfrm>
          <a:prstGeom prst="rect">
            <a:avLst/>
          </a:prstGeom>
        </p:spPr>
      </p:pic>
      <p:sp>
        <p:nvSpPr>
          <p:cNvPr id="8" name="text 1"/>
          <p:cNvSpPr txBox="1"/>
          <p:nvPr/>
        </p:nvSpPr>
        <p:spPr>
          <a:xfrm>
            <a:off x="4920107" y="3769267"/>
            <a:ext cx="402033" cy="313804"/>
          </a:xfrm>
          <a:prstGeom prst="rect">
            <a:avLst/>
          </a:prstGeom>
        </p:spPr>
        <p:txBody>
          <a:bodyPr vert="horz" wrap="none" lIns="0" tIns="0" rIns="0" bIns="0" rtlCol="0">
            <a:spAutoFit/>
          </a:bodyPr>
          <a:lstStyle/>
          <a:p>
            <a:pPr marL="0">
              <a:lnSpc>
                <a:spcPct val="100000"/>
              </a:lnSpc>
            </a:pPr>
            <a:r>
              <a:rPr sz="839" spc="10" dirty="0">
                <a:latin typeface="Arial"/>
                <a:cs typeface="Arial"/>
              </a:rPr>
              <a:t>Amazon</a:t>
            </a:r>
            <a:endParaRPr sz="800">
              <a:latin typeface="Arial"/>
              <a:cs typeface="Arial"/>
            </a:endParaRPr>
          </a:p>
          <a:p>
            <a:pPr marL="185927">
              <a:lnSpc>
                <a:spcPct val="100000"/>
              </a:lnSpc>
            </a:pPr>
            <a:r>
              <a:rPr sz="1200" spc="10" dirty="0">
                <a:latin typeface="Arial"/>
                <a:cs typeface="Arial"/>
              </a:rPr>
              <a:t>S3</a:t>
            </a:r>
            <a:endParaRPr sz="1200">
              <a:latin typeface="Arial"/>
              <a:cs typeface="Arial"/>
            </a:endParaRPr>
          </a:p>
        </p:txBody>
      </p:sp>
      <p:pic>
        <p:nvPicPr>
          <p:cNvPr id="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9690" y="3138907"/>
            <a:ext cx="488184" cy="547514"/>
          </a:xfrm>
          <a:prstGeom prst="rect">
            <a:avLst/>
          </a:prstGeom>
        </p:spPr>
      </p:pic>
      <p:sp>
        <p:nvSpPr>
          <p:cNvPr id="10" name="text 1"/>
          <p:cNvSpPr txBox="1"/>
          <p:nvPr/>
        </p:nvSpPr>
        <p:spPr>
          <a:xfrm>
            <a:off x="3756406" y="3755311"/>
            <a:ext cx="713978" cy="333938"/>
          </a:xfrm>
          <a:prstGeom prst="rect">
            <a:avLst/>
          </a:prstGeom>
        </p:spPr>
        <p:txBody>
          <a:bodyPr vert="horz" wrap="none" lIns="0" tIns="0" rIns="0" bIns="0" rtlCol="0">
            <a:spAutoFit/>
          </a:bodyPr>
          <a:lstStyle/>
          <a:p>
            <a:pPr marL="100584">
              <a:lnSpc>
                <a:spcPct val="100000"/>
              </a:lnSpc>
            </a:pPr>
            <a:r>
              <a:rPr sz="1100" spc="10" dirty="0">
                <a:latin typeface="Arial"/>
                <a:cs typeface="Arial"/>
              </a:rPr>
              <a:t>Amazon</a:t>
            </a:r>
            <a:endParaRPr sz="1100">
              <a:latin typeface="Arial"/>
              <a:cs typeface="Arial"/>
            </a:endParaRPr>
          </a:p>
          <a:p>
            <a:pPr marL="0">
              <a:lnSpc>
                <a:spcPct val="100000"/>
              </a:lnSpc>
            </a:pPr>
            <a:r>
              <a:rPr sz="1070" spc="10" dirty="0">
                <a:latin typeface="Arial"/>
                <a:cs typeface="Arial"/>
              </a:rPr>
              <a:t>DynamoDB</a:t>
            </a:r>
            <a:endParaRPr sz="1000">
              <a:latin typeface="Arial"/>
              <a:cs typeface="Arial"/>
            </a:endParaRPr>
          </a:p>
        </p:txBody>
      </p:sp>
      <p:pic>
        <p:nvPicPr>
          <p:cNvPr id="11"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332" y="1575816"/>
            <a:ext cx="1010412" cy="551687"/>
          </a:xfrm>
          <a:prstGeom prst="rect">
            <a:avLst/>
          </a:prstGeom>
        </p:spPr>
      </p:pic>
      <p:pic>
        <p:nvPicPr>
          <p:cNvPr id="1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808" y="1578864"/>
            <a:ext cx="1056132" cy="588264"/>
          </a:xfrm>
          <a:prstGeom prst="rect">
            <a:avLst/>
          </a:prstGeom>
        </p:spPr>
      </p:pic>
      <p:sp>
        <p:nvSpPr>
          <p:cNvPr id="13" name="object 66"/>
          <p:cNvSpPr/>
          <p:nvPr/>
        </p:nvSpPr>
        <p:spPr>
          <a:xfrm>
            <a:off x="799122" y="1600200"/>
            <a:ext cx="914641" cy="457200"/>
          </a:xfrm>
          <a:custGeom>
            <a:avLst/>
            <a:gdLst/>
            <a:ahLst/>
            <a:cxnLst/>
            <a:rect l="l" t="t" r="r" b="b"/>
            <a:pathLst>
              <a:path w="914641" h="457200">
                <a:moveTo>
                  <a:pt x="0" y="0"/>
                </a:moveTo>
                <a:lnTo>
                  <a:pt x="0" y="457200"/>
                </a:lnTo>
                <a:lnTo>
                  <a:pt x="914641" y="457200"/>
                </a:lnTo>
                <a:lnTo>
                  <a:pt x="914641" y="0"/>
                </a:lnTo>
                <a:lnTo>
                  <a:pt x="0" y="0"/>
                </a:lnTo>
                <a:close/>
              </a:path>
            </a:pathLst>
          </a:custGeom>
          <a:solidFill>
            <a:srgbClr val="0088C1"/>
          </a:solidFill>
        </p:spPr>
        <p:txBody>
          <a:bodyPr wrap="square" lIns="0" tIns="0" rIns="0" bIns="0" rtlCol="0">
            <a:noAutofit/>
          </a:bodyPr>
          <a:lstStyle/>
          <a:p>
            <a:endParaRPr/>
          </a:p>
        </p:txBody>
      </p:sp>
      <p:sp>
        <p:nvSpPr>
          <p:cNvPr id="14" name="object 67"/>
          <p:cNvSpPr/>
          <p:nvPr/>
        </p:nvSpPr>
        <p:spPr>
          <a:xfrm>
            <a:off x="794359" y="1595437"/>
            <a:ext cx="924166" cy="466725"/>
          </a:xfrm>
          <a:custGeom>
            <a:avLst/>
            <a:gdLst/>
            <a:ahLst/>
            <a:cxnLst/>
            <a:rect l="l" t="t" r="r" b="b"/>
            <a:pathLst>
              <a:path w="924166" h="466725">
                <a:moveTo>
                  <a:pt x="4763" y="4763"/>
                </a:moveTo>
                <a:lnTo>
                  <a:pt x="4763" y="461963"/>
                </a:lnTo>
                <a:lnTo>
                  <a:pt x="919404" y="461963"/>
                </a:lnTo>
                <a:lnTo>
                  <a:pt x="919404" y="4763"/>
                </a:lnTo>
                <a:lnTo>
                  <a:pt x="4763" y="4763"/>
                </a:lnTo>
                <a:close/>
              </a:path>
            </a:pathLst>
          </a:custGeom>
          <a:ln w="9525">
            <a:solidFill>
              <a:srgbClr val="F8F8F8"/>
            </a:solidFill>
          </a:ln>
        </p:spPr>
        <p:txBody>
          <a:bodyPr wrap="square" lIns="0" tIns="0" rIns="0" bIns="0" rtlCol="0">
            <a:noAutofit/>
          </a:bodyPr>
          <a:lstStyle/>
          <a:p>
            <a:endParaRPr/>
          </a:p>
        </p:txBody>
      </p:sp>
      <p:sp>
        <p:nvSpPr>
          <p:cNvPr id="15" name="object 68"/>
          <p:cNvSpPr/>
          <p:nvPr/>
        </p:nvSpPr>
        <p:spPr>
          <a:xfrm>
            <a:off x="1103312" y="1684655"/>
            <a:ext cx="309943" cy="110871"/>
          </a:xfrm>
          <a:custGeom>
            <a:avLst/>
            <a:gdLst/>
            <a:ahLst/>
            <a:cxnLst/>
            <a:rect l="l" t="t" r="r" b="b"/>
            <a:pathLst>
              <a:path w="309943" h="110871">
                <a:moveTo>
                  <a:pt x="42037" y="109093"/>
                </a:moveTo>
                <a:lnTo>
                  <a:pt x="42037" y="62865"/>
                </a:lnTo>
                <a:lnTo>
                  <a:pt x="0" y="0"/>
                </a:lnTo>
                <a:lnTo>
                  <a:pt x="17552" y="0"/>
                </a:lnTo>
                <a:lnTo>
                  <a:pt x="39065" y="32893"/>
                </a:lnTo>
                <a:cubicBezTo>
                  <a:pt x="43028" y="38989"/>
                  <a:pt x="46723" y="45212"/>
                  <a:pt x="50152" y="51308"/>
                </a:cubicBezTo>
                <a:cubicBezTo>
                  <a:pt x="53429" y="45593"/>
                  <a:pt x="57391" y="39243"/>
                  <a:pt x="62052" y="32131"/>
                </a:cubicBezTo>
                <a:lnTo>
                  <a:pt x="83185" y="0"/>
                </a:lnTo>
                <a:lnTo>
                  <a:pt x="100013" y="0"/>
                </a:lnTo>
                <a:lnTo>
                  <a:pt x="56477" y="62865"/>
                </a:lnTo>
                <a:lnTo>
                  <a:pt x="56477" y="109093"/>
                </a:lnTo>
                <a:close/>
                <a:moveTo>
                  <a:pt x="91478" y="69596"/>
                </a:moveTo>
                <a:cubicBezTo>
                  <a:pt x="91478" y="54991"/>
                  <a:pt x="95542" y="44069"/>
                  <a:pt x="103683" y="37084"/>
                </a:cubicBezTo>
                <a:cubicBezTo>
                  <a:pt x="110477" y="31241"/>
                  <a:pt x="118758" y="28321"/>
                  <a:pt x="128537" y="28321"/>
                </a:cubicBezTo>
                <a:cubicBezTo>
                  <a:pt x="139395" y="28321"/>
                  <a:pt x="148285" y="31877"/>
                  <a:pt x="155181" y="38989"/>
                </a:cubicBezTo>
                <a:cubicBezTo>
                  <a:pt x="162065" y="46101"/>
                  <a:pt x="165519" y="55879"/>
                  <a:pt x="165519" y="68453"/>
                </a:cubicBezTo>
                <a:cubicBezTo>
                  <a:pt x="165519" y="78613"/>
                  <a:pt x="163995" y="86614"/>
                  <a:pt x="160947" y="92456"/>
                </a:cubicBezTo>
                <a:cubicBezTo>
                  <a:pt x="157886" y="98298"/>
                  <a:pt x="153454" y="102870"/>
                  <a:pt x="147625" y="106045"/>
                </a:cubicBezTo>
                <a:cubicBezTo>
                  <a:pt x="141796" y="109220"/>
                  <a:pt x="135433" y="110871"/>
                  <a:pt x="128537" y="110871"/>
                </a:cubicBezTo>
                <a:cubicBezTo>
                  <a:pt x="117475" y="110871"/>
                  <a:pt x="108534" y="107315"/>
                  <a:pt x="101714" y="100203"/>
                </a:cubicBezTo>
                <a:cubicBezTo>
                  <a:pt x="94882" y="93091"/>
                  <a:pt x="91478" y="82931"/>
                  <a:pt x="91478" y="69596"/>
                </a:cubicBezTo>
                <a:close/>
                <a:moveTo>
                  <a:pt x="105245" y="69596"/>
                </a:moveTo>
                <a:cubicBezTo>
                  <a:pt x="105245" y="79756"/>
                  <a:pt x="107455" y="87248"/>
                  <a:pt x="111862" y="92329"/>
                </a:cubicBezTo>
                <a:cubicBezTo>
                  <a:pt x="116281" y="97409"/>
                  <a:pt x="121844" y="99822"/>
                  <a:pt x="128537" y="99822"/>
                </a:cubicBezTo>
                <a:cubicBezTo>
                  <a:pt x="135179" y="99822"/>
                  <a:pt x="140716" y="97282"/>
                  <a:pt x="145123" y="92329"/>
                </a:cubicBezTo>
                <a:cubicBezTo>
                  <a:pt x="149543" y="87248"/>
                  <a:pt x="151752" y="79502"/>
                  <a:pt x="151752" y="69088"/>
                </a:cubicBezTo>
                <a:cubicBezTo>
                  <a:pt x="151752" y="59309"/>
                  <a:pt x="149530" y="51943"/>
                  <a:pt x="145098" y="46863"/>
                </a:cubicBezTo>
                <a:cubicBezTo>
                  <a:pt x="140653" y="41910"/>
                  <a:pt x="135128" y="39370"/>
                  <a:pt x="128537" y="39370"/>
                </a:cubicBezTo>
                <a:cubicBezTo>
                  <a:pt x="121844" y="39370"/>
                  <a:pt x="116281" y="41910"/>
                  <a:pt x="111862" y="46863"/>
                </a:cubicBezTo>
                <a:cubicBezTo>
                  <a:pt x="107455" y="51943"/>
                  <a:pt x="105245" y="59435"/>
                  <a:pt x="105245" y="69596"/>
                </a:cubicBezTo>
                <a:close/>
                <a:moveTo>
                  <a:pt x="233617" y="109093"/>
                </a:moveTo>
                <a:lnTo>
                  <a:pt x="233617" y="97535"/>
                </a:lnTo>
                <a:cubicBezTo>
                  <a:pt x="227394" y="106426"/>
                  <a:pt x="219139" y="110871"/>
                  <a:pt x="208471" y="110871"/>
                </a:cubicBezTo>
                <a:cubicBezTo>
                  <a:pt x="203899" y="110871"/>
                  <a:pt x="199454" y="109982"/>
                  <a:pt x="195517" y="108204"/>
                </a:cubicBezTo>
                <a:cubicBezTo>
                  <a:pt x="191453" y="106426"/>
                  <a:pt x="188405" y="104140"/>
                  <a:pt x="186500" y="101473"/>
                </a:cubicBezTo>
                <a:cubicBezTo>
                  <a:pt x="184468" y="98806"/>
                  <a:pt x="183071" y="95504"/>
                  <a:pt x="182309" y="91566"/>
                </a:cubicBezTo>
                <a:cubicBezTo>
                  <a:pt x="181801" y="88900"/>
                  <a:pt x="181547" y="84709"/>
                  <a:pt x="181547" y="78994"/>
                </a:cubicBezTo>
                <a:lnTo>
                  <a:pt x="181547" y="30098"/>
                </a:lnTo>
                <a:lnTo>
                  <a:pt x="194882" y="30098"/>
                </a:lnTo>
                <a:lnTo>
                  <a:pt x="194882" y="73914"/>
                </a:lnTo>
                <a:cubicBezTo>
                  <a:pt x="194882" y="80898"/>
                  <a:pt x="195136" y="85598"/>
                  <a:pt x="195771" y="88010"/>
                </a:cubicBezTo>
                <a:cubicBezTo>
                  <a:pt x="196533" y="91566"/>
                  <a:pt x="198311" y="94360"/>
                  <a:pt x="201105" y="96393"/>
                </a:cubicBezTo>
                <a:cubicBezTo>
                  <a:pt x="203772" y="98298"/>
                  <a:pt x="207201" y="99314"/>
                  <a:pt x="211138" y="99314"/>
                </a:cubicBezTo>
                <a:cubicBezTo>
                  <a:pt x="215202" y="99314"/>
                  <a:pt x="219012" y="98298"/>
                  <a:pt x="222568" y="96266"/>
                </a:cubicBezTo>
                <a:cubicBezTo>
                  <a:pt x="225997" y="94234"/>
                  <a:pt x="228537" y="91440"/>
                  <a:pt x="229934" y="87884"/>
                </a:cubicBezTo>
                <a:cubicBezTo>
                  <a:pt x="231458" y="84328"/>
                  <a:pt x="232220" y="79121"/>
                  <a:pt x="232220" y="72390"/>
                </a:cubicBezTo>
                <a:lnTo>
                  <a:pt x="232220" y="30098"/>
                </a:lnTo>
                <a:lnTo>
                  <a:pt x="245555" y="30098"/>
                </a:lnTo>
                <a:lnTo>
                  <a:pt x="245555" y="109093"/>
                </a:lnTo>
                <a:close/>
                <a:moveTo>
                  <a:pt x="267018" y="109093"/>
                </a:moveTo>
                <a:lnTo>
                  <a:pt x="267018" y="30098"/>
                </a:lnTo>
                <a:lnTo>
                  <a:pt x="279083" y="30098"/>
                </a:lnTo>
                <a:lnTo>
                  <a:pt x="279083" y="42037"/>
                </a:lnTo>
                <a:cubicBezTo>
                  <a:pt x="282131" y="36448"/>
                  <a:pt x="284925" y="32766"/>
                  <a:pt x="287592" y="30988"/>
                </a:cubicBezTo>
                <a:cubicBezTo>
                  <a:pt x="290132" y="29210"/>
                  <a:pt x="293053" y="28321"/>
                  <a:pt x="296228" y="28321"/>
                </a:cubicBezTo>
                <a:cubicBezTo>
                  <a:pt x="300673" y="28321"/>
                  <a:pt x="305245" y="29718"/>
                  <a:pt x="309944" y="32639"/>
                </a:cubicBezTo>
                <a:lnTo>
                  <a:pt x="305372" y="45085"/>
                </a:lnTo>
                <a:cubicBezTo>
                  <a:pt x="302070" y="43053"/>
                  <a:pt x="298768" y="42164"/>
                  <a:pt x="295466" y="42164"/>
                </a:cubicBezTo>
                <a:cubicBezTo>
                  <a:pt x="292545" y="42164"/>
                  <a:pt x="290005" y="43053"/>
                  <a:pt x="287592" y="44704"/>
                </a:cubicBezTo>
                <a:cubicBezTo>
                  <a:pt x="285306" y="46482"/>
                  <a:pt x="283655" y="49022"/>
                  <a:pt x="282639" y="52070"/>
                </a:cubicBezTo>
                <a:cubicBezTo>
                  <a:pt x="281115" y="56896"/>
                  <a:pt x="280353" y="62103"/>
                  <a:pt x="280353" y="67691"/>
                </a:cubicBezTo>
                <a:lnTo>
                  <a:pt x="280353" y="109093"/>
                </a:lnTo>
                <a:close/>
              </a:path>
            </a:pathLst>
          </a:custGeom>
          <a:solidFill>
            <a:srgbClr val="FFFFFF"/>
          </a:solidFill>
        </p:spPr>
        <p:txBody>
          <a:bodyPr wrap="square" lIns="0" tIns="0" rIns="0" bIns="0" rtlCol="0">
            <a:noAutofit/>
          </a:bodyPr>
          <a:lstStyle/>
          <a:p>
            <a:endParaRPr/>
          </a:p>
        </p:txBody>
      </p:sp>
      <p:sp>
        <p:nvSpPr>
          <p:cNvPr id="16" name="object 69"/>
          <p:cNvSpPr/>
          <p:nvPr/>
        </p:nvSpPr>
        <p:spPr>
          <a:xfrm>
            <a:off x="883183" y="1867534"/>
            <a:ext cx="735939" cy="139319"/>
          </a:xfrm>
          <a:custGeom>
            <a:avLst/>
            <a:gdLst/>
            <a:ahLst/>
            <a:cxnLst/>
            <a:rect l="l" t="t" r="r" b="b"/>
            <a:pathLst>
              <a:path w="735939" h="139319">
                <a:moveTo>
                  <a:pt x="0" y="109094"/>
                </a:moveTo>
                <a:lnTo>
                  <a:pt x="41897" y="0"/>
                </a:lnTo>
                <a:lnTo>
                  <a:pt x="57442" y="0"/>
                </a:lnTo>
                <a:lnTo>
                  <a:pt x="102095" y="109094"/>
                </a:lnTo>
                <a:lnTo>
                  <a:pt x="85649" y="109094"/>
                </a:lnTo>
                <a:lnTo>
                  <a:pt x="72923" y="76074"/>
                </a:lnTo>
                <a:lnTo>
                  <a:pt x="27305" y="76074"/>
                </a:lnTo>
                <a:lnTo>
                  <a:pt x="15329" y="109094"/>
                </a:lnTo>
                <a:close/>
                <a:moveTo>
                  <a:pt x="31470" y="64263"/>
                </a:moveTo>
                <a:lnTo>
                  <a:pt x="68453" y="64263"/>
                </a:lnTo>
                <a:lnTo>
                  <a:pt x="57074" y="34037"/>
                </a:lnTo>
                <a:cubicBezTo>
                  <a:pt x="53607" y="24893"/>
                  <a:pt x="51016" y="17400"/>
                  <a:pt x="49339" y="11431"/>
                </a:cubicBezTo>
                <a:cubicBezTo>
                  <a:pt x="47942" y="18416"/>
                  <a:pt x="45987" y="25401"/>
                  <a:pt x="43459" y="32259"/>
                </a:cubicBezTo>
                <a:close/>
                <a:moveTo>
                  <a:pt x="112370" y="139320"/>
                </a:moveTo>
                <a:lnTo>
                  <a:pt x="112370" y="30100"/>
                </a:lnTo>
                <a:lnTo>
                  <a:pt x="124574" y="30100"/>
                </a:lnTo>
                <a:lnTo>
                  <a:pt x="124574" y="40387"/>
                </a:lnTo>
                <a:cubicBezTo>
                  <a:pt x="127457" y="36323"/>
                  <a:pt x="130708" y="33275"/>
                  <a:pt x="134328" y="31243"/>
                </a:cubicBezTo>
                <a:cubicBezTo>
                  <a:pt x="137947" y="29338"/>
                  <a:pt x="142342" y="28322"/>
                  <a:pt x="147498" y="28322"/>
                </a:cubicBezTo>
                <a:cubicBezTo>
                  <a:pt x="154241" y="28322"/>
                  <a:pt x="160198" y="29973"/>
                  <a:pt x="165354" y="33529"/>
                </a:cubicBezTo>
                <a:cubicBezTo>
                  <a:pt x="170523" y="36958"/>
                  <a:pt x="174409" y="41911"/>
                  <a:pt x="177038" y="48134"/>
                </a:cubicBezTo>
                <a:cubicBezTo>
                  <a:pt x="179667" y="54484"/>
                  <a:pt x="180988" y="61469"/>
                  <a:pt x="180988" y="68962"/>
                </a:cubicBezTo>
                <a:cubicBezTo>
                  <a:pt x="180988" y="77090"/>
                  <a:pt x="179540" y="84329"/>
                  <a:pt x="176632" y="90806"/>
                </a:cubicBezTo>
                <a:cubicBezTo>
                  <a:pt x="173736" y="97283"/>
                  <a:pt x="169507" y="102236"/>
                  <a:pt x="163982" y="105665"/>
                </a:cubicBezTo>
                <a:cubicBezTo>
                  <a:pt x="158445" y="109094"/>
                  <a:pt x="152629" y="110872"/>
                  <a:pt x="146533" y="110872"/>
                </a:cubicBezTo>
                <a:cubicBezTo>
                  <a:pt x="142062" y="110872"/>
                  <a:pt x="138062" y="109983"/>
                  <a:pt x="134518" y="108078"/>
                </a:cubicBezTo>
                <a:cubicBezTo>
                  <a:pt x="130962" y="106173"/>
                  <a:pt x="128054" y="103760"/>
                  <a:pt x="125768" y="100966"/>
                </a:cubicBezTo>
                <a:lnTo>
                  <a:pt x="125768" y="139320"/>
                </a:lnTo>
                <a:close/>
                <a:moveTo>
                  <a:pt x="124511" y="69978"/>
                </a:moveTo>
                <a:cubicBezTo>
                  <a:pt x="124511" y="80138"/>
                  <a:pt x="126568" y="87758"/>
                  <a:pt x="130683" y="92584"/>
                </a:cubicBezTo>
                <a:cubicBezTo>
                  <a:pt x="134798" y="97410"/>
                  <a:pt x="139789" y="99823"/>
                  <a:pt x="145644" y="99823"/>
                </a:cubicBezTo>
                <a:cubicBezTo>
                  <a:pt x="151587" y="99823"/>
                  <a:pt x="156692" y="97410"/>
                  <a:pt x="160934" y="92330"/>
                </a:cubicBezTo>
                <a:cubicBezTo>
                  <a:pt x="165176" y="87250"/>
                  <a:pt x="167297" y="79503"/>
                  <a:pt x="167297" y="68962"/>
                </a:cubicBezTo>
                <a:cubicBezTo>
                  <a:pt x="167297" y="58802"/>
                  <a:pt x="165227" y="51309"/>
                  <a:pt x="161074" y="46229"/>
                </a:cubicBezTo>
                <a:cubicBezTo>
                  <a:pt x="156934" y="41276"/>
                  <a:pt x="151994" y="38736"/>
                  <a:pt x="146228" y="38736"/>
                </a:cubicBezTo>
                <a:cubicBezTo>
                  <a:pt x="140525" y="38736"/>
                  <a:pt x="135484" y="41403"/>
                  <a:pt x="131089" y="46737"/>
                </a:cubicBezTo>
                <a:cubicBezTo>
                  <a:pt x="126695" y="52071"/>
                  <a:pt x="124511" y="59818"/>
                  <a:pt x="124511" y="69978"/>
                </a:cubicBezTo>
                <a:close/>
                <a:moveTo>
                  <a:pt x="197714" y="139320"/>
                </a:moveTo>
                <a:lnTo>
                  <a:pt x="197714" y="30100"/>
                </a:lnTo>
                <a:lnTo>
                  <a:pt x="209918" y="30100"/>
                </a:lnTo>
                <a:lnTo>
                  <a:pt x="209918" y="40387"/>
                </a:lnTo>
                <a:cubicBezTo>
                  <a:pt x="212801" y="36323"/>
                  <a:pt x="216052" y="33275"/>
                  <a:pt x="219672" y="31243"/>
                </a:cubicBezTo>
                <a:cubicBezTo>
                  <a:pt x="223291" y="29338"/>
                  <a:pt x="227686" y="28322"/>
                  <a:pt x="232842" y="28322"/>
                </a:cubicBezTo>
                <a:cubicBezTo>
                  <a:pt x="239585" y="28322"/>
                  <a:pt x="245542" y="29973"/>
                  <a:pt x="250698" y="33529"/>
                </a:cubicBezTo>
                <a:cubicBezTo>
                  <a:pt x="255867" y="36958"/>
                  <a:pt x="259753" y="41911"/>
                  <a:pt x="262382" y="48134"/>
                </a:cubicBezTo>
                <a:cubicBezTo>
                  <a:pt x="265011" y="54484"/>
                  <a:pt x="266332" y="61469"/>
                  <a:pt x="266332" y="68962"/>
                </a:cubicBezTo>
                <a:cubicBezTo>
                  <a:pt x="266332" y="77090"/>
                  <a:pt x="264884" y="84329"/>
                  <a:pt x="261976" y="90806"/>
                </a:cubicBezTo>
                <a:cubicBezTo>
                  <a:pt x="259080" y="97283"/>
                  <a:pt x="254851" y="102236"/>
                  <a:pt x="249326" y="105665"/>
                </a:cubicBezTo>
                <a:cubicBezTo>
                  <a:pt x="243789" y="109094"/>
                  <a:pt x="237973" y="110872"/>
                  <a:pt x="231877" y="110872"/>
                </a:cubicBezTo>
                <a:cubicBezTo>
                  <a:pt x="227406" y="110872"/>
                  <a:pt x="223406" y="109983"/>
                  <a:pt x="219862" y="108078"/>
                </a:cubicBezTo>
                <a:cubicBezTo>
                  <a:pt x="216306" y="106173"/>
                  <a:pt x="213398" y="103760"/>
                  <a:pt x="211112" y="100966"/>
                </a:cubicBezTo>
                <a:lnTo>
                  <a:pt x="211112" y="139320"/>
                </a:lnTo>
                <a:close/>
                <a:moveTo>
                  <a:pt x="209855" y="69978"/>
                </a:moveTo>
                <a:cubicBezTo>
                  <a:pt x="209855" y="80138"/>
                  <a:pt x="211912" y="87758"/>
                  <a:pt x="216027" y="92584"/>
                </a:cubicBezTo>
                <a:cubicBezTo>
                  <a:pt x="220142" y="97410"/>
                  <a:pt x="225133" y="99823"/>
                  <a:pt x="230988" y="99823"/>
                </a:cubicBezTo>
                <a:cubicBezTo>
                  <a:pt x="236931" y="99823"/>
                  <a:pt x="242037" y="97410"/>
                  <a:pt x="246278" y="92330"/>
                </a:cubicBezTo>
                <a:cubicBezTo>
                  <a:pt x="250520" y="87250"/>
                  <a:pt x="252641" y="79503"/>
                  <a:pt x="252641" y="68962"/>
                </a:cubicBezTo>
                <a:cubicBezTo>
                  <a:pt x="252641" y="58802"/>
                  <a:pt x="250571" y="51309"/>
                  <a:pt x="246418" y="46229"/>
                </a:cubicBezTo>
                <a:cubicBezTo>
                  <a:pt x="242278" y="41276"/>
                  <a:pt x="237338" y="38736"/>
                  <a:pt x="231572" y="38736"/>
                </a:cubicBezTo>
                <a:cubicBezTo>
                  <a:pt x="225870" y="38736"/>
                  <a:pt x="220828" y="41403"/>
                  <a:pt x="216433" y="46737"/>
                </a:cubicBezTo>
                <a:cubicBezTo>
                  <a:pt x="212039" y="52071"/>
                  <a:pt x="209855" y="59818"/>
                  <a:pt x="209855" y="69978"/>
                </a:cubicBezTo>
                <a:close/>
                <a:moveTo>
                  <a:pt x="282765" y="109094"/>
                </a:moveTo>
                <a:lnTo>
                  <a:pt x="282765" y="0"/>
                </a:lnTo>
                <a:lnTo>
                  <a:pt x="296164" y="0"/>
                </a:lnTo>
                <a:lnTo>
                  <a:pt x="296164" y="109094"/>
                </a:lnTo>
                <a:close/>
                <a:moveTo>
                  <a:pt x="316662" y="15368"/>
                </a:moveTo>
                <a:lnTo>
                  <a:pt x="316662" y="0"/>
                </a:lnTo>
                <a:lnTo>
                  <a:pt x="330060" y="0"/>
                </a:lnTo>
                <a:lnTo>
                  <a:pt x="330060" y="15368"/>
                </a:lnTo>
                <a:close/>
                <a:moveTo>
                  <a:pt x="316662" y="109094"/>
                </a:moveTo>
                <a:lnTo>
                  <a:pt x="316662" y="30100"/>
                </a:lnTo>
                <a:lnTo>
                  <a:pt x="330060" y="30100"/>
                </a:lnTo>
                <a:lnTo>
                  <a:pt x="330060" y="109094"/>
                </a:lnTo>
                <a:close/>
                <a:moveTo>
                  <a:pt x="401676" y="80138"/>
                </a:moveTo>
                <a:lnTo>
                  <a:pt x="414884" y="81916"/>
                </a:lnTo>
                <a:cubicBezTo>
                  <a:pt x="413360" y="90933"/>
                  <a:pt x="409677" y="98045"/>
                  <a:pt x="403835" y="103125"/>
                </a:cubicBezTo>
                <a:cubicBezTo>
                  <a:pt x="397866" y="108332"/>
                  <a:pt x="390627" y="110872"/>
                  <a:pt x="381965" y="110872"/>
                </a:cubicBezTo>
                <a:cubicBezTo>
                  <a:pt x="371157" y="110872"/>
                  <a:pt x="362458" y="107316"/>
                  <a:pt x="355892" y="100331"/>
                </a:cubicBezTo>
                <a:cubicBezTo>
                  <a:pt x="349313" y="93219"/>
                  <a:pt x="346024" y="83059"/>
                  <a:pt x="346024" y="69851"/>
                </a:cubicBezTo>
                <a:cubicBezTo>
                  <a:pt x="346024" y="61342"/>
                  <a:pt x="347447" y="53849"/>
                  <a:pt x="350266" y="47499"/>
                </a:cubicBezTo>
                <a:cubicBezTo>
                  <a:pt x="353098" y="41022"/>
                  <a:pt x="357403" y="36323"/>
                  <a:pt x="363182" y="33021"/>
                </a:cubicBezTo>
                <a:cubicBezTo>
                  <a:pt x="368960" y="29846"/>
                  <a:pt x="375247" y="28322"/>
                  <a:pt x="382041" y="28322"/>
                </a:cubicBezTo>
                <a:cubicBezTo>
                  <a:pt x="390627" y="28322"/>
                  <a:pt x="397612" y="30481"/>
                  <a:pt x="403073" y="34799"/>
                </a:cubicBezTo>
                <a:cubicBezTo>
                  <a:pt x="408534" y="39117"/>
                  <a:pt x="412090" y="45340"/>
                  <a:pt x="413614" y="53341"/>
                </a:cubicBezTo>
                <a:lnTo>
                  <a:pt x="400533" y="55246"/>
                </a:lnTo>
                <a:cubicBezTo>
                  <a:pt x="399390" y="50039"/>
                  <a:pt x="397104" y="45975"/>
                  <a:pt x="393929" y="43308"/>
                </a:cubicBezTo>
                <a:cubicBezTo>
                  <a:pt x="390881" y="40641"/>
                  <a:pt x="387071" y="39244"/>
                  <a:pt x="382562" y="39244"/>
                </a:cubicBezTo>
                <a:cubicBezTo>
                  <a:pt x="375818" y="39244"/>
                  <a:pt x="370332" y="41657"/>
                  <a:pt x="366116" y="46610"/>
                </a:cubicBezTo>
                <a:cubicBezTo>
                  <a:pt x="361899" y="51436"/>
                  <a:pt x="359791" y="59056"/>
                  <a:pt x="359791" y="69470"/>
                </a:cubicBezTo>
                <a:cubicBezTo>
                  <a:pt x="359791" y="80138"/>
                  <a:pt x="361823" y="87885"/>
                  <a:pt x="365900" y="92711"/>
                </a:cubicBezTo>
                <a:cubicBezTo>
                  <a:pt x="369964" y="97410"/>
                  <a:pt x="375272" y="99823"/>
                  <a:pt x="381825" y="99823"/>
                </a:cubicBezTo>
                <a:cubicBezTo>
                  <a:pt x="387071" y="99823"/>
                  <a:pt x="391516" y="98299"/>
                  <a:pt x="394945" y="94997"/>
                </a:cubicBezTo>
                <a:cubicBezTo>
                  <a:pt x="398501" y="91822"/>
                  <a:pt x="400787" y="86869"/>
                  <a:pt x="401676" y="80138"/>
                </a:cubicBezTo>
                <a:close/>
                <a:moveTo>
                  <a:pt x="477876" y="99315"/>
                </a:moveTo>
                <a:cubicBezTo>
                  <a:pt x="472923" y="103506"/>
                  <a:pt x="468097" y="106554"/>
                  <a:pt x="463525" y="108332"/>
                </a:cubicBezTo>
                <a:cubicBezTo>
                  <a:pt x="458953" y="109983"/>
                  <a:pt x="454000" y="110872"/>
                  <a:pt x="448793" y="110872"/>
                </a:cubicBezTo>
                <a:cubicBezTo>
                  <a:pt x="440157" y="110872"/>
                  <a:pt x="433426" y="108713"/>
                  <a:pt x="428727" y="104522"/>
                </a:cubicBezTo>
                <a:cubicBezTo>
                  <a:pt x="424155" y="100331"/>
                  <a:pt x="421742" y="94870"/>
                  <a:pt x="421742" y="88266"/>
                </a:cubicBezTo>
                <a:cubicBezTo>
                  <a:pt x="421742" y="84329"/>
                  <a:pt x="422631" y="80900"/>
                  <a:pt x="424409" y="77598"/>
                </a:cubicBezTo>
                <a:cubicBezTo>
                  <a:pt x="426187" y="74423"/>
                  <a:pt x="428473" y="71883"/>
                  <a:pt x="431394" y="69978"/>
                </a:cubicBezTo>
                <a:cubicBezTo>
                  <a:pt x="434188" y="68073"/>
                  <a:pt x="437363" y="66549"/>
                  <a:pt x="440919" y="65533"/>
                </a:cubicBezTo>
                <a:cubicBezTo>
                  <a:pt x="443586" y="64898"/>
                  <a:pt x="447523" y="64136"/>
                  <a:pt x="452857" y="63501"/>
                </a:cubicBezTo>
                <a:cubicBezTo>
                  <a:pt x="463652" y="62231"/>
                  <a:pt x="471653" y="60707"/>
                  <a:pt x="476733" y="58929"/>
                </a:cubicBezTo>
                <a:cubicBezTo>
                  <a:pt x="476860" y="57151"/>
                  <a:pt x="476860" y="55881"/>
                  <a:pt x="476860" y="55500"/>
                </a:cubicBezTo>
                <a:cubicBezTo>
                  <a:pt x="476860" y="50039"/>
                  <a:pt x="475590" y="46102"/>
                  <a:pt x="473050" y="43943"/>
                </a:cubicBezTo>
                <a:cubicBezTo>
                  <a:pt x="469621" y="40895"/>
                  <a:pt x="464541" y="39371"/>
                  <a:pt x="457810" y="39371"/>
                </a:cubicBezTo>
                <a:cubicBezTo>
                  <a:pt x="451460" y="39371"/>
                  <a:pt x="446888" y="40514"/>
                  <a:pt x="443840" y="42673"/>
                </a:cubicBezTo>
                <a:cubicBezTo>
                  <a:pt x="440792" y="44832"/>
                  <a:pt x="438633" y="48769"/>
                  <a:pt x="437236" y="54357"/>
                </a:cubicBezTo>
                <a:lnTo>
                  <a:pt x="424028" y="52579"/>
                </a:lnTo>
                <a:cubicBezTo>
                  <a:pt x="425298" y="46991"/>
                  <a:pt x="427203" y="42419"/>
                  <a:pt x="429997" y="38990"/>
                </a:cubicBezTo>
                <a:cubicBezTo>
                  <a:pt x="432664" y="35561"/>
                  <a:pt x="436601" y="32894"/>
                  <a:pt x="441808" y="31116"/>
                </a:cubicBezTo>
                <a:cubicBezTo>
                  <a:pt x="447015" y="29211"/>
                  <a:pt x="452984" y="28322"/>
                  <a:pt x="459715" y="28322"/>
                </a:cubicBezTo>
                <a:cubicBezTo>
                  <a:pt x="466446" y="28322"/>
                  <a:pt x="471907" y="29084"/>
                  <a:pt x="476225" y="30608"/>
                </a:cubicBezTo>
                <a:cubicBezTo>
                  <a:pt x="480416" y="32259"/>
                  <a:pt x="483464" y="34291"/>
                  <a:pt x="485496" y="36704"/>
                </a:cubicBezTo>
                <a:cubicBezTo>
                  <a:pt x="487401" y="39117"/>
                  <a:pt x="488798" y="42038"/>
                  <a:pt x="489687" y="45721"/>
                </a:cubicBezTo>
                <a:cubicBezTo>
                  <a:pt x="490068" y="48007"/>
                  <a:pt x="490322" y="52198"/>
                  <a:pt x="490322" y="58167"/>
                </a:cubicBezTo>
                <a:lnTo>
                  <a:pt x="490322" y="75947"/>
                </a:lnTo>
                <a:cubicBezTo>
                  <a:pt x="490322" y="88393"/>
                  <a:pt x="490576" y="96267"/>
                  <a:pt x="491211" y="99569"/>
                </a:cubicBezTo>
                <a:cubicBezTo>
                  <a:pt x="491719" y="102871"/>
                  <a:pt x="492862" y="106046"/>
                  <a:pt x="494513" y="109094"/>
                </a:cubicBezTo>
                <a:lnTo>
                  <a:pt x="480543" y="109094"/>
                </a:lnTo>
                <a:cubicBezTo>
                  <a:pt x="479146" y="106300"/>
                  <a:pt x="478257" y="103125"/>
                  <a:pt x="477876" y="99315"/>
                </a:cubicBezTo>
                <a:close/>
                <a:moveTo>
                  <a:pt x="476733" y="69470"/>
                </a:moveTo>
                <a:cubicBezTo>
                  <a:pt x="471907" y="71375"/>
                  <a:pt x="464668" y="73153"/>
                  <a:pt x="454889" y="74550"/>
                </a:cubicBezTo>
                <a:cubicBezTo>
                  <a:pt x="449428" y="75312"/>
                  <a:pt x="445491" y="76201"/>
                  <a:pt x="443205" y="77217"/>
                </a:cubicBezTo>
                <a:cubicBezTo>
                  <a:pt x="440919" y="78106"/>
                  <a:pt x="439141" y="79630"/>
                  <a:pt x="437871" y="81535"/>
                </a:cubicBezTo>
                <a:cubicBezTo>
                  <a:pt x="436728" y="83440"/>
                  <a:pt x="436093" y="85599"/>
                  <a:pt x="436093" y="87885"/>
                </a:cubicBezTo>
                <a:cubicBezTo>
                  <a:pt x="436093" y="91441"/>
                  <a:pt x="437363" y="94489"/>
                  <a:pt x="440157" y="96775"/>
                </a:cubicBezTo>
                <a:cubicBezTo>
                  <a:pt x="442824" y="99188"/>
                  <a:pt x="446761" y="100331"/>
                  <a:pt x="451968" y="100331"/>
                </a:cubicBezTo>
                <a:cubicBezTo>
                  <a:pt x="457175" y="100331"/>
                  <a:pt x="461747" y="99315"/>
                  <a:pt x="465811" y="97029"/>
                </a:cubicBezTo>
                <a:cubicBezTo>
                  <a:pt x="469748" y="94743"/>
                  <a:pt x="472669" y="91695"/>
                  <a:pt x="474574" y="87758"/>
                </a:cubicBezTo>
                <a:cubicBezTo>
                  <a:pt x="476098" y="84710"/>
                  <a:pt x="476733" y="80265"/>
                  <a:pt x="476733" y="74296"/>
                </a:cubicBezTo>
                <a:close/>
                <a:moveTo>
                  <a:pt x="540868" y="97156"/>
                </a:moveTo>
                <a:lnTo>
                  <a:pt x="542900" y="108967"/>
                </a:lnTo>
                <a:cubicBezTo>
                  <a:pt x="539090" y="109729"/>
                  <a:pt x="535661" y="110110"/>
                  <a:pt x="532740" y="110110"/>
                </a:cubicBezTo>
                <a:cubicBezTo>
                  <a:pt x="527914" y="110110"/>
                  <a:pt x="524104" y="109348"/>
                  <a:pt x="521437" y="107824"/>
                </a:cubicBezTo>
                <a:cubicBezTo>
                  <a:pt x="518770" y="106300"/>
                  <a:pt x="516865" y="104268"/>
                  <a:pt x="515722" y="101728"/>
                </a:cubicBezTo>
                <a:cubicBezTo>
                  <a:pt x="514706" y="99315"/>
                  <a:pt x="514071" y="93981"/>
                  <a:pt x="514071" y="85980"/>
                </a:cubicBezTo>
                <a:lnTo>
                  <a:pt x="514071" y="40514"/>
                </a:lnTo>
                <a:lnTo>
                  <a:pt x="504292" y="40514"/>
                </a:lnTo>
                <a:lnTo>
                  <a:pt x="504292" y="30100"/>
                </a:lnTo>
                <a:lnTo>
                  <a:pt x="514071" y="30100"/>
                </a:lnTo>
                <a:lnTo>
                  <a:pt x="514071" y="10542"/>
                </a:lnTo>
                <a:lnTo>
                  <a:pt x="527406" y="2414"/>
                </a:lnTo>
                <a:lnTo>
                  <a:pt x="527406" y="30100"/>
                </a:lnTo>
                <a:lnTo>
                  <a:pt x="540868" y="30100"/>
                </a:lnTo>
                <a:lnTo>
                  <a:pt x="540868" y="40514"/>
                </a:lnTo>
                <a:lnTo>
                  <a:pt x="527406" y="40514"/>
                </a:lnTo>
                <a:lnTo>
                  <a:pt x="527406" y="86742"/>
                </a:lnTo>
                <a:cubicBezTo>
                  <a:pt x="527406" y="90552"/>
                  <a:pt x="527660" y="92965"/>
                  <a:pt x="528168" y="94108"/>
                </a:cubicBezTo>
                <a:cubicBezTo>
                  <a:pt x="528676" y="95124"/>
                  <a:pt x="529438" y="96013"/>
                  <a:pt x="530454" y="96648"/>
                </a:cubicBezTo>
                <a:cubicBezTo>
                  <a:pt x="531470" y="97283"/>
                  <a:pt x="532994" y="97664"/>
                  <a:pt x="535026" y="97664"/>
                </a:cubicBezTo>
                <a:cubicBezTo>
                  <a:pt x="536550" y="97664"/>
                  <a:pt x="538455" y="97410"/>
                  <a:pt x="540868" y="97156"/>
                </a:cubicBezTo>
                <a:close/>
                <a:moveTo>
                  <a:pt x="554457" y="15368"/>
                </a:moveTo>
                <a:lnTo>
                  <a:pt x="554457" y="0"/>
                </a:lnTo>
                <a:lnTo>
                  <a:pt x="567792" y="0"/>
                </a:lnTo>
                <a:lnTo>
                  <a:pt x="567792" y="15368"/>
                </a:lnTo>
                <a:close/>
                <a:moveTo>
                  <a:pt x="554457" y="109094"/>
                </a:moveTo>
                <a:lnTo>
                  <a:pt x="554457" y="30100"/>
                </a:lnTo>
                <a:lnTo>
                  <a:pt x="567792" y="30100"/>
                </a:lnTo>
                <a:lnTo>
                  <a:pt x="567792" y="109094"/>
                </a:lnTo>
                <a:close/>
                <a:moveTo>
                  <a:pt x="582905" y="69597"/>
                </a:moveTo>
                <a:cubicBezTo>
                  <a:pt x="582905" y="54992"/>
                  <a:pt x="586969" y="44070"/>
                  <a:pt x="595097" y="37085"/>
                </a:cubicBezTo>
                <a:cubicBezTo>
                  <a:pt x="601828" y="31243"/>
                  <a:pt x="610210" y="28322"/>
                  <a:pt x="619989" y="28322"/>
                </a:cubicBezTo>
                <a:cubicBezTo>
                  <a:pt x="630784" y="28322"/>
                  <a:pt x="639674" y="31878"/>
                  <a:pt x="646532" y="38990"/>
                </a:cubicBezTo>
                <a:cubicBezTo>
                  <a:pt x="653517" y="46102"/>
                  <a:pt x="656946" y="55881"/>
                  <a:pt x="656946" y="68454"/>
                </a:cubicBezTo>
                <a:cubicBezTo>
                  <a:pt x="656946" y="78614"/>
                  <a:pt x="655422" y="86615"/>
                  <a:pt x="652374" y="92457"/>
                </a:cubicBezTo>
                <a:cubicBezTo>
                  <a:pt x="649326" y="98299"/>
                  <a:pt x="644881" y="102871"/>
                  <a:pt x="639039" y="106046"/>
                </a:cubicBezTo>
                <a:cubicBezTo>
                  <a:pt x="633197" y="109221"/>
                  <a:pt x="626847" y="110872"/>
                  <a:pt x="619989" y="110872"/>
                </a:cubicBezTo>
                <a:cubicBezTo>
                  <a:pt x="608813" y="110872"/>
                  <a:pt x="599923" y="107316"/>
                  <a:pt x="593065" y="100204"/>
                </a:cubicBezTo>
                <a:cubicBezTo>
                  <a:pt x="586334" y="93092"/>
                  <a:pt x="582905" y="82932"/>
                  <a:pt x="582905" y="69597"/>
                </a:cubicBezTo>
                <a:close/>
                <a:moveTo>
                  <a:pt x="596621" y="69597"/>
                </a:moveTo>
                <a:cubicBezTo>
                  <a:pt x="596621" y="79757"/>
                  <a:pt x="598907" y="87250"/>
                  <a:pt x="603225" y="92330"/>
                </a:cubicBezTo>
                <a:cubicBezTo>
                  <a:pt x="607670" y="97410"/>
                  <a:pt x="613258" y="99823"/>
                  <a:pt x="619989" y="99823"/>
                </a:cubicBezTo>
                <a:cubicBezTo>
                  <a:pt x="626593" y="99823"/>
                  <a:pt x="632054" y="97283"/>
                  <a:pt x="636499" y="92330"/>
                </a:cubicBezTo>
                <a:cubicBezTo>
                  <a:pt x="640944" y="87250"/>
                  <a:pt x="643103" y="79503"/>
                  <a:pt x="643103" y="69089"/>
                </a:cubicBezTo>
                <a:cubicBezTo>
                  <a:pt x="643103" y="59310"/>
                  <a:pt x="640944" y="51944"/>
                  <a:pt x="636499" y="46864"/>
                </a:cubicBezTo>
                <a:cubicBezTo>
                  <a:pt x="632054" y="41911"/>
                  <a:pt x="626593" y="39371"/>
                  <a:pt x="619989" y="39371"/>
                </a:cubicBezTo>
                <a:cubicBezTo>
                  <a:pt x="613258" y="39371"/>
                  <a:pt x="607670" y="41911"/>
                  <a:pt x="603225" y="46864"/>
                </a:cubicBezTo>
                <a:cubicBezTo>
                  <a:pt x="598907" y="51944"/>
                  <a:pt x="596621" y="59437"/>
                  <a:pt x="596621" y="69597"/>
                </a:cubicBezTo>
                <a:close/>
                <a:moveTo>
                  <a:pt x="671678" y="109094"/>
                </a:moveTo>
                <a:lnTo>
                  <a:pt x="671678" y="30100"/>
                </a:lnTo>
                <a:lnTo>
                  <a:pt x="683743" y="30100"/>
                </a:lnTo>
                <a:lnTo>
                  <a:pt x="683743" y="41276"/>
                </a:lnTo>
                <a:cubicBezTo>
                  <a:pt x="689585" y="32640"/>
                  <a:pt x="697967" y="28322"/>
                  <a:pt x="708889" y="28322"/>
                </a:cubicBezTo>
                <a:cubicBezTo>
                  <a:pt x="713715" y="28322"/>
                  <a:pt x="718033" y="29084"/>
                  <a:pt x="721970" y="30862"/>
                </a:cubicBezTo>
                <a:cubicBezTo>
                  <a:pt x="726034" y="32513"/>
                  <a:pt x="728955" y="34799"/>
                  <a:pt x="730987" y="37593"/>
                </a:cubicBezTo>
                <a:cubicBezTo>
                  <a:pt x="733019" y="40387"/>
                  <a:pt x="734416" y="43689"/>
                  <a:pt x="735178" y="47499"/>
                </a:cubicBezTo>
                <a:cubicBezTo>
                  <a:pt x="735686" y="49912"/>
                  <a:pt x="735940" y="54357"/>
                  <a:pt x="735940" y="60453"/>
                </a:cubicBezTo>
                <a:lnTo>
                  <a:pt x="735940" y="109094"/>
                </a:lnTo>
                <a:lnTo>
                  <a:pt x="722478" y="109094"/>
                </a:lnTo>
                <a:lnTo>
                  <a:pt x="722478" y="60961"/>
                </a:lnTo>
                <a:cubicBezTo>
                  <a:pt x="722478" y="55627"/>
                  <a:pt x="721970" y="51436"/>
                  <a:pt x="720954" y="48769"/>
                </a:cubicBezTo>
                <a:cubicBezTo>
                  <a:pt x="719938" y="46102"/>
                  <a:pt x="718033" y="43943"/>
                  <a:pt x="715366" y="42292"/>
                </a:cubicBezTo>
                <a:cubicBezTo>
                  <a:pt x="712699" y="40641"/>
                  <a:pt x="709651" y="39879"/>
                  <a:pt x="706095" y="39879"/>
                </a:cubicBezTo>
                <a:cubicBezTo>
                  <a:pt x="700380" y="39879"/>
                  <a:pt x="695427" y="41657"/>
                  <a:pt x="691236" y="45340"/>
                </a:cubicBezTo>
                <a:cubicBezTo>
                  <a:pt x="687172" y="48896"/>
                  <a:pt x="685140" y="55754"/>
                  <a:pt x="685140" y="65914"/>
                </a:cubicBezTo>
                <a:lnTo>
                  <a:pt x="685140" y="109094"/>
                </a:lnTo>
                <a:close/>
              </a:path>
            </a:pathLst>
          </a:custGeom>
          <a:solidFill>
            <a:srgbClr val="FFFFFF"/>
          </a:solidFill>
        </p:spPr>
        <p:txBody>
          <a:bodyPr wrap="square" lIns="0" tIns="0" rIns="0" bIns="0" rtlCol="0">
            <a:noAutofit/>
          </a:bodyPr>
          <a:lstStyle/>
          <a:p>
            <a:endParaRPr/>
          </a:p>
        </p:txBody>
      </p:sp>
      <p:pic>
        <p:nvPicPr>
          <p:cNvPr id="1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2833" y="2225226"/>
            <a:ext cx="420724" cy="232420"/>
          </a:xfrm>
          <a:prstGeom prst="rect">
            <a:avLst/>
          </a:prstGeom>
        </p:spPr>
      </p:pic>
      <p:pic>
        <p:nvPicPr>
          <p:cNvPr id="18"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9906" y="3138199"/>
            <a:ext cx="279216" cy="528353"/>
          </a:xfrm>
          <a:prstGeom prst="rect">
            <a:avLst/>
          </a:prstGeom>
        </p:spPr>
      </p:pic>
      <p:sp>
        <p:nvSpPr>
          <p:cNvPr id="19" name="text 1"/>
          <p:cNvSpPr txBox="1"/>
          <p:nvPr/>
        </p:nvSpPr>
        <p:spPr>
          <a:xfrm>
            <a:off x="833628" y="3796699"/>
            <a:ext cx="716286" cy="184666"/>
          </a:xfrm>
          <a:prstGeom prst="rect">
            <a:avLst/>
          </a:prstGeom>
        </p:spPr>
        <p:txBody>
          <a:bodyPr vert="horz" wrap="none" lIns="0" tIns="0" rIns="0" bIns="0" rtlCol="0">
            <a:spAutoFit/>
          </a:bodyPr>
          <a:lstStyle/>
          <a:p>
            <a:pPr marL="0">
              <a:lnSpc>
                <a:spcPct val="100000"/>
              </a:lnSpc>
            </a:pPr>
            <a:r>
              <a:rPr sz="1200" spc="10" dirty="0">
                <a:latin typeface="Arial"/>
                <a:cs typeface="Arial"/>
              </a:rPr>
              <a:t>AWS  IAM</a:t>
            </a:r>
            <a:endParaRPr sz="1200">
              <a:latin typeface="Arial"/>
              <a:cs typeface="Arial"/>
            </a:endParaRPr>
          </a:p>
        </p:txBody>
      </p:sp>
      <p:pic>
        <p:nvPicPr>
          <p:cNvPr id="20"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99615" y="1475537"/>
            <a:ext cx="1035026" cy="1117163"/>
          </a:xfrm>
          <a:prstGeom prst="rect">
            <a:avLst/>
          </a:prstGeom>
        </p:spPr>
      </p:pic>
      <p:pic>
        <p:nvPicPr>
          <p:cNvPr id="21"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08632" y="1575816"/>
            <a:ext cx="1010412" cy="551687"/>
          </a:xfrm>
          <a:prstGeom prst="rect">
            <a:avLst/>
          </a:prstGeom>
        </p:spPr>
      </p:pic>
      <p:pic>
        <p:nvPicPr>
          <p:cNvPr id="2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7107" y="1578864"/>
            <a:ext cx="1056132" cy="588264"/>
          </a:xfrm>
          <a:prstGeom prst="rect">
            <a:avLst/>
          </a:prstGeom>
        </p:spPr>
      </p:pic>
      <p:sp>
        <p:nvSpPr>
          <p:cNvPr id="23" name="object 70"/>
          <p:cNvSpPr/>
          <p:nvPr/>
        </p:nvSpPr>
        <p:spPr>
          <a:xfrm>
            <a:off x="2056765" y="1600200"/>
            <a:ext cx="914641" cy="457200"/>
          </a:xfrm>
          <a:custGeom>
            <a:avLst/>
            <a:gdLst/>
            <a:ahLst/>
            <a:cxnLst/>
            <a:rect l="l" t="t" r="r" b="b"/>
            <a:pathLst>
              <a:path w="914641" h="457200">
                <a:moveTo>
                  <a:pt x="0" y="0"/>
                </a:moveTo>
                <a:lnTo>
                  <a:pt x="0" y="457200"/>
                </a:lnTo>
                <a:lnTo>
                  <a:pt x="914641" y="457200"/>
                </a:lnTo>
                <a:lnTo>
                  <a:pt x="914641" y="0"/>
                </a:lnTo>
                <a:lnTo>
                  <a:pt x="0" y="0"/>
                </a:lnTo>
                <a:close/>
              </a:path>
            </a:pathLst>
          </a:custGeom>
          <a:solidFill>
            <a:srgbClr val="0088C1"/>
          </a:solidFill>
        </p:spPr>
        <p:txBody>
          <a:bodyPr wrap="square" lIns="0" tIns="0" rIns="0" bIns="0" rtlCol="0">
            <a:noAutofit/>
          </a:bodyPr>
          <a:lstStyle/>
          <a:p>
            <a:endParaRPr/>
          </a:p>
        </p:txBody>
      </p:sp>
      <p:sp>
        <p:nvSpPr>
          <p:cNvPr id="24" name="object 71"/>
          <p:cNvSpPr/>
          <p:nvPr/>
        </p:nvSpPr>
        <p:spPr>
          <a:xfrm>
            <a:off x="2052002" y="1595437"/>
            <a:ext cx="924166" cy="466725"/>
          </a:xfrm>
          <a:custGeom>
            <a:avLst/>
            <a:gdLst/>
            <a:ahLst/>
            <a:cxnLst/>
            <a:rect l="l" t="t" r="r" b="b"/>
            <a:pathLst>
              <a:path w="924166" h="466725">
                <a:moveTo>
                  <a:pt x="4763" y="4763"/>
                </a:moveTo>
                <a:lnTo>
                  <a:pt x="4763" y="461963"/>
                </a:lnTo>
                <a:lnTo>
                  <a:pt x="919404" y="461963"/>
                </a:lnTo>
                <a:lnTo>
                  <a:pt x="919404" y="4763"/>
                </a:lnTo>
                <a:lnTo>
                  <a:pt x="4763" y="4763"/>
                </a:lnTo>
                <a:close/>
              </a:path>
            </a:pathLst>
          </a:custGeom>
          <a:ln w="9525">
            <a:solidFill>
              <a:srgbClr val="F8F8F8"/>
            </a:solidFill>
          </a:ln>
        </p:spPr>
        <p:txBody>
          <a:bodyPr wrap="square" lIns="0" tIns="0" rIns="0" bIns="0" rtlCol="0">
            <a:noAutofit/>
          </a:bodyPr>
          <a:lstStyle/>
          <a:p>
            <a:endParaRPr/>
          </a:p>
        </p:txBody>
      </p:sp>
      <p:sp>
        <p:nvSpPr>
          <p:cNvPr id="25" name="object 72"/>
          <p:cNvSpPr/>
          <p:nvPr/>
        </p:nvSpPr>
        <p:spPr>
          <a:xfrm>
            <a:off x="2360930" y="1684655"/>
            <a:ext cx="310007" cy="110871"/>
          </a:xfrm>
          <a:custGeom>
            <a:avLst/>
            <a:gdLst/>
            <a:ahLst/>
            <a:cxnLst/>
            <a:rect l="l" t="t" r="r" b="b"/>
            <a:pathLst>
              <a:path w="310007" h="110871">
                <a:moveTo>
                  <a:pt x="42037" y="109093"/>
                </a:moveTo>
                <a:lnTo>
                  <a:pt x="42037" y="62865"/>
                </a:lnTo>
                <a:lnTo>
                  <a:pt x="0" y="0"/>
                </a:lnTo>
                <a:lnTo>
                  <a:pt x="17526" y="0"/>
                </a:lnTo>
                <a:lnTo>
                  <a:pt x="39116" y="32893"/>
                </a:lnTo>
                <a:cubicBezTo>
                  <a:pt x="43053" y="38989"/>
                  <a:pt x="46736" y="45212"/>
                  <a:pt x="50165" y="51308"/>
                </a:cubicBezTo>
                <a:cubicBezTo>
                  <a:pt x="53467" y="45593"/>
                  <a:pt x="57404" y="39243"/>
                  <a:pt x="62103" y="32131"/>
                </a:cubicBezTo>
                <a:lnTo>
                  <a:pt x="83185" y="0"/>
                </a:lnTo>
                <a:lnTo>
                  <a:pt x="100076" y="0"/>
                </a:lnTo>
                <a:lnTo>
                  <a:pt x="56515" y="62865"/>
                </a:lnTo>
                <a:lnTo>
                  <a:pt x="56515" y="109093"/>
                </a:lnTo>
                <a:close/>
                <a:moveTo>
                  <a:pt x="91440" y="69596"/>
                </a:moveTo>
                <a:cubicBezTo>
                  <a:pt x="91440" y="54991"/>
                  <a:pt x="95504" y="44069"/>
                  <a:pt x="103632" y="37084"/>
                </a:cubicBezTo>
                <a:cubicBezTo>
                  <a:pt x="110490" y="31241"/>
                  <a:pt x="118745" y="28321"/>
                  <a:pt x="128524" y="28321"/>
                </a:cubicBezTo>
                <a:cubicBezTo>
                  <a:pt x="139446" y="28321"/>
                  <a:pt x="148336" y="31877"/>
                  <a:pt x="155194" y="38989"/>
                </a:cubicBezTo>
                <a:cubicBezTo>
                  <a:pt x="162052" y="46101"/>
                  <a:pt x="165481" y="55879"/>
                  <a:pt x="165481" y="68453"/>
                </a:cubicBezTo>
                <a:cubicBezTo>
                  <a:pt x="165481" y="78613"/>
                  <a:pt x="163957" y="86614"/>
                  <a:pt x="160909" y="92456"/>
                </a:cubicBezTo>
                <a:cubicBezTo>
                  <a:pt x="157861" y="98298"/>
                  <a:pt x="153416" y="102870"/>
                  <a:pt x="147574" y="106045"/>
                </a:cubicBezTo>
                <a:cubicBezTo>
                  <a:pt x="141859" y="109220"/>
                  <a:pt x="135382" y="110871"/>
                  <a:pt x="128524" y="110871"/>
                </a:cubicBezTo>
                <a:cubicBezTo>
                  <a:pt x="117475" y="110871"/>
                  <a:pt x="108585" y="107315"/>
                  <a:pt x="101727" y="100203"/>
                </a:cubicBezTo>
                <a:cubicBezTo>
                  <a:pt x="94869" y="93091"/>
                  <a:pt x="91440" y="82931"/>
                  <a:pt x="91440" y="69596"/>
                </a:cubicBezTo>
                <a:close/>
                <a:moveTo>
                  <a:pt x="105283" y="69596"/>
                </a:moveTo>
                <a:cubicBezTo>
                  <a:pt x="105283" y="79756"/>
                  <a:pt x="107442" y="87248"/>
                  <a:pt x="111887" y="92329"/>
                </a:cubicBezTo>
                <a:cubicBezTo>
                  <a:pt x="116332" y="97409"/>
                  <a:pt x="121793" y="99822"/>
                  <a:pt x="128524" y="99822"/>
                </a:cubicBezTo>
                <a:cubicBezTo>
                  <a:pt x="135255" y="99822"/>
                  <a:pt x="140716" y="97282"/>
                  <a:pt x="145161" y="92329"/>
                </a:cubicBezTo>
                <a:cubicBezTo>
                  <a:pt x="149606" y="87248"/>
                  <a:pt x="151765" y="79502"/>
                  <a:pt x="151765" y="69088"/>
                </a:cubicBezTo>
                <a:cubicBezTo>
                  <a:pt x="151765" y="59309"/>
                  <a:pt x="149479" y="51943"/>
                  <a:pt x="145161" y="46863"/>
                </a:cubicBezTo>
                <a:cubicBezTo>
                  <a:pt x="140716" y="41910"/>
                  <a:pt x="135128" y="39370"/>
                  <a:pt x="128524" y="39370"/>
                </a:cubicBezTo>
                <a:cubicBezTo>
                  <a:pt x="121793" y="39370"/>
                  <a:pt x="116332" y="41910"/>
                  <a:pt x="111887" y="46863"/>
                </a:cubicBezTo>
                <a:cubicBezTo>
                  <a:pt x="107442" y="51943"/>
                  <a:pt x="105283" y="59435"/>
                  <a:pt x="105283" y="69596"/>
                </a:cubicBezTo>
                <a:close/>
                <a:moveTo>
                  <a:pt x="233553" y="109093"/>
                </a:moveTo>
                <a:lnTo>
                  <a:pt x="233553" y="97535"/>
                </a:lnTo>
                <a:cubicBezTo>
                  <a:pt x="227457" y="106426"/>
                  <a:pt x="219075" y="110871"/>
                  <a:pt x="208534" y="110871"/>
                </a:cubicBezTo>
                <a:cubicBezTo>
                  <a:pt x="203835" y="110871"/>
                  <a:pt x="199517" y="109982"/>
                  <a:pt x="195453" y="108204"/>
                </a:cubicBezTo>
                <a:cubicBezTo>
                  <a:pt x="191389" y="106426"/>
                  <a:pt x="188468" y="104140"/>
                  <a:pt x="186436" y="101473"/>
                </a:cubicBezTo>
                <a:cubicBezTo>
                  <a:pt x="184531" y="98806"/>
                  <a:pt x="183134" y="95504"/>
                  <a:pt x="182372" y="91566"/>
                </a:cubicBezTo>
                <a:cubicBezTo>
                  <a:pt x="181737" y="88900"/>
                  <a:pt x="181483" y="84709"/>
                  <a:pt x="181483" y="78994"/>
                </a:cubicBezTo>
                <a:lnTo>
                  <a:pt x="181483" y="30098"/>
                </a:lnTo>
                <a:lnTo>
                  <a:pt x="194945" y="30098"/>
                </a:lnTo>
                <a:lnTo>
                  <a:pt x="194945" y="73914"/>
                </a:lnTo>
                <a:cubicBezTo>
                  <a:pt x="194945" y="80898"/>
                  <a:pt x="195199" y="85598"/>
                  <a:pt x="195707" y="88010"/>
                </a:cubicBezTo>
                <a:cubicBezTo>
                  <a:pt x="196596" y="91566"/>
                  <a:pt x="198374" y="94360"/>
                  <a:pt x="201041" y="96393"/>
                </a:cubicBezTo>
                <a:cubicBezTo>
                  <a:pt x="203835" y="98298"/>
                  <a:pt x="207137" y="99314"/>
                  <a:pt x="211201" y="99314"/>
                </a:cubicBezTo>
                <a:cubicBezTo>
                  <a:pt x="215265" y="99314"/>
                  <a:pt x="218948" y="98298"/>
                  <a:pt x="222504" y="96266"/>
                </a:cubicBezTo>
                <a:cubicBezTo>
                  <a:pt x="226060" y="94234"/>
                  <a:pt x="228600" y="91440"/>
                  <a:pt x="229997" y="87884"/>
                </a:cubicBezTo>
                <a:cubicBezTo>
                  <a:pt x="231521" y="84328"/>
                  <a:pt x="232156" y="79121"/>
                  <a:pt x="232156" y="72390"/>
                </a:cubicBezTo>
                <a:lnTo>
                  <a:pt x="232156" y="30098"/>
                </a:lnTo>
                <a:lnTo>
                  <a:pt x="245618" y="30098"/>
                </a:lnTo>
                <a:lnTo>
                  <a:pt x="245618" y="109093"/>
                </a:lnTo>
                <a:close/>
                <a:moveTo>
                  <a:pt x="266954" y="109093"/>
                </a:moveTo>
                <a:lnTo>
                  <a:pt x="266954" y="30098"/>
                </a:lnTo>
                <a:lnTo>
                  <a:pt x="279019" y="30098"/>
                </a:lnTo>
                <a:lnTo>
                  <a:pt x="279019" y="42037"/>
                </a:lnTo>
                <a:cubicBezTo>
                  <a:pt x="282194" y="36448"/>
                  <a:pt x="284988" y="32766"/>
                  <a:pt x="287528" y="30988"/>
                </a:cubicBezTo>
                <a:cubicBezTo>
                  <a:pt x="290195" y="29210"/>
                  <a:pt x="293116" y="28321"/>
                  <a:pt x="296164" y="28321"/>
                </a:cubicBezTo>
                <a:cubicBezTo>
                  <a:pt x="300736" y="28321"/>
                  <a:pt x="305308" y="29718"/>
                  <a:pt x="310007" y="32639"/>
                </a:cubicBezTo>
                <a:lnTo>
                  <a:pt x="305308" y="45085"/>
                </a:lnTo>
                <a:cubicBezTo>
                  <a:pt x="302006" y="43053"/>
                  <a:pt x="298831" y="42164"/>
                  <a:pt x="295529" y="42164"/>
                </a:cubicBezTo>
                <a:cubicBezTo>
                  <a:pt x="292608" y="42164"/>
                  <a:pt x="289941" y="43053"/>
                  <a:pt x="287655" y="44704"/>
                </a:cubicBezTo>
                <a:cubicBezTo>
                  <a:pt x="285242" y="46482"/>
                  <a:pt x="283591" y="49022"/>
                  <a:pt x="282702" y="52070"/>
                </a:cubicBezTo>
                <a:cubicBezTo>
                  <a:pt x="281178" y="56896"/>
                  <a:pt x="280416" y="62103"/>
                  <a:pt x="280416" y="67691"/>
                </a:cubicBezTo>
                <a:lnTo>
                  <a:pt x="280416" y="109093"/>
                </a:lnTo>
                <a:close/>
              </a:path>
            </a:pathLst>
          </a:custGeom>
          <a:solidFill>
            <a:srgbClr val="FFFFFF"/>
          </a:solidFill>
        </p:spPr>
        <p:txBody>
          <a:bodyPr wrap="square" lIns="0" tIns="0" rIns="0" bIns="0" rtlCol="0">
            <a:noAutofit/>
          </a:bodyPr>
          <a:lstStyle/>
          <a:p>
            <a:endParaRPr/>
          </a:p>
        </p:txBody>
      </p:sp>
      <p:sp>
        <p:nvSpPr>
          <p:cNvPr id="26" name="object 73"/>
          <p:cNvSpPr/>
          <p:nvPr/>
        </p:nvSpPr>
        <p:spPr>
          <a:xfrm>
            <a:off x="2140839" y="1867534"/>
            <a:ext cx="735838" cy="139319"/>
          </a:xfrm>
          <a:custGeom>
            <a:avLst/>
            <a:gdLst/>
            <a:ahLst/>
            <a:cxnLst/>
            <a:rect l="l" t="t" r="r" b="b"/>
            <a:pathLst>
              <a:path w="735838" h="139319">
                <a:moveTo>
                  <a:pt x="0" y="109094"/>
                </a:moveTo>
                <a:lnTo>
                  <a:pt x="41910" y="0"/>
                </a:lnTo>
                <a:lnTo>
                  <a:pt x="57404" y="0"/>
                </a:lnTo>
                <a:lnTo>
                  <a:pt x="102108" y="109094"/>
                </a:lnTo>
                <a:lnTo>
                  <a:pt x="85598" y="109094"/>
                </a:lnTo>
                <a:lnTo>
                  <a:pt x="72898" y="76074"/>
                </a:lnTo>
                <a:lnTo>
                  <a:pt x="27305" y="76074"/>
                </a:lnTo>
                <a:lnTo>
                  <a:pt x="15240" y="109094"/>
                </a:lnTo>
                <a:close/>
                <a:moveTo>
                  <a:pt x="31496" y="64263"/>
                </a:moveTo>
                <a:lnTo>
                  <a:pt x="68453" y="64263"/>
                </a:lnTo>
                <a:lnTo>
                  <a:pt x="57023" y="34037"/>
                </a:lnTo>
                <a:cubicBezTo>
                  <a:pt x="53594" y="24893"/>
                  <a:pt x="51054" y="17400"/>
                  <a:pt x="49276" y="11431"/>
                </a:cubicBezTo>
                <a:cubicBezTo>
                  <a:pt x="47879" y="18416"/>
                  <a:pt x="45974" y="25401"/>
                  <a:pt x="43434" y="32259"/>
                </a:cubicBezTo>
                <a:close/>
                <a:moveTo>
                  <a:pt x="112395" y="139320"/>
                </a:moveTo>
                <a:lnTo>
                  <a:pt x="112395" y="30100"/>
                </a:lnTo>
                <a:lnTo>
                  <a:pt x="124587" y="30100"/>
                </a:lnTo>
                <a:lnTo>
                  <a:pt x="124587" y="40387"/>
                </a:lnTo>
                <a:cubicBezTo>
                  <a:pt x="127381" y="36323"/>
                  <a:pt x="130683" y="33275"/>
                  <a:pt x="134239" y="31243"/>
                </a:cubicBezTo>
                <a:cubicBezTo>
                  <a:pt x="137922" y="29338"/>
                  <a:pt x="142367" y="28322"/>
                  <a:pt x="147447" y="28322"/>
                </a:cubicBezTo>
                <a:cubicBezTo>
                  <a:pt x="154178" y="28322"/>
                  <a:pt x="160147" y="29973"/>
                  <a:pt x="165354" y="33529"/>
                </a:cubicBezTo>
                <a:cubicBezTo>
                  <a:pt x="170434" y="36958"/>
                  <a:pt x="174371" y="41911"/>
                  <a:pt x="177038" y="48134"/>
                </a:cubicBezTo>
                <a:cubicBezTo>
                  <a:pt x="179705" y="54484"/>
                  <a:pt x="180975" y="61469"/>
                  <a:pt x="180975" y="68962"/>
                </a:cubicBezTo>
                <a:cubicBezTo>
                  <a:pt x="180975" y="77090"/>
                  <a:pt x="179451" y="84329"/>
                  <a:pt x="176657" y="90806"/>
                </a:cubicBezTo>
                <a:cubicBezTo>
                  <a:pt x="173736" y="97283"/>
                  <a:pt x="169545" y="102236"/>
                  <a:pt x="163957" y="105665"/>
                </a:cubicBezTo>
                <a:cubicBezTo>
                  <a:pt x="158369" y="109094"/>
                  <a:pt x="152654" y="110872"/>
                  <a:pt x="146558" y="110872"/>
                </a:cubicBezTo>
                <a:cubicBezTo>
                  <a:pt x="141986" y="110872"/>
                  <a:pt x="138049" y="109983"/>
                  <a:pt x="134493" y="108078"/>
                </a:cubicBezTo>
                <a:cubicBezTo>
                  <a:pt x="130937" y="106173"/>
                  <a:pt x="128016" y="103760"/>
                  <a:pt x="125730" y="100966"/>
                </a:cubicBezTo>
                <a:lnTo>
                  <a:pt x="125730" y="139320"/>
                </a:lnTo>
                <a:close/>
                <a:moveTo>
                  <a:pt x="124460" y="69978"/>
                </a:moveTo>
                <a:cubicBezTo>
                  <a:pt x="124460" y="80138"/>
                  <a:pt x="126492" y="87758"/>
                  <a:pt x="130683" y="92584"/>
                </a:cubicBezTo>
                <a:cubicBezTo>
                  <a:pt x="134747" y="97410"/>
                  <a:pt x="139700" y="99823"/>
                  <a:pt x="145669" y="99823"/>
                </a:cubicBezTo>
                <a:cubicBezTo>
                  <a:pt x="151511" y="99823"/>
                  <a:pt x="156718" y="97410"/>
                  <a:pt x="160909" y="92330"/>
                </a:cubicBezTo>
                <a:cubicBezTo>
                  <a:pt x="165100" y="87250"/>
                  <a:pt x="167259" y="79503"/>
                  <a:pt x="167259" y="68962"/>
                </a:cubicBezTo>
                <a:cubicBezTo>
                  <a:pt x="167259" y="58802"/>
                  <a:pt x="165227" y="51309"/>
                  <a:pt x="161036" y="46229"/>
                </a:cubicBezTo>
                <a:cubicBezTo>
                  <a:pt x="156972" y="41276"/>
                  <a:pt x="152019" y="38736"/>
                  <a:pt x="146177" y="38736"/>
                </a:cubicBezTo>
                <a:cubicBezTo>
                  <a:pt x="140462" y="38736"/>
                  <a:pt x="135509" y="41403"/>
                  <a:pt x="131064" y="46737"/>
                </a:cubicBezTo>
                <a:cubicBezTo>
                  <a:pt x="126619" y="52071"/>
                  <a:pt x="124460" y="59818"/>
                  <a:pt x="124460" y="69978"/>
                </a:cubicBezTo>
                <a:close/>
                <a:moveTo>
                  <a:pt x="197739" y="139320"/>
                </a:moveTo>
                <a:lnTo>
                  <a:pt x="197739" y="30100"/>
                </a:lnTo>
                <a:lnTo>
                  <a:pt x="209931" y="30100"/>
                </a:lnTo>
                <a:lnTo>
                  <a:pt x="209931" y="40387"/>
                </a:lnTo>
                <a:cubicBezTo>
                  <a:pt x="212725" y="36323"/>
                  <a:pt x="216027" y="33275"/>
                  <a:pt x="219583" y="31243"/>
                </a:cubicBezTo>
                <a:cubicBezTo>
                  <a:pt x="223266" y="29338"/>
                  <a:pt x="227711" y="28322"/>
                  <a:pt x="232791" y="28322"/>
                </a:cubicBezTo>
                <a:cubicBezTo>
                  <a:pt x="239522" y="28322"/>
                  <a:pt x="245491" y="29973"/>
                  <a:pt x="250698" y="33529"/>
                </a:cubicBezTo>
                <a:cubicBezTo>
                  <a:pt x="255778" y="36958"/>
                  <a:pt x="259715" y="41911"/>
                  <a:pt x="262382" y="48134"/>
                </a:cubicBezTo>
                <a:cubicBezTo>
                  <a:pt x="265049" y="54484"/>
                  <a:pt x="266319" y="61469"/>
                  <a:pt x="266319" y="68962"/>
                </a:cubicBezTo>
                <a:cubicBezTo>
                  <a:pt x="266319" y="77090"/>
                  <a:pt x="264795" y="84329"/>
                  <a:pt x="262001" y="90806"/>
                </a:cubicBezTo>
                <a:cubicBezTo>
                  <a:pt x="259080" y="97283"/>
                  <a:pt x="254889" y="102236"/>
                  <a:pt x="249301" y="105665"/>
                </a:cubicBezTo>
                <a:cubicBezTo>
                  <a:pt x="243713" y="109094"/>
                  <a:pt x="237998" y="110872"/>
                  <a:pt x="231902" y="110872"/>
                </a:cubicBezTo>
                <a:cubicBezTo>
                  <a:pt x="227330" y="110872"/>
                  <a:pt x="223393" y="109983"/>
                  <a:pt x="219837" y="108078"/>
                </a:cubicBezTo>
                <a:cubicBezTo>
                  <a:pt x="216281" y="106173"/>
                  <a:pt x="213360" y="103760"/>
                  <a:pt x="211074" y="100966"/>
                </a:cubicBezTo>
                <a:lnTo>
                  <a:pt x="211074" y="139320"/>
                </a:lnTo>
                <a:close/>
                <a:moveTo>
                  <a:pt x="209804" y="69978"/>
                </a:moveTo>
                <a:cubicBezTo>
                  <a:pt x="209804" y="80138"/>
                  <a:pt x="211836" y="87758"/>
                  <a:pt x="216027" y="92584"/>
                </a:cubicBezTo>
                <a:cubicBezTo>
                  <a:pt x="220091" y="97410"/>
                  <a:pt x="225044" y="99823"/>
                  <a:pt x="231013" y="99823"/>
                </a:cubicBezTo>
                <a:cubicBezTo>
                  <a:pt x="236855" y="99823"/>
                  <a:pt x="242062" y="97410"/>
                  <a:pt x="246253" y="92330"/>
                </a:cubicBezTo>
                <a:cubicBezTo>
                  <a:pt x="250444" y="87250"/>
                  <a:pt x="252603" y="79503"/>
                  <a:pt x="252603" y="68962"/>
                </a:cubicBezTo>
                <a:cubicBezTo>
                  <a:pt x="252603" y="58802"/>
                  <a:pt x="250571" y="51309"/>
                  <a:pt x="246380" y="46229"/>
                </a:cubicBezTo>
                <a:cubicBezTo>
                  <a:pt x="242316" y="41276"/>
                  <a:pt x="237363" y="38736"/>
                  <a:pt x="231521" y="38736"/>
                </a:cubicBezTo>
                <a:cubicBezTo>
                  <a:pt x="225806" y="38736"/>
                  <a:pt x="220853" y="41403"/>
                  <a:pt x="216408" y="46737"/>
                </a:cubicBezTo>
                <a:cubicBezTo>
                  <a:pt x="211963" y="52071"/>
                  <a:pt x="209804" y="59818"/>
                  <a:pt x="209804" y="69978"/>
                </a:cubicBezTo>
                <a:close/>
                <a:moveTo>
                  <a:pt x="282702" y="109094"/>
                </a:moveTo>
                <a:lnTo>
                  <a:pt x="282702" y="0"/>
                </a:lnTo>
                <a:lnTo>
                  <a:pt x="296164" y="0"/>
                </a:lnTo>
                <a:lnTo>
                  <a:pt x="296164" y="109094"/>
                </a:lnTo>
                <a:close/>
                <a:moveTo>
                  <a:pt x="316611" y="15368"/>
                </a:moveTo>
                <a:lnTo>
                  <a:pt x="316611" y="0"/>
                </a:lnTo>
                <a:lnTo>
                  <a:pt x="330073" y="0"/>
                </a:lnTo>
                <a:lnTo>
                  <a:pt x="330073" y="15368"/>
                </a:lnTo>
                <a:close/>
                <a:moveTo>
                  <a:pt x="316611" y="109094"/>
                </a:moveTo>
                <a:lnTo>
                  <a:pt x="316611" y="30100"/>
                </a:lnTo>
                <a:lnTo>
                  <a:pt x="330073" y="30100"/>
                </a:lnTo>
                <a:lnTo>
                  <a:pt x="330073" y="109094"/>
                </a:lnTo>
                <a:close/>
                <a:moveTo>
                  <a:pt x="401701" y="80138"/>
                </a:moveTo>
                <a:lnTo>
                  <a:pt x="414782" y="81916"/>
                </a:lnTo>
                <a:cubicBezTo>
                  <a:pt x="413385" y="90933"/>
                  <a:pt x="409702" y="98045"/>
                  <a:pt x="403733" y="103125"/>
                </a:cubicBezTo>
                <a:cubicBezTo>
                  <a:pt x="397891" y="108332"/>
                  <a:pt x="390525" y="110872"/>
                  <a:pt x="381889" y="110872"/>
                </a:cubicBezTo>
                <a:cubicBezTo>
                  <a:pt x="371094" y="110872"/>
                  <a:pt x="362458" y="107316"/>
                  <a:pt x="355854" y="100331"/>
                </a:cubicBezTo>
                <a:cubicBezTo>
                  <a:pt x="349250" y="93219"/>
                  <a:pt x="345948" y="83059"/>
                  <a:pt x="345948" y="69851"/>
                </a:cubicBezTo>
                <a:cubicBezTo>
                  <a:pt x="345948" y="61342"/>
                  <a:pt x="347472" y="53849"/>
                  <a:pt x="350266" y="47499"/>
                </a:cubicBezTo>
                <a:cubicBezTo>
                  <a:pt x="353060" y="41022"/>
                  <a:pt x="357378" y="36323"/>
                  <a:pt x="363093" y="33021"/>
                </a:cubicBezTo>
                <a:cubicBezTo>
                  <a:pt x="368935" y="29846"/>
                  <a:pt x="375158" y="28322"/>
                  <a:pt x="382016" y="28322"/>
                </a:cubicBezTo>
                <a:cubicBezTo>
                  <a:pt x="390652" y="28322"/>
                  <a:pt x="397637" y="30481"/>
                  <a:pt x="403098" y="34799"/>
                </a:cubicBezTo>
                <a:cubicBezTo>
                  <a:pt x="408559" y="39117"/>
                  <a:pt x="411988" y="45340"/>
                  <a:pt x="413512" y="53341"/>
                </a:cubicBezTo>
                <a:lnTo>
                  <a:pt x="400558" y="55246"/>
                </a:lnTo>
                <a:cubicBezTo>
                  <a:pt x="399288" y="50039"/>
                  <a:pt x="397129" y="45975"/>
                  <a:pt x="393954" y="43308"/>
                </a:cubicBezTo>
                <a:cubicBezTo>
                  <a:pt x="390779" y="40641"/>
                  <a:pt x="386969" y="39244"/>
                  <a:pt x="382524" y="39244"/>
                </a:cubicBezTo>
                <a:cubicBezTo>
                  <a:pt x="375793" y="39244"/>
                  <a:pt x="370332" y="41657"/>
                  <a:pt x="366141" y="46610"/>
                </a:cubicBezTo>
                <a:cubicBezTo>
                  <a:pt x="361823" y="51436"/>
                  <a:pt x="359791" y="59056"/>
                  <a:pt x="359791" y="69470"/>
                </a:cubicBezTo>
                <a:cubicBezTo>
                  <a:pt x="359791" y="80138"/>
                  <a:pt x="361823" y="87885"/>
                  <a:pt x="365887" y="92711"/>
                </a:cubicBezTo>
                <a:cubicBezTo>
                  <a:pt x="369951" y="97410"/>
                  <a:pt x="375285" y="99823"/>
                  <a:pt x="381762" y="99823"/>
                </a:cubicBezTo>
                <a:cubicBezTo>
                  <a:pt x="387096" y="99823"/>
                  <a:pt x="391414" y="98299"/>
                  <a:pt x="394970" y="94997"/>
                </a:cubicBezTo>
                <a:cubicBezTo>
                  <a:pt x="398526" y="91822"/>
                  <a:pt x="400685" y="86869"/>
                  <a:pt x="401701" y="80138"/>
                </a:cubicBezTo>
                <a:close/>
                <a:moveTo>
                  <a:pt x="477901" y="99315"/>
                </a:moveTo>
                <a:cubicBezTo>
                  <a:pt x="472948" y="103506"/>
                  <a:pt x="468122" y="106554"/>
                  <a:pt x="463550" y="108332"/>
                </a:cubicBezTo>
                <a:cubicBezTo>
                  <a:pt x="458978" y="109983"/>
                  <a:pt x="454025" y="110872"/>
                  <a:pt x="448818" y="110872"/>
                </a:cubicBezTo>
                <a:cubicBezTo>
                  <a:pt x="440055" y="110872"/>
                  <a:pt x="433451" y="108713"/>
                  <a:pt x="428752" y="104522"/>
                </a:cubicBezTo>
                <a:cubicBezTo>
                  <a:pt x="424053" y="100331"/>
                  <a:pt x="421767" y="94870"/>
                  <a:pt x="421767" y="88266"/>
                </a:cubicBezTo>
                <a:cubicBezTo>
                  <a:pt x="421767" y="84329"/>
                  <a:pt x="422656" y="80900"/>
                  <a:pt x="424434" y="77598"/>
                </a:cubicBezTo>
                <a:cubicBezTo>
                  <a:pt x="426212" y="74423"/>
                  <a:pt x="428498" y="71883"/>
                  <a:pt x="431292" y="69978"/>
                </a:cubicBezTo>
                <a:cubicBezTo>
                  <a:pt x="434213" y="68073"/>
                  <a:pt x="437388" y="66549"/>
                  <a:pt x="440944" y="65533"/>
                </a:cubicBezTo>
                <a:cubicBezTo>
                  <a:pt x="443611" y="64898"/>
                  <a:pt x="447548" y="64136"/>
                  <a:pt x="452882" y="63501"/>
                </a:cubicBezTo>
                <a:cubicBezTo>
                  <a:pt x="463677" y="62231"/>
                  <a:pt x="471678" y="60707"/>
                  <a:pt x="476758" y="58929"/>
                </a:cubicBezTo>
                <a:cubicBezTo>
                  <a:pt x="476758" y="57151"/>
                  <a:pt x="476758" y="55881"/>
                  <a:pt x="476758" y="55500"/>
                </a:cubicBezTo>
                <a:cubicBezTo>
                  <a:pt x="476758" y="50039"/>
                  <a:pt x="475615" y="46102"/>
                  <a:pt x="473075" y="43943"/>
                </a:cubicBezTo>
                <a:cubicBezTo>
                  <a:pt x="469646" y="40895"/>
                  <a:pt x="464566" y="39371"/>
                  <a:pt x="457708" y="39371"/>
                </a:cubicBezTo>
                <a:cubicBezTo>
                  <a:pt x="451485" y="39371"/>
                  <a:pt x="446786" y="40514"/>
                  <a:pt x="443865" y="42673"/>
                </a:cubicBezTo>
                <a:cubicBezTo>
                  <a:pt x="440817" y="44832"/>
                  <a:pt x="438658" y="48769"/>
                  <a:pt x="437134" y="54357"/>
                </a:cubicBezTo>
                <a:lnTo>
                  <a:pt x="424053" y="52579"/>
                </a:lnTo>
                <a:cubicBezTo>
                  <a:pt x="425196" y="46991"/>
                  <a:pt x="427228" y="42419"/>
                  <a:pt x="429895" y="38990"/>
                </a:cubicBezTo>
                <a:cubicBezTo>
                  <a:pt x="432689" y="35561"/>
                  <a:pt x="436626" y="32894"/>
                  <a:pt x="441833" y="31116"/>
                </a:cubicBezTo>
                <a:cubicBezTo>
                  <a:pt x="446913" y="29211"/>
                  <a:pt x="452882" y="28322"/>
                  <a:pt x="459740" y="28322"/>
                </a:cubicBezTo>
                <a:cubicBezTo>
                  <a:pt x="466471" y="28322"/>
                  <a:pt x="471932" y="29084"/>
                  <a:pt x="476123" y="30608"/>
                </a:cubicBezTo>
                <a:cubicBezTo>
                  <a:pt x="480314" y="32259"/>
                  <a:pt x="483489" y="34291"/>
                  <a:pt x="485394" y="36704"/>
                </a:cubicBezTo>
                <a:cubicBezTo>
                  <a:pt x="487426" y="39117"/>
                  <a:pt x="488823" y="42038"/>
                  <a:pt x="489585" y="45721"/>
                </a:cubicBezTo>
                <a:cubicBezTo>
                  <a:pt x="490093" y="48007"/>
                  <a:pt x="490347" y="52198"/>
                  <a:pt x="490347" y="58167"/>
                </a:cubicBezTo>
                <a:lnTo>
                  <a:pt x="490347" y="75947"/>
                </a:lnTo>
                <a:cubicBezTo>
                  <a:pt x="490347" y="88393"/>
                  <a:pt x="490601" y="96267"/>
                  <a:pt x="491109" y="99569"/>
                </a:cubicBezTo>
                <a:cubicBezTo>
                  <a:pt x="491744" y="102871"/>
                  <a:pt x="492887" y="106046"/>
                  <a:pt x="494538" y="109094"/>
                </a:cubicBezTo>
                <a:lnTo>
                  <a:pt x="480568" y="109094"/>
                </a:lnTo>
                <a:cubicBezTo>
                  <a:pt x="479171" y="106300"/>
                  <a:pt x="478282" y="103125"/>
                  <a:pt x="477901" y="99315"/>
                </a:cubicBezTo>
                <a:close/>
                <a:moveTo>
                  <a:pt x="476758" y="69470"/>
                </a:moveTo>
                <a:cubicBezTo>
                  <a:pt x="471932" y="71375"/>
                  <a:pt x="464566" y="73153"/>
                  <a:pt x="454914" y="74550"/>
                </a:cubicBezTo>
                <a:cubicBezTo>
                  <a:pt x="449326" y="75312"/>
                  <a:pt x="445516" y="76201"/>
                  <a:pt x="443230" y="77217"/>
                </a:cubicBezTo>
                <a:cubicBezTo>
                  <a:pt x="440944" y="78106"/>
                  <a:pt x="439166" y="79630"/>
                  <a:pt x="437896" y="81535"/>
                </a:cubicBezTo>
                <a:cubicBezTo>
                  <a:pt x="436626" y="83440"/>
                  <a:pt x="435991" y="85599"/>
                  <a:pt x="435991" y="87885"/>
                </a:cubicBezTo>
                <a:cubicBezTo>
                  <a:pt x="435991" y="91441"/>
                  <a:pt x="437388" y="94489"/>
                  <a:pt x="440055" y="96775"/>
                </a:cubicBezTo>
                <a:cubicBezTo>
                  <a:pt x="442849" y="99188"/>
                  <a:pt x="446786" y="100331"/>
                  <a:pt x="451993" y="100331"/>
                </a:cubicBezTo>
                <a:cubicBezTo>
                  <a:pt x="457073" y="100331"/>
                  <a:pt x="461772" y="99315"/>
                  <a:pt x="465709" y="97029"/>
                </a:cubicBezTo>
                <a:cubicBezTo>
                  <a:pt x="469773" y="94743"/>
                  <a:pt x="472694" y="91695"/>
                  <a:pt x="474599" y="87758"/>
                </a:cubicBezTo>
                <a:cubicBezTo>
                  <a:pt x="475996" y="84710"/>
                  <a:pt x="476758" y="80265"/>
                  <a:pt x="476758" y="74296"/>
                </a:cubicBezTo>
                <a:close/>
                <a:moveTo>
                  <a:pt x="540893" y="97156"/>
                </a:moveTo>
                <a:lnTo>
                  <a:pt x="542798" y="108967"/>
                </a:lnTo>
                <a:cubicBezTo>
                  <a:pt x="538988" y="109729"/>
                  <a:pt x="535686" y="110110"/>
                  <a:pt x="532638" y="110110"/>
                </a:cubicBezTo>
                <a:cubicBezTo>
                  <a:pt x="527812" y="110110"/>
                  <a:pt x="524002" y="109348"/>
                  <a:pt x="521335" y="107824"/>
                </a:cubicBezTo>
                <a:cubicBezTo>
                  <a:pt x="518668" y="106300"/>
                  <a:pt x="516763" y="104268"/>
                  <a:pt x="515747" y="101728"/>
                </a:cubicBezTo>
                <a:cubicBezTo>
                  <a:pt x="514604" y="99315"/>
                  <a:pt x="514096" y="93981"/>
                  <a:pt x="514096" y="85980"/>
                </a:cubicBezTo>
                <a:lnTo>
                  <a:pt x="514096" y="40514"/>
                </a:lnTo>
                <a:lnTo>
                  <a:pt x="504317" y="40514"/>
                </a:lnTo>
                <a:lnTo>
                  <a:pt x="504317" y="30100"/>
                </a:lnTo>
                <a:lnTo>
                  <a:pt x="514096" y="30100"/>
                </a:lnTo>
                <a:lnTo>
                  <a:pt x="514096" y="10542"/>
                </a:lnTo>
                <a:lnTo>
                  <a:pt x="527431" y="2414"/>
                </a:lnTo>
                <a:lnTo>
                  <a:pt x="527431" y="30100"/>
                </a:lnTo>
                <a:lnTo>
                  <a:pt x="540893" y="30100"/>
                </a:lnTo>
                <a:lnTo>
                  <a:pt x="540893" y="40514"/>
                </a:lnTo>
                <a:lnTo>
                  <a:pt x="527431" y="40514"/>
                </a:lnTo>
                <a:lnTo>
                  <a:pt x="527431" y="86742"/>
                </a:lnTo>
                <a:cubicBezTo>
                  <a:pt x="527431" y="90552"/>
                  <a:pt x="527685" y="92965"/>
                  <a:pt x="528066" y="94108"/>
                </a:cubicBezTo>
                <a:cubicBezTo>
                  <a:pt x="528574" y="95124"/>
                  <a:pt x="529336" y="96013"/>
                  <a:pt x="530479" y="96648"/>
                </a:cubicBezTo>
                <a:cubicBezTo>
                  <a:pt x="531495" y="97283"/>
                  <a:pt x="533019" y="97664"/>
                  <a:pt x="535051" y="97664"/>
                </a:cubicBezTo>
                <a:cubicBezTo>
                  <a:pt x="536448" y="97664"/>
                  <a:pt x="538480" y="97410"/>
                  <a:pt x="540893" y="97156"/>
                </a:cubicBezTo>
                <a:close/>
                <a:moveTo>
                  <a:pt x="554355" y="15368"/>
                </a:moveTo>
                <a:lnTo>
                  <a:pt x="554355" y="0"/>
                </a:lnTo>
                <a:lnTo>
                  <a:pt x="567817" y="0"/>
                </a:lnTo>
                <a:lnTo>
                  <a:pt x="567817" y="15368"/>
                </a:lnTo>
                <a:close/>
                <a:moveTo>
                  <a:pt x="554355" y="109094"/>
                </a:moveTo>
                <a:lnTo>
                  <a:pt x="554355" y="30100"/>
                </a:lnTo>
                <a:lnTo>
                  <a:pt x="567817" y="30100"/>
                </a:lnTo>
                <a:lnTo>
                  <a:pt x="567817" y="109094"/>
                </a:lnTo>
                <a:close/>
                <a:moveTo>
                  <a:pt x="582803" y="69597"/>
                </a:moveTo>
                <a:cubicBezTo>
                  <a:pt x="582803" y="54992"/>
                  <a:pt x="586867" y="44070"/>
                  <a:pt x="594995" y="37085"/>
                </a:cubicBezTo>
                <a:cubicBezTo>
                  <a:pt x="601853" y="31243"/>
                  <a:pt x="610108" y="28322"/>
                  <a:pt x="619887" y="28322"/>
                </a:cubicBezTo>
                <a:cubicBezTo>
                  <a:pt x="630809" y="28322"/>
                  <a:pt x="639699" y="31878"/>
                  <a:pt x="646557" y="38990"/>
                </a:cubicBezTo>
                <a:cubicBezTo>
                  <a:pt x="653415" y="46102"/>
                  <a:pt x="656844" y="55881"/>
                  <a:pt x="656844" y="68454"/>
                </a:cubicBezTo>
                <a:cubicBezTo>
                  <a:pt x="656844" y="78614"/>
                  <a:pt x="655320" y="86615"/>
                  <a:pt x="652272" y="92457"/>
                </a:cubicBezTo>
                <a:cubicBezTo>
                  <a:pt x="649224" y="98299"/>
                  <a:pt x="644779" y="102871"/>
                  <a:pt x="638937" y="106046"/>
                </a:cubicBezTo>
                <a:cubicBezTo>
                  <a:pt x="633222" y="109221"/>
                  <a:pt x="626745" y="110872"/>
                  <a:pt x="619887" y="110872"/>
                </a:cubicBezTo>
                <a:cubicBezTo>
                  <a:pt x="608838" y="110872"/>
                  <a:pt x="599948" y="107316"/>
                  <a:pt x="593090" y="100204"/>
                </a:cubicBezTo>
                <a:cubicBezTo>
                  <a:pt x="586232" y="93092"/>
                  <a:pt x="582803" y="82932"/>
                  <a:pt x="582803" y="69597"/>
                </a:cubicBezTo>
                <a:close/>
                <a:moveTo>
                  <a:pt x="596646" y="69597"/>
                </a:moveTo>
                <a:cubicBezTo>
                  <a:pt x="596646" y="79757"/>
                  <a:pt x="598805" y="87250"/>
                  <a:pt x="603250" y="92330"/>
                </a:cubicBezTo>
                <a:cubicBezTo>
                  <a:pt x="607695" y="97410"/>
                  <a:pt x="613156" y="99823"/>
                  <a:pt x="619887" y="99823"/>
                </a:cubicBezTo>
                <a:cubicBezTo>
                  <a:pt x="626618" y="99823"/>
                  <a:pt x="632079" y="97283"/>
                  <a:pt x="636524" y="92330"/>
                </a:cubicBezTo>
                <a:cubicBezTo>
                  <a:pt x="640969" y="87250"/>
                  <a:pt x="643128" y="79503"/>
                  <a:pt x="643128" y="69089"/>
                </a:cubicBezTo>
                <a:cubicBezTo>
                  <a:pt x="643128" y="59310"/>
                  <a:pt x="640842" y="51944"/>
                  <a:pt x="636524" y="46864"/>
                </a:cubicBezTo>
                <a:cubicBezTo>
                  <a:pt x="632079" y="41911"/>
                  <a:pt x="626491" y="39371"/>
                  <a:pt x="619887" y="39371"/>
                </a:cubicBezTo>
                <a:cubicBezTo>
                  <a:pt x="613156" y="39371"/>
                  <a:pt x="607695" y="41911"/>
                  <a:pt x="603250" y="46864"/>
                </a:cubicBezTo>
                <a:cubicBezTo>
                  <a:pt x="598805" y="51944"/>
                  <a:pt x="596646" y="59437"/>
                  <a:pt x="596646" y="69597"/>
                </a:cubicBezTo>
                <a:close/>
                <a:moveTo>
                  <a:pt x="671703" y="109094"/>
                </a:moveTo>
                <a:lnTo>
                  <a:pt x="671703" y="30100"/>
                </a:lnTo>
                <a:lnTo>
                  <a:pt x="683768" y="30100"/>
                </a:lnTo>
                <a:lnTo>
                  <a:pt x="683768" y="41276"/>
                </a:lnTo>
                <a:cubicBezTo>
                  <a:pt x="689483" y="32640"/>
                  <a:pt x="697865" y="28322"/>
                  <a:pt x="708914" y="28322"/>
                </a:cubicBezTo>
                <a:cubicBezTo>
                  <a:pt x="713613" y="28322"/>
                  <a:pt x="718058" y="29084"/>
                  <a:pt x="721995" y="30862"/>
                </a:cubicBezTo>
                <a:cubicBezTo>
                  <a:pt x="725932" y="32513"/>
                  <a:pt x="728980" y="34799"/>
                  <a:pt x="731012" y="37593"/>
                </a:cubicBezTo>
                <a:cubicBezTo>
                  <a:pt x="732917" y="40387"/>
                  <a:pt x="734314" y="43689"/>
                  <a:pt x="735076" y="47499"/>
                </a:cubicBezTo>
                <a:cubicBezTo>
                  <a:pt x="735584" y="49912"/>
                  <a:pt x="735838" y="54357"/>
                  <a:pt x="735838" y="60453"/>
                </a:cubicBezTo>
                <a:lnTo>
                  <a:pt x="735838" y="109094"/>
                </a:lnTo>
                <a:lnTo>
                  <a:pt x="722503" y="109094"/>
                </a:lnTo>
                <a:lnTo>
                  <a:pt x="722503" y="60961"/>
                </a:lnTo>
                <a:cubicBezTo>
                  <a:pt x="722503" y="55627"/>
                  <a:pt x="721995" y="51436"/>
                  <a:pt x="720979" y="48769"/>
                </a:cubicBezTo>
                <a:cubicBezTo>
                  <a:pt x="719836" y="46102"/>
                  <a:pt x="718058" y="43943"/>
                  <a:pt x="715391" y="42292"/>
                </a:cubicBezTo>
                <a:cubicBezTo>
                  <a:pt x="712724" y="40641"/>
                  <a:pt x="709549" y="39879"/>
                  <a:pt x="705993" y="39879"/>
                </a:cubicBezTo>
                <a:cubicBezTo>
                  <a:pt x="700278" y="39879"/>
                  <a:pt x="695452" y="41657"/>
                  <a:pt x="691261" y="45340"/>
                </a:cubicBezTo>
                <a:cubicBezTo>
                  <a:pt x="687070" y="48896"/>
                  <a:pt x="685038" y="55754"/>
                  <a:pt x="685038" y="65914"/>
                </a:cubicBezTo>
                <a:lnTo>
                  <a:pt x="685038" y="109094"/>
                </a:lnTo>
                <a:close/>
              </a:path>
            </a:pathLst>
          </a:custGeom>
          <a:solidFill>
            <a:srgbClr val="FFFFFF"/>
          </a:solidFill>
        </p:spPr>
        <p:txBody>
          <a:bodyPr wrap="square" lIns="0" tIns="0" rIns="0" bIns="0" rtlCol="0">
            <a:noAutofit/>
          </a:bodyPr>
          <a:lstStyle/>
          <a:p>
            <a:endParaRPr/>
          </a:p>
        </p:txBody>
      </p:sp>
      <p:pic>
        <p:nvPicPr>
          <p:cNvPr id="27"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30412" y="2225226"/>
            <a:ext cx="420724" cy="232420"/>
          </a:xfrm>
          <a:prstGeom prst="rect">
            <a:avLst/>
          </a:prstGeom>
        </p:spPr>
      </p:pic>
      <p:pic>
        <p:nvPicPr>
          <p:cNvPr id="28"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41089" y="1475537"/>
            <a:ext cx="1035027" cy="1117163"/>
          </a:xfrm>
          <a:prstGeom prst="rect">
            <a:avLst/>
          </a:prstGeom>
        </p:spPr>
      </p:pic>
      <p:pic>
        <p:nvPicPr>
          <p:cNvPr id="29"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51376" y="1575816"/>
            <a:ext cx="1008888" cy="551687"/>
          </a:xfrm>
          <a:prstGeom prst="rect">
            <a:avLst/>
          </a:prstGeom>
        </p:spPr>
      </p:pic>
      <p:pic>
        <p:nvPicPr>
          <p:cNvPr id="30"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8328" y="1578864"/>
            <a:ext cx="1056131" cy="588264"/>
          </a:xfrm>
          <a:prstGeom prst="rect">
            <a:avLst/>
          </a:prstGeom>
        </p:spPr>
      </p:pic>
      <p:sp>
        <p:nvSpPr>
          <p:cNvPr id="31" name="object 74"/>
          <p:cNvSpPr/>
          <p:nvPr/>
        </p:nvSpPr>
        <p:spPr>
          <a:xfrm>
            <a:off x="4198239" y="1600200"/>
            <a:ext cx="914641" cy="457200"/>
          </a:xfrm>
          <a:custGeom>
            <a:avLst/>
            <a:gdLst/>
            <a:ahLst/>
            <a:cxnLst/>
            <a:rect l="l" t="t" r="r" b="b"/>
            <a:pathLst>
              <a:path w="914641" h="457200">
                <a:moveTo>
                  <a:pt x="0" y="0"/>
                </a:moveTo>
                <a:lnTo>
                  <a:pt x="0" y="457200"/>
                </a:lnTo>
                <a:lnTo>
                  <a:pt x="914641" y="457200"/>
                </a:lnTo>
                <a:lnTo>
                  <a:pt x="914641" y="0"/>
                </a:lnTo>
                <a:lnTo>
                  <a:pt x="0" y="0"/>
                </a:lnTo>
                <a:close/>
              </a:path>
            </a:pathLst>
          </a:custGeom>
          <a:solidFill>
            <a:srgbClr val="0088C1"/>
          </a:solidFill>
        </p:spPr>
        <p:txBody>
          <a:bodyPr wrap="square" lIns="0" tIns="0" rIns="0" bIns="0" rtlCol="0">
            <a:noAutofit/>
          </a:bodyPr>
          <a:lstStyle/>
          <a:p>
            <a:endParaRPr/>
          </a:p>
        </p:txBody>
      </p:sp>
      <p:sp>
        <p:nvSpPr>
          <p:cNvPr id="32" name="object 75"/>
          <p:cNvSpPr/>
          <p:nvPr/>
        </p:nvSpPr>
        <p:spPr>
          <a:xfrm>
            <a:off x="4193476" y="1595437"/>
            <a:ext cx="924166" cy="466725"/>
          </a:xfrm>
          <a:custGeom>
            <a:avLst/>
            <a:gdLst/>
            <a:ahLst/>
            <a:cxnLst/>
            <a:rect l="l" t="t" r="r" b="b"/>
            <a:pathLst>
              <a:path w="924166" h="466725">
                <a:moveTo>
                  <a:pt x="4763" y="4763"/>
                </a:moveTo>
                <a:lnTo>
                  <a:pt x="4763" y="461963"/>
                </a:lnTo>
                <a:lnTo>
                  <a:pt x="919404" y="461963"/>
                </a:lnTo>
                <a:lnTo>
                  <a:pt x="919404" y="4763"/>
                </a:lnTo>
                <a:lnTo>
                  <a:pt x="4763" y="4763"/>
                </a:lnTo>
                <a:close/>
              </a:path>
            </a:pathLst>
          </a:custGeom>
          <a:ln w="9525">
            <a:solidFill>
              <a:srgbClr val="F8F8F8"/>
            </a:solidFill>
          </a:ln>
        </p:spPr>
        <p:txBody>
          <a:bodyPr wrap="square" lIns="0" tIns="0" rIns="0" bIns="0" rtlCol="0">
            <a:noAutofit/>
          </a:bodyPr>
          <a:lstStyle/>
          <a:p>
            <a:endParaRPr/>
          </a:p>
        </p:txBody>
      </p:sp>
      <p:sp>
        <p:nvSpPr>
          <p:cNvPr id="33" name="object 76"/>
          <p:cNvSpPr/>
          <p:nvPr/>
        </p:nvSpPr>
        <p:spPr>
          <a:xfrm>
            <a:off x="4502531" y="1684655"/>
            <a:ext cx="309880" cy="110871"/>
          </a:xfrm>
          <a:custGeom>
            <a:avLst/>
            <a:gdLst/>
            <a:ahLst/>
            <a:cxnLst/>
            <a:rect l="l" t="t" r="r" b="b"/>
            <a:pathLst>
              <a:path w="309880" h="110871">
                <a:moveTo>
                  <a:pt x="42037" y="109093"/>
                </a:moveTo>
                <a:lnTo>
                  <a:pt x="42037" y="62865"/>
                </a:lnTo>
                <a:lnTo>
                  <a:pt x="0" y="0"/>
                </a:lnTo>
                <a:lnTo>
                  <a:pt x="17526" y="0"/>
                </a:lnTo>
                <a:lnTo>
                  <a:pt x="38989" y="32893"/>
                </a:lnTo>
                <a:cubicBezTo>
                  <a:pt x="43053" y="38989"/>
                  <a:pt x="46736" y="45212"/>
                  <a:pt x="50165" y="51308"/>
                </a:cubicBezTo>
                <a:cubicBezTo>
                  <a:pt x="53340" y="45593"/>
                  <a:pt x="57404" y="39243"/>
                  <a:pt x="61976" y="32131"/>
                </a:cubicBezTo>
                <a:lnTo>
                  <a:pt x="83185" y="0"/>
                </a:lnTo>
                <a:lnTo>
                  <a:pt x="99949" y="0"/>
                </a:lnTo>
                <a:lnTo>
                  <a:pt x="56388" y="62865"/>
                </a:lnTo>
                <a:lnTo>
                  <a:pt x="56388" y="109093"/>
                </a:lnTo>
                <a:close/>
                <a:moveTo>
                  <a:pt x="91440" y="69596"/>
                </a:moveTo>
                <a:cubicBezTo>
                  <a:pt x="91440" y="54991"/>
                  <a:pt x="95504" y="44069"/>
                  <a:pt x="103632" y="37084"/>
                </a:cubicBezTo>
                <a:cubicBezTo>
                  <a:pt x="110490" y="31241"/>
                  <a:pt x="118745" y="28321"/>
                  <a:pt x="128524" y="28321"/>
                </a:cubicBezTo>
                <a:cubicBezTo>
                  <a:pt x="139319" y="28321"/>
                  <a:pt x="148209" y="31877"/>
                  <a:pt x="155194" y="38989"/>
                </a:cubicBezTo>
                <a:cubicBezTo>
                  <a:pt x="162052" y="46101"/>
                  <a:pt x="165481" y="55879"/>
                  <a:pt x="165481" y="68453"/>
                </a:cubicBezTo>
                <a:cubicBezTo>
                  <a:pt x="165481" y="78613"/>
                  <a:pt x="163957" y="86614"/>
                  <a:pt x="160909" y="92456"/>
                </a:cubicBezTo>
                <a:cubicBezTo>
                  <a:pt x="157861" y="98298"/>
                  <a:pt x="153416" y="102870"/>
                  <a:pt x="147574" y="106045"/>
                </a:cubicBezTo>
                <a:cubicBezTo>
                  <a:pt x="141732" y="109220"/>
                  <a:pt x="135382" y="110871"/>
                  <a:pt x="128524" y="110871"/>
                </a:cubicBezTo>
                <a:cubicBezTo>
                  <a:pt x="117475" y="110871"/>
                  <a:pt x="108458" y="107315"/>
                  <a:pt x="101727" y="100203"/>
                </a:cubicBezTo>
                <a:cubicBezTo>
                  <a:pt x="94869" y="93091"/>
                  <a:pt x="91440" y="82931"/>
                  <a:pt x="91440" y="69596"/>
                </a:cubicBezTo>
                <a:close/>
                <a:moveTo>
                  <a:pt x="105156" y="69596"/>
                </a:moveTo>
                <a:cubicBezTo>
                  <a:pt x="105156" y="79756"/>
                  <a:pt x="107442" y="87248"/>
                  <a:pt x="111887" y="92329"/>
                </a:cubicBezTo>
                <a:cubicBezTo>
                  <a:pt x="116205" y="97409"/>
                  <a:pt x="121793" y="99822"/>
                  <a:pt x="128524" y="99822"/>
                </a:cubicBezTo>
                <a:cubicBezTo>
                  <a:pt x="135128" y="99822"/>
                  <a:pt x="140716" y="97282"/>
                  <a:pt x="145034" y="92329"/>
                </a:cubicBezTo>
                <a:cubicBezTo>
                  <a:pt x="149479" y="87248"/>
                  <a:pt x="151765" y="79502"/>
                  <a:pt x="151765" y="69088"/>
                </a:cubicBezTo>
                <a:cubicBezTo>
                  <a:pt x="151765" y="59309"/>
                  <a:pt x="149479" y="51943"/>
                  <a:pt x="145034" y="46863"/>
                </a:cubicBezTo>
                <a:cubicBezTo>
                  <a:pt x="140589" y="41910"/>
                  <a:pt x="135128" y="39370"/>
                  <a:pt x="128524" y="39370"/>
                </a:cubicBezTo>
                <a:cubicBezTo>
                  <a:pt x="121793" y="39370"/>
                  <a:pt x="116205" y="41910"/>
                  <a:pt x="111887" y="46863"/>
                </a:cubicBezTo>
                <a:cubicBezTo>
                  <a:pt x="107442" y="51943"/>
                  <a:pt x="105156" y="59435"/>
                  <a:pt x="105156" y="69596"/>
                </a:cubicBezTo>
                <a:close/>
                <a:moveTo>
                  <a:pt x="233553" y="109093"/>
                </a:moveTo>
                <a:lnTo>
                  <a:pt x="233553" y="97535"/>
                </a:lnTo>
                <a:cubicBezTo>
                  <a:pt x="227457" y="106426"/>
                  <a:pt x="219075" y="110871"/>
                  <a:pt x="208534" y="110871"/>
                </a:cubicBezTo>
                <a:cubicBezTo>
                  <a:pt x="203835" y="110871"/>
                  <a:pt x="199517" y="109982"/>
                  <a:pt x="195453" y="108204"/>
                </a:cubicBezTo>
                <a:cubicBezTo>
                  <a:pt x="191389" y="106426"/>
                  <a:pt x="188341" y="104140"/>
                  <a:pt x="186436" y="101473"/>
                </a:cubicBezTo>
                <a:cubicBezTo>
                  <a:pt x="184404" y="98806"/>
                  <a:pt x="183134" y="95504"/>
                  <a:pt x="182245" y="91566"/>
                </a:cubicBezTo>
                <a:cubicBezTo>
                  <a:pt x="181737" y="88900"/>
                  <a:pt x="181483" y="84709"/>
                  <a:pt x="181483" y="78994"/>
                </a:cubicBezTo>
                <a:lnTo>
                  <a:pt x="181483" y="30098"/>
                </a:lnTo>
                <a:lnTo>
                  <a:pt x="194818" y="30098"/>
                </a:lnTo>
                <a:lnTo>
                  <a:pt x="194818" y="73914"/>
                </a:lnTo>
                <a:cubicBezTo>
                  <a:pt x="194818" y="80898"/>
                  <a:pt x="195072" y="85598"/>
                  <a:pt x="195707" y="88010"/>
                </a:cubicBezTo>
                <a:cubicBezTo>
                  <a:pt x="196469" y="91566"/>
                  <a:pt x="198247" y="94360"/>
                  <a:pt x="201041" y="96393"/>
                </a:cubicBezTo>
                <a:cubicBezTo>
                  <a:pt x="203708" y="98298"/>
                  <a:pt x="207137" y="99314"/>
                  <a:pt x="211201" y="99314"/>
                </a:cubicBezTo>
                <a:cubicBezTo>
                  <a:pt x="215138" y="99314"/>
                  <a:pt x="218948" y="98298"/>
                  <a:pt x="222504" y="96266"/>
                </a:cubicBezTo>
                <a:cubicBezTo>
                  <a:pt x="225933" y="94234"/>
                  <a:pt x="228473" y="91440"/>
                  <a:pt x="229997" y="87884"/>
                </a:cubicBezTo>
                <a:cubicBezTo>
                  <a:pt x="231394" y="84328"/>
                  <a:pt x="232156" y="79121"/>
                  <a:pt x="232156" y="72390"/>
                </a:cubicBezTo>
                <a:lnTo>
                  <a:pt x="232156" y="30098"/>
                </a:lnTo>
                <a:lnTo>
                  <a:pt x="245491" y="30098"/>
                </a:lnTo>
                <a:lnTo>
                  <a:pt x="245491" y="109093"/>
                </a:lnTo>
                <a:close/>
                <a:moveTo>
                  <a:pt x="266954" y="109093"/>
                </a:moveTo>
                <a:lnTo>
                  <a:pt x="266954" y="30098"/>
                </a:lnTo>
                <a:lnTo>
                  <a:pt x="279019" y="30098"/>
                </a:lnTo>
                <a:lnTo>
                  <a:pt x="279019" y="42037"/>
                </a:lnTo>
                <a:cubicBezTo>
                  <a:pt x="282067" y="36448"/>
                  <a:pt x="284988" y="32766"/>
                  <a:pt x="287528" y="30988"/>
                </a:cubicBezTo>
                <a:cubicBezTo>
                  <a:pt x="290195" y="29210"/>
                  <a:pt x="292989" y="28321"/>
                  <a:pt x="296164" y="28321"/>
                </a:cubicBezTo>
                <a:cubicBezTo>
                  <a:pt x="300609" y="28321"/>
                  <a:pt x="305181" y="29718"/>
                  <a:pt x="309880" y="32639"/>
                </a:cubicBezTo>
                <a:lnTo>
                  <a:pt x="305308" y="45085"/>
                </a:lnTo>
                <a:cubicBezTo>
                  <a:pt x="302006" y="43053"/>
                  <a:pt x="298704" y="42164"/>
                  <a:pt x="295402" y="42164"/>
                </a:cubicBezTo>
                <a:cubicBezTo>
                  <a:pt x="292481" y="42164"/>
                  <a:pt x="289941" y="43053"/>
                  <a:pt x="287528" y="44704"/>
                </a:cubicBezTo>
                <a:cubicBezTo>
                  <a:pt x="285242" y="46482"/>
                  <a:pt x="283591" y="49022"/>
                  <a:pt x="282575" y="52070"/>
                </a:cubicBezTo>
                <a:cubicBezTo>
                  <a:pt x="281051" y="56896"/>
                  <a:pt x="280416" y="62103"/>
                  <a:pt x="280416" y="67691"/>
                </a:cubicBezTo>
                <a:lnTo>
                  <a:pt x="280416" y="109093"/>
                </a:lnTo>
                <a:close/>
              </a:path>
            </a:pathLst>
          </a:custGeom>
          <a:solidFill>
            <a:srgbClr val="FFFFFF"/>
          </a:solidFill>
        </p:spPr>
        <p:txBody>
          <a:bodyPr wrap="square" lIns="0" tIns="0" rIns="0" bIns="0" rtlCol="0">
            <a:noAutofit/>
          </a:bodyPr>
          <a:lstStyle/>
          <a:p>
            <a:endParaRPr/>
          </a:p>
        </p:txBody>
      </p:sp>
      <p:sp>
        <p:nvSpPr>
          <p:cNvPr id="34" name="object 77"/>
          <p:cNvSpPr/>
          <p:nvPr/>
        </p:nvSpPr>
        <p:spPr>
          <a:xfrm>
            <a:off x="4282313" y="1867534"/>
            <a:ext cx="735965" cy="139319"/>
          </a:xfrm>
          <a:custGeom>
            <a:avLst/>
            <a:gdLst/>
            <a:ahLst/>
            <a:cxnLst/>
            <a:rect l="l" t="t" r="r" b="b"/>
            <a:pathLst>
              <a:path w="735965" h="139319">
                <a:moveTo>
                  <a:pt x="0" y="109094"/>
                </a:moveTo>
                <a:lnTo>
                  <a:pt x="41910" y="0"/>
                </a:lnTo>
                <a:lnTo>
                  <a:pt x="57531" y="0"/>
                </a:lnTo>
                <a:lnTo>
                  <a:pt x="102108" y="109094"/>
                </a:lnTo>
                <a:lnTo>
                  <a:pt x="85725" y="109094"/>
                </a:lnTo>
                <a:lnTo>
                  <a:pt x="73025" y="76074"/>
                </a:lnTo>
                <a:lnTo>
                  <a:pt x="27305" y="76074"/>
                </a:lnTo>
                <a:lnTo>
                  <a:pt x="15367" y="109094"/>
                </a:lnTo>
                <a:close/>
                <a:moveTo>
                  <a:pt x="31496" y="64263"/>
                </a:moveTo>
                <a:lnTo>
                  <a:pt x="68453" y="64263"/>
                </a:lnTo>
                <a:lnTo>
                  <a:pt x="57150" y="34037"/>
                </a:lnTo>
                <a:cubicBezTo>
                  <a:pt x="53594" y="24893"/>
                  <a:pt x="51054" y="17400"/>
                  <a:pt x="49403" y="11431"/>
                </a:cubicBezTo>
                <a:cubicBezTo>
                  <a:pt x="48006" y="18416"/>
                  <a:pt x="45974" y="25401"/>
                  <a:pt x="43561" y="32259"/>
                </a:cubicBezTo>
                <a:close/>
                <a:moveTo>
                  <a:pt x="112395" y="139320"/>
                </a:moveTo>
                <a:lnTo>
                  <a:pt x="112395" y="30100"/>
                </a:lnTo>
                <a:lnTo>
                  <a:pt x="124587" y="30100"/>
                </a:lnTo>
                <a:lnTo>
                  <a:pt x="124587" y="40387"/>
                </a:lnTo>
                <a:cubicBezTo>
                  <a:pt x="127508" y="36323"/>
                  <a:pt x="130810" y="33275"/>
                  <a:pt x="134366" y="31243"/>
                </a:cubicBezTo>
                <a:cubicBezTo>
                  <a:pt x="138049" y="29338"/>
                  <a:pt x="142367" y="28322"/>
                  <a:pt x="147574" y="28322"/>
                </a:cubicBezTo>
                <a:cubicBezTo>
                  <a:pt x="154305" y="28322"/>
                  <a:pt x="160274" y="29973"/>
                  <a:pt x="165354" y="33529"/>
                </a:cubicBezTo>
                <a:cubicBezTo>
                  <a:pt x="170561" y="36958"/>
                  <a:pt x="174498" y="41911"/>
                  <a:pt x="177038" y="48134"/>
                </a:cubicBezTo>
                <a:cubicBezTo>
                  <a:pt x="179705" y="54484"/>
                  <a:pt x="180975" y="61469"/>
                  <a:pt x="180975" y="68962"/>
                </a:cubicBezTo>
                <a:cubicBezTo>
                  <a:pt x="180975" y="77090"/>
                  <a:pt x="179578" y="84329"/>
                  <a:pt x="176657" y="90806"/>
                </a:cubicBezTo>
                <a:cubicBezTo>
                  <a:pt x="173736" y="97283"/>
                  <a:pt x="169545" y="102236"/>
                  <a:pt x="164084" y="105665"/>
                </a:cubicBezTo>
                <a:cubicBezTo>
                  <a:pt x="158496" y="109094"/>
                  <a:pt x="152654" y="110872"/>
                  <a:pt x="146558" y="110872"/>
                </a:cubicBezTo>
                <a:cubicBezTo>
                  <a:pt x="142113" y="110872"/>
                  <a:pt x="138049" y="109983"/>
                  <a:pt x="134620" y="108078"/>
                </a:cubicBezTo>
                <a:cubicBezTo>
                  <a:pt x="131064" y="106173"/>
                  <a:pt x="128143" y="103760"/>
                  <a:pt x="125857" y="100966"/>
                </a:cubicBezTo>
                <a:lnTo>
                  <a:pt x="125857" y="139320"/>
                </a:lnTo>
                <a:close/>
                <a:moveTo>
                  <a:pt x="124587" y="69978"/>
                </a:moveTo>
                <a:cubicBezTo>
                  <a:pt x="124587" y="80138"/>
                  <a:pt x="126619" y="87758"/>
                  <a:pt x="130683" y="92584"/>
                </a:cubicBezTo>
                <a:cubicBezTo>
                  <a:pt x="134874" y="97410"/>
                  <a:pt x="139827" y="99823"/>
                  <a:pt x="145669" y="99823"/>
                </a:cubicBezTo>
                <a:cubicBezTo>
                  <a:pt x="151638" y="99823"/>
                  <a:pt x="156718" y="97410"/>
                  <a:pt x="161036" y="92330"/>
                </a:cubicBezTo>
                <a:cubicBezTo>
                  <a:pt x="165227" y="87250"/>
                  <a:pt x="167386" y="79503"/>
                  <a:pt x="167386" y="68962"/>
                </a:cubicBezTo>
                <a:cubicBezTo>
                  <a:pt x="167386" y="58802"/>
                  <a:pt x="165227" y="51309"/>
                  <a:pt x="161163" y="46229"/>
                </a:cubicBezTo>
                <a:cubicBezTo>
                  <a:pt x="156972" y="41276"/>
                  <a:pt x="152019" y="38736"/>
                  <a:pt x="146304" y="38736"/>
                </a:cubicBezTo>
                <a:cubicBezTo>
                  <a:pt x="140589" y="38736"/>
                  <a:pt x="135509" y="41403"/>
                  <a:pt x="131191" y="46737"/>
                </a:cubicBezTo>
                <a:cubicBezTo>
                  <a:pt x="126746" y="52071"/>
                  <a:pt x="124587" y="59818"/>
                  <a:pt x="124587" y="69978"/>
                </a:cubicBezTo>
                <a:close/>
                <a:moveTo>
                  <a:pt x="197739" y="139320"/>
                </a:moveTo>
                <a:lnTo>
                  <a:pt x="197739" y="30100"/>
                </a:lnTo>
                <a:lnTo>
                  <a:pt x="209931" y="30100"/>
                </a:lnTo>
                <a:lnTo>
                  <a:pt x="209931" y="40387"/>
                </a:lnTo>
                <a:cubicBezTo>
                  <a:pt x="212852" y="36323"/>
                  <a:pt x="216154" y="33275"/>
                  <a:pt x="219710" y="31243"/>
                </a:cubicBezTo>
                <a:cubicBezTo>
                  <a:pt x="223393" y="29338"/>
                  <a:pt x="227711" y="28322"/>
                  <a:pt x="232918" y="28322"/>
                </a:cubicBezTo>
                <a:cubicBezTo>
                  <a:pt x="239649" y="28322"/>
                  <a:pt x="245618" y="29973"/>
                  <a:pt x="250698" y="33529"/>
                </a:cubicBezTo>
                <a:cubicBezTo>
                  <a:pt x="255905" y="36958"/>
                  <a:pt x="259842" y="41911"/>
                  <a:pt x="262382" y="48134"/>
                </a:cubicBezTo>
                <a:cubicBezTo>
                  <a:pt x="265049" y="54484"/>
                  <a:pt x="266319" y="61469"/>
                  <a:pt x="266319" y="68962"/>
                </a:cubicBezTo>
                <a:cubicBezTo>
                  <a:pt x="266319" y="77090"/>
                  <a:pt x="264922" y="84329"/>
                  <a:pt x="262001" y="90806"/>
                </a:cubicBezTo>
                <a:cubicBezTo>
                  <a:pt x="259080" y="97283"/>
                  <a:pt x="254889" y="102236"/>
                  <a:pt x="249428" y="105665"/>
                </a:cubicBezTo>
                <a:cubicBezTo>
                  <a:pt x="243840" y="109094"/>
                  <a:pt x="237998" y="110872"/>
                  <a:pt x="231902" y="110872"/>
                </a:cubicBezTo>
                <a:cubicBezTo>
                  <a:pt x="227457" y="110872"/>
                  <a:pt x="223393" y="109983"/>
                  <a:pt x="219964" y="108078"/>
                </a:cubicBezTo>
                <a:cubicBezTo>
                  <a:pt x="216408" y="106173"/>
                  <a:pt x="213487" y="103760"/>
                  <a:pt x="211201" y="100966"/>
                </a:cubicBezTo>
                <a:lnTo>
                  <a:pt x="211201" y="139320"/>
                </a:lnTo>
                <a:close/>
                <a:moveTo>
                  <a:pt x="209931" y="69978"/>
                </a:moveTo>
                <a:cubicBezTo>
                  <a:pt x="209931" y="80138"/>
                  <a:pt x="211963" y="87758"/>
                  <a:pt x="216027" y="92584"/>
                </a:cubicBezTo>
                <a:cubicBezTo>
                  <a:pt x="220218" y="97410"/>
                  <a:pt x="225171" y="99823"/>
                  <a:pt x="231013" y="99823"/>
                </a:cubicBezTo>
                <a:cubicBezTo>
                  <a:pt x="236982" y="99823"/>
                  <a:pt x="242062" y="97410"/>
                  <a:pt x="246380" y="92330"/>
                </a:cubicBezTo>
                <a:cubicBezTo>
                  <a:pt x="250571" y="87250"/>
                  <a:pt x="252730" y="79503"/>
                  <a:pt x="252730" y="68962"/>
                </a:cubicBezTo>
                <a:cubicBezTo>
                  <a:pt x="252730" y="58802"/>
                  <a:pt x="250571" y="51309"/>
                  <a:pt x="246507" y="46229"/>
                </a:cubicBezTo>
                <a:cubicBezTo>
                  <a:pt x="242316" y="41276"/>
                  <a:pt x="237363" y="38736"/>
                  <a:pt x="231648" y="38736"/>
                </a:cubicBezTo>
                <a:cubicBezTo>
                  <a:pt x="225933" y="38736"/>
                  <a:pt x="220853" y="41403"/>
                  <a:pt x="216535" y="46737"/>
                </a:cubicBezTo>
                <a:cubicBezTo>
                  <a:pt x="212090" y="52071"/>
                  <a:pt x="209931" y="59818"/>
                  <a:pt x="209931" y="69978"/>
                </a:cubicBezTo>
                <a:close/>
                <a:moveTo>
                  <a:pt x="282829" y="109094"/>
                </a:moveTo>
                <a:lnTo>
                  <a:pt x="282829" y="0"/>
                </a:lnTo>
                <a:lnTo>
                  <a:pt x="296164" y="0"/>
                </a:lnTo>
                <a:lnTo>
                  <a:pt x="296164" y="109094"/>
                </a:lnTo>
                <a:close/>
                <a:moveTo>
                  <a:pt x="316738" y="15368"/>
                </a:moveTo>
                <a:lnTo>
                  <a:pt x="316738" y="0"/>
                </a:lnTo>
                <a:lnTo>
                  <a:pt x="330073" y="0"/>
                </a:lnTo>
                <a:lnTo>
                  <a:pt x="330073" y="15368"/>
                </a:lnTo>
                <a:close/>
                <a:moveTo>
                  <a:pt x="316738" y="109094"/>
                </a:moveTo>
                <a:lnTo>
                  <a:pt x="316738" y="30100"/>
                </a:lnTo>
                <a:lnTo>
                  <a:pt x="330073" y="30100"/>
                </a:lnTo>
                <a:lnTo>
                  <a:pt x="330073" y="109094"/>
                </a:lnTo>
                <a:close/>
                <a:moveTo>
                  <a:pt x="401701" y="80138"/>
                </a:moveTo>
                <a:lnTo>
                  <a:pt x="414909" y="81916"/>
                </a:lnTo>
                <a:cubicBezTo>
                  <a:pt x="413512" y="90933"/>
                  <a:pt x="409829" y="98045"/>
                  <a:pt x="403860" y="103125"/>
                </a:cubicBezTo>
                <a:cubicBezTo>
                  <a:pt x="397891" y="108332"/>
                  <a:pt x="390652" y="110872"/>
                  <a:pt x="382016" y="110872"/>
                </a:cubicBezTo>
                <a:cubicBezTo>
                  <a:pt x="371221" y="110872"/>
                  <a:pt x="362458" y="107316"/>
                  <a:pt x="355981" y="100331"/>
                </a:cubicBezTo>
                <a:cubicBezTo>
                  <a:pt x="349377" y="93219"/>
                  <a:pt x="346075" y="83059"/>
                  <a:pt x="346075" y="69851"/>
                </a:cubicBezTo>
                <a:cubicBezTo>
                  <a:pt x="346075" y="61342"/>
                  <a:pt x="347472" y="53849"/>
                  <a:pt x="350266" y="47499"/>
                </a:cubicBezTo>
                <a:cubicBezTo>
                  <a:pt x="353187" y="41022"/>
                  <a:pt x="357505" y="36323"/>
                  <a:pt x="363220" y="33021"/>
                </a:cubicBezTo>
                <a:cubicBezTo>
                  <a:pt x="369062" y="29846"/>
                  <a:pt x="375285" y="28322"/>
                  <a:pt x="382143" y="28322"/>
                </a:cubicBezTo>
                <a:cubicBezTo>
                  <a:pt x="390652" y="28322"/>
                  <a:pt x="397637" y="30481"/>
                  <a:pt x="403098" y="34799"/>
                </a:cubicBezTo>
                <a:cubicBezTo>
                  <a:pt x="408559" y="39117"/>
                  <a:pt x="412115" y="45340"/>
                  <a:pt x="413639" y="53341"/>
                </a:cubicBezTo>
                <a:lnTo>
                  <a:pt x="400558" y="55246"/>
                </a:lnTo>
                <a:cubicBezTo>
                  <a:pt x="399415" y="50039"/>
                  <a:pt x="397129" y="45975"/>
                  <a:pt x="394081" y="43308"/>
                </a:cubicBezTo>
                <a:cubicBezTo>
                  <a:pt x="390906" y="40641"/>
                  <a:pt x="387096" y="39244"/>
                  <a:pt x="382651" y="39244"/>
                </a:cubicBezTo>
                <a:cubicBezTo>
                  <a:pt x="375920" y="39244"/>
                  <a:pt x="370332" y="41657"/>
                  <a:pt x="366141" y="46610"/>
                </a:cubicBezTo>
                <a:cubicBezTo>
                  <a:pt x="361950" y="51436"/>
                  <a:pt x="359791" y="59056"/>
                  <a:pt x="359791" y="69470"/>
                </a:cubicBezTo>
                <a:cubicBezTo>
                  <a:pt x="359791" y="80138"/>
                  <a:pt x="361823" y="87885"/>
                  <a:pt x="365887" y="92711"/>
                </a:cubicBezTo>
                <a:cubicBezTo>
                  <a:pt x="369951" y="97410"/>
                  <a:pt x="375285" y="99823"/>
                  <a:pt x="381889" y="99823"/>
                </a:cubicBezTo>
                <a:cubicBezTo>
                  <a:pt x="387096" y="99823"/>
                  <a:pt x="391541" y="98299"/>
                  <a:pt x="395097" y="94997"/>
                </a:cubicBezTo>
                <a:cubicBezTo>
                  <a:pt x="398526" y="91822"/>
                  <a:pt x="400812" y="86869"/>
                  <a:pt x="401701" y="80138"/>
                </a:cubicBezTo>
                <a:close/>
                <a:moveTo>
                  <a:pt x="477901" y="99315"/>
                </a:moveTo>
                <a:cubicBezTo>
                  <a:pt x="472948" y="103506"/>
                  <a:pt x="468249" y="106554"/>
                  <a:pt x="463550" y="108332"/>
                </a:cubicBezTo>
                <a:cubicBezTo>
                  <a:pt x="458978" y="109983"/>
                  <a:pt x="454152" y="110872"/>
                  <a:pt x="448818" y="110872"/>
                </a:cubicBezTo>
                <a:cubicBezTo>
                  <a:pt x="440182" y="110872"/>
                  <a:pt x="433451" y="108713"/>
                  <a:pt x="428879" y="104522"/>
                </a:cubicBezTo>
                <a:cubicBezTo>
                  <a:pt x="424180" y="100331"/>
                  <a:pt x="421767" y="94870"/>
                  <a:pt x="421767" y="88266"/>
                </a:cubicBezTo>
                <a:cubicBezTo>
                  <a:pt x="421767" y="84329"/>
                  <a:pt x="422656" y="80900"/>
                  <a:pt x="424434" y="77598"/>
                </a:cubicBezTo>
                <a:cubicBezTo>
                  <a:pt x="426212" y="74423"/>
                  <a:pt x="428498" y="71883"/>
                  <a:pt x="431419" y="69978"/>
                </a:cubicBezTo>
                <a:cubicBezTo>
                  <a:pt x="434213" y="68073"/>
                  <a:pt x="437515" y="66549"/>
                  <a:pt x="441071" y="65533"/>
                </a:cubicBezTo>
                <a:cubicBezTo>
                  <a:pt x="443611" y="64898"/>
                  <a:pt x="447675" y="64136"/>
                  <a:pt x="452882" y="63501"/>
                </a:cubicBezTo>
                <a:cubicBezTo>
                  <a:pt x="463804" y="62231"/>
                  <a:pt x="471678" y="60707"/>
                  <a:pt x="476758" y="58929"/>
                </a:cubicBezTo>
                <a:cubicBezTo>
                  <a:pt x="476885" y="57151"/>
                  <a:pt x="476885" y="55881"/>
                  <a:pt x="476885" y="55500"/>
                </a:cubicBezTo>
                <a:cubicBezTo>
                  <a:pt x="476885" y="50039"/>
                  <a:pt x="475615" y="46102"/>
                  <a:pt x="473075" y="43943"/>
                </a:cubicBezTo>
                <a:cubicBezTo>
                  <a:pt x="469646" y="40895"/>
                  <a:pt x="464566" y="39371"/>
                  <a:pt x="457835" y="39371"/>
                </a:cubicBezTo>
                <a:cubicBezTo>
                  <a:pt x="451485" y="39371"/>
                  <a:pt x="446913" y="40514"/>
                  <a:pt x="443865" y="42673"/>
                </a:cubicBezTo>
                <a:cubicBezTo>
                  <a:pt x="440944" y="44832"/>
                  <a:pt x="438658" y="48769"/>
                  <a:pt x="437261" y="54357"/>
                </a:cubicBezTo>
                <a:lnTo>
                  <a:pt x="424180" y="52579"/>
                </a:lnTo>
                <a:cubicBezTo>
                  <a:pt x="425323" y="46991"/>
                  <a:pt x="427228" y="42419"/>
                  <a:pt x="430022" y="38990"/>
                </a:cubicBezTo>
                <a:cubicBezTo>
                  <a:pt x="432689" y="35561"/>
                  <a:pt x="436626" y="32894"/>
                  <a:pt x="441833" y="31116"/>
                </a:cubicBezTo>
                <a:cubicBezTo>
                  <a:pt x="447040" y="29211"/>
                  <a:pt x="453009" y="28322"/>
                  <a:pt x="459740" y="28322"/>
                </a:cubicBezTo>
                <a:cubicBezTo>
                  <a:pt x="466471" y="28322"/>
                  <a:pt x="472059" y="29084"/>
                  <a:pt x="476250" y="30608"/>
                </a:cubicBezTo>
                <a:cubicBezTo>
                  <a:pt x="480441" y="32259"/>
                  <a:pt x="483489" y="34291"/>
                  <a:pt x="485521" y="36704"/>
                </a:cubicBezTo>
                <a:cubicBezTo>
                  <a:pt x="487553" y="39117"/>
                  <a:pt x="488950" y="42038"/>
                  <a:pt x="489712" y="45721"/>
                </a:cubicBezTo>
                <a:cubicBezTo>
                  <a:pt x="490093" y="48007"/>
                  <a:pt x="490347" y="52198"/>
                  <a:pt x="490347" y="58167"/>
                </a:cubicBezTo>
                <a:lnTo>
                  <a:pt x="490347" y="75947"/>
                </a:lnTo>
                <a:cubicBezTo>
                  <a:pt x="490347" y="88393"/>
                  <a:pt x="490601" y="96267"/>
                  <a:pt x="491236" y="99569"/>
                </a:cubicBezTo>
                <a:cubicBezTo>
                  <a:pt x="491744" y="102871"/>
                  <a:pt x="492887" y="106046"/>
                  <a:pt x="494665" y="109094"/>
                </a:cubicBezTo>
                <a:lnTo>
                  <a:pt x="480568" y="109094"/>
                </a:lnTo>
                <a:cubicBezTo>
                  <a:pt x="479171" y="106300"/>
                  <a:pt x="478282" y="103125"/>
                  <a:pt x="477901" y="99315"/>
                </a:cubicBezTo>
                <a:close/>
                <a:moveTo>
                  <a:pt x="476758" y="69470"/>
                </a:moveTo>
                <a:cubicBezTo>
                  <a:pt x="471932" y="71375"/>
                  <a:pt x="464693" y="73153"/>
                  <a:pt x="454914" y="74550"/>
                </a:cubicBezTo>
                <a:cubicBezTo>
                  <a:pt x="449453" y="75312"/>
                  <a:pt x="445516" y="76201"/>
                  <a:pt x="443230" y="77217"/>
                </a:cubicBezTo>
                <a:cubicBezTo>
                  <a:pt x="440944" y="78106"/>
                  <a:pt x="439166" y="79630"/>
                  <a:pt x="438023" y="81535"/>
                </a:cubicBezTo>
                <a:cubicBezTo>
                  <a:pt x="436753" y="83440"/>
                  <a:pt x="436118" y="85599"/>
                  <a:pt x="436118" y="87885"/>
                </a:cubicBezTo>
                <a:cubicBezTo>
                  <a:pt x="436118" y="91441"/>
                  <a:pt x="437515" y="94489"/>
                  <a:pt x="440182" y="96775"/>
                </a:cubicBezTo>
                <a:cubicBezTo>
                  <a:pt x="442849" y="99188"/>
                  <a:pt x="446786" y="100331"/>
                  <a:pt x="451993" y="100331"/>
                </a:cubicBezTo>
                <a:cubicBezTo>
                  <a:pt x="457200" y="100331"/>
                  <a:pt x="461772" y="99315"/>
                  <a:pt x="465836" y="97029"/>
                </a:cubicBezTo>
                <a:cubicBezTo>
                  <a:pt x="469773" y="94743"/>
                  <a:pt x="472821" y="91695"/>
                  <a:pt x="474599" y="87758"/>
                </a:cubicBezTo>
                <a:cubicBezTo>
                  <a:pt x="476123" y="84710"/>
                  <a:pt x="476758" y="80265"/>
                  <a:pt x="476758" y="74296"/>
                </a:cubicBezTo>
                <a:close/>
                <a:moveTo>
                  <a:pt x="540893" y="97156"/>
                </a:moveTo>
                <a:lnTo>
                  <a:pt x="542925" y="108967"/>
                </a:lnTo>
                <a:cubicBezTo>
                  <a:pt x="539115" y="109729"/>
                  <a:pt x="535686" y="110110"/>
                  <a:pt x="532765" y="110110"/>
                </a:cubicBezTo>
                <a:cubicBezTo>
                  <a:pt x="527939" y="110110"/>
                  <a:pt x="524129" y="109348"/>
                  <a:pt x="521462" y="107824"/>
                </a:cubicBezTo>
                <a:cubicBezTo>
                  <a:pt x="518795" y="106300"/>
                  <a:pt x="516890" y="104268"/>
                  <a:pt x="515747" y="101728"/>
                </a:cubicBezTo>
                <a:cubicBezTo>
                  <a:pt x="514731" y="99315"/>
                  <a:pt x="514223" y="93981"/>
                  <a:pt x="514223" y="85980"/>
                </a:cubicBezTo>
                <a:lnTo>
                  <a:pt x="514223" y="40514"/>
                </a:lnTo>
                <a:lnTo>
                  <a:pt x="504317" y="40514"/>
                </a:lnTo>
                <a:lnTo>
                  <a:pt x="504317" y="30100"/>
                </a:lnTo>
                <a:lnTo>
                  <a:pt x="514223" y="30100"/>
                </a:lnTo>
                <a:lnTo>
                  <a:pt x="514223" y="10542"/>
                </a:lnTo>
                <a:lnTo>
                  <a:pt x="527431" y="2414"/>
                </a:lnTo>
                <a:lnTo>
                  <a:pt x="527431" y="30100"/>
                </a:lnTo>
                <a:lnTo>
                  <a:pt x="540893" y="30100"/>
                </a:lnTo>
                <a:lnTo>
                  <a:pt x="540893" y="40514"/>
                </a:lnTo>
                <a:lnTo>
                  <a:pt x="527431" y="40514"/>
                </a:lnTo>
                <a:lnTo>
                  <a:pt x="527431" y="86742"/>
                </a:lnTo>
                <a:cubicBezTo>
                  <a:pt x="527431" y="90552"/>
                  <a:pt x="527685" y="92965"/>
                  <a:pt x="528193" y="94108"/>
                </a:cubicBezTo>
                <a:cubicBezTo>
                  <a:pt x="528701" y="95124"/>
                  <a:pt x="529463" y="96013"/>
                  <a:pt x="530479" y="96648"/>
                </a:cubicBezTo>
                <a:cubicBezTo>
                  <a:pt x="531622" y="97283"/>
                  <a:pt x="533146" y="97664"/>
                  <a:pt x="535051" y="97664"/>
                </a:cubicBezTo>
                <a:cubicBezTo>
                  <a:pt x="536575" y="97664"/>
                  <a:pt x="538480" y="97410"/>
                  <a:pt x="540893" y="97156"/>
                </a:cubicBezTo>
                <a:close/>
                <a:moveTo>
                  <a:pt x="554482" y="15368"/>
                </a:moveTo>
                <a:lnTo>
                  <a:pt x="554482" y="0"/>
                </a:lnTo>
                <a:lnTo>
                  <a:pt x="567817" y="0"/>
                </a:lnTo>
                <a:lnTo>
                  <a:pt x="567817" y="15368"/>
                </a:lnTo>
                <a:close/>
                <a:moveTo>
                  <a:pt x="554482" y="109094"/>
                </a:moveTo>
                <a:lnTo>
                  <a:pt x="554482" y="30100"/>
                </a:lnTo>
                <a:lnTo>
                  <a:pt x="567817" y="30100"/>
                </a:lnTo>
                <a:lnTo>
                  <a:pt x="567817" y="109094"/>
                </a:lnTo>
                <a:close/>
                <a:moveTo>
                  <a:pt x="582930" y="69597"/>
                </a:moveTo>
                <a:cubicBezTo>
                  <a:pt x="582930" y="54992"/>
                  <a:pt x="586994" y="44070"/>
                  <a:pt x="595122" y="37085"/>
                </a:cubicBezTo>
                <a:cubicBezTo>
                  <a:pt x="601980" y="31243"/>
                  <a:pt x="610235" y="28322"/>
                  <a:pt x="620014" y="28322"/>
                </a:cubicBezTo>
                <a:cubicBezTo>
                  <a:pt x="630809" y="28322"/>
                  <a:pt x="639699" y="31878"/>
                  <a:pt x="646684" y="38990"/>
                </a:cubicBezTo>
                <a:cubicBezTo>
                  <a:pt x="653542" y="46102"/>
                  <a:pt x="656971" y="55881"/>
                  <a:pt x="656971" y="68454"/>
                </a:cubicBezTo>
                <a:cubicBezTo>
                  <a:pt x="656971" y="78614"/>
                  <a:pt x="655447" y="86615"/>
                  <a:pt x="652399" y="92457"/>
                </a:cubicBezTo>
                <a:cubicBezTo>
                  <a:pt x="649351" y="98299"/>
                  <a:pt x="644906" y="102871"/>
                  <a:pt x="639064" y="106046"/>
                </a:cubicBezTo>
                <a:cubicBezTo>
                  <a:pt x="633222" y="109221"/>
                  <a:pt x="626872" y="110872"/>
                  <a:pt x="620014" y="110872"/>
                </a:cubicBezTo>
                <a:cubicBezTo>
                  <a:pt x="608965" y="110872"/>
                  <a:pt x="599948" y="107316"/>
                  <a:pt x="593217" y="100204"/>
                </a:cubicBezTo>
                <a:cubicBezTo>
                  <a:pt x="586359" y="93092"/>
                  <a:pt x="582930" y="82932"/>
                  <a:pt x="582930" y="69597"/>
                </a:cubicBezTo>
                <a:close/>
                <a:moveTo>
                  <a:pt x="596646" y="69597"/>
                </a:moveTo>
                <a:cubicBezTo>
                  <a:pt x="596646" y="79757"/>
                  <a:pt x="598932" y="87250"/>
                  <a:pt x="603377" y="92330"/>
                </a:cubicBezTo>
                <a:cubicBezTo>
                  <a:pt x="607695" y="97410"/>
                  <a:pt x="613283" y="99823"/>
                  <a:pt x="620014" y="99823"/>
                </a:cubicBezTo>
                <a:cubicBezTo>
                  <a:pt x="626618" y="99823"/>
                  <a:pt x="632206" y="97283"/>
                  <a:pt x="636524" y="92330"/>
                </a:cubicBezTo>
                <a:cubicBezTo>
                  <a:pt x="640969" y="87250"/>
                  <a:pt x="643255" y="79503"/>
                  <a:pt x="643255" y="69089"/>
                </a:cubicBezTo>
                <a:cubicBezTo>
                  <a:pt x="643255" y="59310"/>
                  <a:pt x="640969" y="51944"/>
                  <a:pt x="636524" y="46864"/>
                </a:cubicBezTo>
                <a:cubicBezTo>
                  <a:pt x="632079" y="41911"/>
                  <a:pt x="626618" y="39371"/>
                  <a:pt x="620014" y="39371"/>
                </a:cubicBezTo>
                <a:cubicBezTo>
                  <a:pt x="613283" y="39371"/>
                  <a:pt x="607695" y="41911"/>
                  <a:pt x="603377" y="46864"/>
                </a:cubicBezTo>
                <a:cubicBezTo>
                  <a:pt x="598932" y="51944"/>
                  <a:pt x="596646" y="59437"/>
                  <a:pt x="596646" y="69597"/>
                </a:cubicBezTo>
                <a:close/>
                <a:moveTo>
                  <a:pt x="671703" y="109094"/>
                </a:moveTo>
                <a:lnTo>
                  <a:pt x="671703" y="30100"/>
                </a:lnTo>
                <a:lnTo>
                  <a:pt x="683768" y="30100"/>
                </a:lnTo>
                <a:lnTo>
                  <a:pt x="683768" y="41276"/>
                </a:lnTo>
                <a:cubicBezTo>
                  <a:pt x="689610" y="32640"/>
                  <a:pt x="697992" y="28322"/>
                  <a:pt x="708914" y="28322"/>
                </a:cubicBezTo>
                <a:cubicBezTo>
                  <a:pt x="713740" y="28322"/>
                  <a:pt x="718058" y="29084"/>
                  <a:pt x="722122" y="30862"/>
                </a:cubicBezTo>
                <a:cubicBezTo>
                  <a:pt x="726059" y="32513"/>
                  <a:pt x="729107" y="34799"/>
                  <a:pt x="731012" y="37593"/>
                </a:cubicBezTo>
                <a:cubicBezTo>
                  <a:pt x="733044" y="40387"/>
                  <a:pt x="734441" y="43689"/>
                  <a:pt x="735203" y="47499"/>
                </a:cubicBezTo>
                <a:cubicBezTo>
                  <a:pt x="735711" y="49912"/>
                  <a:pt x="735965" y="54357"/>
                  <a:pt x="735965" y="60453"/>
                </a:cubicBezTo>
                <a:lnTo>
                  <a:pt x="735965" y="109094"/>
                </a:lnTo>
                <a:lnTo>
                  <a:pt x="722503" y="109094"/>
                </a:lnTo>
                <a:lnTo>
                  <a:pt x="722503" y="60961"/>
                </a:lnTo>
                <a:cubicBezTo>
                  <a:pt x="722503" y="55627"/>
                  <a:pt x="721995" y="51436"/>
                  <a:pt x="720979" y="48769"/>
                </a:cubicBezTo>
                <a:cubicBezTo>
                  <a:pt x="719963" y="46102"/>
                  <a:pt x="718058" y="43943"/>
                  <a:pt x="715391" y="42292"/>
                </a:cubicBezTo>
                <a:cubicBezTo>
                  <a:pt x="712851" y="40641"/>
                  <a:pt x="709676" y="39879"/>
                  <a:pt x="706120" y="39879"/>
                </a:cubicBezTo>
                <a:cubicBezTo>
                  <a:pt x="700405" y="39879"/>
                  <a:pt x="695452" y="41657"/>
                  <a:pt x="691388" y="45340"/>
                </a:cubicBezTo>
                <a:cubicBezTo>
                  <a:pt x="687197" y="48896"/>
                  <a:pt x="685165" y="55754"/>
                  <a:pt x="685165" y="65914"/>
                </a:cubicBezTo>
                <a:lnTo>
                  <a:pt x="685165" y="109094"/>
                </a:lnTo>
                <a:close/>
              </a:path>
            </a:pathLst>
          </a:custGeom>
          <a:solidFill>
            <a:srgbClr val="FFFFFF"/>
          </a:solidFill>
        </p:spPr>
        <p:txBody>
          <a:bodyPr wrap="square" lIns="0" tIns="0" rIns="0" bIns="0" rtlCol="0">
            <a:noAutofit/>
          </a:bodyPr>
          <a:lstStyle/>
          <a:p>
            <a:endParaRPr/>
          </a:p>
        </p:txBody>
      </p:sp>
      <p:pic>
        <p:nvPicPr>
          <p:cNvPr id="35"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72014" y="2225226"/>
            <a:ext cx="420724" cy="232420"/>
          </a:xfrm>
          <a:prstGeom prst="rect">
            <a:avLst/>
          </a:prstGeom>
        </p:spPr>
      </p:pic>
      <p:pic>
        <p:nvPicPr>
          <p:cNvPr id="36"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15962" y="1475537"/>
            <a:ext cx="1035026" cy="1117163"/>
          </a:xfrm>
          <a:prstGeom prst="rect">
            <a:avLst/>
          </a:prstGeom>
        </p:spPr>
      </p:pic>
      <p:pic>
        <p:nvPicPr>
          <p:cNvPr id="37"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25868" y="1575816"/>
            <a:ext cx="1008888" cy="551687"/>
          </a:xfrm>
          <a:prstGeom prst="rect">
            <a:avLst/>
          </a:prstGeom>
        </p:spPr>
      </p:pic>
      <p:pic>
        <p:nvPicPr>
          <p:cNvPr id="38"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2819" y="1578864"/>
            <a:ext cx="1056132" cy="588264"/>
          </a:xfrm>
          <a:prstGeom prst="rect">
            <a:avLst/>
          </a:prstGeom>
        </p:spPr>
      </p:pic>
      <p:sp>
        <p:nvSpPr>
          <p:cNvPr id="39" name="object 78"/>
          <p:cNvSpPr/>
          <p:nvPr/>
        </p:nvSpPr>
        <p:spPr>
          <a:xfrm>
            <a:off x="7373112" y="1600200"/>
            <a:ext cx="914641" cy="457200"/>
          </a:xfrm>
          <a:custGeom>
            <a:avLst/>
            <a:gdLst/>
            <a:ahLst/>
            <a:cxnLst/>
            <a:rect l="l" t="t" r="r" b="b"/>
            <a:pathLst>
              <a:path w="914641" h="457200">
                <a:moveTo>
                  <a:pt x="0" y="0"/>
                </a:moveTo>
                <a:lnTo>
                  <a:pt x="0" y="457200"/>
                </a:lnTo>
                <a:lnTo>
                  <a:pt x="914641" y="457200"/>
                </a:lnTo>
                <a:lnTo>
                  <a:pt x="914641" y="0"/>
                </a:lnTo>
                <a:lnTo>
                  <a:pt x="0" y="0"/>
                </a:lnTo>
                <a:close/>
              </a:path>
            </a:pathLst>
          </a:custGeom>
          <a:solidFill>
            <a:srgbClr val="0088C1"/>
          </a:solidFill>
        </p:spPr>
        <p:txBody>
          <a:bodyPr wrap="square" lIns="0" tIns="0" rIns="0" bIns="0" rtlCol="0">
            <a:noAutofit/>
          </a:bodyPr>
          <a:lstStyle/>
          <a:p>
            <a:endParaRPr/>
          </a:p>
        </p:txBody>
      </p:sp>
      <p:sp>
        <p:nvSpPr>
          <p:cNvPr id="40" name="object 79"/>
          <p:cNvSpPr/>
          <p:nvPr/>
        </p:nvSpPr>
        <p:spPr>
          <a:xfrm>
            <a:off x="7368349" y="1595437"/>
            <a:ext cx="924166" cy="466725"/>
          </a:xfrm>
          <a:custGeom>
            <a:avLst/>
            <a:gdLst/>
            <a:ahLst/>
            <a:cxnLst/>
            <a:rect l="l" t="t" r="r" b="b"/>
            <a:pathLst>
              <a:path w="924166" h="466725">
                <a:moveTo>
                  <a:pt x="4763" y="4763"/>
                </a:moveTo>
                <a:lnTo>
                  <a:pt x="4763" y="461963"/>
                </a:lnTo>
                <a:lnTo>
                  <a:pt x="919404" y="461963"/>
                </a:lnTo>
                <a:lnTo>
                  <a:pt x="919404" y="4763"/>
                </a:lnTo>
                <a:lnTo>
                  <a:pt x="4763" y="4763"/>
                </a:lnTo>
                <a:close/>
              </a:path>
            </a:pathLst>
          </a:custGeom>
          <a:ln w="9525">
            <a:solidFill>
              <a:srgbClr val="F8F8F8"/>
            </a:solidFill>
          </a:ln>
        </p:spPr>
        <p:txBody>
          <a:bodyPr wrap="square" lIns="0" tIns="0" rIns="0" bIns="0" rtlCol="0">
            <a:noAutofit/>
          </a:bodyPr>
          <a:lstStyle/>
          <a:p>
            <a:endParaRPr/>
          </a:p>
        </p:txBody>
      </p:sp>
      <p:sp>
        <p:nvSpPr>
          <p:cNvPr id="41" name="object 80"/>
          <p:cNvSpPr/>
          <p:nvPr/>
        </p:nvSpPr>
        <p:spPr>
          <a:xfrm>
            <a:off x="7677277" y="1684655"/>
            <a:ext cx="309879" cy="110871"/>
          </a:xfrm>
          <a:custGeom>
            <a:avLst/>
            <a:gdLst/>
            <a:ahLst/>
            <a:cxnLst/>
            <a:rect l="l" t="t" r="r" b="b"/>
            <a:pathLst>
              <a:path w="309879" h="110871">
                <a:moveTo>
                  <a:pt x="42037" y="109093"/>
                </a:moveTo>
                <a:lnTo>
                  <a:pt x="42037" y="62865"/>
                </a:lnTo>
                <a:lnTo>
                  <a:pt x="0" y="0"/>
                </a:lnTo>
                <a:lnTo>
                  <a:pt x="17526" y="0"/>
                </a:lnTo>
                <a:lnTo>
                  <a:pt x="39116" y="32893"/>
                </a:lnTo>
                <a:cubicBezTo>
                  <a:pt x="43053" y="38989"/>
                  <a:pt x="46736" y="45212"/>
                  <a:pt x="50165" y="51308"/>
                </a:cubicBezTo>
                <a:cubicBezTo>
                  <a:pt x="53466" y="45593"/>
                  <a:pt x="57404" y="39243"/>
                  <a:pt x="62103" y="32131"/>
                </a:cubicBezTo>
                <a:lnTo>
                  <a:pt x="83185" y="0"/>
                </a:lnTo>
                <a:lnTo>
                  <a:pt x="99949" y="0"/>
                </a:lnTo>
                <a:lnTo>
                  <a:pt x="56515" y="62865"/>
                </a:lnTo>
                <a:lnTo>
                  <a:pt x="56515" y="109093"/>
                </a:lnTo>
                <a:close/>
                <a:moveTo>
                  <a:pt x="91440" y="69596"/>
                </a:moveTo>
                <a:cubicBezTo>
                  <a:pt x="91440" y="54991"/>
                  <a:pt x="95504" y="44069"/>
                  <a:pt x="103632" y="37084"/>
                </a:cubicBezTo>
                <a:cubicBezTo>
                  <a:pt x="110490" y="31241"/>
                  <a:pt x="118745" y="28321"/>
                  <a:pt x="128524" y="28321"/>
                </a:cubicBezTo>
                <a:cubicBezTo>
                  <a:pt x="139446" y="28321"/>
                  <a:pt x="148336" y="31877"/>
                  <a:pt x="155194" y="38989"/>
                </a:cubicBezTo>
                <a:cubicBezTo>
                  <a:pt x="162052" y="46101"/>
                  <a:pt x="165480" y="55879"/>
                  <a:pt x="165480" y="68453"/>
                </a:cubicBezTo>
                <a:cubicBezTo>
                  <a:pt x="165480" y="78613"/>
                  <a:pt x="163957" y="86614"/>
                  <a:pt x="160909" y="92456"/>
                </a:cubicBezTo>
                <a:cubicBezTo>
                  <a:pt x="157861" y="98298"/>
                  <a:pt x="153416" y="102870"/>
                  <a:pt x="147574" y="106045"/>
                </a:cubicBezTo>
                <a:cubicBezTo>
                  <a:pt x="141732" y="109220"/>
                  <a:pt x="135382" y="110871"/>
                  <a:pt x="128524" y="110871"/>
                </a:cubicBezTo>
                <a:cubicBezTo>
                  <a:pt x="117475" y="110871"/>
                  <a:pt x="108585" y="107315"/>
                  <a:pt x="101727" y="100203"/>
                </a:cubicBezTo>
                <a:cubicBezTo>
                  <a:pt x="94869" y="93091"/>
                  <a:pt x="91440" y="82931"/>
                  <a:pt x="91440" y="69596"/>
                </a:cubicBezTo>
                <a:close/>
                <a:moveTo>
                  <a:pt x="105283" y="69596"/>
                </a:moveTo>
                <a:cubicBezTo>
                  <a:pt x="105283" y="79756"/>
                  <a:pt x="107441" y="87248"/>
                  <a:pt x="111887" y="92329"/>
                </a:cubicBezTo>
                <a:cubicBezTo>
                  <a:pt x="116332" y="97409"/>
                  <a:pt x="121792" y="99822"/>
                  <a:pt x="128524" y="99822"/>
                </a:cubicBezTo>
                <a:cubicBezTo>
                  <a:pt x="135128" y="99822"/>
                  <a:pt x="140716" y="97282"/>
                  <a:pt x="145161" y="92329"/>
                </a:cubicBezTo>
                <a:cubicBezTo>
                  <a:pt x="149479" y="87248"/>
                  <a:pt x="151765" y="79502"/>
                  <a:pt x="151765" y="69088"/>
                </a:cubicBezTo>
                <a:cubicBezTo>
                  <a:pt x="151765" y="59309"/>
                  <a:pt x="149479" y="51943"/>
                  <a:pt x="145034" y="46863"/>
                </a:cubicBezTo>
                <a:cubicBezTo>
                  <a:pt x="140589" y="41910"/>
                  <a:pt x="135128" y="39370"/>
                  <a:pt x="128524" y="39370"/>
                </a:cubicBezTo>
                <a:cubicBezTo>
                  <a:pt x="121792" y="39370"/>
                  <a:pt x="116332" y="41910"/>
                  <a:pt x="111887" y="46863"/>
                </a:cubicBezTo>
                <a:cubicBezTo>
                  <a:pt x="107441" y="51943"/>
                  <a:pt x="105283" y="59435"/>
                  <a:pt x="105283" y="69596"/>
                </a:cubicBezTo>
                <a:close/>
                <a:moveTo>
                  <a:pt x="233553" y="109093"/>
                </a:moveTo>
                <a:lnTo>
                  <a:pt x="233553" y="97535"/>
                </a:lnTo>
                <a:cubicBezTo>
                  <a:pt x="227457" y="106426"/>
                  <a:pt x="219075" y="110871"/>
                  <a:pt x="208534" y="110871"/>
                </a:cubicBezTo>
                <a:cubicBezTo>
                  <a:pt x="203835" y="110871"/>
                  <a:pt x="199516" y="109982"/>
                  <a:pt x="195453" y="108204"/>
                </a:cubicBezTo>
                <a:cubicBezTo>
                  <a:pt x="191389" y="106426"/>
                  <a:pt x="188467" y="104140"/>
                  <a:pt x="186436" y="101473"/>
                </a:cubicBezTo>
                <a:cubicBezTo>
                  <a:pt x="184530" y="98806"/>
                  <a:pt x="183134" y="95504"/>
                  <a:pt x="182372" y="91566"/>
                </a:cubicBezTo>
                <a:cubicBezTo>
                  <a:pt x="181737" y="88900"/>
                  <a:pt x="181483" y="84709"/>
                  <a:pt x="181483" y="78994"/>
                </a:cubicBezTo>
                <a:lnTo>
                  <a:pt x="181483" y="30098"/>
                </a:lnTo>
                <a:lnTo>
                  <a:pt x="194945" y="30098"/>
                </a:lnTo>
                <a:lnTo>
                  <a:pt x="194945" y="73914"/>
                </a:lnTo>
                <a:cubicBezTo>
                  <a:pt x="194945" y="80898"/>
                  <a:pt x="195199" y="85598"/>
                  <a:pt x="195707" y="88010"/>
                </a:cubicBezTo>
                <a:cubicBezTo>
                  <a:pt x="196596" y="91566"/>
                  <a:pt x="198374" y="94360"/>
                  <a:pt x="201041" y="96393"/>
                </a:cubicBezTo>
                <a:cubicBezTo>
                  <a:pt x="203835" y="98298"/>
                  <a:pt x="207137" y="99314"/>
                  <a:pt x="211201" y="99314"/>
                </a:cubicBezTo>
                <a:cubicBezTo>
                  <a:pt x="215265" y="99314"/>
                  <a:pt x="218948" y="98298"/>
                  <a:pt x="222504" y="96266"/>
                </a:cubicBezTo>
                <a:cubicBezTo>
                  <a:pt x="226060" y="94234"/>
                  <a:pt x="228473" y="91440"/>
                  <a:pt x="229997" y="87884"/>
                </a:cubicBezTo>
                <a:cubicBezTo>
                  <a:pt x="231394" y="84328"/>
                  <a:pt x="232155" y="79121"/>
                  <a:pt x="232155" y="72390"/>
                </a:cubicBezTo>
                <a:lnTo>
                  <a:pt x="232155" y="30098"/>
                </a:lnTo>
                <a:lnTo>
                  <a:pt x="245617" y="30098"/>
                </a:lnTo>
                <a:lnTo>
                  <a:pt x="245617" y="109093"/>
                </a:lnTo>
                <a:close/>
                <a:moveTo>
                  <a:pt x="266954" y="109093"/>
                </a:moveTo>
                <a:lnTo>
                  <a:pt x="266954" y="30098"/>
                </a:lnTo>
                <a:lnTo>
                  <a:pt x="279019" y="30098"/>
                </a:lnTo>
                <a:lnTo>
                  <a:pt x="279019" y="42037"/>
                </a:lnTo>
                <a:cubicBezTo>
                  <a:pt x="282066" y="36448"/>
                  <a:pt x="284988" y="32766"/>
                  <a:pt x="287528" y="30988"/>
                </a:cubicBezTo>
                <a:cubicBezTo>
                  <a:pt x="290195" y="29210"/>
                  <a:pt x="292989" y="28321"/>
                  <a:pt x="296164" y="28321"/>
                </a:cubicBezTo>
                <a:cubicBezTo>
                  <a:pt x="300736" y="28321"/>
                  <a:pt x="305308" y="29718"/>
                  <a:pt x="309879" y="32639"/>
                </a:cubicBezTo>
                <a:lnTo>
                  <a:pt x="305308" y="45085"/>
                </a:lnTo>
                <a:cubicBezTo>
                  <a:pt x="302005" y="43053"/>
                  <a:pt x="298830" y="42164"/>
                  <a:pt x="295529" y="42164"/>
                </a:cubicBezTo>
                <a:cubicBezTo>
                  <a:pt x="292608" y="42164"/>
                  <a:pt x="289941" y="43053"/>
                  <a:pt x="287654" y="44704"/>
                </a:cubicBezTo>
                <a:cubicBezTo>
                  <a:pt x="285241" y="46482"/>
                  <a:pt x="283591" y="49022"/>
                  <a:pt x="282575" y="52070"/>
                </a:cubicBezTo>
                <a:cubicBezTo>
                  <a:pt x="281178" y="56896"/>
                  <a:pt x="280416" y="62103"/>
                  <a:pt x="280416" y="67691"/>
                </a:cubicBezTo>
                <a:lnTo>
                  <a:pt x="280416" y="109093"/>
                </a:lnTo>
                <a:close/>
              </a:path>
            </a:pathLst>
          </a:custGeom>
          <a:solidFill>
            <a:srgbClr val="FFFFFF"/>
          </a:solidFill>
        </p:spPr>
        <p:txBody>
          <a:bodyPr wrap="square" lIns="0" tIns="0" rIns="0" bIns="0" rtlCol="0">
            <a:noAutofit/>
          </a:bodyPr>
          <a:lstStyle/>
          <a:p>
            <a:endParaRPr/>
          </a:p>
        </p:txBody>
      </p:sp>
      <p:sp>
        <p:nvSpPr>
          <p:cNvPr id="42" name="object 81"/>
          <p:cNvSpPr/>
          <p:nvPr/>
        </p:nvSpPr>
        <p:spPr>
          <a:xfrm>
            <a:off x="7457186" y="1867534"/>
            <a:ext cx="735838" cy="139319"/>
          </a:xfrm>
          <a:custGeom>
            <a:avLst/>
            <a:gdLst/>
            <a:ahLst/>
            <a:cxnLst/>
            <a:rect l="l" t="t" r="r" b="b"/>
            <a:pathLst>
              <a:path w="735838" h="139319">
                <a:moveTo>
                  <a:pt x="0" y="109094"/>
                </a:moveTo>
                <a:lnTo>
                  <a:pt x="41910" y="0"/>
                </a:lnTo>
                <a:lnTo>
                  <a:pt x="57404" y="0"/>
                </a:lnTo>
                <a:lnTo>
                  <a:pt x="102107" y="109094"/>
                </a:lnTo>
                <a:lnTo>
                  <a:pt x="85598" y="109094"/>
                </a:lnTo>
                <a:lnTo>
                  <a:pt x="72898" y="76074"/>
                </a:lnTo>
                <a:lnTo>
                  <a:pt x="27305" y="76074"/>
                </a:lnTo>
                <a:lnTo>
                  <a:pt x="15240" y="109094"/>
                </a:lnTo>
                <a:close/>
                <a:moveTo>
                  <a:pt x="31495" y="64263"/>
                </a:moveTo>
                <a:lnTo>
                  <a:pt x="68453" y="64263"/>
                </a:lnTo>
                <a:lnTo>
                  <a:pt x="57023" y="34037"/>
                </a:lnTo>
                <a:cubicBezTo>
                  <a:pt x="53594" y="24893"/>
                  <a:pt x="50927" y="17400"/>
                  <a:pt x="49276" y="11431"/>
                </a:cubicBezTo>
                <a:cubicBezTo>
                  <a:pt x="47879" y="18416"/>
                  <a:pt x="45974" y="25401"/>
                  <a:pt x="43433" y="32259"/>
                </a:cubicBezTo>
                <a:close/>
                <a:moveTo>
                  <a:pt x="112395" y="139320"/>
                </a:moveTo>
                <a:lnTo>
                  <a:pt x="112395" y="30100"/>
                </a:lnTo>
                <a:lnTo>
                  <a:pt x="124587" y="30100"/>
                </a:lnTo>
                <a:lnTo>
                  <a:pt x="124587" y="40387"/>
                </a:lnTo>
                <a:cubicBezTo>
                  <a:pt x="127381" y="36323"/>
                  <a:pt x="130682" y="33275"/>
                  <a:pt x="134239" y="31243"/>
                </a:cubicBezTo>
                <a:cubicBezTo>
                  <a:pt x="137921" y="29338"/>
                  <a:pt x="142240" y="28322"/>
                  <a:pt x="147446" y="28322"/>
                </a:cubicBezTo>
                <a:cubicBezTo>
                  <a:pt x="154178" y="28322"/>
                  <a:pt x="160146" y="29973"/>
                  <a:pt x="165354" y="33529"/>
                </a:cubicBezTo>
                <a:cubicBezTo>
                  <a:pt x="170433" y="36958"/>
                  <a:pt x="174370" y="41911"/>
                  <a:pt x="177038" y="48134"/>
                </a:cubicBezTo>
                <a:cubicBezTo>
                  <a:pt x="179578" y="54484"/>
                  <a:pt x="180975" y="61469"/>
                  <a:pt x="180975" y="68962"/>
                </a:cubicBezTo>
                <a:cubicBezTo>
                  <a:pt x="180975" y="77090"/>
                  <a:pt x="179451" y="84329"/>
                  <a:pt x="176530" y="90806"/>
                </a:cubicBezTo>
                <a:cubicBezTo>
                  <a:pt x="173736" y="97283"/>
                  <a:pt x="169418" y="102236"/>
                  <a:pt x="163957" y="105665"/>
                </a:cubicBezTo>
                <a:cubicBezTo>
                  <a:pt x="158369" y="109094"/>
                  <a:pt x="152654" y="110872"/>
                  <a:pt x="146431" y="110872"/>
                </a:cubicBezTo>
                <a:cubicBezTo>
                  <a:pt x="141986" y="110872"/>
                  <a:pt x="138049" y="109983"/>
                  <a:pt x="134493" y="108078"/>
                </a:cubicBezTo>
                <a:cubicBezTo>
                  <a:pt x="130937" y="106173"/>
                  <a:pt x="128016" y="103760"/>
                  <a:pt x="125730" y="100966"/>
                </a:cubicBezTo>
                <a:lnTo>
                  <a:pt x="125730" y="139320"/>
                </a:lnTo>
                <a:close/>
                <a:moveTo>
                  <a:pt x="124460" y="69978"/>
                </a:moveTo>
                <a:cubicBezTo>
                  <a:pt x="124460" y="80138"/>
                  <a:pt x="126492" y="87758"/>
                  <a:pt x="130682" y="92584"/>
                </a:cubicBezTo>
                <a:cubicBezTo>
                  <a:pt x="134746" y="97410"/>
                  <a:pt x="139700" y="99823"/>
                  <a:pt x="145542" y="99823"/>
                </a:cubicBezTo>
                <a:cubicBezTo>
                  <a:pt x="151511" y="99823"/>
                  <a:pt x="156591" y="97410"/>
                  <a:pt x="160908" y="92330"/>
                </a:cubicBezTo>
                <a:cubicBezTo>
                  <a:pt x="165100" y="87250"/>
                  <a:pt x="167258" y="79503"/>
                  <a:pt x="167258" y="68962"/>
                </a:cubicBezTo>
                <a:cubicBezTo>
                  <a:pt x="167258" y="58802"/>
                  <a:pt x="165227" y="51309"/>
                  <a:pt x="161036" y="46229"/>
                </a:cubicBezTo>
                <a:cubicBezTo>
                  <a:pt x="156845" y="41276"/>
                  <a:pt x="151892" y="38736"/>
                  <a:pt x="146177" y="38736"/>
                </a:cubicBezTo>
                <a:cubicBezTo>
                  <a:pt x="140462" y="38736"/>
                  <a:pt x="135382" y="41403"/>
                  <a:pt x="131064" y="46737"/>
                </a:cubicBezTo>
                <a:cubicBezTo>
                  <a:pt x="126619" y="52071"/>
                  <a:pt x="124460" y="59818"/>
                  <a:pt x="124460" y="69978"/>
                </a:cubicBezTo>
                <a:close/>
                <a:moveTo>
                  <a:pt x="197739" y="139320"/>
                </a:moveTo>
                <a:lnTo>
                  <a:pt x="197739" y="30100"/>
                </a:lnTo>
                <a:lnTo>
                  <a:pt x="209931" y="30100"/>
                </a:lnTo>
                <a:lnTo>
                  <a:pt x="209931" y="40387"/>
                </a:lnTo>
                <a:cubicBezTo>
                  <a:pt x="212725" y="36323"/>
                  <a:pt x="216027" y="33275"/>
                  <a:pt x="219582" y="31243"/>
                </a:cubicBezTo>
                <a:cubicBezTo>
                  <a:pt x="223266" y="29338"/>
                  <a:pt x="227583" y="28322"/>
                  <a:pt x="232791" y="28322"/>
                </a:cubicBezTo>
                <a:cubicBezTo>
                  <a:pt x="239521" y="28322"/>
                  <a:pt x="245491" y="29973"/>
                  <a:pt x="250698" y="33529"/>
                </a:cubicBezTo>
                <a:cubicBezTo>
                  <a:pt x="255778" y="36958"/>
                  <a:pt x="259715" y="41911"/>
                  <a:pt x="262382" y="48134"/>
                </a:cubicBezTo>
                <a:cubicBezTo>
                  <a:pt x="264921" y="54484"/>
                  <a:pt x="266319" y="61469"/>
                  <a:pt x="266319" y="68962"/>
                </a:cubicBezTo>
                <a:cubicBezTo>
                  <a:pt x="266319" y="77090"/>
                  <a:pt x="264795" y="84329"/>
                  <a:pt x="261874" y="90806"/>
                </a:cubicBezTo>
                <a:cubicBezTo>
                  <a:pt x="259080" y="97283"/>
                  <a:pt x="254762" y="102236"/>
                  <a:pt x="249301" y="105665"/>
                </a:cubicBezTo>
                <a:cubicBezTo>
                  <a:pt x="243713" y="109094"/>
                  <a:pt x="237998" y="110872"/>
                  <a:pt x="231775" y="110872"/>
                </a:cubicBezTo>
                <a:cubicBezTo>
                  <a:pt x="227330" y="110872"/>
                  <a:pt x="223393" y="109983"/>
                  <a:pt x="219837" y="108078"/>
                </a:cubicBezTo>
                <a:cubicBezTo>
                  <a:pt x="216281" y="106173"/>
                  <a:pt x="213360" y="103760"/>
                  <a:pt x="211074" y="100966"/>
                </a:cubicBezTo>
                <a:lnTo>
                  <a:pt x="211074" y="139320"/>
                </a:lnTo>
                <a:close/>
                <a:moveTo>
                  <a:pt x="209804" y="69978"/>
                </a:moveTo>
                <a:cubicBezTo>
                  <a:pt x="209804" y="80138"/>
                  <a:pt x="211836" y="87758"/>
                  <a:pt x="216027" y="92584"/>
                </a:cubicBezTo>
                <a:cubicBezTo>
                  <a:pt x="220091" y="97410"/>
                  <a:pt x="225044" y="99823"/>
                  <a:pt x="230886" y="99823"/>
                </a:cubicBezTo>
                <a:cubicBezTo>
                  <a:pt x="236855" y="99823"/>
                  <a:pt x="241935" y="97410"/>
                  <a:pt x="246253" y="92330"/>
                </a:cubicBezTo>
                <a:cubicBezTo>
                  <a:pt x="250444" y="87250"/>
                  <a:pt x="252603" y="79503"/>
                  <a:pt x="252603" y="68962"/>
                </a:cubicBezTo>
                <a:cubicBezTo>
                  <a:pt x="252603" y="58802"/>
                  <a:pt x="250570" y="51309"/>
                  <a:pt x="246380" y="46229"/>
                </a:cubicBezTo>
                <a:cubicBezTo>
                  <a:pt x="242189" y="41276"/>
                  <a:pt x="237236" y="38736"/>
                  <a:pt x="231520" y="38736"/>
                </a:cubicBezTo>
                <a:cubicBezTo>
                  <a:pt x="225806" y="38736"/>
                  <a:pt x="220726" y="41403"/>
                  <a:pt x="216407" y="46737"/>
                </a:cubicBezTo>
                <a:cubicBezTo>
                  <a:pt x="211963" y="52071"/>
                  <a:pt x="209804" y="59818"/>
                  <a:pt x="209804" y="69978"/>
                </a:cubicBezTo>
                <a:close/>
                <a:moveTo>
                  <a:pt x="282702" y="109094"/>
                </a:moveTo>
                <a:lnTo>
                  <a:pt x="282702" y="0"/>
                </a:lnTo>
                <a:lnTo>
                  <a:pt x="296164" y="0"/>
                </a:lnTo>
                <a:lnTo>
                  <a:pt x="296164" y="109094"/>
                </a:lnTo>
                <a:close/>
                <a:moveTo>
                  <a:pt x="316611" y="15368"/>
                </a:moveTo>
                <a:lnTo>
                  <a:pt x="316611" y="0"/>
                </a:lnTo>
                <a:lnTo>
                  <a:pt x="330073" y="0"/>
                </a:lnTo>
                <a:lnTo>
                  <a:pt x="330073" y="15368"/>
                </a:lnTo>
                <a:close/>
                <a:moveTo>
                  <a:pt x="316611" y="109094"/>
                </a:moveTo>
                <a:lnTo>
                  <a:pt x="316611" y="30100"/>
                </a:lnTo>
                <a:lnTo>
                  <a:pt x="330073" y="30100"/>
                </a:lnTo>
                <a:lnTo>
                  <a:pt x="330073" y="109094"/>
                </a:lnTo>
                <a:close/>
                <a:moveTo>
                  <a:pt x="401701" y="80138"/>
                </a:moveTo>
                <a:lnTo>
                  <a:pt x="414782" y="81916"/>
                </a:lnTo>
                <a:cubicBezTo>
                  <a:pt x="413385" y="90933"/>
                  <a:pt x="409702" y="98045"/>
                  <a:pt x="403732" y="103125"/>
                </a:cubicBezTo>
                <a:cubicBezTo>
                  <a:pt x="397891" y="108332"/>
                  <a:pt x="390525" y="110872"/>
                  <a:pt x="381889" y="110872"/>
                </a:cubicBezTo>
                <a:cubicBezTo>
                  <a:pt x="371094" y="110872"/>
                  <a:pt x="362457" y="107316"/>
                  <a:pt x="355854" y="100331"/>
                </a:cubicBezTo>
                <a:cubicBezTo>
                  <a:pt x="349250" y="93219"/>
                  <a:pt x="345948" y="83059"/>
                  <a:pt x="345948" y="69851"/>
                </a:cubicBezTo>
                <a:cubicBezTo>
                  <a:pt x="345948" y="61342"/>
                  <a:pt x="347345" y="53849"/>
                  <a:pt x="350266" y="47499"/>
                </a:cubicBezTo>
                <a:cubicBezTo>
                  <a:pt x="353060" y="41022"/>
                  <a:pt x="357378" y="36323"/>
                  <a:pt x="363093" y="33021"/>
                </a:cubicBezTo>
                <a:cubicBezTo>
                  <a:pt x="368935" y="29846"/>
                  <a:pt x="375157" y="28322"/>
                  <a:pt x="382016" y="28322"/>
                </a:cubicBezTo>
                <a:cubicBezTo>
                  <a:pt x="390525" y="28322"/>
                  <a:pt x="397637" y="30481"/>
                  <a:pt x="403098" y="34799"/>
                </a:cubicBezTo>
                <a:cubicBezTo>
                  <a:pt x="408558" y="39117"/>
                  <a:pt x="411988" y="45340"/>
                  <a:pt x="413512" y="53341"/>
                </a:cubicBezTo>
                <a:lnTo>
                  <a:pt x="400557" y="55246"/>
                </a:lnTo>
                <a:cubicBezTo>
                  <a:pt x="399288" y="50039"/>
                  <a:pt x="397129" y="45975"/>
                  <a:pt x="393954" y="43308"/>
                </a:cubicBezTo>
                <a:cubicBezTo>
                  <a:pt x="390779" y="40641"/>
                  <a:pt x="386969" y="39244"/>
                  <a:pt x="382524" y="39244"/>
                </a:cubicBezTo>
                <a:cubicBezTo>
                  <a:pt x="375793" y="39244"/>
                  <a:pt x="370332" y="41657"/>
                  <a:pt x="366141" y="46610"/>
                </a:cubicBezTo>
                <a:cubicBezTo>
                  <a:pt x="361823" y="51436"/>
                  <a:pt x="359791" y="59056"/>
                  <a:pt x="359791" y="69470"/>
                </a:cubicBezTo>
                <a:cubicBezTo>
                  <a:pt x="359791" y="80138"/>
                  <a:pt x="361823" y="87885"/>
                  <a:pt x="365887" y="92711"/>
                </a:cubicBezTo>
                <a:cubicBezTo>
                  <a:pt x="369951" y="97410"/>
                  <a:pt x="375285" y="99823"/>
                  <a:pt x="381762" y="99823"/>
                </a:cubicBezTo>
                <a:cubicBezTo>
                  <a:pt x="387095" y="99823"/>
                  <a:pt x="391414" y="98299"/>
                  <a:pt x="394970" y="94997"/>
                </a:cubicBezTo>
                <a:cubicBezTo>
                  <a:pt x="398526" y="91822"/>
                  <a:pt x="400685" y="86869"/>
                  <a:pt x="401701" y="80138"/>
                </a:cubicBezTo>
                <a:close/>
                <a:moveTo>
                  <a:pt x="477901" y="99315"/>
                </a:moveTo>
                <a:cubicBezTo>
                  <a:pt x="472948" y="103506"/>
                  <a:pt x="468121" y="106554"/>
                  <a:pt x="463550" y="108332"/>
                </a:cubicBezTo>
                <a:cubicBezTo>
                  <a:pt x="458978" y="109983"/>
                  <a:pt x="454025" y="110872"/>
                  <a:pt x="448691" y="110872"/>
                </a:cubicBezTo>
                <a:cubicBezTo>
                  <a:pt x="440055" y="110872"/>
                  <a:pt x="433451" y="108713"/>
                  <a:pt x="428752" y="104522"/>
                </a:cubicBezTo>
                <a:cubicBezTo>
                  <a:pt x="424053" y="100331"/>
                  <a:pt x="421767" y="94870"/>
                  <a:pt x="421767" y="88266"/>
                </a:cubicBezTo>
                <a:cubicBezTo>
                  <a:pt x="421767" y="84329"/>
                  <a:pt x="422656" y="80900"/>
                  <a:pt x="424433" y="77598"/>
                </a:cubicBezTo>
                <a:cubicBezTo>
                  <a:pt x="426085" y="74423"/>
                  <a:pt x="428498" y="71883"/>
                  <a:pt x="431292" y="69978"/>
                </a:cubicBezTo>
                <a:cubicBezTo>
                  <a:pt x="434213" y="68073"/>
                  <a:pt x="437388" y="66549"/>
                  <a:pt x="440944" y="65533"/>
                </a:cubicBezTo>
                <a:cubicBezTo>
                  <a:pt x="443611" y="64898"/>
                  <a:pt x="447548" y="64136"/>
                  <a:pt x="452882" y="63501"/>
                </a:cubicBezTo>
                <a:cubicBezTo>
                  <a:pt x="463677" y="62231"/>
                  <a:pt x="471678" y="60707"/>
                  <a:pt x="476757" y="58929"/>
                </a:cubicBezTo>
                <a:cubicBezTo>
                  <a:pt x="476757" y="57151"/>
                  <a:pt x="476757" y="55881"/>
                  <a:pt x="476757" y="55500"/>
                </a:cubicBezTo>
                <a:cubicBezTo>
                  <a:pt x="476757" y="50039"/>
                  <a:pt x="475488" y="46102"/>
                  <a:pt x="472948" y="43943"/>
                </a:cubicBezTo>
                <a:cubicBezTo>
                  <a:pt x="469645" y="40895"/>
                  <a:pt x="464566" y="39371"/>
                  <a:pt x="457707" y="39371"/>
                </a:cubicBezTo>
                <a:cubicBezTo>
                  <a:pt x="451485" y="39371"/>
                  <a:pt x="446786" y="40514"/>
                  <a:pt x="443865" y="42673"/>
                </a:cubicBezTo>
                <a:cubicBezTo>
                  <a:pt x="440817" y="44832"/>
                  <a:pt x="438531" y="48769"/>
                  <a:pt x="437133" y="54357"/>
                </a:cubicBezTo>
                <a:lnTo>
                  <a:pt x="424053" y="52579"/>
                </a:lnTo>
                <a:cubicBezTo>
                  <a:pt x="425195" y="46991"/>
                  <a:pt x="427228" y="42419"/>
                  <a:pt x="429895" y="38990"/>
                </a:cubicBezTo>
                <a:cubicBezTo>
                  <a:pt x="432689" y="35561"/>
                  <a:pt x="436626" y="32894"/>
                  <a:pt x="441706" y="31116"/>
                </a:cubicBezTo>
                <a:cubicBezTo>
                  <a:pt x="446913" y="29211"/>
                  <a:pt x="452882" y="28322"/>
                  <a:pt x="459740" y="28322"/>
                </a:cubicBezTo>
                <a:cubicBezTo>
                  <a:pt x="466470" y="28322"/>
                  <a:pt x="471932" y="29084"/>
                  <a:pt x="476123" y="30608"/>
                </a:cubicBezTo>
                <a:cubicBezTo>
                  <a:pt x="480314" y="32259"/>
                  <a:pt x="483489" y="34291"/>
                  <a:pt x="485394" y="36704"/>
                </a:cubicBezTo>
                <a:cubicBezTo>
                  <a:pt x="487426" y="39117"/>
                  <a:pt x="488823" y="42038"/>
                  <a:pt x="489585" y="45721"/>
                </a:cubicBezTo>
                <a:cubicBezTo>
                  <a:pt x="490093" y="48007"/>
                  <a:pt x="490220" y="52198"/>
                  <a:pt x="490220" y="58167"/>
                </a:cubicBezTo>
                <a:lnTo>
                  <a:pt x="490220" y="75947"/>
                </a:lnTo>
                <a:cubicBezTo>
                  <a:pt x="490220" y="88393"/>
                  <a:pt x="490601" y="96267"/>
                  <a:pt x="491108" y="99569"/>
                </a:cubicBezTo>
                <a:cubicBezTo>
                  <a:pt x="491744" y="102871"/>
                  <a:pt x="492887" y="106046"/>
                  <a:pt x="494538" y="109094"/>
                </a:cubicBezTo>
                <a:lnTo>
                  <a:pt x="480568" y="109094"/>
                </a:lnTo>
                <a:cubicBezTo>
                  <a:pt x="479170" y="106300"/>
                  <a:pt x="478282" y="103125"/>
                  <a:pt x="477901" y="99315"/>
                </a:cubicBezTo>
                <a:close/>
                <a:moveTo>
                  <a:pt x="476757" y="69470"/>
                </a:moveTo>
                <a:cubicBezTo>
                  <a:pt x="471932" y="71375"/>
                  <a:pt x="464566" y="73153"/>
                  <a:pt x="454914" y="74550"/>
                </a:cubicBezTo>
                <a:cubicBezTo>
                  <a:pt x="449326" y="75312"/>
                  <a:pt x="445516" y="76201"/>
                  <a:pt x="443230" y="77217"/>
                </a:cubicBezTo>
                <a:cubicBezTo>
                  <a:pt x="440944" y="78106"/>
                  <a:pt x="439166" y="79630"/>
                  <a:pt x="437895" y="81535"/>
                </a:cubicBezTo>
                <a:cubicBezTo>
                  <a:pt x="436626" y="83440"/>
                  <a:pt x="435991" y="85599"/>
                  <a:pt x="435991" y="87885"/>
                </a:cubicBezTo>
                <a:cubicBezTo>
                  <a:pt x="435991" y="91441"/>
                  <a:pt x="437388" y="94489"/>
                  <a:pt x="440055" y="96775"/>
                </a:cubicBezTo>
                <a:cubicBezTo>
                  <a:pt x="442849" y="99188"/>
                  <a:pt x="446786" y="100331"/>
                  <a:pt x="451993" y="100331"/>
                </a:cubicBezTo>
                <a:cubicBezTo>
                  <a:pt x="457073" y="100331"/>
                  <a:pt x="461645" y="99315"/>
                  <a:pt x="465708" y="97029"/>
                </a:cubicBezTo>
                <a:cubicBezTo>
                  <a:pt x="469773" y="94743"/>
                  <a:pt x="472694" y="91695"/>
                  <a:pt x="474599" y="87758"/>
                </a:cubicBezTo>
                <a:cubicBezTo>
                  <a:pt x="475995" y="84710"/>
                  <a:pt x="476757" y="80265"/>
                  <a:pt x="476757" y="74296"/>
                </a:cubicBezTo>
                <a:close/>
                <a:moveTo>
                  <a:pt x="540893" y="97156"/>
                </a:moveTo>
                <a:lnTo>
                  <a:pt x="542798" y="108967"/>
                </a:lnTo>
                <a:cubicBezTo>
                  <a:pt x="538988" y="109729"/>
                  <a:pt x="535686" y="110110"/>
                  <a:pt x="532638" y="110110"/>
                </a:cubicBezTo>
                <a:cubicBezTo>
                  <a:pt x="527812" y="110110"/>
                  <a:pt x="524002" y="109348"/>
                  <a:pt x="521335" y="107824"/>
                </a:cubicBezTo>
                <a:cubicBezTo>
                  <a:pt x="518668" y="106300"/>
                  <a:pt x="516763" y="104268"/>
                  <a:pt x="515746" y="101728"/>
                </a:cubicBezTo>
                <a:cubicBezTo>
                  <a:pt x="514604" y="99315"/>
                  <a:pt x="514095" y="93981"/>
                  <a:pt x="514095" y="85980"/>
                </a:cubicBezTo>
                <a:lnTo>
                  <a:pt x="514095" y="40514"/>
                </a:lnTo>
                <a:lnTo>
                  <a:pt x="504317" y="40514"/>
                </a:lnTo>
                <a:lnTo>
                  <a:pt x="504317" y="30100"/>
                </a:lnTo>
                <a:lnTo>
                  <a:pt x="514095" y="30100"/>
                </a:lnTo>
                <a:lnTo>
                  <a:pt x="514095" y="10542"/>
                </a:lnTo>
                <a:lnTo>
                  <a:pt x="527431" y="2414"/>
                </a:lnTo>
                <a:lnTo>
                  <a:pt x="527431" y="30100"/>
                </a:lnTo>
                <a:lnTo>
                  <a:pt x="540893" y="30100"/>
                </a:lnTo>
                <a:lnTo>
                  <a:pt x="540893" y="40514"/>
                </a:lnTo>
                <a:lnTo>
                  <a:pt x="527431" y="40514"/>
                </a:lnTo>
                <a:lnTo>
                  <a:pt x="527431" y="86742"/>
                </a:lnTo>
                <a:cubicBezTo>
                  <a:pt x="527431" y="90552"/>
                  <a:pt x="527685" y="92965"/>
                  <a:pt x="528066" y="94108"/>
                </a:cubicBezTo>
                <a:cubicBezTo>
                  <a:pt x="528574" y="95124"/>
                  <a:pt x="529336" y="96013"/>
                  <a:pt x="530352" y="96648"/>
                </a:cubicBezTo>
                <a:cubicBezTo>
                  <a:pt x="531495" y="97283"/>
                  <a:pt x="533019" y="97664"/>
                  <a:pt x="535051" y="97664"/>
                </a:cubicBezTo>
                <a:cubicBezTo>
                  <a:pt x="536448" y="97664"/>
                  <a:pt x="538480" y="97410"/>
                  <a:pt x="540893" y="97156"/>
                </a:cubicBezTo>
                <a:close/>
                <a:moveTo>
                  <a:pt x="554355" y="15368"/>
                </a:moveTo>
                <a:lnTo>
                  <a:pt x="554355" y="0"/>
                </a:lnTo>
                <a:lnTo>
                  <a:pt x="567817" y="0"/>
                </a:lnTo>
                <a:lnTo>
                  <a:pt x="567817" y="15368"/>
                </a:lnTo>
                <a:close/>
                <a:moveTo>
                  <a:pt x="554355" y="109094"/>
                </a:moveTo>
                <a:lnTo>
                  <a:pt x="554355" y="30100"/>
                </a:lnTo>
                <a:lnTo>
                  <a:pt x="567817" y="30100"/>
                </a:lnTo>
                <a:lnTo>
                  <a:pt x="567817" y="109094"/>
                </a:lnTo>
                <a:close/>
                <a:moveTo>
                  <a:pt x="582803" y="69597"/>
                </a:moveTo>
                <a:cubicBezTo>
                  <a:pt x="582803" y="54992"/>
                  <a:pt x="586867" y="44070"/>
                  <a:pt x="594995" y="37085"/>
                </a:cubicBezTo>
                <a:cubicBezTo>
                  <a:pt x="601853" y="31243"/>
                  <a:pt x="610107" y="28322"/>
                  <a:pt x="619887" y="28322"/>
                </a:cubicBezTo>
                <a:cubicBezTo>
                  <a:pt x="630808" y="28322"/>
                  <a:pt x="639699" y="31878"/>
                  <a:pt x="646557" y="38990"/>
                </a:cubicBezTo>
                <a:cubicBezTo>
                  <a:pt x="653415" y="46102"/>
                  <a:pt x="656844" y="55881"/>
                  <a:pt x="656844" y="68454"/>
                </a:cubicBezTo>
                <a:cubicBezTo>
                  <a:pt x="656844" y="78614"/>
                  <a:pt x="655320" y="86615"/>
                  <a:pt x="652271" y="92457"/>
                </a:cubicBezTo>
                <a:cubicBezTo>
                  <a:pt x="649224" y="98299"/>
                  <a:pt x="644779" y="102871"/>
                  <a:pt x="638937" y="106046"/>
                </a:cubicBezTo>
                <a:cubicBezTo>
                  <a:pt x="633095" y="109221"/>
                  <a:pt x="626745" y="110872"/>
                  <a:pt x="619887" y="110872"/>
                </a:cubicBezTo>
                <a:cubicBezTo>
                  <a:pt x="608838" y="110872"/>
                  <a:pt x="599948" y="107316"/>
                  <a:pt x="593090" y="100204"/>
                </a:cubicBezTo>
                <a:cubicBezTo>
                  <a:pt x="586232" y="93092"/>
                  <a:pt x="582803" y="82932"/>
                  <a:pt x="582803" y="69597"/>
                </a:cubicBezTo>
                <a:close/>
                <a:moveTo>
                  <a:pt x="596645" y="69597"/>
                </a:moveTo>
                <a:cubicBezTo>
                  <a:pt x="596645" y="79757"/>
                  <a:pt x="598805" y="87250"/>
                  <a:pt x="603250" y="92330"/>
                </a:cubicBezTo>
                <a:cubicBezTo>
                  <a:pt x="607695" y="97410"/>
                  <a:pt x="613156" y="99823"/>
                  <a:pt x="619887" y="99823"/>
                </a:cubicBezTo>
                <a:cubicBezTo>
                  <a:pt x="626491" y="99823"/>
                  <a:pt x="632079" y="97283"/>
                  <a:pt x="636524" y="92330"/>
                </a:cubicBezTo>
                <a:cubicBezTo>
                  <a:pt x="640842" y="87250"/>
                  <a:pt x="643128" y="79503"/>
                  <a:pt x="643128" y="69089"/>
                </a:cubicBezTo>
                <a:cubicBezTo>
                  <a:pt x="643128" y="59310"/>
                  <a:pt x="640842" y="51944"/>
                  <a:pt x="636396" y="46864"/>
                </a:cubicBezTo>
                <a:cubicBezTo>
                  <a:pt x="631952" y="41911"/>
                  <a:pt x="626491" y="39371"/>
                  <a:pt x="619887" y="39371"/>
                </a:cubicBezTo>
                <a:cubicBezTo>
                  <a:pt x="613156" y="39371"/>
                  <a:pt x="607695" y="41911"/>
                  <a:pt x="603250" y="46864"/>
                </a:cubicBezTo>
                <a:cubicBezTo>
                  <a:pt x="598805" y="51944"/>
                  <a:pt x="596645" y="59437"/>
                  <a:pt x="596645" y="69597"/>
                </a:cubicBezTo>
                <a:close/>
                <a:moveTo>
                  <a:pt x="671703" y="109094"/>
                </a:moveTo>
                <a:lnTo>
                  <a:pt x="671703" y="30100"/>
                </a:lnTo>
                <a:lnTo>
                  <a:pt x="683641" y="30100"/>
                </a:lnTo>
                <a:lnTo>
                  <a:pt x="683641" y="41276"/>
                </a:lnTo>
                <a:cubicBezTo>
                  <a:pt x="689482" y="32640"/>
                  <a:pt x="697865" y="28322"/>
                  <a:pt x="708787" y="28322"/>
                </a:cubicBezTo>
                <a:cubicBezTo>
                  <a:pt x="713613" y="28322"/>
                  <a:pt x="717931" y="29084"/>
                  <a:pt x="721995" y="30862"/>
                </a:cubicBezTo>
                <a:cubicBezTo>
                  <a:pt x="725932" y="32513"/>
                  <a:pt x="728980" y="34799"/>
                  <a:pt x="731012" y="37593"/>
                </a:cubicBezTo>
                <a:cubicBezTo>
                  <a:pt x="732917" y="40387"/>
                  <a:pt x="734314" y="43689"/>
                  <a:pt x="735076" y="47499"/>
                </a:cubicBezTo>
                <a:cubicBezTo>
                  <a:pt x="735583" y="49912"/>
                  <a:pt x="735838" y="54357"/>
                  <a:pt x="735838" y="60453"/>
                </a:cubicBezTo>
                <a:lnTo>
                  <a:pt x="735838" y="109094"/>
                </a:lnTo>
                <a:lnTo>
                  <a:pt x="722503" y="109094"/>
                </a:lnTo>
                <a:lnTo>
                  <a:pt x="722503" y="60961"/>
                </a:lnTo>
                <a:cubicBezTo>
                  <a:pt x="722503" y="55627"/>
                  <a:pt x="721995" y="51436"/>
                  <a:pt x="720852" y="48769"/>
                </a:cubicBezTo>
                <a:cubicBezTo>
                  <a:pt x="719836" y="46102"/>
                  <a:pt x="718057" y="43943"/>
                  <a:pt x="715391" y="42292"/>
                </a:cubicBezTo>
                <a:cubicBezTo>
                  <a:pt x="712724" y="40641"/>
                  <a:pt x="709549" y="39879"/>
                  <a:pt x="705993" y="39879"/>
                </a:cubicBezTo>
                <a:cubicBezTo>
                  <a:pt x="700278" y="39879"/>
                  <a:pt x="695452" y="41657"/>
                  <a:pt x="691261" y="45340"/>
                </a:cubicBezTo>
                <a:cubicBezTo>
                  <a:pt x="687070" y="48896"/>
                  <a:pt x="685038" y="55754"/>
                  <a:pt x="685038" y="65914"/>
                </a:cubicBezTo>
                <a:lnTo>
                  <a:pt x="685038" y="109094"/>
                </a:lnTo>
                <a:close/>
              </a:path>
            </a:pathLst>
          </a:custGeom>
          <a:solidFill>
            <a:srgbClr val="FFFFFF"/>
          </a:solidFill>
        </p:spPr>
        <p:txBody>
          <a:bodyPr wrap="square" lIns="0" tIns="0" rIns="0" bIns="0" rtlCol="0">
            <a:noAutofit/>
          </a:bodyPr>
          <a:lstStyle/>
          <a:p>
            <a:endParaRPr/>
          </a:p>
        </p:txBody>
      </p:sp>
      <p:pic>
        <p:nvPicPr>
          <p:cNvPr id="43"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46759" y="2225226"/>
            <a:ext cx="420725" cy="232420"/>
          </a:xfrm>
          <a:prstGeom prst="rect">
            <a:avLst/>
          </a:prstGeom>
        </p:spPr>
      </p:pic>
      <p:pic>
        <p:nvPicPr>
          <p:cNvPr id="44"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41620" y="1596582"/>
            <a:ext cx="565208" cy="546789"/>
          </a:xfrm>
          <a:prstGeom prst="rect">
            <a:avLst/>
          </a:prstGeom>
        </p:spPr>
      </p:pic>
      <p:sp>
        <p:nvSpPr>
          <p:cNvPr id="45" name="text 1"/>
          <p:cNvSpPr txBox="1"/>
          <p:nvPr/>
        </p:nvSpPr>
        <p:spPr>
          <a:xfrm>
            <a:off x="5396738" y="2193490"/>
            <a:ext cx="473848" cy="338554"/>
          </a:xfrm>
          <a:prstGeom prst="rect">
            <a:avLst/>
          </a:prstGeom>
        </p:spPr>
        <p:txBody>
          <a:bodyPr vert="horz" wrap="none" lIns="0" tIns="0" rIns="0" bIns="0" rtlCol="0">
            <a:spAutoFit/>
          </a:bodyPr>
          <a:lstStyle/>
          <a:p>
            <a:pPr marL="85344">
              <a:lnSpc>
                <a:spcPct val="100000"/>
              </a:lnSpc>
            </a:pPr>
            <a:r>
              <a:rPr sz="1100" spc="10" dirty="0">
                <a:latin typeface="Arial"/>
                <a:cs typeface="Arial"/>
              </a:rPr>
              <a:t>Auto</a:t>
            </a:r>
            <a:endParaRPr sz="1100">
              <a:latin typeface="Arial"/>
              <a:cs typeface="Arial"/>
            </a:endParaRPr>
          </a:p>
          <a:p>
            <a:pPr marL="0">
              <a:lnSpc>
                <a:spcPct val="100000"/>
              </a:lnSpc>
            </a:pPr>
            <a:r>
              <a:rPr sz="1100" spc="10" dirty="0">
                <a:latin typeface="Arial"/>
                <a:cs typeface="Arial"/>
              </a:rPr>
              <a:t>Scaling</a:t>
            </a:r>
            <a:endParaRPr sz="1100">
              <a:latin typeface="Arial"/>
              <a:cs typeface="Arial"/>
            </a:endParaRPr>
          </a:p>
        </p:txBody>
      </p:sp>
      <p:pic>
        <p:nvPicPr>
          <p:cNvPr id="46"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99915" y="2569464"/>
            <a:ext cx="816864" cy="806196"/>
          </a:xfrm>
          <a:prstGeom prst="rect">
            <a:avLst/>
          </a:prstGeom>
        </p:spPr>
      </p:pic>
      <p:pic>
        <p:nvPicPr>
          <p:cNvPr id="47"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024121" y="2592197"/>
            <a:ext cx="650494" cy="551180"/>
          </a:xfrm>
          <a:prstGeom prst="rect">
            <a:avLst/>
          </a:prstGeom>
        </p:spPr>
      </p:pic>
      <p:pic>
        <p:nvPicPr>
          <p:cNvPr id="48" name="Image"/>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93336" y="2569464"/>
            <a:ext cx="829056" cy="806196"/>
          </a:xfrm>
          <a:prstGeom prst="rect">
            <a:avLst/>
          </a:prstGeom>
        </p:spPr>
      </p:pic>
      <p:pic>
        <p:nvPicPr>
          <p:cNvPr id="49" name="Image"/>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636516" y="2592197"/>
            <a:ext cx="662178" cy="551180"/>
          </a:xfrm>
          <a:prstGeom prst="rect">
            <a:avLst/>
          </a:prstGeom>
        </p:spPr>
      </p:pic>
      <p:pic>
        <p:nvPicPr>
          <p:cNvPr id="50" name="Image"/>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058281" y="1475537"/>
            <a:ext cx="1035026" cy="1117163"/>
          </a:xfrm>
          <a:prstGeom prst="rect">
            <a:avLst/>
          </a:prstGeom>
        </p:spPr>
      </p:pic>
      <p:pic>
        <p:nvPicPr>
          <p:cNvPr id="51" name="Image"/>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068568" y="1575816"/>
            <a:ext cx="1008888" cy="551687"/>
          </a:xfrm>
          <a:prstGeom prst="rect">
            <a:avLst/>
          </a:prstGeom>
        </p:spPr>
      </p:pic>
      <p:pic>
        <p:nvPicPr>
          <p:cNvPr id="52"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5520" y="1578864"/>
            <a:ext cx="1056132" cy="588264"/>
          </a:xfrm>
          <a:prstGeom prst="rect">
            <a:avLst/>
          </a:prstGeom>
        </p:spPr>
      </p:pic>
      <p:sp>
        <p:nvSpPr>
          <p:cNvPr id="53" name="object 82"/>
          <p:cNvSpPr/>
          <p:nvPr/>
        </p:nvSpPr>
        <p:spPr>
          <a:xfrm>
            <a:off x="6115431" y="1600200"/>
            <a:ext cx="914641" cy="457200"/>
          </a:xfrm>
          <a:custGeom>
            <a:avLst/>
            <a:gdLst/>
            <a:ahLst/>
            <a:cxnLst/>
            <a:rect l="l" t="t" r="r" b="b"/>
            <a:pathLst>
              <a:path w="914641" h="457200">
                <a:moveTo>
                  <a:pt x="0" y="0"/>
                </a:moveTo>
                <a:lnTo>
                  <a:pt x="0" y="457200"/>
                </a:lnTo>
                <a:lnTo>
                  <a:pt x="914641" y="457200"/>
                </a:lnTo>
                <a:lnTo>
                  <a:pt x="914641" y="0"/>
                </a:lnTo>
                <a:lnTo>
                  <a:pt x="0" y="0"/>
                </a:lnTo>
                <a:close/>
              </a:path>
            </a:pathLst>
          </a:custGeom>
          <a:solidFill>
            <a:srgbClr val="0088C1"/>
          </a:solidFill>
        </p:spPr>
        <p:txBody>
          <a:bodyPr wrap="square" lIns="0" tIns="0" rIns="0" bIns="0" rtlCol="0">
            <a:noAutofit/>
          </a:bodyPr>
          <a:lstStyle/>
          <a:p>
            <a:endParaRPr/>
          </a:p>
        </p:txBody>
      </p:sp>
      <p:sp>
        <p:nvSpPr>
          <p:cNvPr id="54" name="object 83"/>
          <p:cNvSpPr/>
          <p:nvPr/>
        </p:nvSpPr>
        <p:spPr>
          <a:xfrm>
            <a:off x="6110668" y="1595437"/>
            <a:ext cx="924166" cy="466725"/>
          </a:xfrm>
          <a:custGeom>
            <a:avLst/>
            <a:gdLst/>
            <a:ahLst/>
            <a:cxnLst/>
            <a:rect l="l" t="t" r="r" b="b"/>
            <a:pathLst>
              <a:path w="924166" h="466725">
                <a:moveTo>
                  <a:pt x="4763" y="4763"/>
                </a:moveTo>
                <a:lnTo>
                  <a:pt x="4763" y="461963"/>
                </a:lnTo>
                <a:lnTo>
                  <a:pt x="919404" y="461963"/>
                </a:lnTo>
                <a:lnTo>
                  <a:pt x="919404" y="4763"/>
                </a:lnTo>
                <a:lnTo>
                  <a:pt x="4763" y="4763"/>
                </a:lnTo>
                <a:close/>
              </a:path>
            </a:pathLst>
          </a:custGeom>
          <a:ln w="9525">
            <a:solidFill>
              <a:srgbClr val="F8F8F8"/>
            </a:solidFill>
          </a:ln>
        </p:spPr>
        <p:txBody>
          <a:bodyPr wrap="square" lIns="0" tIns="0" rIns="0" bIns="0" rtlCol="0">
            <a:noAutofit/>
          </a:bodyPr>
          <a:lstStyle/>
          <a:p>
            <a:endParaRPr/>
          </a:p>
        </p:txBody>
      </p:sp>
      <p:sp>
        <p:nvSpPr>
          <p:cNvPr id="55" name="object 84"/>
          <p:cNvSpPr/>
          <p:nvPr/>
        </p:nvSpPr>
        <p:spPr>
          <a:xfrm>
            <a:off x="6419596" y="1684655"/>
            <a:ext cx="310007" cy="110871"/>
          </a:xfrm>
          <a:custGeom>
            <a:avLst/>
            <a:gdLst/>
            <a:ahLst/>
            <a:cxnLst/>
            <a:rect l="l" t="t" r="r" b="b"/>
            <a:pathLst>
              <a:path w="310007" h="110871">
                <a:moveTo>
                  <a:pt x="42037" y="109093"/>
                </a:moveTo>
                <a:lnTo>
                  <a:pt x="42037" y="62865"/>
                </a:lnTo>
                <a:lnTo>
                  <a:pt x="0" y="0"/>
                </a:lnTo>
                <a:lnTo>
                  <a:pt x="17653" y="0"/>
                </a:lnTo>
                <a:lnTo>
                  <a:pt x="39116" y="32893"/>
                </a:lnTo>
                <a:cubicBezTo>
                  <a:pt x="43053" y="38989"/>
                  <a:pt x="46736" y="45212"/>
                  <a:pt x="50165" y="51308"/>
                </a:cubicBezTo>
                <a:cubicBezTo>
                  <a:pt x="53467" y="45593"/>
                  <a:pt x="57404" y="39243"/>
                  <a:pt x="62103" y="32131"/>
                </a:cubicBezTo>
                <a:lnTo>
                  <a:pt x="83185" y="0"/>
                </a:lnTo>
                <a:lnTo>
                  <a:pt x="100076" y="0"/>
                </a:lnTo>
                <a:lnTo>
                  <a:pt x="56515" y="62865"/>
                </a:lnTo>
                <a:lnTo>
                  <a:pt x="56515" y="109093"/>
                </a:lnTo>
                <a:close/>
                <a:moveTo>
                  <a:pt x="91567" y="69596"/>
                </a:moveTo>
                <a:cubicBezTo>
                  <a:pt x="91567" y="54991"/>
                  <a:pt x="95631" y="44069"/>
                  <a:pt x="103759" y="37084"/>
                </a:cubicBezTo>
                <a:cubicBezTo>
                  <a:pt x="110490" y="31241"/>
                  <a:pt x="118872" y="28321"/>
                  <a:pt x="128523" y="28321"/>
                </a:cubicBezTo>
                <a:cubicBezTo>
                  <a:pt x="139446" y="28321"/>
                  <a:pt x="148335" y="31877"/>
                  <a:pt x="155194" y="38989"/>
                </a:cubicBezTo>
                <a:cubicBezTo>
                  <a:pt x="162179" y="46101"/>
                  <a:pt x="165608" y="55879"/>
                  <a:pt x="165608" y="68453"/>
                </a:cubicBezTo>
                <a:cubicBezTo>
                  <a:pt x="165608" y="78613"/>
                  <a:pt x="164084" y="86614"/>
                  <a:pt x="161035" y="92456"/>
                </a:cubicBezTo>
                <a:cubicBezTo>
                  <a:pt x="157988" y="98298"/>
                  <a:pt x="153543" y="102870"/>
                  <a:pt x="147701" y="106045"/>
                </a:cubicBezTo>
                <a:cubicBezTo>
                  <a:pt x="141859" y="109220"/>
                  <a:pt x="135509" y="110871"/>
                  <a:pt x="128523" y="110871"/>
                </a:cubicBezTo>
                <a:cubicBezTo>
                  <a:pt x="117475" y="110871"/>
                  <a:pt x="108585" y="107315"/>
                  <a:pt x="101727" y="100203"/>
                </a:cubicBezTo>
                <a:cubicBezTo>
                  <a:pt x="94996" y="93091"/>
                  <a:pt x="91567" y="82931"/>
                  <a:pt x="91567" y="69596"/>
                </a:cubicBezTo>
                <a:close/>
                <a:moveTo>
                  <a:pt x="105283" y="69596"/>
                </a:moveTo>
                <a:cubicBezTo>
                  <a:pt x="105283" y="79756"/>
                  <a:pt x="107442" y="87248"/>
                  <a:pt x="111886" y="92329"/>
                </a:cubicBezTo>
                <a:cubicBezTo>
                  <a:pt x="116332" y="97409"/>
                  <a:pt x="121920" y="99822"/>
                  <a:pt x="128523" y="99822"/>
                </a:cubicBezTo>
                <a:cubicBezTo>
                  <a:pt x="135255" y="99822"/>
                  <a:pt x="140716" y="97282"/>
                  <a:pt x="145160" y="92329"/>
                </a:cubicBezTo>
                <a:cubicBezTo>
                  <a:pt x="149606" y="87248"/>
                  <a:pt x="151765" y="79502"/>
                  <a:pt x="151765" y="69088"/>
                </a:cubicBezTo>
                <a:cubicBezTo>
                  <a:pt x="151765" y="59309"/>
                  <a:pt x="149606" y="51943"/>
                  <a:pt x="145160" y="46863"/>
                </a:cubicBezTo>
                <a:cubicBezTo>
                  <a:pt x="140716" y="41910"/>
                  <a:pt x="135128" y="39370"/>
                  <a:pt x="128523" y="39370"/>
                </a:cubicBezTo>
                <a:cubicBezTo>
                  <a:pt x="121920" y="39370"/>
                  <a:pt x="116332" y="41910"/>
                  <a:pt x="111886" y="46863"/>
                </a:cubicBezTo>
                <a:cubicBezTo>
                  <a:pt x="107442" y="51943"/>
                  <a:pt x="105283" y="59435"/>
                  <a:pt x="105283" y="69596"/>
                </a:cubicBezTo>
                <a:close/>
                <a:moveTo>
                  <a:pt x="233680" y="109093"/>
                </a:moveTo>
                <a:lnTo>
                  <a:pt x="233680" y="97535"/>
                </a:lnTo>
                <a:cubicBezTo>
                  <a:pt x="227457" y="106426"/>
                  <a:pt x="219202" y="110871"/>
                  <a:pt x="208534" y="110871"/>
                </a:cubicBezTo>
                <a:cubicBezTo>
                  <a:pt x="203961" y="110871"/>
                  <a:pt x="199517" y="109982"/>
                  <a:pt x="195453" y="108204"/>
                </a:cubicBezTo>
                <a:cubicBezTo>
                  <a:pt x="191516" y="106426"/>
                  <a:pt x="188468" y="104140"/>
                  <a:pt x="186563" y="101473"/>
                </a:cubicBezTo>
                <a:cubicBezTo>
                  <a:pt x="184531" y="98806"/>
                  <a:pt x="183134" y="95504"/>
                  <a:pt x="182372" y="91566"/>
                </a:cubicBezTo>
                <a:cubicBezTo>
                  <a:pt x="181864" y="88900"/>
                  <a:pt x="181610" y="84709"/>
                  <a:pt x="181610" y="78994"/>
                </a:cubicBezTo>
                <a:lnTo>
                  <a:pt x="181610" y="30098"/>
                </a:lnTo>
                <a:lnTo>
                  <a:pt x="194945" y="30098"/>
                </a:lnTo>
                <a:lnTo>
                  <a:pt x="194945" y="73914"/>
                </a:lnTo>
                <a:cubicBezTo>
                  <a:pt x="194945" y="80898"/>
                  <a:pt x="195198" y="85598"/>
                  <a:pt x="195834" y="88010"/>
                </a:cubicBezTo>
                <a:cubicBezTo>
                  <a:pt x="196596" y="91566"/>
                  <a:pt x="198373" y="94360"/>
                  <a:pt x="201168" y="96393"/>
                </a:cubicBezTo>
                <a:cubicBezTo>
                  <a:pt x="203835" y="98298"/>
                  <a:pt x="207264" y="99314"/>
                  <a:pt x="211201" y="99314"/>
                </a:cubicBezTo>
                <a:cubicBezTo>
                  <a:pt x="215265" y="99314"/>
                  <a:pt x="219075" y="98298"/>
                  <a:pt x="222504" y="96266"/>
                </a:cubicBezTo>
                <a:cubicBezTo>
                  <a:pt x="226060" y="94234"/>
                  <a:pt x="228600" y="91440"/>
                  <a:pt x="229997" y="87884"/>
                </a:cubicBezTo>
                <a:cubicBezTo>
                  <a:pt x="231521" y="84328"/>
                  <a:pt x="232283" y="79121"/>
                  <a:pt x="232283" y="72390"/>
                </a:cubicBezTo>
                <a:lnTo>
                  <a:pt x="232283" y="30098"/>
                </a:lnTo>
                <a:lnTo>
                  <a:pt x="245618" y="30098"/>
                </a:lnTo>
                <a:lnTo>
                  <a:pt x="245618" y="109093"/>
                </a:lnTo>
                <a:close/>
                <a:moveTo>
                  <a:pt x="267081" y="109093"/>
                </a:moveTo>
                <a:lnTo>
                  <a:pt x="267081" y="30098"/>
                </a:lnTo>
                <a:lnTo>
                  <a:pt x="279146" y="30098"/>
                </a:lnTo>
                <a:lnTo>
                  <a:pt x="279146" y="42037"/>
                </a:lnTo>
                <a:cubicBezTo>
                  <a:pt x="282194" y="36448"/>
                  <a:pt x="284988" y="32766"/>
                  <a:pt x="287655" y="30988"/>
                </a:cubicBezTo>
                <a:cubicBezTo>
                  <a:pt x="290195" y="29210"/>
                  <a:pt x="293116" y="28321"/>
                  <a:pt x="296164" y="28321"/>
                </a:cubicBezTo>
                <a:cubicBezTo>
                  <a:pt x="300735" y="28321"/>
                  <a:pt x="305308" y="29718"/>
                  <a:pt x="310007" y="32639"/>
                </a:cubicBezTo>
                <a:lnTo>
                  <a:pt x="305435" y="45085"/>
                </a:lnTo>
                <a:cubicBezTo>
                  <a:pt x="302133" y="43053"/>
                  <a:pt x="298831" y="42164"/>
                  <a:pt x="295529" y="42164"/>
                </a:cubicBezTo>
                <a:cubicBezTo>
                  <a:pt x="292608" y="42164"/>
                  <a:pt x="289941" y="43053"/>
                  <a:pt x="287655" y="44704"/>
                </a:cubicBezTo>
                <a:cubicBezTo>
                  <a:pt x="285369" y="46482"/>
                  <a:pt x="283718" y="49022"/>
                  <a:pt x="282702" y="52070"/>
                </a:cubicBezTo>
                <a:cubicBezTo>
                  <a:pt x="281178" y="56896"/>
                  <a:pt x="280416" y="62103"/>
                  <a:pt x="280416" y="67691"/>
                </a:cubicBezTo>
                <a:lnTo>
                  <a:pt x="280416" y="109093"/>
                </a:lnTo>
                <a:close/>
              </a:path>
            </a:pathLst>
          </a:custGeom>
          <a:solidFill>
            <a:srgbClr val="FFFFFF"/>
          </a:solidFill>
        </p:spPr>
        <p:txBody>
          <a:bodyPr wrap="square" lIns="0" tIns="0" rIns="0" bIns="0" rtlCol="0">
            <a:noAutofit/>
          </a:bodyPr>
          <a:lstStyle/>
          <a:p>
            <a:endParaRPr/>
          </a:p>
        </p:txBody>
      </p:sp>
      <p:sp>
        <p:nvSpPr>
          <p:cNvPr id="56" name="object 85"/>
          <p:cNvSpPr/>
          <p:nvPr/>
        </p:nvSpPr>
        <p:spPr>
          <a:xfrm>
            <a:off x="6199505" y="1867534"/>
            <a:ext cx="735964" cy="139319"/>
          </a:xfrm>
          <a:custGeom>
            <a:avLst/>
            <a:gdLst/>
            <a:ahLst/>
            <a:cxnLst/>
            <a:rect l="l" t="t" r="r" b="b"/>
            <a:pathLst>
              <a:path w="735964" h="139319">
                <a:moveTo>
                  <a:pt x="0" y="109094"/>
                </a:moveTo>
                <a:lnTo>
                  <a:pt x="41910" y="0"/>
                </a:lnTo>
                <a:lnTo>
                  <a:pt x="57404" y="0"/>
                </a:lnTo>
                <a:lnTo>
                  <a:pt x="102108" y="109094"/>
                </a:lnTo>
                <a:lnTo>
                  <a:pt x="85725" y="109094"/>
                </a:lnTo>
                <a:lnTo>
                  <a:pt x="72898" y="76074"/>
                </a:lnTo>
                <a:lnTo>
                  <a:pt x="27305" y="76074"/>
                </a:lnTo>
                <a:lnTo>
                  <a:pt x="15367" y="109094"/>
                </a:lnTo>
                <a:close/>
                <a:moveTo>
                  <a:pt x="31496" y="64263"/>
                </a:moveTo>
                <a:lnTo>
                  <a:pt x="68453" y="64263"/>
                </a:lnTo>
                <a:lnTo>
                  <a:pt x="57150" y="34037"/>
                </a:lnTo>
                <a:cubicBezTo>
                  <a:pt x="53594" y="24893"/>
                  <a:pt x="51054" y="17400"/>
                  <a:pt x="49403" y="11431"/>
                </a:cubicBezTo>
                <a:cubicBezTo>
                  <a:pt x="48006" y="18416"/>
                  <a:pt x="45974" y="25401"/>
                  <a:pt x="43434" y="32259"/>
                </a:cubicBezTo>
                <a:close/>
                <a:moveTo>
                  <a:pt x="112395" y="139320"/>
                </a:moveTo>
                <a:lnTo>
                  <a:pt x="112395" y="30100"/>
                </a:lnTo>
                <a:lnTo>
                  <a:pt x="124587" y="30100"/>
                </a:lnTo>
                <a:lnTo>
                  <a:pt x="124587" y="40387"/>
                </a:lnTo>
                <a:cubicBezTo>
                  <a:pt x="127508" y="36323"/>
                  <a:pt x="130683" y="33275"/>
                  <a:pt x="134366" y="31243"/>
                </a:cubicBezTo>
                <a:cubicBezTo>
                  <a:pt x="137922" y="29338"/>
                  <a:pt x="142367" y="28322"/>
                  <a:pt x="147574" y="28322"/>
                </a:cubicBezTo>
                <a:cubicBezTo>
                  <a:pt x="154305" y="28322"/>
                  <a:pt x="160274" y="29973"/>
                  <a:pt x="165354" y="33529"/>
                </a:cubicBezTo>
                <a:cubicBezTo>
                  <a:pt x="170561" y="36958"/>
                  <a:pt x="174371" y="41911"/>
                  <a:pt x="177038" y="48134"/>
                </a:cubicBezTo>
                <a:cubicBezTo>
                  <a:pt x="179705" y="54484"/>
                  <a:pt x="180975" y="61469"/>
                  <a:pt x="180975" y="68962"/>
                </a:cubicBezTo>
                <a:cubicBezTo>
                  <a:pt x="180975" y="77090"/>
                  <a:pt x="179578" y="84329"/>
                  <a:pt x="176657" y="90806"/>
                </a:cubicBezTo>
                <a:cubicBezTo>
                  <a:pt x="173736" y="97283"/>
                  <a:pt x="169545" y="102236"/>
                  <a:pt x="163957" y="105665"/>
                </a:cubicBezTo>
                <a:cubicBezTo>
                  <a:pt x="158496" y="109094"/>
                  <a:pt x="152654" y="110872"/>
                  <a:pt x="146558" y="110872"/>
                </a:cubicBezTo>
                <a:cubicBezTo>
                  <a:pt x="142113" y="110872"/>
                  <a:pt x="138049" y="109983"/>
                  <a:pt x="134493" y="108078"/>
                </a:cubicBezTo>
                <a:cubicBezTo>
                  <a:pt x="130937" y="106173"/>
                  <a:pt x="128016" y="103760"/>
                  <a:pt x="125730" y="100966"/>
                </a:cubicBezTo>
                <a:lnTo>
                  <a:pt x="125730" y="139320"/>
                </a:lnTo>
                <a:close/>
                <a:moveTo>
                  <a:pt x="124460" y="69978"/>
                </a:moveTo>
                <a:cubicBezTo>
                  <a:pt x="124460" y="80138"/>
                  <a:pt x="126619" y="87758"/>
                  <a:pt x="130683" y="92584"/>
                </a:cubicBezTo>
                <a:cubicBezTo>
                  <a:pt x="134874" y="97410"/>
                  <a:pt x="139827" y="99823"/>
                  <a:pt x="145669" y="99823"/>
                </a:cubicBezTo>
                <a:cubicBezTo>
                  <a:pt x="151638" y="99823"/>
                  <a:pt x="156718" y="97410"/>
                  <a:pt x="160909" y="92330"/>
                </a:cubicBezTo>
                <a:cubicBezTo>
                  <a:pt x="165227" y="87250"/>
                  <a:pt x="167259" y="79503"/>
                  <a:pt x="167259" y="68962"/>
                </a:cubicBezTo>
                <a:cubicBezTo>
                  <a:pt x="167259" y="58802"/>
                  <a:pt x="165227" y="51309"/>
                  <a:pt x="161036" y="46229"/>
                </a:cubicBezTo>
                <a:cubicBezTo>
                  <a:pt x="156972" y="41276"/>
                  <a:pt x="152019" y="38736"/>
                  <a:pt x="146304" y="38736"/>
                </a:cubicBezTo>
                <a:cubicBezTo>
                  <a:pt x="140589" y="38736"/>
                  <a:pt x="135509" y="41403"/>
                  <a:pt x="131064" y="46737"/>
                </a:cubicBezTo>
                <a:cubicBezTo>
                  <a:pt x="126746" y="52071"/>
                  <a:pt x="124460" y="59818"/>
                  <a:pt x="124460" y="69978"/>
                </a:cubicBezTo>
                <a:close/>
                <a:moveTo>
                  <a:pt x="197739" y="139320"/>
                </a:moveTo>
                <a:lnTo>
                  <a:pt x="197739" y="30100"/>
                </a:lnTo>
                <a:lnTo>
                  <a:pt x="209931" y="30100"/>
                </a:lnTo>
                <a:lnTo>
                  <a:pt x="209931" y="40387"/>
                </a:lnTo>
                <a:cubicBezTo>
                  <a:pt x="212852" y="36323"/>
                  <a:pt x="216027" y="33275"/>
                  <a:pt x="219710" y="31243"/>
                </a:cubicBezTo>
                <a:cubicBezTo>
                  <a:pt x="223266" y="29338"/>
                  <a:pt x="227711" y="28322"/>
                  <a:pt x="232918" y="28322"/>
                </a:cubicBezTo>
                <a:cubicBezTo>
                  <a:pt x="239649" y="28322"/>
                  <a:pt x="245618" y="29973"/>
                  <a:pt x="250698" y="33529"/>
                </a:cubicBezTo>
                <a:cubicBezTo>
                  <a:pt x="255905" y="36958"/>
                  <a:pt x="259715" y="41911"/>
                  <a:pt x="262382" y="48134"/>
                </a:cubicBezTo>
                <a:cubicBezTo>
                  <a:pt x="265049" y="54484"/>
                  <a:pt x="266319" y="61469"/>
                  <a:pt x="266319" y="68962"/>
                </a:cubicBezTo>
                <a:cubicBezTo>
                  <a:pt x="266319" y="77090"/>
                  <a:pt x="264922" y="84329"/>
                  <a:pt x="262001" y="90806"/>
                </a:cubicBezTo>
                <a:cubicBezTo>
                  <a:pt x="259080" y="97283"/>
                  <a:pt x="254889" y="102236"/>
                  <a:pt x="249301" y="105665"/>
                </a:cubicBezTo>
                <a:cubicBezTo>
                  <a:pt x="243840" y="109094"/>
                  <a:pt x="237998" y="110872"/>
                  <a:pt x="231902" y="110872"/>
                </a:cubicBezTo>
                <a:cubicBezTo>
                  <a:pt x="227457" y="110872"/>
                  <a:pt x="223393" y="109983"/>
                  <a:pt x="219837" y="108078"/>
                </a:cubicBezTo>
                <a:cubicBezTo>
                  <a:pt x="216281" y="106173"/>
                  <a:pt x="213360" y="103760"/>
                  <a:pt x="211074" y="100966"/>
                </a:cubicBezTo>
                <a:lnTo>
                  <a:pt x="211074" y="139320"/>
                </a:lnTo>
                <a:close/>
                <a:moveTo>
                  <a:pt x="209804" y="69978"/>
                </a:moveTo>
                <a:cubicBezTo>
                  <a:pt x="209804" y="80138"/>
                  <a:pt x="211963" y="87758"/>
                  <a:pt x="216027" y="92584"/>
                </a:cubicBezTo>
                <a:cubicBezTo>
                  <a:pt x="220218" y="97410"/>
                  <a:pt x="225171" y="99823"/>
                  <a:pt x="231013" y="99823"/>
                </a:cubicBezTo>
                <a:cubicBezTo>
                  <a:pt x="236982" y="99823"/>
                  <a:pt x="242062" y="97410"/>
                  <a:pt x="246253" y="92330"/>
                </a:cubicBezTo>
                <a:cubicBezTo>
                  <a:pt x="250571" y="87250"/>
                  <a:pt x="252603" y="79503"/>
                  <a:pt x="252603" y="68962"/>
                </a:cubicBezTo>
                <a:cubicBezTo>
                  <a:pt x="252603" y="58802"/>
                  <a:pt x="250571" y="51309"/>
                  <a:pt x="246380" y="46229"/>
                </a:cubicBezTo>
                <a:cubicBezTo>
                  <a:pt x="242316" y="41276"/>
                  <a:pt x="237363" y="38736"/>
                  <a:pt x="231648" y="38736"/>
                </a:cubicBezTo>
                <a:cubicBezTo>
                  <a:pt x="225933" y="38736"/>
                  <a:pt x="220853" y="41403"/>
                  <a:pt x="216408" y="46737"/>
                </a:cubicBezTo>
                <a:cubicBezTo>
                  <a:pt x="212090" y="52071"/>
                  <a:pt x="209804" y="59818"/>
                  <a:pt x="209804" y="69978"/>
                </a:cubicBezTo>
                <a:close/>
                <a:moveTo>
                  <a:pt x="282829" y="109094"/>
                </a:moveTo>
                <a:lnTo>
                  <a:pt x="282829" y="0"/>
                </a:lnTo>
                <a:lnTo>
                  <a:pt x="296164" y="0"/>
                </a:lnTo>
                <a:lnTo>
                  <a:pt x="296164" y="109094"/>
                </a:lnTo>
                <a:close/>
                <a:moveTo>
                  <a:pt x="316738" y="15368"/>
                </a:moveTo>
                <a:lnTo>
                  <a:pt x="316738" y="0"/>
                </a:lnTo>
                <a:lnTo>
                  <a:pt x="330073" y="0"/>
                </a:lnTo>
                <a:lnTo>
                  <a:pt x="330073" y="15368"/>
                </a:lnTo>
                <a:close/>
                <a:moveTo>
                  <a:pt x="316738" y="109094"/>
                </a:moveTo>
                <a:lnTo>
                  <a:pt x="316738" y="30100"/>
                </a:lnTo>
                <a:lnTo>
                  <a:pt x="330073" y="30100"/>
                </a:lnTo>
                <a:lnTo>
                  <a:pt x="330073" y="109094"/>
                </a:lnTo>
                <a:close/>
                <a:moveTo>
                  <a:pt x="401701" y="80138"/>
                </a:moveTo>
                <a:lnTo>
                  <a:pt x="414909" y="81916"/>
                </a:lnTo>
                <a:cubicBezTo>
                  <a:pt x="413385" y="90933"/>
                  <a:pt x="409701" y="98045"/>
                  <a:pt x="403860" y="103125"/>
                </a:cubicBezTo>
                <a:cubicBezTo>
                  <a:pt x="397891" y="108332"/>
                  <a:pt x="390651" y="110872"/>
                  <a:pt x="382016" y="110872"/>
                </a:cubicBezTo>
                <a:cubicBezTo>
                  <a:pt x="371221" y="110872"/>
                  <a:pt x="362458" y="107316"/>
                  <a:pt x="355854" y="100331"/>
                </a:cubicBezTo>
                <a:cubicBezTo>
                  <a:pt x="349376" y="93219"/>
                  <a:pt x="346075" y="83059"/>
                  <a:pt x="346075" y="69851"/>
                </a:cubicBezTo>
                <a:cubicBezTo>
                  <a:pt x="346075" y="61342"/>
                  <a:pt x="347472" y="53849"/>
                  <a:pt x="350266" y="47499"/>
                </a:cubicBezTo>
                <a:cubicBezTo>
                  <a:pt x="353060" y="41022"/>
                  <a:pt x="357377" y="36323"/>
                  <a:pt x="363220" y="33021"/>
                </a:cubicBezTo>
                <a:cubicBezTo>
                  <a:pt x="368935" y="29846"/>
                  <a:pt x="375285" y="28322"/>
                  <a:pt x="382016" y="28322"/>
                </a:cubicBezTo>
                <a:cubicBezTo>
                  <a:pt x="390651" y="28322"/>
                  <a:pt x="397637" y="30481"/>
                  <a:pt x="403098" y="34799"/>
                </a:cubicBezTo>
                <a:cubicBezTo>
                  <a:pt x="408559" y="39117"/>
                  <a:pt x="412114" y="45340"/>
                  <a:pt x="413638" y="53341"/>
                </a:cubicBezTo>
                <a:lnTo>
                  <a:pt x="400558" y="55246"/>
                </a:lnTo>
                <a:cubicBezTo>
                  <a:pt x="399288" y="50039"/>
                  <a:pt x="397129" y="45975"/>
                  <a:pt x="393954" y="43308"/>
                </a:cubicBezTo>
                <a:cubicBezTo>
                  <a:pt x="390906" y="40641"/>
                  <a:pt x="387096" y="39244"/>
                  <a:pt x="382524" y="39244"/>
                </a:cubicBezTo>
                <a:cubicBezTo>
                  <a:pt x="375793" y="39244"/>
                  <a:pt x="370332" y="41657"/>
                  <a:pt x="366141" y="46610"/>
                </a:cubicBezTo>
                <a:cubicBezTo>
                  <a:pt x="361950" y="51436"/>
                  <a:pt x="359791" y="59056"/>
                  <a:pt x="359791" y="69470"/>
                </a:cubicBezTo>
                <a:cubicBezTo>
                  <a:pt x="359791" y="80138"/>
                  <a:pt x="361823" y="87885"/>
                  <a:pt x="365887" y="92711"/>
                </a:cubicBezTo>
                <a:cubicBezTo>
                  <a:pt x="369951" y="97410"/>
                  <a:pt x="375285" y="99823"/>
                  <a:pt x="381888" y="99823"/>
                </a:cubicBezTo>
                <a:cubicBezTo>
                  <a:pt x="387096" y="99823"/>
                  <a:pt x="391541" y="98299"/>
                  <a:pt x="394970" y="94997"/>
                </a:cubicBezTo>
                <a:cubicBezTo>
                  <a:pt x="398526" y="91822"/>
                  <a:pt x="400812" y="86869"/>
                  <a:pt x="401701" y="80138"/>
                </a:cubicBezTo>
                <a:close/>
                <a:moveTo>
                  <a:pt x="477901" y="99315"/>
                </a:moveTo>
                <a:cubicBezTo>
                  <a:pt x="472948" y="103506"/>
                  <a:pt x="468122" y="106554"/>
                  <a:pt x="463550" y="108332"/>
                </a:cubicBezTo>
                <a:cubicBezTo>
                  <a:pt x="458977" y="109983"/>
                  <a:pt x="454025" y="110872"/>
                  <a:pt x="448818" y="110872"/>
                </a:cubicBezTo>
                <a:cubicBezTo>
                  <a:pt x="440182" y="110872"/>
                  <a:pt x="433451" y="108713"/>
                  <a:pt x="428751" y="104522"/>
                </a:cubicBezTo>
                <a:cubicBezTo>
                  <a:pt x="424180" y="100331"/>
                  <a:pt x="421767" y="94870"/>
                  <a:pt x="421767" y="88266"/>
                </a:cubicBezTo>
                <a:cubicBezTo>
                  <a:pt x="421767" y="84329"/>
                  <a:pt x="422656" y="80900"/>
                  <a:pt x="424434" y="77598"/>
                </a:cubicBezTo>
                <a:cubicBezTo>
                  <a:pt x="426212" y="74423"/>
                  <a:pt x="428498" y="71883"/>
                  <a:pt x="431292" y="69978"/>
                </a:cubicBezTo>
                <a:cubicBezTo>
                  <a:pt x="434213" y="68073"/>
                  <a:pt x="437388" y="66549"/>
                  <a:pt x="440944" y="65533"/>
                </a:cubicBezTo>
                <a:cubicBezTo>
                  <a:pt x="443611" y="64898"/>
                  <a:pt x="447548" y="64136"/>
                  <a:pt x="452882" y="63501"/>
                </a:cubicBezTo>
                <a:cubicBezTo>
                  <a:pt x="463676" y="62231"/>
                  <a:pt x="471677" y="60707"/>
                  <a:pt x="476758" y="58929"/>
                </a:cubicBezTo>
                <a:cubicBezTo>
                  <a:pt x="476885" y="57151"/>
                  <a:pt x="476885" y="55881"/>
                  <a:pt x="476885" y="55500"/>
                </a:cubicBezTo>
                <a:cubicBezTo>
                  <a:pt x="476885" y="50039"/>
                  <a:pt x="475614" y="46102"/>
                  <a:pt x="473075" y="43943"/>
                </a:cubicBezTo>
                <a:cubicBezTo>
                  <a:pt x="469646" y="40895"/>
                  <a:pt x="464566" y="39371"/>
                  <a:pt x="457835" y="39371"/>
                </a:cubicBezTo>
                <a:cubicBezTo>
                  <a:pt x="451485" y="39371"/>
                  <a:pt x="446913" y="40514"/>
                  <a:pt x="443864" y="42673"/>
                </a:cubicBezTo>
                <a:cubicBezTo>
                  <a:pt x="440817" y="44832"/>
                  <a:pt x="438658" y="48769"/>
                  <a:pt x="437134" y="54357"/>
                </a:cubicBezTo>
                <a:lnTo>
                  <a:pt x="424052" y="52579"/>
                </a:lnTo>
                <a:cubicBezTo>
                  <a:pt x="425323" y="46991"/>
                  <a:pt x="427227" y="42419"/>
                  <a:pt x="430022" y="38990"/>
                </a:cubicBezTo>
                <a:cubicBezTo>
                  <a:pt x="432688" y="35561"/>
                  <a:pt x="436626" y="32894"/>
                  <a:pt x="441833" y="31116"/>
                </a:cubicBezTo>
                <a:cubicBezTo>
                  <a:pt x="446913" y="29211"/>
                  <a:pt x="453009" y="28322"/>
                  <a:pt x="459739" y="28322"/>
                </a:cubicBezTo>
                <a:cubicBezTo>
                  <a:pt x="466471" y="28322"/>
                  <a:pt x="471932" y="29084"/>
                  <a:pt x="476250" y="30608"/>
                </a:cubicBezTo>
                <a:cubicBezTo>
                  <a:pt x="480441" y="32259"/>
                  <a:pt x="483488" y="34291"/>
                  <a:pt x="485521" y="36704"/>
                </a:cubicBezTo>
                <a:cubicBezTo>
                  <a:pt x="487426" y="39117"/>
                  <a:pt x="488823" y="42038"/>
                  <a:pt x="489712" y="45721"/>
                </a:cubicBezTo>
                <a:cubicBezTo>
                  <a:pt x="490093" y="48007"/>
                  <a:pt x="490347" y="52198"/>
                  <a:pt x="490347" y="58167"/>
                </a:cubicBezTo>
                <a:lnTo>
                  <a:pt x="490347" y="75947"/>
                </a:lnTo>
                <a:cubicBezTo>
                  <a:pt x="490347" y="88393"/>
                  <a:pt x="490601" y="96267"/>
                  <a:pt x="491236" y="99569"/>
                </a:cubicBezTo>
                <a:cubicBezTo>
                  <a:pt x="491744" y="102871"/>
                  <a:pt x="492887" y="106046"/>
                  <a:pt x="494538" y="109094"/>
                </a:cubicBezTo>
                <a:lnTo>
                  <a:pt x="480568" y="109094"/>
                </a:lnTo>
                <a:cubicBezTo>
                  <a:pt x="479171" y="106300"/>
                  <a:pt x="478282" y="103125"/>
                  <a:pt x="477901" y="99315"/>
                </a:cubicBezTo>
                <a:close/>
                <a:moveTo>
                  <a:pt x="476758" y="69470"/>
                </a:moveTo>
                <a:cubicBezTo>
                  <a:pt x="471932" y="71375"/>
                  <a:pt x="464693" y="73153"/>
                  <a:pt x="454913" y="74550"/>
                </a:cubicBezTo>
                <a:cubicBezTo>
                  <a:pt x="449452" y="75312"/>
                  <a:pt x="445516" y="76201"/>
                  <a:pt x="443230" y="77217"/>
                </a:cubicBezTo>
                <a:cubicBezTo>
                  <a:pt x="440944" y="78106"/>
                  <a:pt x="439166" y="79630"/>
                  <a:pt x="437896" y="81535"/>
                </a:cubicBezTo>
                <a:cubicBezTo>
                  <a:pt x="436752" y="83440"/>
                  <a:pt x="436118" y="85599"/>
                  <a:pt x="436118" y="87885"/>
                </a:cubicBezTo>
                <a:cubicBezTo>
                  <a:pt x="436118" y="91441"/>
                  <a:pt x="437388" y="94489"/>
                  <a:pt x="440182" y="96775"/>
                </a:cubicBezTo>
                <a:cubicBezTo>
                  <a:pt x="442849" y="99188"/>
                  <a:pt x="446786" y="100331"/>
                  <a:pt x="451993" y="100331"/>
                </a:cubicBezTo>
                <a:cubicBezTo>
                  <a:pt x="457200" y="100331"/>
                  <a:pt x="461772" y="99315"/>
                  <a:pt x="465709" y="97029"/>
                </a:cubicBezTo>
                <a:cubicBezTo>
                  <a:pt x="469773" y="94743"/>
                  <a:pt x="472694" y="91695"/>
                  <a:pt x="474599" y="87758"/>
                </a:cubicBezTo>
                <a:cubicBezTo>
                  <a:pt x="476123" y="84710"/>
                  <a:pt x="476758" y="80265"/>
                  <a:pt x="476758" y="74296"/>
                </a:cubicBezTo>
                <a:close/>
                <a:moveTo>
                  <a:pt x="540893" y="97156"/>
                </a:moveTo>
                <a:lnTo>
                  <a:pt x="542798" y="108967"/>
                </a:lnTo>
                <a:cubicBezTo>
                  <a:pt x="539114" y="109729"/>
                  <a:pt x="535686" y="110110"/>
                  <a:pt x="532764" y="110110"/>
                </a:cubicBezTo>
                <a:cubicBezTo>
                  <a:pt x="527812" y="110110"/>
                  <a:pt x="524129" y="109348"/>
                  <a:pt x="521462" y="107824"/>
                </a:cubicBezTo>
                <a:cubicBezTo>
                  <a:pt x="518795" y="106300"/>
                  <a:pt x="516889" y="104268"/>
                  <a:pt x="515747" y="101728"/>
                </a:cubicBezTo>
                <a:cubicBezTo>
                  <a:pt x="514731" y="99315"/>
                  <a:pt x="514096" y="93981"/>
                  <a:pt x="514096" y="85980"/>
                </a:cubicBezTo>
                <a:lnTo>
                  <a:pt x="514096" y="40514"/>
                </a:lnTo>
                <a:lnTo>
                  <a:pt x="504317" y="40514"/>
                </a:lnTo>
                <a:lnTo>
                  <a:pt x="504317" y="30100"/>
                </a:lnTo>
                <a:lnTo>
                  <a:pt x="514096" y="30100"/>
                </a:lnTo>
                <a:lnTo>
                  <a:pt x="514096" y="10542"/>
                </a:lnTo>
                <a:lnTo>
                  <a:pt x="527431" y="2414"/>
                </a:lnTo>
                <a:lnTo>
                  <a:pt x="527431" y="30100"/>
                </a:lnTo>
                <a:lnTo>
                  <a:pt x="540893" y="30100"/>
                </a:lnTo>
                <a:lnTo>
                  <a:pt x="540893" y="40514"/>
                </a:lnTo>
                <a:lnTo>
                  <a:pt x="527431" y="40514"/>
                </a:lnTo>
                <a:lnTo>
                  <a:pt x="527431" y="86742"/>
                </a:lnTo>
                <a:cubicBezTo>
                  <a:pt x="527431" y="90552"/>
                  <a:pt x="527685" y="92965"/>
                  <a:pt x="528193" y="94108"/>
                </a:cubicBezTo>
                <a:cubicBezTo>
                  <a:pt x="528574" y="95124"/>
                  <a:pt x="529463" y="96013"/>
                  <a:pt x="530479" y="96648"/>
                </a:cubicBezTo>
                <a:cubicBezTo>
                  <a:pt x="531495" y="97283"/>
                  <a:pt x="533019" y="97664"/>
                  <a:pt x="535051" y="97664"/>
                </a:cubicBezTo>
                <a:cubicBezTo>
                  <a:pt x="536575" y="97664"/>
                  <a:pt x="538480" y="97410"/>
                  <a:pt x="540893" y="97156"/>
                </a:cubicBezTo>
                <a:close/>
                <a:moveTo>
                  <a:pt x="554482" y="15368"/>
                </a:moveTo>
                <a:lnTo>
                  <a:pt x="554482" y="0"/>
                </a:lnTo>
                <a:lnTo>
                  <a:pt x="567817" y="0"/>
                </a:lnTo>
                <a:lnTo>
                  <a:pt x="567817" y="15368"/>
                </a:lnTo>
                <a:close/>
                <a:moveTo>
                  <a:pt x="554482" y="109094"/>
                </a:moveTo>
                <a:lnTo>
                  <a:pt x="554482" y="30100"/>
                </a:lnTo>
                <a:lnTo>
                  <a:pt x="567817" y="30100"/>
                </a:lnTo>
                <a:lnTo>
                  <a:pt x="567817" y="109094"/>
                </a:lnTo>
                <a:close/>
                <a:moveTo>
                  <a:pt x="582930" y="69597"/>
                </a:moveTo>
                <a:cubicBezTo>
                  <a:pt x="582930" y="54992"/>
                  <a:pt x="586994" y="44070"/>
                  <a:pt x="595122" y="37085"/>
                </a:cubicBezTo>
                <a:cubicBezTo>
                  <a:pt x="601852" y="31243"/>
                  <a:pt x="610235" y="28322"/>
                  <a:pt x="619887" y="28322"/>
                </a:cubicBezTo>
                <a:cubicBezTo>
                  <a:pt x="630809" y="28322"/>
                  <a:pt x="639699" y="31878"/>
                  <a:pt x="646557" y="38990"/>
                </a:cubicBezTo>
                <a:cubicBezTo>
                  <a:pt x="653542" y="46102"/>
                  <a:pt x="656971" y="55881"/>
                  <a:pt x="656971" y="68454"/>
                </a:cubicBezTo>
                <a:cubicBezTo>
                  <a:pt x="656971" y="78614"/>
                  <a:pt x="655447" y="86615"/>
                  <a:pt x="652399" y="92457"/>
                </a:cubicBezTo>
                <a:cubicBezTo>
                  <a:pt x="649351" y="98299"/>
                  <a:pt x="644906" y="102871"/>
                  <a:pt x="639063" y="106046"/>
                </a:cubicBezTo>
                <a:cubicBezTo>
                  <a:pt x="633222" y="109221"/>
                  <a:pt x="626872" y="110872"/>
                  <a:pt x="619887" y="110872"/>
                </a:cubicBezTo>
                <a:cubicBezTo>
                  <a:pt x="608838" y="110872"/>
                  <a:pt x="599948" y="107316"/>
                  <a:pt x="593089" y="100204"/>
                </a:cubicBezTo>
                <a:cubicBezTo>
                  <a:pt x="586359" y="93092"/>
                  <a:pt x="582930" y="82932"/>
                  <a:pt x="582930" y="69597"/>
                </a:cubicBezTo>
                <a:close/>
                <a:moveTo>
                  <a:pt x="596646" y="69597"/>
                </a:moveTo>
                <a:cubicBezTo>
                  <a:pt x="596646" y="79757"/>
                  <a:pt x="598805" y="87250"/>
                  <a:pt x="603250" y="92330"/>
                </a:cubicBezTo>
                <a:cubicBezTo>
                  <a:pt x="607695" y="97410"/>
                  <a:pt x="613283" y="99823"/>
                  <a:pt x="619887" y="99823"/>
                </a:cubicBezTo>
                <a:cubicBezTo>
                  <a:pt x="626618" y="99823"/>
                  <a:pt x="632079" y="97283"/>
                  <a:pt x="636524" y="92330"/>
                </a:cubicBezTo>
                <a:cubicBezTo>
                  <a:pt x="640969" y="87250"/>
                  <a:pt x="643127" y="79503"/>
                  <a:pt x="643127" y="69089"/>
                </a:cubicBezTo>
                <a:cubicBezTo>
                  <a:pt x="643127" y="59310"/>
                  <a:pt x="640969" y="51944"/>
                  <a:pt x="636524" y="46864"/>
                </a:cubicBezTo>
                <a:cubicBezTo>
                  <a:pt x="632079" y="41911"/>
                  <a:pt x="626491" y="39371"/>
                  <a:pt x="619887" y="39371"/>
                </a:cubicBezTo>
                <a:cubicBezTo>
                  <a:pt x="613283" y="39371"/>
                  <a:pt x="607695" y="41911"/>
                  <a:pt x="603250" y="46864"/>
                </a:cubicBezTo>
                <a:cubicBezTo>
                  <a:pt x="598805" y="51944"/>
                  <a:pt x="596646" y="59437"/>
                  <a:pt x="596646" y="69597"/>
                </a:cubicBezTo>
                <a:close/>
                <a:moveTo>
                  <a:pt x="671702" y="109094"/>
                </a:moveTo>
                <a:lnTo>
                  <a:pt x="671702" y="30100"/>
                </a:lnTo>
                <a:lnTo>
                  <a:pt x="683768" y="30100"/>
                </a:lnTo>
                <a:lnTo>
                  <a:pt x="683768" y="41276"/>
                </a:lnTo>
                <a:cubicBezTo>
                  <a:pt x="689610" y="32640"/>
                  <a:pt x="697992" y="28322"/>
                  <a:pt x="708913" y="28322"/>
                </a:cubicBezTo>
                <a:cubicBezTo>
                  <a:pt x="713613" y="28322"/>
                  <a:pt x="718058" y="29084"/>
                  <a:pt x="721995" y="30862"/>
                </a:cubicBezTo>
                <a:cubicBezTo>
                  <a:pt x="726059" y="32513"/>
                  <a:pt x="728980" y="34799"/>
                  <a:pt x="731012" y="37593"/>
                </a:cubicBezTo>
                <a:cubicBezTo>
                  <a:pt x="733044" y="40387"/>
                  <a:pt x="734441" y="43689"/>
                  <a:pt x="735202" y="47499"/>
                </a:cubicBezTo>
                <a:cubicBezTo>
                  <a:pt x="735711" y="49912"/>
                  <a:pt x="735964" y="54357"/>
                  <a:pt x="735964" y="60453"/>
                </a:cubicBezTo>
                <a:lnTo>
                  <a:pt x="735964" y="109094"/>
                </a:lnTo>
                <a:lnTo>
                  <a:pt x="722502" y="109094"/>
                </a:lnTo>
                <a:lnTo>
                  <a:pt x="722502" y="60961"/>
                </a:lnTo>
                <a:cubicBezTo>
                  <a:pt x="722502" y="55627"/>
                  <a:pt x="721995" y="51436"/>
                  <a:pt x="720979" y="48769"/>
                </a:cubicBezTo>
                <a:cubicBezTo>
                  <a:pt x="719963" y="46102"/>
                  <a:pt x="718058" y="43943"/>
                  <a:pt x="715391" y="42292"/>
                </a:cubicBezTo>
                <a:cubicBezTo>
                  <a:pt x="712724" y="40641"/>
                  <a:pt x="709676" y="39879"/>
                  <a:pt x="706120" y="39879"/>
                </a:cubicBezTo>
                <a:cubicBezTo>
                  <a:pt x="700405" y="39879"/>
                  <a:pt x="695451" y="41657"/>
                  <a:pt x="691261" y="45340"/>
                </a:cubicBezTo>
                <a:cubicBezTo>
                  <a:pt x="687197" y="48896"/>
                  <a:pt x="685038" y="55754"/>
                  <a:pt x="685038" y="65914"/>
                </a:cubicBezTo>
                <a:lnTo>
                  <a:pt x="685038" y="109094"/>
                </a:lnTo>
                <a:close/>
              </a:path>
            </a:pathLst>
          </a:custGeom>
          <a:solidFill>
            <a:srgbClr val="FFFFFF"/>
          </a:solidFill>
        </p:spPr>
        <p:txBody>
          <a:bodyPr wrap="square" lIns="0" tIns="0" rIns="0" bIns="0" rtlCol="0">
            <a:noAutofit/>
          </a:bodyPr>
          <a:lstStyle/>
          <a:p>
            <a:endParaRPr/>
          </a:p>
        </p:txBody>
      </p:sp>
      <p:pic>
        <p:nvPicPr>
          <p:cNvPr id="57" name="Image"/>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389206" y="2225226"/>
            <a:ext cx="420725" cy="232420"/>
          </a:xfrm>
          <a:prstGeom prst="rect">
            <a:avLst/>
          </a:prstGeom>
        </p:spPr>
      </p:pic>
      <p:pic>
        <p:nvPicPr>
          <p:cNvPr id="58" name="Image"/>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283712" y="1596582"/>
            <a:ext cx="565207" cy="546789"/>
          </a:xfrm>
          <a:prstGeom prst="rect">
            <a:avLst/>
          </a:prstGeom>
        </p:spPr>
      </p:pic>
      <p:sp>
        <p:nvSpPr>
          <p:cNvPr id="59" name="text 1"/>
          <p:cNvSpPr txBox="1"/>
          <p:nvPr/>
        </p:nvSpPr>
        <p:spPr>
          <a:xfrm>
            <a:off x="3338449" y="2193490"/>
            <a:ext cx="473848" cy="338554"/>
          </a:xfrm>
          <a:prstGeom prst="rect">
            <a:avLst/>
          </a:prstGeom>
        </p:spPr>
        <p:txBody>
          <a:bodyPr vert="horz" wrap="none" lIns="0" tIns="0" rIns="0" bIns="0" rtlCol="0">
            <a:spAutoFit/>
          </a:bodyPr>
          <a:lstStyle/>
          <a:p>
            <a:pPr marL="85344">
              <a:lnSpc>
                <a:spcPct val="100000"/>
              </a:lnSpc>
            </a:pPr>
            <a:r>
              <a:rPr sz="1100" spc="10" dirty="0">
                <a:latin typeface="Arial"/>
                <a:cs typeface="Arial"/>
              </a:rPr>
              <a:t>Auto</a:t>
            </a:r>
            <a:endParaRPr sz="1100">
              <a:latin typeface="Arial"/>
              <a:cs typeface="Arial"/>
            </a:endParaRPr>
          </a:p>
          <a:p>
            <a:pPr marL="0">
              <a:lnSpc>
                <a:spcPct val="100000"/>
              </a:lnSpc>
            </a:pPr>
            <a:r>
              <a:rPr sz="1100" spc="10" dirty="0">
                <a:latin typeface="Arial"/>
                <a:cs typeface="Arial"/>
              </a:rPr>
              <a:t>Scaling</a:t>
            </a:r>
            <a:endParaRPr sz="1100">
              <a:latin typeface="Arial"/>
              <a:cs typeface="Arial"/>
            </a:endParaRPr>
          </a:p>
        </p:txBody>
      </p:sp>
      <p:pic>
        <p:nvPicPr>
          <p:cNvPr id="60" name="Image"/>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17420" y="3122676"/>
            <a:ext cx="591312" cy="681228"/>
          </a:xfrm>
          <a:prstGeom prst="rect">
            <a:avLst/>
          </a:prstGeom>
        </p:spPr>
      </p:pic>
      <p:pic>
        <p:nvPicPr>
          <p:cNvPr id="61" name="Image"/>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353056" y="3188919"/>
            <a:ext cx="353123" cy="488493"/>
          </a:xfrm>
          <a:prstGeom prst="rect">
            <a:avLst/>
          </a:prstGeom>
        </p:spPr>
      </p:pic>
      <p:sp>
        <p:nvSpPr>
          <p:cNvPr id="62" name="text 1"/>
          <p:cNvSpPr txBox="1"/>
          <p:nvPr/>
        </p:nvSpPr>
        <p:spPr>
          <a:xfrm>
            <a:off x="1918970" y="3781828"/>
            <a:ext cx="1111666" cy="324278"/>
          </a:xfrm>
          <a:prstGeom prst="rect">
            <a:avLst/>
          </a:prstGeom>
        </p:spPr>
        <p:txBody>
          <a:bodyPr vert="horz" wrap="none" lIns="0" tIns="0" rIns="0" bIns="0" rtlCol="0">
            <a:spAutoFit/>
          </a:bodyPr>
          <a:lstStyle/>
          <a:p>
            <a:pPr marL="0">
              <a:lnSpc>
                <a:spcPct val="100000"/>
              </a:lnSpc>
            </a:pPr>
            <a:r>
              <a:rPr sz="1009" spc="10" dirty="0">
                <a:latin typeface="Arial"/>
                <a:cs typeface="Arial"/>
              </a:rPr>
              <a:t>Role:  RW  access</a:t>
            </a:r>
            <a:endParaRPr sz="1000">
              <a:latin typeface="Arial"/>
              <a:cs typeface="Arial"/>
            </a:endParaRPr>
          </a:p>
          <a:p>
            <a:pPr marL="0">
              <a:lnSpc>
                <a:spcPct val="100000"/>
              </a:lnSpc>
            </a:pPr>
            <a:r>
              <a:rPr sz="1100" spc="10" dirty="0">
                <a:latin typeface="Arial"/>
                <a:cs typeface="Arial"/>
              </a:rPr>
              <a:t>to  files,  rows</a:t>
            </a:r>
            <a:endParaRPr sz="1100">
              <a:latin typeface="Arial"/>
              <a:cs typeface="Arial"/>
            </a:endParaRPr>
          </a:p>
        </p:txBody>
      </p:sp>
    </p:spTree>
    <p:extLst>
      <p:ext uri="{BB962C8B-B14F-4D97-AF65-F5344CB8AC3E}">
        <p14:creationId xmlns:p14="http://schemas.microsoft.com/office/powerpoint/2010/main" val="204780379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IAM Roles for Amazon EC2 - Advantages</a:t>
            </a:r>
            <a:endParaRPr lang="en-IN" dirty="0"/>
          </a:p>
        </p:txBody>
      </p:sp>
      <p:sp>
        <p:nvSpPr>
          <p:cNvPr id="3" name="Content Placeholder 2"/>
          <p:cNvSpPr>
            <a:spLocks noGrp="1"/>
          </p:cNvSpPr>
          <p:nvPr>
            <p:ph idx="1"/>
          </p:nvPr>
        </p:nvSpPr>
        <p:spPr/>
        <p:txBody>
          <a:bodyPr/>
          <a:lstStyle/>
          <a:p>
            <a:r>
              <a:rPr lang="en-IN" dirty="0" smtClean="0"/>
              <a:t>Eliminates use of long term credentials</a:t>
            </a:r>
          </a:p>
          <a:p>
            <a:r>
              <a:rPr lang="en-IN" dirty="0" smtClean="0"/>
              <a:t>Automatic credential rotation</a:t>
            </a:r>
          </a:p>
          <a:p>
            <a:r>
              <a:rPr lang="en-IN" dirty="0" smtClean="0"/>
              <a:t>Less coding – AWS SDK does all the work</a:t>
            </a:r>
          </a:p>
          <a:p>
            <a:r>
              <a:rPr lang="en-IN" dirty="0" smtClean="0"/>
              <a:t>Easier and more secure</a:t>
            </a:r>
            <a:endParaRPr lang="en-IN" dirty="0"/>
          </a:p>
        </p:txBody>
      </p:sp>
    </p:spTree>
    <p:extLst>
      <p:ext uri="{BB962C8B-B14F-4D97-AF65-F5344CB8AC3E}">
        <p14:creationId xmlns:p14="http://schemas.microsoft.com/office/powerpoint/2010/main" val="1263235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9"/>
          <p:cNvSpPr/>
          <p:nvPr/>
        </p:nvSpPr>
        <p:spPr>
          <a:xfrm>
            <a:off x="766572" y="680150"/>
            <a:ext cx="7840980" cy="2631948"/>
          </a:xfrm>
          <a:custGeom>
            <a:avLst/>
            <a:gdLst/>
            <a:ahLst/>
            <a:cxnLst/>
            <a:rect l="l" t="t" r="r" b="b"/>
            <a:pathLst>
              <a:path w="7840980" h="2631948">
                <a:moveTo>
                  <a:pt x="4572" y="2627376"/>
                </a:moveTo>
                <a:lnTo>
                  <a:pt x="7836408" y="2627376"/>
                </a:lnTo>
                <a:moveTo>
                  <a:pt x="4572" y="1754124"/>
                </a:moveTo>
                <a:lnTo>
                  <a:pt x="7836408" y="1754124"/>
                </a:lnTo>
                <a:moveTo>
                  <a:pt x="4572" y="879348"/>
                </a:moveTo>
                <a:lnTo>
                  <a:pt x="7836408" y="879348"/>
                </a:lnTo>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3" name="object 20"/>
          <p:cNvSpPr/>
          <p:nvPr/>
        </p:nvSpPr>
        <p:spPr>
          <a:xfrm>
            <a:off x="766572" y="4177730"/>
            <a:ext cx="7840980" cy="9144"/>
          </a:xfrm>
          <a:custGeom>
            <a:avLst/>
            <a:gdLst/>
            <a:ahLst/>
            <a:cxnLst/>
            <a:rect l="l" t="t" r="r" b="b"/>
            <a:pathLst>
              <a:path w="7840980" h="9144">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4" name="object 21"/>
          <p:cNvSpPr/>
          <p:nvPr/>
        </p:nvSpPr>
        <p:spPr>
          <a:xfrm>
            <a:off x="766572" y="4177730"/>
            <a:ext cx="7840980" cy="77724"/>
          </a:xfrm>
          <a:custGeom>
            <a:avLst/>
            <a:gdLst/>
            <a:ahLst/>
            <a:cxnLst/>
            <a:rect l="l" t="t" r="r" b="b"/>
            <a:pathLst>
              <a:path w="7840980" h="77724">
                <a:moveTo>
                  <a:pt x="4572" y="4572"/>
                </a:moveTo>
                <a:lnTo>
                  <a:pt x="4572" y="73152"/>
                </a:lnTo>
                <a:moveTo>
                  <a:pt x="330708" y="4572"/>
                </a:moveTo>
                <a:lnTo>
                  <a:pt x="330708" y="73152"/>
                </a:lnTo>
                <a:moveTo>
                  <a:pt x="656844" y="4572"/>
                </a:moveTo>
                <a:lnTo>
                  <a:pt x="656844" y="73152"/>
                </a:lnTo>
                <a:moveTo>
                  <a:pt x="982979" y="4572"/>
                </a:moveTo>
                <a:lnTo>
                  <a:pt x="982979" y="73152"/>
                </a:lnTo>
                <a:moveTo>
                  <a:pt x="1309116" y="4572"/>
                </a:moveTo>
                <a:lnTo>
                  <a:pt x="1309116" y="73152"/>
                </a:lnTo>
                <a:moveTo>
                  <a:pt x="1635252" y="4572"/>
                </a:moveTo>
                <a:lnTo>
                  <a:pt x="1635252" y="73152"/>
                </a:lnTo>
                <a:moveTo>
                  <a:pt x="1962912" y="4572"/>
                </a:moveTo>
                <a:lnTo>
                  <a:pt x="1962912" y="73152"/>
                </a:lnTo>
                <a:moveTo>
                  <a:pt x="2289048" y="4572"/>
                </a:moveTo>
                <a:lnTo>
                  <a:pt x="2289048" y="73152"/>
                </a:lnTo>
                <a:moveTo>
                  <a:pt x="2615184" y="4572"/>
                </a:moveTo>
                <a:lnTo>
                  <a:pt x="2615184" y="73152"/>
                </a:lnTo>
                <a:moveTo>
                  <a:pt x="2941320" y="4572"/>
                </a:moveTo>
                <a:lnTo>
                  <a:pt x="2941320" y="73152"/>
                </a:lnTo>
                <a:moveTo>
                  <a:pt x="3267456" y="4572"/>
                </a:moveTo>
                <a:lnTo>
                  <a:pt x="3267456" y="73152"/>
                </a:lnTo>
                <a:moveTo>
                  <a:pt x="3593592" y="4572"/>
                </a:moveTo>
                <a:lnTo>
                  <a:pt x="3593592" y="73152"/>
                </a:lnTo>
                <a:moveTo>
                  <a:pt x="3921252" y="4572"/>
                </a:moveTo>
                <a:lnTo>
                  <a:pt x="3921252" y="73152"/>
                </a:lnTo>
                <a:moveTo>
                  <a:pt x="4247388" y="4572"/>
                </a:moveTo>
                <a:lnTo>
                  <a:pt x="4247388" y="73152"/>
                </a:lnTo>
                <a:moveTo>
                  <a:pt x="4573524" y="4572"/>
                </a:moveTo>
                <a:lnTo>
                  <a:pt x="4573524" y="73152"/>
                </a:lnTo>
                <a:moveTo>
                  <a:pt x="4899660" y="4572"/>
                </a:moveTo>
                <a:lnTo>
                  <a:pt x="4899660" y="73152"/>
                </a:lnTo>
                <a:moveTo>
                  <a:pt x="5225796" y="4572"/>
                </a:moveTo>
                <a:lnTo>
                  <a:pt x="5225796" y="73152"/>
                </a:lnTo>
                <a:moveTo>
                  <a:pt x="5551932" y="4572"/>
                </a:moveTo>
                <a:lnTo>
                  <a:pt x="5551932" y="73152"/>
                </a:lnTo>
                <a:moveTo>
                  <a:pt x="5878068" y="4572"/>
                </a:moveTo>
                <a:lnTo>
                  <a:pt x="5878068" y="73152"/>
                </a:lnTo>
                <a:moveTo>
                  <a:pt x="6205728" y="4572"/>
                </a:moveTo>
                <a:lnTo>
                  <a:pt x="6205728" y="73152"/>
                </a:lnTo>
                <a:moveTo>
                  <a:pt x="6531864" y="4572"/>
                </a:moveTo>
                <a:lnTo>
                  <a:pt x="6531864" y="73152"/>
                </a:lnTo>
                <a:moveTo>
                  <a:pt x="6858000" y="4572"/>
                </a:moveTo>
                <a:lnTo>
                  <a:pt x="6858000" y="73152"/>
                </a:lnTo>
                <a:moveTo>
                  <a:pt x="7184135" y="4572"/>
                </a:moveTo>
                <a:lnTo>
                  <a:pt x="7184135" y="73152"/>
                </a:lnTo>
                <a:moveTo>
                  <a:pt x="7510271" y="4572"/>
                </a:moveTo>
                <a:lnTo>
                  <a:pt x="7510271" y="73152"/>
                </a:lnTo>
                <a:moveTo>
                  <a:pt x="7836408" y="4572"/>
                </a:moveTo>
                <a:lnTo>
                  <a:pt x="7836408" y="7315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61862"/>
            <a:ext cx="7880604" cy="3369564"/>
          </a:xfrm>
          <a:prstGeom prst="rect">
            <a:avLst/>
          </a:prstGeom>
        </p:spPr>
      </p:pic>
      <p:sp>
        <p:nvSpPr>
          <p:cNvPr id="6" name="text 1"/>
          <p:cNvSpPr txBox="1"/>
          <p:nvPr/>
        </p:nvSpPr>
        <p:spPr>
          <a:xfrm>
            <a:off x="70713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0</a:t>
            </a:r>
            <a:endParaRPr sz="1800">
              <a:solidFill>
                <a:schemeClr val="accent2">
                  <a:lumMod val="75000"/>
                </a:schemeClr>
              </a:solidFill>
              <a:latin typeface="Arial"/>
              <a:cs typeface="Arial"/>
            </a:endParaRPr>
          </a:p>
        </p:txBody>
      </p:sp>
      <p:sp>
        <p:nvSpPr>
          <p:cNvPr id="7" name="text 1"/>
          <p:cNvSpPr txBox="1"/>
          <p:nvPr/>
        </p:nvSpPr>
        <p:spPr>
          <a:xfrm>
            <a:off x="103357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1</a:t>
            </a:r>
            <a:endParaRPr sz="1800">
              <a:solidFill>
                <a:schemeClr val="accent2">
                  <a:lumMod val="75000"/>
                </a:schemeClr>
              </a:solidFill>
              <a:latin typeface="Arial"/>
              <a:cs typeface="Arial"/>
            </a:endParaRPr>
          </a:p>
        </p:txBody>
      </p:sp>
      <p:sp>
        <p:nvSpPr>
          <p:cNvPr id="8" name="text 1"/>
          <p:cNvSpPr txBox="1"/>
          <p:nvPr/>
        </p:nvSpPr>
        <p:spPr>
          <a:xfrm>
            <a:off x="1360043"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2</a:t>
            </a:r>
            <a:endParaRPr sz="1800">
              <a:solidFill>
                <a:schemeClr val="accent2">
                  <a:lumMod val="75000"/>
                </a:schemeClr>
              </a:solidFill>
              <a:latin typeface="Arial"/>
              <a:cs typeface="Arial"/>
            </a:endParaRPr>
          </a:p>
        </p:txBody>
      </p:sp>
      <p:sp>
        <p:nvSpPr>
          <p:cNvPr id="9" name="text 1"/>
          <p:cNvSpPr txBox="1"/>
          <p:nvPr/>
        </p:nvSpPr>
        <p:spPr>
          <a:xfrm>
            <a:off x="1686432"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3</a:t>
            </a:r>
            <a:endParaRPr sz="1800">
              <a:solidFill>
                <a:schemeClr val="accent2">
                  <a:lumMod val="75000"/>
                </a:schemeClr>
              </a:solidFill>
              <a:latin typeface="Arial"/>
              <a:cs typeface="Arial"/>
            </a:endParaRPr>
          </a:p>
        </p:txBody>
      </p:sp>
      <p:sp>
        <p:nvSpPr>
          <p:cNvPr id="10" name="text 1"/>
          <p:cNvSpPr txBox="1"/>
          <p:nvPr/>
        </p:nvSpPr>
        <p:spPr>
          <a:xfrm>
            <a:off x="201295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4</a:t>
            </a:r>
            <a:endParaRPr sz="1800">
              <a:solidFill>
                <a:schemeClr val="accent2">
                  <a:lumMod val="75000"/>
                </a:schemeClr>
              </a:solidFill>
              <a:latin typeface="Arial"/>
              <a:cs typeface="Arial"/>
            </a:endParaRPr>
          </a:p>
        </p:txBody>
      </p:sp>
      <p:sp>
        <p:nvSpPr>
          <p:cNvPr id="11" name="text 1"/>
          <p:cNvSpPr txBox="1"/>
          <p:nvPr/>
        </p:nvSpPr>
        <p:spPr>
          <a:xfrm>
            <a:off x="233934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5</a:t>
            </a:r>
            <a:endParaRPr sz="1800">
              <a:solidFill>
                <a:schemeClr val="accent2">
                  <a:lumMod val="75000"/>
                </a:schemeClr>
              </a:solidFill>
              <a:latin typeface="Arial"/>
              <a:cs typeface="Arial"/>
            </a:endParaRPr>
          </a:p>
        </p:txBody>
      </p:sp>
      <p:sp>
        <p:nvSpPr>
          <p:cNvPr id="12" name="text 1"/>
          <p:cNvSpPr txBox="1"/>
          <p:nvPr/>
        </p:nvSpPr>
        <p:spPr>
          <a:xfrm>
            <a:off x="266573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6</a:t>
            </a:r>
            <a:endParaRPr sz="1800">
              <a:solidFill>
                <a:schemeClr val="accent2">
                  <a:lumMod val="75000"/>
                </a:schemeClr>
              </a:solidFill>
              <a:latin typeface="Arial"/>
              <a:cs typeface="Arial"/>
            </a:endParaRPr>
          </a:p>
        </p:txBody>
      </p:sp>
      <p:sp>
        <p:nvSpPr>
          <p:cNvPr id="13" name="text 1"/>
          <p:cNvSpPr txBox="1"/>
          <p:nvPr/>
        </p:nvSpPr>
        <p:spPr>
          <a:xfrm>
            <a:off x="299224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7</a:t>
            </a:r>
            <a:endParaRPr sz="1800">
              <a:solidFill>
                <a:schemeClr val="accent2">
                  <a:lumMod val="75000"/>
                </a:schemeClr>
              </a:solidFill>
              <a:latin typeface="Arial"/>
              <a:cs typeface="Arial"/>
            </a:endParaRPr>
          </a:p>
        </p:txBody>
      </p:sp>
      <p:sp>
        <p:nvSpPr>
          <p:cNvPr id="14" name="text 1"/>
          <p:cNvSpPr txBox="1"/>
          <p:nvPr/>
        </p:nvSpPr>
        <p:spPr>
          <a:xfrm>
            <a:off x="331863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8</a:t>
            </a:r>
            <a:endParaRPr sz="1800">
              <a:solidFill>
                <a:schemeClr val="accent2">
                  <a:lumMod val="75000"/>
                </a:schemeClr>
              </a:solidFill>
              <a:latin typeface="Arial"/>
              <a:cs typeface="Arial"/>
            </a:endParaRPr>
          </a:p>
        </p:txBody>
      </p:sp>
      <p:sp>
        <p:nvSpPr>
          <p:cNvPr id="15" name="text 1"/>
          <p:cNvSpPr txBox="1"/>
          <p:nvPr/>
        </p:nvSpPr>
        <p:spPr>
          <a:xfrm>
            <a:off x="3645153" y="4322219"/>
            <a:ext cx="4780861" cy="535531"/>
          </a:xfrm>
          <a:prstGeom prst="rect">
            <a:avLst/>
          </a:prstGeom>
        </p:spPr>
        <p:txBody>
          <a:bodyPr vert="horz" wrap="none" lIns="0" tIns="0" rIns="0" bIns="0" rtlCol="0">
            <a:spAutoFit/>
          </a:bodyPr>
          <a:lstStyle/>
          <a:p>
            <a:pPr marL="0">
              <a:lnSpc>
                <a:spcPct val="100000"/>
              </a:lnSpc>
            </a:pPr>
            <a:r>
              <a:rPr sz="1680" spc="10" dirty="0">
                <a:solidFill>
                  <a:schemeClr val="accent2">
                    <a:lumMod val="75000"/>
                  </a:schemeClr>
                </a:solidFill>
                <a:latin typeface="Arial"/>
                <a:cs typeface="Arial"/>
              </a:rPr>
              <a:t>9   10 11 12 13 14 15 16 17 18 19 20 21 22 23 24</a:t>
            </a:r>
            <a:endParaRPr sz="1600">
              <a:solidFill>
                <a:schemeClr val="accent2">
                  <a:lumMod val="75000"/>
                </a:schemeClr>
              </a:solidFill>
              <a:latin typeface="Arial"/>
              <a:cs typeface="Arial"/>
            </a:endParaRPr>
          </a:p>
          <a:p>
            <a:pPr marL="407797">
              <a:lnSpc>
                <a:spcPct val="100000"/>
              </a:lnSpc>
            </a:pPr>
            <a:r>
              <a:rPr sz="1800" b="1" spc="10" dirty="0">
                <a:solidFill>
                  <a:schemeClr val="accent2">
                    <a:lumMod val="75000"/>
                  </a:schemeClr>
                </a:solidFill>
                <a:latin typeface="Arial"/>
                <a:cs typeface="Arial"/>
              </a:rPr>
              <a:t>Hour  of  day</a:t>
            </a:r>
            <a:endParaRPr sz="1800">
              <a:solidFill>
                <a:schemeClr val="accent2">
                  <a:lumMod val="75000"/>
                </a:schemeClr>
              </a:solidFill>
              <a:latin typeface="Arial"/>
              <a:cs typeface="Arial"/>
            </a:endParaRPr>
          </a:p>
        </p:txBody>
      </p:sp>
      <p:sp>
        <p:nvSpPr>
          <p:cNvPr id="16" name="text 1"/>
          <p:cNvSpPr txBox="1"/>
          <p:nvPr/>
        </p:nvSpPr>
        <p:spPr>
          <a:xfrm rot="-5400000">
            <a:off x="-43599" y="2265193"/>
            <a:ext cx="1336263" cy="276999"/>
          </a:xfrm>
          <a:prstGeom prst="rect">
            <a:avLst/>
          </a:prstGeom>
        </p:spPr>
        <p:txBody>
          <a:bodyPr vert="horz" wrap="none" lIns="0" tIns="0" rIns="0" bIns="0" rtlCol="0">
            <a:spAutoFit/>
          </a:bodyPr>
          <a:lstStyle/>
          <a:p>
            <a:pPr marL="0">
              <a:lnSpc>
                <a:spcPct val="100000"/>
              </a:lnSpc>
            </a:pPr>
            <a:r>
              <a:rPr sz="1800" b="1" spc="10" dirty="0">
                <a:solidFill>
                  <a:schemeClr val="accent2">
                    <a:lumMod val="75000"/>
                  </a:schemeClr>
                </a:solidFill>
                <a:latin typeface="Arial"/>
                <a:cs typeface="Arial"/>
              </a:rPr>
              <a:t>Server  load</a:t>
            </a:r>
            <a:endParaRPr sz="1800">
              <a:solidFill>
                <a:schemeClr val="accent2">
                  <a:lumMod val="75000"/>
                </a:schemeClr>
              </a:solidFill>
              <a:latin typeface="Arial"/>
              <a:cs typeface="Arial"/>
            </a:endParaRPr>
          </a:p>
        </p:txBody>
      </p:sp>
      <p:sp>
        <p:nvSpPr>
          <p:cNvPr id="17" name="object 22"/>
          <p:cNvSpPr/>
          <p:nvPr/>
        </p:nvSpPr>
        <p:spPr>
          <a:xfrm>
            <a:off x="781812" y="2376362"/>
            <a:ext cx="7838187" cy="57912"/>
          </a:xfrm>
          <a:custGeom>
            <a:avLst/>
            <a:gdLst/>
            <a:ahLst/>
            <a:cxnLst/>
            <a:rect l="l" t="t" r="r" b="b"/>
            <a:pathLst>
              <a:path w="7838187" h="57912">
                <a:moveTo>
                  <a:pt x="28956" y="28956"/>
                </a:moveTo>
                <a:lnTo>
                  <a:pt x="7809230" y="28956"/>
                </a:lnTo>
              </a:path>
            </a:pathLst>
          </a:custGeom>
          <a:ln w="57912">
            <a:solidFill>
              <a:srgbClr val="FF0000"/>
            </a:solidFill>
          </a:ln>
        </p:spPr>
        <p:txBody>
          <a:bodyPr wrap="square" lIns="0" tIns="0" rIns="0" bIns="0" rtlCol="0">
            <a:noAutofit/>
          </a:bodyPr>
          <a:lstStyle/>
          <a:p>
            <a:endParaRPr>
              <a:solidFill>
                <a:schemeClr val="accent2">
                  <a:lumMod val="75000"/>
                </a:schemeClr>
              </a:solidFill>
            </a:endParaRPr>
          </a:p>
        </p:txBody>
      </p:sp>
      <p:sp>
        <p:nvSpPr>
          <p:cNvPr id="18" name="text 1"/>
          <p:cNvSpPr txBox="1"/>
          <p:nvPr/>
        </p:nvSpPr>
        <p:spPr>
          <a:xfrm>
            <a:off x="6633718" y="2124774"/>
            <a:ext cx="1876989"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Calibri"/>
                <a:cs typeface="Calibri"/>
              </a:rPr>
              <a:t>Capacity of 1 server</a:t>
            </a:r>
            <a:endParaRPr sz="1800">
              <a:solidFill>
                <a:schemeClr val="accent2">
                  <a:lumMod val="75000"/>
                </a:schemeClr>
              </a:solidFill>
              <a:latin typeface="Calibri"/>
              <a:cs typeface="Calibri"/>
            </a:endParaRPr>
          </a:p>
        </p:txBody>
      </p:sp>
      <p:sp>
        <p:nvSpPr>
          <p:cNvPr id="19" name="object 23"/>
          <p:cNvSpPr/>
          <p:nvPr/>
        </p:nvSpPr>
        <p:spPr>
          <a:xfrm>
            <a:off x="781812" y="669482"/>
            <a:ext cx="7838187" cy="57912"/>
          </a:xfrm>
          <a:custGeom>
            <a:avLst/>
            <a:gdLst/>
            <a:ahLst/>
            <a:cxnLst/>
            <a:rect l="l" t="t" r="r" b="b"/>
            <a:pathLst>
              <a:path w="7838187" h="57912">
                <a:moveTo>
                  <a:pt x="28956" y="28956"/>
                </a:moveTo>
                <a:lnTo>
                  <a:pt x="7809230" y="28956"/>
                </a:lnTo>
              </a:path>
            </a:pathLst>
          </a:custGeom>
          <a:ln w="57912">
            <a:solidFill>
              <a:srgbClr val="1B508D"/>
            </a:solidFill>
          </a:ln>
        </p:spPr>
        <p:txBody>
          <a:bodyPr wrap="square" lIns="0" tIns="0" rIns="0" bIns="0" rtlCol="0">
            <a:noAutofit/>
          </a:bodyPr>
          <a:lstStyle/>
          <a:p>
            <a:endParaRPr>
              <a:solidFill>
                <a:schemeClr val="accent2">
                  <a:lumMod val="75000"/>
                </a:schemeClr>
              </a:solidFill>
            </a:endParaRPr>
          </a:p>
        </p:txBody>
      </p:sp>
      <p:sp>
        <p:nvSpPr>
          <p:cNvPr id="20" name="text 1"/>
          <p:cNvSpPr txBox="1"/>
          <p:nvPr/>
        </p:nvSpPr>
        <p:spPr>
          <a:xfrm>
            <a:off x="5776500" y="320900"/>
            <a:ext cx="2653868" cy="272382"/>
          </a:xfrm>
          <a:prstGeom prst="rect">
            <a:avLst/>
          </a:prstGeom>
        </p:spPr>
        <p:txBody>
          <a:bodyPr vert="horz" wrap="none" lIns="0" tIns="0" rIns="0" bIns="0" rtlCol="0">
            <a:spAutoFit/>
          </a:bodyPr>
          <a:lstStyle/>
          <a:p>
            <a:pPr marL="0">
              <a:lnSpc>
                <a:spcPct val="100000"/>
              </a:lnSpc>
            </a:pPr>
            <a:r>
              <a:rPr sz="1770" spc="10" dirty="0">
                <a:solidFill>
                  <a:schemeClr val="accent2">
                    <a:lumMod val="75000"/>
                  </a:schemeClr>
                </a:solidFill>
                <a:latin typeface="Calibri"/>
                <a:cs typeface="Calibri"/>
              </a:rPr>
              <a:t>Traditional capacity required</a:t>
            </a:r>
            <a:endParaRPr sz="1700" dirty="0">
              <a:solidFill>
                <a:schemeClr val="accent2">
                  <a:lumMod val="75000"/>
                </a:schemeClr>
              </a:solidFill>
              <a:latin typeface="Calibri"/>
              <a:cs typeface="Calibri"/>
            </a:endParaRPr>
          </a:p>
        </p:txBody>
      </p:sp>
      <p:pic>
        <p:nvPicPr>
          <p:cNvPr id="2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5" y="2401363"/>
            <a:ext cx="2674620" cy="1775460"/>
          </a:xfrm>
          <a:prstGeom prst="rect">
            <a:avLst/>
          </a:prstGeom>
        </p:spPr>
      </p:pic>
      <p:pic>
        <p:nvPicPr>
          <p:cNvPr id="2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65" y="3041442"/>
            <a:ext cx="2339340" cy="565404"/>
          </a:xfrm>
          <a:prstGeom prst="rect">
            <a:avLst/>
          </a:prstGeom>
        </p:spPr>
      </p:pic>
      <p:sp>
        <p:nvSpPr>
          <p:cNvPr id="24" name="object 29"/>
          <p:cNvSpPr/>
          <p:nvPr/>
        </p:nvSpPr>
        <p:spPr>
          <a:xfrm>
            <a:off x="796797" y="2421175"/>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25" name="text 1"/>
          <p:cNvSpPr txBox="1"/>
          <p:nvPr/>
        </p:nvSpPr>
        <p:spPr>
          <a:xfrm>
            <a:off x="1101292" y="3146028"/>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spTree>
    <p:extLst>
      <p:ext uri="{BB962C8B-B14F-4D97-AF65-F5344CB8AC3E}">
        <p14:creationId xmlns:p14="http://schemas.microsoft.com/office/powerpoint/2010/main" val="187102396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47" y="4872724"/>
            <a:ext cx="851474" cy="176449"/>
          </a:xfrm>
          <a:prstGeom prst="rect">
            <a:avLst/>
          </a:prstGeom>
        </p:spPr>
      </p:pic>
      <p:sp>
        <p:nvSpPr>
          <p:cNvPr id="2" name="text 1"/>
          <p:cNvSpPr txBox="1"/>
          <p:nvPr/>
        </p:nvSpPr>
        <p:spPr>
          <a:xfrm>
            <a:off x="487984" y="2064323"/>
            <a:ext cx="8010783" cy="738664"/>
          </a:xfrm>
          <a:prstGeom prst="rect">
            <a:avLst/>
          </a:prstGeom>
        </p:spPr>
        <p:txBody>
          <a:bodyPr vert="horz" wrap="none" lIns="0" tIns="0" rIns="0" bIns="0" rtlCol="0">
            <a:spAutoFit/>
          </a:bodyPr>
          <a:lstStyle/>
          <a:p>
            <a:pPr marL="0">
              <a:lnSpc>
                <a:spcPct val="100000"/>
              </a:lnSpc>
            </a:pPr>
            <a:r>
              <a:rPr sz="4800" b="1" spc="10" dirty="0">
                <a:solidFill>
                  <a:srgbClr val="FF752E"/>
                </a:solidFill>
                <a:latin typeface="Arial"/>
                <a:cs typeface="Arial"/>
              </a:rPr>
              <a:t>Familiar</a:t>
            </a:r>
            <a:r>
              <a:rPr sz="4800" b="1" spc="10" dirty="0">
                <a:solidFill>
                  <a:srgbClr val="FFFFFF"/>
                </a:solidFill>
                <a:latin typeface="Arial"/>
                <a:cs typeface="Arial"/>
              </a:rPr>
              <a:t>  </a:t>
            </a:r>
            <a:r>
              <a:rPr sz="4800" spc="10" dirty="0">
                <a:solidFill>
                  <a:srgbClr val="FF752E"/>
                </a:solidFill>
                <a:latin typeface="Wingdings"/>
                <a:cs typeface="Wingdings"/>
              </a:rPr>
              <a:t></a:t>
            </a:r>
            <a:r>
              <a:rPr sz="4800" b="1" spc="10" dirty="0">
                <a:solidFill>
                  <a:srgbClr val="FF752E"/>
                </a:solidFill>
                <a:latin typeface="Arial"/>
                <a:cs typeface="Arial"/>
              </a:rPr>
              <a:t> </a:t>
            </a:r>
            <a:r>
              <a:rPr sz="4800" b="1" spc="10" dirty="0">
                <a:latin typeface="Arial"/>
                <a:cs typeface="Arial"/>
              </a:rPr>
              <a:t> Administration</a:t>
            </a:r>
            <a:endParaRPr sz="4800" dirty="0">
              <a:latin typeface="Arial"/>
              <a:cs typeface="Arial"/>
            </a:endParaRPr>
          </a:p>
        </p:txBody>
      </p:sp>
    </p:spTree>
    <p:extLst>
      <p:ext uri="{BB962C8B-B14F-4D97-AF65-F5344CB8AC3E}">
        <p14:creationId xmlns:p14="http://schemas.microsoft.com/office/powerpoint/2010/main" val="52347319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76200"/>
            <a:ext cx="9045448" cy="4749800"/>
          </a:xfrm>
          <a:prstGeom prst="rect">
            <a:avLst/>
          </a:prstGeom>
        </p:spPr>
      </p:pic>
    </p:spTree>
    <p:extLst>
      <p:ext uri="{BB962C8B-B14F-4D97-AF65-F5344CB8AC3E}">
        <p14:creationId xmlns:p14="http://schemas.microsoft.com/office/powerpoint/2010/main" val="35315052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76238"/>
            <a:ext cx="9045448" cy="4741290"/>
          </a:xfrm>
          <a:prstGeom prst="rect">
            <a:avLst/>
          </a:prstGeom>
        </p:spPr>
      </p:pic>
    </p:spTree>
    <p:extLst>
      <p:ext uri="{BB962C8B-B14F-4D97-AF65-F5344CB8AC3E}">
        <p14:creationId xmlns:p14="http://schemas.microsoft.com/office/powerpoint/2010/main" val="34257755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428244" y="430236"/>
            <a:ext cx="3635115" cy="397044"/>
          </a:xfrm>
          <a:prstGeom prst="rect">
            <a:avLst/>
          </a:prstGeom>
        </p:spPr>
        <p:txBody>
          <a:bodyPr vert="horz" wrap="none" lIns="0" tIns="0" rIns="0" bIns="0" rtlCol="0">
            <a:spAutoFit/>
          </a:bodyPr>
          <a:lstStyle/>
          <a:p>
            <a:pPr marL="0">
              <a:lnSpc>
                <a:spcPct val="100000"/>
              </a:lnSpc>
            </a:pPr>
            <a:r>
              <a:rPr sz="2710" b="1" spc="10" dirty="0">
                <a:solidFill>
                  <a:srgbClr val="FFFFFF"/>
                </a:solidFill>
                <a:latin typeface="Arial"/>
                <a:cs typeface="Arial"/>
              </a:rPr>
              <a:t>IAM  Policy  Simulator</a:t>
            </a:r>
            <a:endParaRPr sz="2700">
              <a:latin typeface="Arial"/>
              <a:cs typeface="Arial"/>
            </a:endParaRPr>
          </a:p>
        </p:txBody>
      </p:sp>
      <p:sp>
        <p:nvSpPr>
          <p:cNvPr id="3" name="text 1"/>
          <p:cNvSpPr txBox="1"/>
          <p:nvPr/>
        </p:nvSpPr>
        <p:spPr>
          <a:xfrm>
            <a:off x="428244" y="1155278"/>
            <a:ext cx="7810851" cy="823700"/>
          </a:xfrm>
          <a:prstGeom prst="rect">
            <a:avLst/>
          </a:prstGeom>
        </p:spPr>
        <p:txBody>
          <a:bodyPr vert="horz" wrap="none" lIns="0" tIns="0" rIns="0" bIns="0" rtlCol="0">
            <a:spAutoFit/>
          </a:bodyPr>
          <a:lstStyle/>
          <a:p>
            <a:pPr marL="0">
              <a:lnSpc>
                <a:spcPct val="100000"/>
              </a:lnSpc>
            </a:pPr>
            <a:r>
              <a:rPr sz="2470" spc="10" dirty="0">
                <a:latin typeface="Arial"/>
                <a:cs typeface="Arial"/>
              </a:rPr>
              <a:t>•   Test  the  effect  of  access  control  policies  before</a:t>
            </a:r>
            <a:endParaRPr sz="2400">
              <a:latin typeface="Arial"/>
              <a:cs typeface="Arial"/>
            </a:endParaRPr>
          </a:p>
          <a:p>
            <a:pPr marL="342900">
              <a:lnSpc>
                <a:spcPct val="100000"/>
              </a:lnSpc>
            </a:pPr>
            <a:r>
              <a:rPr sz="2800" spc="10" dirty="0">
                <a:latin typeface="Arial"/>
                <a:cs typeface="Arial"/>
              </a:rPr>
              <a:t>pushing to production</a:t>
            </a:r>
            <a:endParaRPr sz="2800">
              <a:latin typeface="Arial"/>
              <a:cs typeface="Arial"/>
            </a:endParaRPr>
          </a:p>
        </p:txBody>
      </p:sp>
      <p:sp>
        <p:nvSpPr>
          <p:cNvPr id="4" name="text 1"/>
          <p:cNvSpPr txBox="1"/>
          <p:nvPr/>
        </p:nvSpPr>
        <p:spPr>
          <a:xfrm>
            <a:off x="428244" y="2094338"/>
            <a:ext cx="6072240" cy="430887"/>
          </a:xfrm>
          <a:prstGeom prst="rect">
            <a:avLst/>
          </a:prstGeom>
        </p:spPr>
        <p:txBody>
          <a:bodyPr vert="horz" wrap="none" lIns="0" tIns="0" rIns="0" bIns="0" rtlCol="0">
            <a:spAutoFit/>
          </a:bodyPr>
          <a:lstStyle/>
          <a:p>
            <a:pPr marL="0">
              <a:lnSpc>
                <a:spcPct val="100000"/>
              </a:lnSpc>
            </a:pPr>
            <a:r>
              <a:rPr sz="2800" spc="10" dirty="0">
                <a:latin typeface="Arial"/>
                <a:cs typeface="Arial"/>
              </a:rPr>
              <a:t>•  Verify and troubleshoot permissions</a:t>
            </a:r>
            <a:endParaRPr sz="2800">
              <a:latin typeface="Arial"/>
              <a:cs typeface="Arial"/>
            </a:endParaRPr>
          </a:p>
        </p:txBody>
      </p:sp>
    </p:spTree>
    <p:extLst>
      <p:ext uri="{BB962C8B-B14F-4D97-AF65-F5344CB8AC3E}">
        <p14:creationId xmlns:p14="http://schemas.microsoft.com/office/powerpoint/2010/main" val="245449651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90754"/>
            <a:ext cx="9060180" cy="4739513"/>
          </a:xfrm>
          <a:prstGeom prst="rect">
            <a:avLst/>
          </a:prstGeom>
        </p:spPr>
      </p:pic>
      <p:sp>
        <p:nvSpPr>
          <p:cNvPr id="88" name="object 88"/>
          <p:cNvSpPr/>
          <p:nvPr/>
        </p:nvSpPr>
        <p:spPr>
          <a:xfrm>
            <a:off x="4935347" y="4383519"/>
            <a:ext cx="1644650" cy="291414"/>
          </a:xfrm>
          <a:custGeom>
            <a:avLst/>
            <a:gdLst/>
            <a:ahLst/>
            <a:cxnLst/>
            <a:rect l="l" t="t" r="r" b="b"/>
            <a:pathLst>
              <a:path w="1644650" h="291414">
                <a:moveTo>
                  <a:pt x="15875" y="145707"/>
                </a:moveTo>
                <a:cubicBezTo>
                  <a:pt x="15875" y="74003"/>
                  <a:pt x="376936" y="15875"/>
                  <a:pt x="822325" y="15875"/>
                </a:cubicBezTo>
                <a:cubicBezTo>
                  <a:pt x="1267714" y="15875"/>
                  <a:pt x="1628775" y="74003"/>
                  <a:pt x="1628775" y="145707"/>
                </a:cubicBezTo>
                <a:cubicBezTo>
                  <a:pt x="1628775" y="217411"/>
                  <a:pt x="1267714" y="275539"/>
                  <a:pt x="822325" y="275539"/>
                </a:cubicBezTo>
                <a:cubicBezTo>
                  <a:pt x="376936" y="275539"/>
                  <a:pt x="15875" y="217411"/>
                  <a:pt x="15875" y="145707"/>
                </a:cubicBezTo>
                <a:close/>
              </a:path>
            </a:pathLst>
          </a:custGeom>
          <a:ln w="31750">
            <a:solidFill>
              <a:srgbClr val="FF752E"/>
            </a:solidFill>
          </a:ln>
        </p:spPr>
        <p:txBody>
          <a:bodyPr wrap="square" lIns="0" tIns="0" rIns="0" bIns="0" rtlCol="0">
            <a:noAutofit/>
          </a:bodyPr>
          <a:lstStyle/>
          <a:p>
            <a:endParaRPr/>
          </a:p>
        </p:txBody>
      </p:sp>
    </p:spTree>
    <p:extLst>
      <p:ext uri="{BB962C8B-B14F-4D97-AF65-F5344CB8AC3E}">
        <p14:creationId xmlns:p14="http://schemas.microsoft.com/office/powerpoint/2010/main" val="24155772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67780"/>
            <a:ext cx="9045448" cy="4741291"/>
          </a:xfrm>
          <a:prstGeom prst="rect">
            <a:avLst/>
          </a:prstGeom>
        </p:spPr>
      </p:pic>
      <p:sp>
        <p:nvSpPr>
          <p:cNvPr id="89" name="object 89"/>
          <p:cNvSpPr/>
          <p:nvPr/>
        </p:nvSpPr>
        <p:spPr>
          <a:xfrm>
            <a:off x="52165" y="1548892"/>
            <a:ext cx="632745" cy="281178"/>
          </a:xfrm>
          <a:custGeom>
            <a:avLst/>
            <a:gdLst/>
            <a:ahLst/>
            <a:cxnLst/>
            <a:rect l="l" t="t" r="r" b="b"/>
            <a:pathLst>
              <a:path w="632745" h="281178">
                <a:moveTo>
                  <a:pt x="15875" y="140589"/>
                </a:moveTo>
                <a:cubicBezTo>
                  <a:pt x="15875" y="71628"/>
                  <a:pt x="150412" y="15875"/>
                  <a:pt x="316376" y="15875"/>
                </a:cubicBezTo>
                <a:cubicBezTo>
                  <a:pt x="482339" y="15875"/>
                  <a:pt x="616871" y="71628"/>
                  <a:pt x="616871" y="140589"/>
                </a:cubicBezTo>
                <a:cubicBezTo>
                  <a:pt x="616871" y="209423"/>
                  <a:pt x="482339" y="265303"/>
                  <a:pt x="316376" y="265303"/>
                </a:cubicBezTo>
                <a:cubicBezTo>
                  <a:pt x="150412" y="265303"/>
                  <a:pt x="15875" y="209423"/>
                  <a:pt x="15875" y="140589"/>
                </a:cubicBezTo>
                <a:close/>
              </a:path>
            </a:pathLst>
          </a:custGeom>
          <a:ln w="31750">
            <a:solidFill>
              <a:srgbClr val="FF752E"/>
            </a:solidFill>
          </a:ln>
        </p:spPr>
        <p:txBody>
          <a:bodyPr wrap="square" lIns="0" tIns="0" rIns="0" bIns="0" rtlCol="0">
            <a:noAutofit/>
          </a:bodyPr>
          <a:lstStyle/>
          <a:p>
            <a:endParaRPr/>
          </a:p>
        </p:txBody>
      </p:sp>
    </p:spTree>
    <p:extLst>
      <p:ext uri="{BB962C8B-B14F-4D97-AF65-F5344CB8AC3E}">
        <p14:creationId xmlns:p14="http://schemas.microsoft.com/office/powerpoint/2010/main" val="369991053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67780"/>
            <a:ext cx="9045448" cy="4741291"/>
          </a:xfrm>
          <a:prstGeom prst="rect">
            <a:avLst/>
          </a:prstGeom>
        </p:spPr>
      </p:pic>
      <p:sp>
        <p:nvSpPr>
          <p:cNvPr id="90" name="object 90"/>
          <p:cNvSpPr/>
          <p:nvPr/>
        </p:nvSpPr>
        <p:spPr>
          <a:xfrm>
            <a:off x="2168525" y="596392"/>
            <a:ext cx="4072763" cy="506857"/>
          </a:xfrm>
          <a:custGeom>
            <a:avLst/>
            <a:gdLst/>
            <a:ahLst/>
            <a:cxnLst/>
            <a:rect l="l" t="t" r="r" b="b"/>
            <a:pathLst>
              <a:path w="4072763" h="506857">
                <a:moveTo>
                  <a:pt x="15875" y="253492"/>
                </a:moveTo>
                <a:cubicBezTo>
                  <a:pt x="15875" y="122301"/>
                  <a:pt x="920496" y="15875"/>
                  <a:pt x="2036445" y="15875"/>
                </a:cubicBezTo>
                <a:cubicBezTo>
                  <a:pt x="3152267" y="15875"/>
                  <a:pt x="4056888" y="122301"/>
                  <a:pt x="4056888" y="253492"/>
                </a:cubicBezTo>
                <a:cubicBezTo>
                  <a:pt x="4056888" y="384683"/>
                  <a:pt x="3152267" y="490982"/>
                  <a:pt x="2036445" y="490982"/>
                </a:cubicBezTo>
                <a:cubicBezTo>
                  <a:pt x="920496" y="490982"/>
                  <a:pt x="15875" y="384683"/>
                  <a:pt x="15875" y="253492"/>
                </a:cubicBezTo>
                <a:close/>
              </a:path>
            </a:pathLst>
          </a:custGeom>
          <a:ln w="31750">
            <a:solidFill>
              <a:srgbClr val="FF752E"/>
            </a:solidFill>
          </a:ln>
        </p:spPr>
        <p:txBody>
          <a:bodyPr wrap="square" lIns="0" tIns="0" rIns="0" bIns="0" rtlCol="0">
            <a:noAutofit/>
          </a:bodyPr>
          <a:lstStyle/>
          <a:p>
            <a:endParaRPr/>
          </a:p>
        </p:txBody>
      </p:sp>
    </p:spTree>
    <p:extLst>
      <p:ext uri="{BB962C8B-B14F-4D97-AF65-F5344CB8AC3E}">
        <p14:creationId xmlns:p14="http://schemas.microsoft.com/office/powerpoint/2010/main" val="234062686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67729"/>
            <a:ext cx="9066784" cy="4724400"/>
          </a:xfrm>
          <a:prstGeom prst="rect">
            <a:avLst/>
          </a:prstGeom>
        </p:spPr>
      </p:pic>
      <p:sp>
        <p:nvSpPr>
          <p:cNvPr id="91" name="object 91"/>
          <p:cNvSpPr/>
          <p:nvPr/>
        </p:nvSpPr>
        <p:spPr>
          <a:xfrm>
            <a:off x="7865110" y="657860"/>
            <a:ext cx="1186942" cy="400049"/>
          </a:xfrm>
          <a:custGeom>
            <a:avLst/>
            <a:gdLst/>
            <a:ahLst/>
            <a:cxnLst/>
            <a:rect l="l" t="t" r="r" b="b"/>
            <a:pathLst>
              <a:path w="1186942" h="400049">
                <a:moveTo>
                  <a:pt x="15875" y="200025"/>
                </a:moveTo>
                <a:cubicBezTo>
                  <a:pt x="15875" y="98298"/>
                  <a:pt x="274574" y="15875"/>
                  <a:pt x="593471" y="15875"/>
                </a:cubicBezTo>
                <a:cubicBezTo>
                  <a:pt x="912495" y="15875"/>
                  <a:pt x="1171067" y="98298"/>
                  <a:pt x="1171067" y="200025"/>
                </a:cubicBezTo>
                <a:cubicBezTo>
                  <a:pt x="1171067" y="301752"/>
                  <a:pt x="912495" y="384174"/>
                  <a:pt x="593471" y="384174"/>
                </a:cubicBezTo>
                <a:cubicBezTo>
                  <a:pt x="274574" y="384174"/>
                  <a:pt x="15875" y="301752"/>
                  <a:pt x="15875" y="200025"/>
                </a:cubicBezTo>
                <a:close/>
              </a:path>
            </a:pathLst>
          </a:custGeom>
          <a:ln w="31750">
            <a:solidFill>
              <a:srgbClr val="FF752E"/>
            </a:solidFill>
          </a:ln>
        </p:spPr>
        <p:txBody>
          <a:bodyPr wrap="square" lIns="0" tIns="0" rIns="0" bIns="0" rtlCol="0">
            <a:noAutofit/>
          </a:bodyPr>
          <a:lstStyle/>
          <a:p>
            <a:endParaRPr/>
          </a:p>
        </p:txBody>
      </p:sp>
    </p:spTree>
    <p:extLst>
      <p:ext uri="{BB962C8B-B14F-4D97-AF65-F5344CB8AC3E}">
        <p14:creationId xmlns:p14="http://schemas.microsoft.com/office/powerpoint/2010/main" val="15083005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67729"/>
            <a:ext cx="9066784" cy="4724400"/>
          </a:xfrm>
          <a:prstGeom prst="rect">
            <a:avLst/>
          </a:prstGeom>
        </p:spPr>
      </p:pic>
      <p:sp>
        <p:nvSpPr>
          <p:cNvPr id="92" name="object 92"/>
          <p:cNvSpPr/>
          <p:nvPr/>
        </p:nvSpPr>
        <p:spPr>
          <a:xfrm>
            <a:off x="1953006" y="2977515"/>
            <a:ext cx="6964426" cy="723392"/>
          </a:xfrm>
          <a:custGeom>
            <a:avLst/>
            <a:gdLst/>
            <a:ahLst/>
            <a:cxnLst/>
            <a:rect l="l" t="t" r="r" b="b"/>
            <a:pathLst>
              <a:path w="6964426" h="723392">
                <a:moveTo>
                  <a:pt x="15875" y="361696"/>
                </a:moveTo>
                <a:cubicBezTo>
                  <a:pt x="15875" y="170688"/>
                  <a:pt x="1567815" y="15875"/>
                  <a:pt x="3482213" y="15875"/>
                </a:cubicBezTo>
                <a:cubicBezTo>
                  <a:pt x="5396611" y="15875"/>
                  <a:pt x="6948551" y="170688"/>
                  <a:pt x="6948551" y="361696"/>
                </a:cubicBezTo>
                <a:cubicBezTo>
                  <a:pt x="6948551" y="552704"/>
                  <a:pt x="5396611" y="707517"/>
                  <a:pt x="3482213" y="707517"/>
                </a:cubicBezTo>
                <a:cubicBezTo>
                  <a:pt x="1567815" y="707517"/>
                  <a:pt x="15875" y="552704"/>
                  <a:pt x="15875" y="361696"/>
                </a:cubicBezTo>
                <a:close/>
              </a:path>
            </a:pathLst>
          </a:custGeom>
          <a:ln w="31750">
            <a:solidFill>
              <a:srgbClr val="FF752E"/>
            </a:solidFill>
          </a:ln>
        </p:spPr>
        <p:txBody>
          <a:bodyPr wrap="square" lIns="0" tIns="0" rIns="0" bIns="0" rtlCol="0">
            <a:noAutofit/>
          </a:bodyPr>
          <a:lstStyle/>
          <a:p>
            <a:endParaRPr/>
          </a:p>
        </p:txBody>
      </p:sp>
    </p:spTree>
    <p:extLst>
      <p:ext uri="{BB962C8B-B14F-4D97-AF65-F5344CB8AC3E}">
        <p14:creationId xmlns:p14="http://schemas.microsoft.com/office/powerpoint/2010/main" val="37562343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67729"/>
            <a:ext cx="9066784" cy="4724400"/>
          </a:xfrm>
          <a:prstGeom prst="rect">
            <a:avLst/>
          </a:prstGeom>
        </p:spPr>
      </p:pic>
      <p:sp>
        <p:nvSpPr>
          <p:cNvPr id="93" name="object 93"/>
          <p:cNvSpPr/>
          <p:nvPr/>
        </p:nvSpPr>
        <p:spPr>
          <a:xfrm>
            <a:off x="138734" y="1378839"/>
            <a:ext cx="1986356" cy="2128266"/>
          </a:xfrm>
          <a:custGeom>
            <a:avLst/>
            <a:gdLst/>
            <a:ahLst/>
            <a:cxnLst/>
            <a:rect l="l" t="t" r="r" b="b"/>
            <a:pathLst>
              <a:path w="1986356" h="2128266">
                <a:moveTo>
                  <a:pt x="15875" y="1064133"/>
                </a:moveTo>
                <a:cubicBezTo>
                  <a:pt x="15875" y="485139"/>
                  <a:pt x="453416" y="15875"/>
                  <a:pt x="993153" y="15875"/>
                </a:cubicBezTo>
                <a:cubicBezTo>
                  <a:pt x="1532840" y="15875"/>
                  <a:pt x="1970482" y="485139"/>
                  <a:pt x="1970482" y="1064133"/>
                </a:cubicBezTo>
                <a:cubicBezTo>
                  <a:pt x="1970482" y="1642999"/>
                  <a:pt x="1532840" y="2112391"/>
                  <a:pt x="993153" y="2112391"/>
                </a:cubicBezTo>
                <a:cubicBezTo>
                  <a:pt x="453416" y="2112391"/>
                  <a:pt x="15875" y="1642999"/>
                  <a:pt x="15875" y="1064133"/>
                </a:cubicBezTo>
                <a:close/>
              </a:path>
            </a:pathLst>
          </a:custGeom>
          <a:ln w="31750">
            <a:solidFill>
              <a:srgbClr val="FF752E"/>
            </a:solidFill>
          </a:ln>
        </p:spPr>
        <p:txBody>
          <a:bodyPr wrap="square" lIns="0" tIns="0" rIns="0" bIns="0" rtlCol="0">
            <a:noAutofit/>
          </a:bodyPr>
          <a:lstStyle/>
          <a:p>
            <a:endParaRPr/>
          </a:p>
        </p:txBody>
      </p:sp>
    </p:spTree>
    <p:extLst>
      <p:ext uri="{BB962C8B-B14F-4D97-AF65-F5344CB8AC3E}">
        <p14:creationId xmlns:p14="http://schemas.microsoft.com/office/powerpoint/2010/main" val="29310921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9"/>
          <p:cNvSpPr/>
          <p:nvPr/>
        </p:nvSpPr>
        <p:spPr>
          <a:xfrm>
            <a:off x="766572" y="680150"/>
            <a:ext cx="7840980" cy="2631948"/>
          </a:xfrm>
          <a:custGeom>
            <a:avLst/>
            <a:gdLst/>
            <a:ahLst/>
            <a:cxnLst/>
            <a:rect l="l" t="t" r="r" b="b"/>
            <a:pathLst>
              <a:path w="7840980" h="2631948">
                <a:moveTo>
                  <a:pt x="4572" y="2627376"/>
                </a:moveTo>
                <a:lnTo>
                  <a:pt x="7836408" y="2627376"/>
                </a:lnTo>
                <a:moveTo>
                  <a:pt x="4572" y="1754124"/>
                </a:moveTo>
                <a:lnTo>
                  <a:pt x="7836408" y="1754124"/>
                </a:lnTo>
                <a:moveTo>
                  <a:pt x="4572" y="879348"/>
                </a:moveTo>
                <a:lnTo>
                  <a:pt x="7836408" y="879348"/>
                </a:lnTo>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3" name="object 20"/>
          <p:cNvSpPr/>
          <p:nvPr/>
        </p:nvSpPr>
        <p:spPr>
          <a:xfrm>
            <a:off x="766572" y="4177730"/>
            <a:ext cx="7840980" cy="9144"/>
          </a:xfrm>
          <a:custGeom>
            <a:avLst/>
            <a:gdLst/>
            <a:ahLst/>
            <a:cxnLst/>
            <a:rect l="l" t="t" r="r" b="b"/>
            <a:pathLst>
              <a:path w="7840980" h="9144">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4" name="object 21"/>
          <p:cNvSpPr/>
          <p:nvPr/>
        </p:nvSpPr>
        <p:spPr>
          <a:xfrm>
            <a:off x="766572" y="4177730"/>
            <a:ext cx="7840980" cy="77724"/>
          </a:xfrm>
          <a:custGeom>
            <a:avLst/>
            <a:gdLst/>
            <a:ahLst/>
            <a:cxnLst/>
            <a:rect l="l" t="t" r="r" b="b"/>
            <a:pathLst>
              <a:path w="7840980" h="77724">
                <a:moveTo>
                  <a:pt x="4572" y="4572"/>
                </a:moveTo>
                <a:lnTo>
                  <a:pt x="4572" y="73152"/>
                </a:lnTo>
                <a:moveTo>
                  <a:pt x="330708" y="4572"/>
                </a:moveTo>
                <a:lnTo>
                  <a:pt x="330708" y="73152"/>
                </a:lnTo>
                <a:moveTo>
                  <a:pt x="656844" y="4572"/>
                </a:moveTo>
                <a:lnTo>
                  <a:pt x="656844" y="73152"/>
                </a:lnTo>
                <a:moveTo>
                  <a:pt x="982979" y="4572"/>
                </a:moveTo>
                <a:lnTo>
                  <a:pt x="982979" y="73152"/>
                </a:lnTo>
                <a:moveTo>
                  <a:pt x="1309116" y="4572"/>
                </a:moveTo>
                <a:lnTo>
                  <a:pt x="1309116" y="73152"/>
                </a:lnTo>
                <a:moveTo>
                  <a:pt x="1635252" y="4572"/>
                </a:moveTo>
                <a:lnTo>
                  <a:pt x="1635252" y="73152"/>
                </a:lnTo>
                <a:moveTo>
                  <a:pt x="1962912" y="4572"/>
                </a:moveTo>
                <a:lnTo>
                  <a:pt x="1962912" y="73152"/>
                </a:lnTo>
                <a:moveTo>
                  <a:pt x="2289048" y="4572"/>
                </a:moveTo>
                <a:lnTo>
                  <a:pt x="2289048" y="73152"/>
                </a:lnTo>
                <a:moveTo>
                  <a:pt x="2615184" y="4572"/>
                </a:moveTo>
                <a:lnTo>
                  <a:pt x="2615184" y="73152"/>
                </a:lnTo>
                <a:moveTo>
                  <a:pt x="2941320" y="4572"/>
                </a:moveTo>
                <a:lnTo>
                  <a:pt x="2941320" y="73152"/>
                </a:lnTo>
                <a:moveTo>
                  <a:pt x="3267456" y="4572"/>
                </a:moveTo>
                <a:lnTo>
                  <a:pt x="3267456" y="73152"/>
                </a:lnTo>
                <a:moveTo>
                  <a:pt x="3593592" y="4572"/>
                </a:moveTo>
                <a:lnTo>
                  <a:pt x="3593592" y="73152"/>
                </a:lnTo>
                <a:moveTo>
                  <a:pt x="3921252" y="4572"/>
                </a:moveTo>
                <a:lnTo>
                  <a:pt x="3921252" y="73152"/>
                </a:lnTo>
                <a:moveTo>
                  <a:pt x="4247388" y="4572"/>
                </a:moveTo>
                <a:lnTo>
                  <a:pt x="4247388" y="73152"/>
                </a:lnTo>
                <a:moveTo>
                  <a:pt x="4573524" y="4572"/>
                </a:moveTo>
                <a:lnTo>
                  <a:pt x="4573524" y="73152"/>
                </a:lnTo>
                <a:moveTo>
                  <a:pt x="4899660" y="4572"/>
                </a:moveTo>
                <a:lnTo>
                  <a:pt x="4899660" y="73152"/>
                </a:lnTo>
                <a:moveTo>
                  <a:pt x="5225796" y="4572"/>
                </a:moveTo>
                <a:lnTo>
                  <a:pt x="5225796" y="73152"/>
                </a:lnTo>
                <a:moveTo>
                  <a:pt x="5551932" y="4572"/>
                </a:moveTo>
                <a:lnTo>
                  <a:pt x="5551932" y="73152"/>
                </a:lnTo>
                <a:moveTo>
                  <a:pt x="5878068" y="4572"/>
                </a:moveTo>
                <a:lnTo>
                  <a:pt x="5878068" y="73152"/>
                </a:lnTo>
                <a:moveTo>
                  <a:pt x="6205728" y="4572"/>
                </a:moveTo>
                <a:lnTo>
                  <a:pt x="6205728" y="73152"/>
                </a:lnTo>
                <a:moveTo>
                  <a:pt x="6531864" y="4572"/>
                </a:moveTo>
                <a:lnTo>
                  <a:pt x="6531864" y="73152"/>
                </a:lnTo>
                <a:moveTo>
                  <a:pt x="6858000" y="4572"/>
                </a:moveTo>
                <a:lnTo>
                  <a:pt x="6858000" y="73152"/>
                </a:lnTo>
                <a:moveTo>
                  <a:pt x="7184135" y="4572"/>
                </a:moveTo>
                <a:lnTo>
                  <a:pt x="7184135" y="73152"/>
                </a:lnTo>
                <a:moveTo>
                  <a:pt x="7510271" y="4572"/>
                </a:moveTo>
                <a:lnTo>
                  <a:pt x="7510271" y="73152"/>
                </a:lnTo>
                <a:moveTo>
                  <a:pt x="7836408" y="4572"/>
                </a:moveTo>
                <a:lnTo>
                  <a:pt x="7836408" y="7315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61862"/>
            <a:ext cx="7880604" cy="3369564"/>
          </a:xfrm>
          <a:prstGeom prst="rect">
            <a:avLst/>
          </a:prstGeom>
        </p:spPr>
      </p:pic>
      <p:sp>
        <p:nvSpPr>
          <p:cNvPr id="6" name="text 1"/>
          <p:cNvSpPr txBox="1"/>
          <p:nvPr/>
        </p:nvSpPr>
        <p:spPr>
          <a:xfrm>
            <a:off x="70713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0</a:t>
            </a:r>
            <a:endParaRPr sz="1800">
              <a:solidFill>
                <a:schemeClr val="accent2">
                  <a:lumMod val="75000"/>
                </a:schemeClr>
              </a:solidFill>
              <a:latin typeface="Arial"/>
              <a:cs typeface="Arial"/>
            </a:endParaRPr>
          </a:p>
        </p:txBody>
      </p:sp>
      <p:sp>
        <p:nvSpPr>
          <p:cNvPr id="7" name="text 1"/>
          <p:cNvSpPr txBox="1"/>
          <p:nvPr/>
        </p:nvSpPr>
        <p:spPr>
          <a:xfrm>
            <a:off x="103357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1</a:t>
            </a:r>
            <a:endParaRPr sz="1800">
              <a:solidFill>
                <a:schemeClr val="accent2">
                  <a:lumMod val="75000"/>
                </a:schemeClr>
              </a:solidFill>
              <a:latin typeface="Arial"/>
              <a:cs typeface="Arial"/>
            </a:endParaRPr>
          </a:p>
        </p:txBody>
      </p:sp>
      <p:sp>
        <p:nvSpPr>
          <p:cNvPr id="8" name="text 1"/>
          <p:cNvSpPr txBox="1"/>
          <p:nvPr/>
        </p:nvSpPr>
        <p:spPr>
          <a:xfrm>
            <a:off x="1360043"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2</a:t>
            </a:r>
            <a:endParaRPr sz="1800">
              <a:solidFill>
                <a:schemeClr val="accent2">
                  <a:lumMod val="75000"/>
                </a:schemeClr>
              </a:solidFill>
              <a:latin typeface="Arial"/>
              <a:cs typeface="Arial"/>
            </a:endParaRPr>
          </a:p>
        </p:txBody>
      </p:sp>
      <p:sp>
        <p:nvSpPr>
          <p:cNvPr id="9" name="text 1"/>
          <p:cNvSpPr txBox="1"/>
          <p:nvPr/>
        </p:nvSpPr>
        <p:spPr>
          <a:xfrm>
            <a:off x="1686432"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3</a:t>
            </a:r>
            <a:endParaRPr sz="1800">
              <a:solidFill>
                <a:schemeClr val="accent2">
                  <a:lumMod val="75000"/>
                </a:schemeClr>
              </a:solidFill>
              <a:latin typeface="Arial"/>
              <a:cs typeface="Arial"/>
            </a:endParaRPr>
          </a:p>
        </p:txBody>
      </p:sp>
      <p:sp>
        <p:nvSpPr>
          <p:cNvPr id="10" name="text 1"/>
          <p:cNvSpPr txBox="1"/>
          <p:nvPr/>
        </p:nvSpPr>
        <p:spPr>
          <a:xfrm>
            <a:off x="201295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4</a:t>
            </a:r>
            <a:endParaRPr sz="1800">
              <a:solidFill>
                <a:schemeClr val="accent2">
                  <a:lumMod val="75000"/>
                </a:schemeClr>
              </a:solidFill>
              <a:latin typeface="Arial"/>
              <a:cs typeface="Arial"/>
            </a:endParaRPr>
          </a:p>
        </p:txBody>
      </p:sp>
      <p:sp>
        <p:nvSpPr>
          <p:cNvPr id="11" name="text 1"/>
          <p:cNvSpPr txBox="1"/>
          <p:nvPr/>
        </p:nvSpPr>
        <p:spPr>
          <a:xfrm>
            <a:off x="233934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5</a:t>
            </a:r>
            <a:endParaRPr sz="1800">
              <a:solidFill>
                <a:schemeClr val="accent2">
                  <a:lumMod val="75000"/>
                </a:schemeClr>
              </a:solidFill>
              <a:latin typeface="Arial"/>
              <a:cs typeface="Arial"/>
            </a:endParaRPr>
          </a:p>
        </p:txBody>
      </p:sp>
      <p:sp>
        <p:nvSpPr>
          <p:cNvPr id="12" name="text 1"/>
          <p:cNvSpPr txBox="1"/>
          <p:nvPr/>
        </p:nvSpPr>
        <p:spPr>
          <a:xfrm>
            <a:off x="266573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6</a:t>
            </a:r>
            <a:endParaRPr sz="1800">
              <a:solidFill>
                <a:schemeClr val="accent2">
                  <a:lumMod val="75000"/>
                </a:schemeClr>
              </a:solidFill>
              <a:latin typeface="Arial"/>
              <a:cs typeface="Arial"/>
            </a:endParaRPr>
          </a:p>
        </p:txBody>
      </p:sp>
      <p:sp>
        <p:nvSpPr>
          <p:cNvPr id="13" name="text 1"/>
          <p:cNvSpPr txBox="1"/>
          <p:nvPr/>
        </p:nvSpPr>
        <p:spPr>
          <a:xfrm>
            <a:off x="299224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7</a:t>
            </a:r>
            <a:endParaRPr sz="1800">
              <a:solidFill>
                <a:schemeClr val="accent2">
                  <a:lumMod val="75000"/>
                </a:schemeClr>
              </a:solidFill>
              <a:latin typeface="Arial"/>
              <a:cs typeface="Arial"/>
            </a:endParaRPr>
          </a:p>
        </p:txBody>
      </p:sp>
      <p:sp>
        <p:nvSpPr>
          <p:cNvPr id="14" name="text 1"/>
          <p:cNvSpPr txBox="1"/>
          <p:nvPr/>
        </p:nvSpPr>
        <p:spPr>
          <a:xfrm>
            <a:off x="331863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8</a:t>
            </a:r>
            <a:endParaRPr sz="1800">
              <a:solidFill>
                <a:schemeClr val="accent2">
                  <a:lumMod val="75000"/>
                </a:schemeClr>
              </a:solidFill>
              <a:latin typeface="Arial"/>
              <a:cs typeface="Arial"/>
            </a:endParaRPr>
          </a:p>
        </p:txBody>
      </p:sp>
      <p:sp>
        <p:nvSpPr>
          <p:cNvPr id="15" name="text 1"/>
          <p:cNvSpPr txBox="1"/>
          <p:nvPr/>
        </p:nvSpPr>
        <p:spPr>
          <a:xfrm>
            <a:off x="3645153" y="4322219"/>
            <a:ext cx="4780861" cy="535531"/>
          </a:xfrm>
          <a:prstGeom prst="rect">
            <a:avLst/>
          </a:prstGeom>
        </p:spPr>
        <p:txBody>
          <a:bodyPr vert="horz" wrap="none" lIns="0" tIns="0" rIns="0" bIns="0" rtlCol="0">
            <a:spAutoFit/>
          </a:bodyPr>
          <a:lstStyle/>
          <a:p>
            <a:pPr marL="0">
              <a:lnSpc>
                <a:spcPct val="100000"/>
              </a:lnSpc>
            </a:pPr>
            <a:r>
              <a:rPr sz="1680" spc="10" dirty="0">
                <a:solidFill>
                  <a:schemeClr val="accent2">
                    <a:lumMod val="75000"/>
                  </a:schemeClr>
                </a:solidFill>
                <a:latin typeface="Arial"/>
                <a:cs typeface="Arial"/>
              </a:rPr>
              <a:t>9   10 11 12 13 14 15 16 17 18 19 20 21 22 23 24</a:t>
            </a:r>
            <a:endParaRPr sz="1600">
              <a:solidFill>
                <a:schemeClr val="accent2">
                  <a:lumMod val="75000"/>
                </a:schemeClr>
              </a:solidFill>
              <a:latin typeface="Arial"/>
              <a:cs typeface="Arial"/>
            </a:endParaRPr>
          </a:p>
          <a:p>
            <a:pPr marL="407797">
              <a:lnSpc>
                <a:spcPct val="100000"/>
              </a:lnSpc>
            </a:pPr>
            <a:r>
              <a:rPr sz="1800" b="1" spc="10" dirty="0">
                <a:solidFill>
                  <a:schemeClr val="accent2">
                    <a:lumMod val="75000"/>
                  </a:schemeClr>
                </a:solidFill>
                <a:latin typeface="Arial"/>
                <a:cs typeface="Arial"/>
              </a:rPr>
              <a:t>Hour  of  day</a:t>
            </a:r>
            <a:endParaRPr sz="1800">
              <a:solidFill>
                <a:schemeClr val="accent2">
                  <a:lumMod val="75000"/>
                </a:schemeClr>
              </a:solidFill>
              <a:latin typeface="Arial"/>
              <a:cs typeface="Arial"/>
            </a:endParaRPr>
          </a:p>
        </p:txBody>
      </p:sp>
      <p:sp>
        <p:nvSpPr>
          <p:cNvPr id="16" name="text 1"/>
          <p:cNvSpPr txBox="1"/>
          <p:nvPr/>
        </p:nvSpPr>
        <p:spPr>
          <a:xfrm rot="-5400000">
            <a:off x="-43599" y="2265193"/>
            <a:ext cx="1336263" cy="276999"/>
          </a:xfrm>
          <a:prstGeom prst="rect">
            <a:avLst/>
          </a:prstGeom>
        </p:spPr>
        <p:txBody>
          <a:bodyPr vert="horz" wrap="none" lIns="0" tIns="0" rIns="0" bIns="0" rtlCol="0">
            <a:spAutoFit/>
          </a:bodyPr>
          <a:lstStyle/>
          <a:p>
            <a:pPr marL="0">
              <a:lnSpc>
                <a:spcPct val="100000"/>
              </a:lnSpc>
            </a:pPr>
            <a:r>
              <a:rPr sz="1800" b="1" spc="10" dirty="0">
                <a:solidFill>
                  <a:schemeClr val="accent2">
                    <a:lumMod val="75000"/>
                  </a:schemeClr>
                </a:solidFill>
                <a:latin typeface="Arial"/>
                <a:cs typeface="Arial"/>
              </a:rPr>
              <a:t>Server  load</a:t>
            </a:r>
            <a:endParaRPr sz="1800">
              <a:solidFill>
                <a:schemeClr val="accent2">
                  <a:lumMod val="75000"/>
                </a:schemeClr>
              </a:solidFill>
              <a:latin typeface="Arial"/>
              <a:cs typeface="Arial"/>
            </a:endParaRPr>
          </a:p>
        </p:txBody>
      </p:sp>
      <p:sp>
        <p:nvSpPr>
          <p:cNvPr id="17" name="object 22"/>
          <p:cNvSpPr/>
          <p:nvPr/>
        </p:nvSpPr>
        <p:spPr>
          <a:xfrm>
            <a:off x="781812" y="2376362"/>
            <a:ext cx="7838187" cy="57912"/>
          </a:xfrm>
          <a:custGeom>
            <a:avLst/>
            <a:gdLst/>
            <a:ahLst/>
            <a:cxnLst/>
            <a:rect l="l" t="t" r="r" b="b"/>
            <a:pathLst>
              <a:path w="7838187" h="57912">
                <a:moveTo>
                  <a:pt x="28956" y="28956"/>
                </a:moveTo>
                <a:lnTo>
                  <a:pt x="7809230" y="28956"/>
                </a:lnTo>
              </a:path>
            </a:pathLst>
          </a:custGeom>
          <a:ln w="57912">
            <a:solidFill>
              <a:srgbClr val="FF0000"/>
            </a:solidFill>
          </a:ln>
        </p:spPr>
        <p:txBody>
          <a:bodyPr wrap="square" lIns="0" tIns="0" rIns="0" bIns="0" rtlCol="0">
            <a:noAutofit/>
          </a:bodyPr>
          <a:lstStyle/>
          <a:p>
            <a:endParaRPr>
              <a:solidFill>
                <a:schemeClr val="accent2">
                  <a:lumMod val="75000"/>
                </a:schemeClr>
              </a:solidFill>
            </a:endParaRPr>
          </a:p>
        </p:txBody>
      </p:sp>
      <p:sp>
        <p:nvSpPr>
          <p:cNvPr id="18" name="text 1"/>
          <p:cNvSpPr txBox="1"/>
          <p:nvPr/>
        </p:nvSpPr>
        <p:spPr>
          <a:xfrm>
            <a:off x="6633718" y="2124774"/>
            <a:ext cx="1876989"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Calibri"/>
                <a:cs typeface="Calibri"/>
              </a:rPr>
              <a:t>Capacity of 1 server</a:t>
            </a:r>
            <a:endParaRPr sz="1800">
              <a:solidFill>
                <a:schemeClr val="accent2">
                  <a:lumMod val="75000"/>
                </a:schemeClr>
              </a:solidFill>
              <a:latin typeface="Calibri"/>
              <a:cs typeface="Calibri"/>
            </a:endParaRPr>
          </a:p>
        </p:txBody>
      </p:sp>
      <p:sp>
        <p:nvSpPr>
          <p:cNvPr id="19" name="object 23"/>
          <p:cNvSpPr/>
          <p:nvPr/>
        </p:nvSpPr>
        <p:spPr>
          <a:xfrm>
            <a:off x="781812" y="669482"/>
            <a:ext cx="7838187" cy="57912"/>
          </a:xfrm>
          <a:custGeom>
            <a:avLst/>
            <a:gdLst/>
            <a:ahLst/>
            <a:cxnLst/>
            <a:rect l="l" t="t" r="r" b="b"/>
            <a:pathLst>
              <a:path w="7838187" h="57912">
                <a:moveTo>
                  <a:pt x="28956" y="28956"/>
                </a:moveTo>
                <a:lnTo>
                  <a:pt x="7809230" y="28956"/>
                </a:lnTo>
              </a:path>
            </a:pathLst>
          </a:custGeom>
          <a:ln w="57912">
            <a:solidFill>
              <a:srgbClr val="1B508D"/>
            </a:solidFill>
          </a:ln>
        </p:spPr>
        <p:txBody>
          <a:bodyPr wrap="square" lIns="0" tIns="0" rIns="0" bIns="0" rtlCol="0">
            <a:noAutofit/>
          </a:bodyPr>
          <a:lstStyle/>
          <a:p>
            <a:endParaRPr>
              <a:solidFill>
                <a:schemeClr val="accent2">
                  <a:lumMod val="75000"/>
                </a:schemeClr>
              </a:solidFill>
            </a:endParaRPr>
          </a:p>
        </p:txBody>
      </p:sp>
      <p:sp>
        <p:nvSpPr>
          <p:cNvPr id="20" name="text 1"/>
          <p:cNvSpPr txBox="1"/>
          <p:nvPr/>
        </p:nvSpPr>
        <p:spPr>
          <a:xfrm>
            <a:off x="5776500" y="320900"/>
            <a:ext cx="2653868" cy="272382"/>
          </a:xfrm>
          <a:prstGeom prst="rect">
            <a:avLst/>
          </a:prstGeom>
        </p:spPr>
        <p:txBody>
          <a:bodyPr vert="horz" wrap="none" lIns="0" tIns="0" rIns="0" bIns="0" rtlCol="0">
            <a:spAutoFit/>
          </a:bodyPr>
          <a:lstStyle/>
          <a:p>
            <a:pPr marL="0">
              <a:lnSpc>
                <a:spcPct val="100000"/>
              </a:lnSpc>
            </a:pPr>
            <a:r>
              <a:rPr sz="1770" spc="10" dirty="0">
                <a:solidFill>
                  <a:schemeClr val="accent2">
                    <a:lumMod val="75000"/>
                  </a:schemeClr>
                </a:solidFill>
                <a:latin typeface="Calibri"/>
                <a:cs typeface="Calibri"/>
              </a:rPr>
              <a:t>Traditional capacity required</a:t>
            </a:r>
            <a:endParaRPr sz="1700" dirty="0">
              <a:solidFill>
                <a:schemeClr val="accent2">
                  <a:lumMod val="75000"/>
                </a:schemeClr>
              </a:solidFill>
              <a:latin typeface="Calibri"/>
              <a:cs typeface="Calibri"/>
            </a:endParaRPr>
          </a:p>
        </p:txBody>
      </p:sp>
      <p:pic>
        <p:nvPicPr>
          <p:cNvPr id="2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5" y="2401363"/>
            <a:ext cx="2674620" cy="1775460"/>
          </a:xfrm>
          <a:prstGeom prst="rect">
            <a:avLst/>
          </a:prstGeom>
        </p:spPr>
      </p:pic>
      <p:pic>
        <p:nvPicPr>
          <p:cNvPr id="2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65" y="3041442"/>
            <a:ext cx="2339340" cy="565404"/>
          </a:xfrm>
          <a:prstGeom prst="rect">
            <a:avLst/>
          </a:prstGeom>
        </p:spPr>
      </p:pic>
      <p:sp>
        <p:nvSpPr>
          <p:cNvPr id="24" name="object 29"/>
          <p:cNvSpPr/>
          <p:nvPr/>
        </p:nvSpPr>
        <p:spPr>
          <a:xfrm>
            <a:off x="796797" y="2421175"/>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25" name="text 1"/>
          <p:cNvSpPr txBox="1"/>
          <p:nvPr/>
        </p:nvSpPr>
        <p:spPr>
          <a:xfrm>
            <a:off x="1101292" y="3146028"/>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pic>
        <p:nvPicPr>
          <p:cNvPr id="2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626" y="2424223"/>
            <a:ext cx="2674620" cy="1775460"/>
          </a:xfrm>
          <a:prstGeom prst="rect">
            <a:avLst/>
          </a:prstGeom>
        </p:spPr>
      </p:pic>
      <p:pic>
        <p:nvPicPr>
          <p:cNvPr id="2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266" y="3064302"/>
            <a:ext cx="2339340" cy="565404"/>
          </a:xfrm>
          <a:prstGeom prst="rect">
            <a:avLst/>
          </a:prstGeom>
        </p:spPr>
      </p:pic>
      <p:sp>
        <p:nvSpPr>
          <p:cNvPr id="28" name="object 29"/>
          <p:cNvSpPr/>
          <p:nvPr/>
        </p:nvSpPr>
        <p:spPr>
          <a:xfrm>
            <a:off x="3416298" y="2444035"/>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29" name="text 1"/>
          <p:cNvSpPr txBox="1"/>
          <p:nvPr/>
        </p:nvSpPr>
        <p:spPr>
          <a:xfrm>
            <a:off x="3720793" y="3168888"/>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spTree>
    <p:extLst>
      <p:ext uri="{BB962C8B-B14F-4D97-AF65-F5344CB8AC3E}">
        <p14:creationId xmlns:p14="http://schemas.microsoft.com/office/powerpoint/2010/main" val="365173804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algn="l"/>
            <a:r>
              <a:rPr lang="en-IN" sz="2800" dirty="0" smtClean="0">
                <a:solidFill>
                  <a:srgbClr val="FF0000"/>
                </a:solidFill>
              </a:rPr>
              <a:t>AWS Command Line Utilities</a:t>
            </a:r>
            <a:endParaRPr lang="en-IN" sz="2800" dirty="0">
              <a:solidFill>
                <a:srgbClr val="FF0000"/>
              </a:solidFill>
            </a:endParaRPr>
          </a:p>
        </p:txBody>
      </p:sp>
    </p:spTree>
    <p:extLst>
      <p:ext uri="{BB962C8B-B14F-4D97-AF65-F5344CB8AC3E}">
        <p14:creationId xmlns:p14="http://schemas.microsoft.com/office/powerpoint/2010/main" val="84639882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Examples</a:t>
            </a:r>
            <a:endParaRPr lang="en-IN" dirty="0"/>
          </a:p>
        </p:txBody>
      </p:sp>
      <p:sp>
        <p:nvSpPr>
          <p:cNvPr id="2" name="Subtitle 1"/>
          <p:cNvSpPr>
            <a:spLocks noGrp="1"/>
          </p:cNvSpPr>
          <p:nvPr>
            <p:ph idx="1"/>
          </p:nvPr>
        </p:nvSpPr>
        <p:spPr/>
        <p:txBody>
          <a:bodyPr/>
          <a:lstStyle/>
          <a:p>
            <a:r>
              <a:rPr lang="en-IN" sz="1600" dirty="0" err="1"/>
              <a:t>aws</a:t>
            </a:r>
            <a:r>
              <a:rPr lang="en-IN" sz="1600" dirty="0"/>
              <a:t> ec2 describe-instances </a:t>
            </a:r>
          </a:p>
          <a:p>
            <a:endParaRPr lang="en-IN" sz="1600" dirty="0"/>
          </a:p>
          <a:p>
            <a:r>
              <a:rPr lang="en-IN" sz="1600" dirty="0" err="1"/>
              <a:t>aws</a:t>
            </a:r>
            <a:r>
              <a:rPr lang="en-IN" sz="1600" dirty="0"/>
              <a:t> ec2 run-instances --image-id ami-c481fad3 --instance-type t2.micro --subnet-id subnet-11548a3b --security-group-ids sg-15f8d06e --key-name </a:t>
            </a:r>
            <a:r>
              <a:rPr lang="en-IN" sz="1600" dirty="0" err="1"/>
              <a:t>clidemo</a:t>
            </a:r>
            <a:endParaRPr lang="en-IN" sz="1600" dirty="0"/>
          </a:p>
          <a:p>
            <a:endParaRPr lang="en-IN" sz="1600" dirty="0" smtClean="0"/>
          </a:p>
          <a:p>
            <a:r>
              <a:rPr lang="en-IN" sz="1600" dirty="0" err="1" smtClean="0"/>
              <a:t>aws</a:t>
            </a:r>
            <a:r>
              <a:rPr lang="en-IN" sz="1600" dirty="0" smtClean="0"/>
              <a:t> </a:t>
            </a:r>
            <a:r>
              <a:rPr lang="en-IN" sz="1600" dirty="0" err="1"/>
              <a:t>iam</a:t>
            </a:r>
            <a:r>
              <a:rPr lang="en-IN" sz="1600" dirty="0"/>
              <a:t> attach-user-policy --user-name john --policy-</a:t>
            </a:r>
            <a:r>
              <a:rPr lang="en-IN" sz="1600" dirty="0" err="1"/>
              <a:t>arn</a:t>
            </a:r>
            <a:r>
              <a:rPr lang="en-IN" sz="1600" dirty="0"/>
              <a:t> </a:t>
            </a:r>
            <a:r>
              <a:rPr lang="en-IN" sz="1600" dirty="0" err="1"/>
              <a:t>arn:aws:iam</a:t>
            </a:r>
            <a:r>
              <a:rPr lang="en-IN" sz="1600" dirty="0"/>
              <a:t>::</a:t>
            </a:r>
            <a:r>
              <a:rPr lang="en-IN" sz="1600" dirty="0" err="1"/>
              <a:t>aws:policy</a:t>
            </a:r>
            <a:r>
              <a:rPr lang="en-IN" sz="1600" dirty="0"/>
              <a:t>/AmazonS3FullAccess</a:t>
            </a:r>
          </a:p>
          <a:p>
            <a:endParaRPr lang="en-IN" sz="1600" dirty="0"/>
          </a:p>
          <a:p>
            <a:r>
              <a:rPr lang="en-IN" sz="1600" dirty="0" err="1" smtClean="0"/>
              <a:t>aws</a:t>
            </a:r>
            <a:r>
              <a:rPr lang="en-IN" sz="1600" dirty="0" smtClean="0"/>
              <a:t> </a:t>
            </a:r>
            <a:r>
              <a:rPr lang="en-IN" sz="1600" dirty="0" err="1"/>
              <a:t>iam</a:t>
            </a:r>
            <a:r>
              <a:rPr lang="en-IN" sz="1600" dirty="0"/>
              <a:t> list-policies</a:t>
            </a:r>
          </a:p>
        </p:txBody>
      </p:sp>
    </p:spTree>
    <p:extLst>
      <p:ext uri="{BB962C8B-B14F-4D97-AF65-F5344CB8AC3E}">
        <p14:creationId xmlns:p14="http://schemas.microsoft.com/office/powerpoint/2010/main" val="205177752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Introduction</a:t>
            </a:r>
            <a:endParaRPr lang="en-IN" dirty="0"/>
          </a:p>
        </p:txBody>
      </p:sp>
      <p:sp>
        <p:nvSpPr>
          <p:cNvPr id="5" name="Content Placeholder 4"/>
          <p:cNvSpPr>
            <a:spLocks noGrp="1"/>
          </p:cNvSpPr>
          <p:nvPr>
            <p:ph idx="1"/>
          </p:nvPr>
        </p:nvSpPr>
        <p:spPr/>
        <p:txBody>
          <a:bodyPr/>
          <a:lstStyle/>
          <a:p>
            <a:pPr marL="177800" indent="-177800">
              <a:lnSpc>
                <a:spcPct val="105000"/>
              </a:lnSpc>
              <a:spcBef>
                <a:spcPts val="600"/>
              </a:spcBef>
              <a:buFont typeface="Arial" charset="0"/>
              <a:buChar char="•"/>
            </a:pPr>
            <a:r>
              <a:rPr lang="en-US" sz="1800" dirty="0">
                <a:solidFill>
                  <a:schemeClr val="tx1">
                    <a:lumMod val="75000"/>
                    <a:lumOff val="25000"/>
                  </a:schemeClr>
                </a:solidFill>
                <a:latin typeface="Candara" panose="020E0502030303020204" pitchFamily="34" charset="0"/>
              </a:rPr>
              <a:t>Bulk and transactional email-sending service</a:t>
            </a:r>
          </a:p>
          <a:p>
            <a:pPr marL="177800" indent="-177800">
              <a:lnSpc>
                <a:spcPct val="105000"/>
              </a:lnSpc>
              <a:spcBef>
                <a:spcPts val="600"/>
              </a:spcBef>
              <a:buFont typeface="Arial" charset="0"/>
              <a:buChar char="•"/>
            </a:pPr>
            <a:endParaRPr lang="en-US" sz="1800" dirty="0" smtClean="0">
              <a:solidFill>
                <a:schemeClr val="tx1">
                  <a:lumMod val="75000"/>
                  <a:lumOff val="25000"/>
                </a:schemeClr>
              </a:solidFill>
              <a:latin typeface="Candara" panose="020E0502030303020204" pitchFamily="34" charset="0"/>
            </a:endParaRPr>
          </a:p>
          <a:p>
            <a:pPr marL="177800" indent="-177800">
              <a:lnSpc>
                <a:spcPct val="105000"/>
              </a:lnSpc>
              <a:spcBef>
                <a:spcPts val="600"/>
              </a:spcBef>
              <a:buFont typeface="Arial" charset="0"/>
              <a:buChar char="•"/>
            </a:pPr>
            <a:r>
              <a:rPr lang="en-US" sz="1800" dirty="0" smtClean="0">
                <a:solidFill>
                  <a:schemeClr val="tx1">
                    <a:lumMod val="75000"/>
                    <a:lumOff val="25000"/>
                  </a:schemeClr>
                </a:solidFill>
                <a:latin typeface="Candara" panose="020E0502030303020204" pitchFamily="34" charset="0"/>
              </a:rPr>
              <a:t>Eliminates </a:t>
            </a:r>
            <a:r>
              <a:rPr lang="en-US" sz="1800" dirty="0">
                <a:solidFill>
                  <a:schemeClr val="tx1">
                    <a:lumMod val="75000"/>
                    <a:lumOff val="25000"/>
                  </a:schemeClr>
                </a:solidFill>
                <a:latin typeface="Candara" panose="020E0502030303020204" pitchFamily="34" charset="0"/>
              </a:rPr>
              <a:t>the hassle of email server management, network configuration, and meeting rigorous Internet Service Provider (ISP) standards</a:t>
            </a:r>
          </a:p>
          <a:p>
            <a:pPr marL="177800" indent="-177800">
              <a:lnSpc>
                <a:spcPct val="105000"/>
              </a:lnSpc>
              <a:spcBef>
                <a:spcPts val="600"/>
              </a:spcBef>
              <a:buFont typeface="Arial" charset="0"/>
              <a:buChar char="•"/>
            </a:pPr>
            <a:endParaRPr lang="en-US" sz="1800" dirty="0" smtClean="0">
              <a:solidFill>
                <a:schemeClr val="tx1">
                  <a:lumMod val="75000"/>
                  <a:lumOff val="25000"/>
                </a:schemeClr>
              </a:solidFill>
              <a:latin typeface="Candara" panose="020E0502030303020204" pitchFamily="34" charset="0"/>
            </a:endParaRPr>
          </a:p>
          <a:p>
            <a:pPr marL="177800" indent="-177800">
              <a:lnSpc>
                <a:spcPct val="105000"/>
              </a:lnSpc>
              <a:spcBef>
                <a:spcPts val="600"/>
              </a:spcBef>
              <a:buFont typeface="Arial" charset="0"/>
              <a:buChar char="•"/>
            </a:pPr>
            <a:r>
              <a:rPr lang="en-US" sz="1800" dirty="0" smtClean="0">
                <a:solidFill>
                  <a:schemeClr val="tx1">
                    <a:lumMod val="75000"/>
                    <a:lumOff val="25000"/>
                  </a:schemeClr>
                </a:solidFill>
                <a:latin typeface="Candara" panose="020E0502030303020204" pitchFamily="34" charset="0"/>
              </a:rPr>
              <a:t>Provides </a:t>
            </a:r>
            <a:r>
              <a:rPr lang="en-US" sz="1800" dirty="0">
                <a:solidFill>
                  <a:schemeClr val="tx1">
                    <a:lumMod val="75000"/>
                    <a:lumOff val="25000"/>
                  </a:schemeClr>
                </a:solidFill>
                <a:latin typeface="Candara" panose="020E0502030303020204" pitchFamily="34" charset="0"/>
              </a:rPr>
              <a:t>a built-in feedback loop, which includes notifications of bounce backs, failed and successful delivery attempts, and spam complaints</a:t>
            </a:r>
          </a:p>
          <a:p>
            <a:pPr>
              <a:lnSpc>
                <a:spcPct val="105000"/>
              </a:lnSpc>
              <a:spcBef>
                <a:spcPts val="600"/>
              </a:spcBef>
            </a:pPr>
            <a:endParaRPr lang="en-US" sz="1800" b="1" dirty="0">
              <a:solidFill>
                <a:schemeClr val="tx1">
                  <a:lumMod val="75000"/>
                  <a:lumOff val="25000"/>
                </a:schemeClr>
              </a:solidFill>
              <a:latin typeface="Candara" panose="020E0502030303020204" pitchFamily="34" charset="0"/>
            </a:endParaRPr>
          </a:p>
          <a:p>
            <a:endParaRPr lang="en-IN" sz="1800" dirty="0">
              <a:latin typeface="Candara" panose="020E0502030303020204" pitchFamily="34" charset="0"/>
            </a:endParaRPr>
          </a:p>
        </p:txBody>
      </p:sp>
    </p:spTree>
    <p:extLst>
      <p:ext uri="{BB962C8B-B14F-4D97-AF65-F5344CB8AC3E}">
        <p14:creationId xmlns:p14="http://schemas.microsoft.com/office/powerpoint/2010/main" val="5460081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6F2D6E"/>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Database</a:t>
            </a:r>
            <a:endParaRPr lang="en-US" sz="2000" b="1" dirty="0">
              <a:solidFill>
                <a:prstClr val="white"/>
              </a:solidFill>
              <a:latin typeface="Helvetica Neue"/>
            </a:endParaRPr>
          </a:p>
        </p:txBody>
      </p:sp>
      <p:grpSp>
        <p:nvGrpSpPr>
          <p:cNvPr id="2" name="Group 1"/>
          <p:cNvGrpSpPr/>
          <p:nvPr/>
        </p:nvGrpSpPr>
        <p:grpSpPr>
          <a:xfrm>
            <a:off x="5124451" y="2853104"/>
            <a:ext cx="2724149" cy="847634"/>
            <a:chOff x="1619122" y="3668807"/>
            <a:chExt cx="2724149" cy="847634"/>
          </a:xfrm>
        </p:grpSpPr>
        <p:sp>
          <p:nvSpPr>
            <p:cNvPr id="54" name="TextBox 53"/>
            <p:cNvSpPr txBox="1"/>
            <p:nvPr/>
          </p:nvSpPr>
          <p:spPr>
            <a:xfrm>
              <a:off x="2588417" y="3856434"/>
              <a:ext cx="1754854" cy="461665"/>
            </a:xfrm>
            <a:prstGeom prst="rect">
              <a:avLst/>
            </a:prstGeom>
            <a:noFill/>
          </p:spPr>
          <p:txBody>
            <a:bodyPr wrap="square" rtlCol="0">
              <a:spAutoFit/>
            </a:bodyPr>
            <a:lstStyle/>
            <a:p>
              <a:r>
                <a:rPr lang="en-US" sz="2400" b="1" dirty="0" err="1" smtClean="0">
                  <a:solidFill>
                    <a:schemeClr val="tx1">
                      <a:lumMod val="75000"/>
                      <a:lumOff val="25000"/>
                    </a:schemeClr>
                  </a:solidFill>
                  <a:latin typeface="Helvetica Neue"/>
                </a:rPr>
                <a:t>SimpleDB</a:t>
              </a:r>
              <a:endParaRPr lang="en-US" sz="2400" b="1" dirty="0">
                <a:solidFill>
                  <a:schemeClr val="tx1">
                    <a:lumMod val="75000"/>
                    <a:lumOff val="25000"/>
                  </a:schemeClr>
                </a:solidFill>
                <a:latin typeface="Helvetica Neue"/>
              </a:endParaRPr>
            </a:p>
          </p:txBody>
        </p:sp>
        <p:pic>
          <p:nvPicPr>
            <p:cNvPr id="61" name="Picture 60"/>
            <p:cNvPicPr>
              <a:picLocks noChangeAspect="1"/>
            </p:cNvPicPr>
            <p:nvPr/>
          </p:nvPicPr>
          <p:blipFill>
            <a:blip r:embed="rId3"/>
            <a:stretch>
              <a:fillRect/>
            </a:stretch>
          </p:blipFill>
          <p:spPr>
            <a:xfrm>
              <a:off x="1619122" y="3668807"/>
              <a:ext cx="863046" cy="847634"/>
            </a:xfrm>
            <a:prstGeom prst="rect">
              <a:avLst/>
            </a:prstGeom>
          </p:spPr>
        </p:pic>
      </p:grpSp>
      <p:sp>
        <p:nvSpPr>
          <p:cNvPr id="51" name="TextBox 50"/>
          <p:cNvSpPr txBox="1"/>
          <p:nvPr/>
        </p:nvSpPr>
        <p:spPr>
          <a:xfrm>
            <a:off x="2874166" y="1502678"/>
            <a:ext cx="1907383" cy="461665"/>
          </a:xfrm>
          <a:prstGeom prst="rect">
            <a:avLst/>
          </a:prstGeom>
          <a:noFill/>
        </p:spPr>
        <p:txBody>
          <a:bodyPr wrap="square" rtlCol="0">
            <a:spAutoFit/>
          </a:bodyPr>
          <a:lstStyle/>
          <a:p>
            <a:r>
              <a:rPr lang="en-US" sz="2400" b="1" dirty="0" err="1" smtClean="0">
                <a:solidFill>
                  <a:schemeClr val="tx1">
                    <a:lumMod val="75000"/>
                    <a:lumOff val="25000"/>
                  </a:schemeClr>
                </a:solidFill>
                <a:latin typeface="Helvetica Neue"/>
              </a:rPr>
              <a:t>DynamoDB</a:t>
            </a:r>
            <a:endParaRPr lang="en-US" sz="2400" b="1" dirty="0">
              <a:solidFill>
                <a:schemeClr val="tx1">
                  <a:lumMod val="75000"/>
                  <a:lumOff val="25000"/>
                </a:schemeClr>
              </a:solidFill>
              <a:latin typeface="Helvetica Neue"/>
            </a:endParaRPr>
          </a:p>
        </p:txBody>
      </p:sp>
      <p:pic>
        <p:nvPicPr>
          <p:cNvPr id="62" name="Picture 61"/>
          <p:cNvPicPr>
            <a:picLocks noChangeAspect="1"/>
          </p:cNvPicPr>
          <p:nvPr/>
        </p:nvPicPr>
        <p:blipFill>
          <a:blip r:embed="rId4"/>
          <a:stretch>
            <a:fillRect/>
          </a:stretch>
        </p:blipFill>
        <p:spPr>
          <a:xfrm>
            <a:off x="1969975" y="1290413"/>
            <a:ext cx="728881" cy="886194"/>
          </a:xfrm>
          <a:prstGeom prst="rect">
            <a:avLst/>
          </a:prstGeom>
        </p:spPr>
      </p:pic>
      <p:grpSp>
        <p:nvGrpSpPr>
          <p:cNvPr id="5" name="Group 4"/>
          <p:cNvGrpSpPr/>
          <p:nvPr/>
        </p:nvGrpSpPr>
        <p:grpSpPr>
          <a:xfrm>
            <a:off x="1239738" y="2797152"/>
            <a:ext cx="2918235" cy="897355"/>
            <a:chOff x="939390" y="2330428"/>
            <a:chExt cx="2918235" cy="897355"/>
          </a:xfrm>
        </p:grpSpPr>
        <p:sp>
          <p:nvSpPr>
            <p:cNvPr id="52" name="TextBox 51"/>
            <p:cNvSpPr txBox="1"/>
            <p:nvPr/>
          </p:nvSpPr>
          <p:spPr>
            <a:xfrm>
              <a:off x="2588417" y="2548274"/>
              <a:ext cx="1269208" cy="461665"/>
            </a:xfrm>
            <a:prstGeom prst="rect">
              <a:avLst/>
            </a:prstGeom>
            <a:noFill/>
          </p:spPr>
          <p:txBody>
            <a:bodyPr wrap="square" rtlCol="0">
              <a:spAutoFit/>
            </a:bodyPr>
            <a:lstStyle/>
            <a:p>
              <a:r>
                <a:rPr lang="en-US" sz="2400" b="1" dirty="0" smtClean="0">
                  <a:solidFill>
                    <a:schemeClr val="tx1">
                      <a:lumMod val="75000"/>
                      <a:lumOff val="25000"/>
                    </a:schemeClr>
                  </a:solidFill>
                  <a:latin typeface="Helvetica Neue"/>
                </a:rPr>
                <a:t>RDS</a:t>
              </a:r>
              <a:endParaRPr lang="en-US" sz="2400" b="1" dirty="0">
                <a:solidFill>
                  <a:schemeClr val="tx1">
                    <a:lumMod val="75000"/>
                    <a:lumOff val="25000"/>
                  </a:schemeClr>
                </a:solidFill>
                <a:latin typeface="Helvetica Neue"/>
              </a:endParaRPr>
            </a:p>
          </p:txBody>
        </p:sp>
        <p:pic>
          <p:nvPicPr>
            <p:cNvPr id="63" name="Picture 62"/>
            <p:cNvPicPr>
              <a:picLocks noChangeAspect="1"/>
            </p:cNvPicPr>
            <p:nvPr/>
          </p:nvPicPr>
          <p:blipFill>
            <a:blip r:embed="rId5"/>
            <a:stretch>
              <a:fillRect/>
            </a:stretch>
          </p:blipFill>
          <p:spPr>
            <a:xfrm>
              <a:off x="1684225" y="2330428"/>
              <a:ext cx="732840" cy="897355"/>
            </a:xfrm>
            <a:prstGeom prst="rect">
              <a:avLst/>
            </a:prstGeom>
          </p:spPr>
        </p:pic>
        <p:sp>
          <p:nvSpPr>
            <p:cNvPr id="64" name="TextBox 63"/>
            <p:cNvSpPr txBox="1"/>
            <p:nvPr/>
          </p:nvSpPr>
          <p:spPr>
            <a:xfrm>
              <a:off x="939390" y="2653049"/>
              <a:ext cx="2222510" cy="400110"/>
            </a:xfrm>
            <a:prstGeom prst="rect">
              <a:avLst/>
            </a:prstGeom>
            <a:noFill/>
          </p:spPr>
          <p:txBody>
            <a:bodyPr wrap="square" rtlCol="0">
              <a:spAutoFit/>
            </a:bodyPr>
            <a:lstStyle/>
            <a:p>
              <a:pPr algn="ctr"/>
              <a:r>
                <a:rPr lang="en-US" sz="2000" b="1" dirty="0" smtClean="0">
                  <a:solidFill>
                    <a:schemeClr val="bg1"/>
                  </a:solidFill>
                  <a:latin typeface="Arial Black" pitchFamily="34" charset="0"/>
                </a:rPr>
                <a:t>RDS</a:t>
              </a:r>
              <a:endParaRPr lang="en-US" sz="2000" b="1" dirty="0">
                <a:solidFill>
                  <a:schemeClr val="bg1"/>
                </a:solidFill>
                <a:latin typeface="Arial Black" pitchFamily="34" charset="0"/>
              </a:endParaRPr>
            </a:p>
          </p:txBody>
        </p:sp>
      </p:grpSp>
      <p:grpSp>
        <p:nvGrpSpPr>
          <p:cNvPr id="3" name="Group 2"/>
          <p:cNvGrpSpPr/>
          <p:nvPr/>
        </p:nvGrpSpPr>
        <p:grpSpPr>
          <a:xfrm>
            <a:off x="5124451" y="1290413"/>
            <a:ext cx="2981323" cy="889430"/>
            <a:chOff x="5124451" y="966563"/>
            <a:chExt cx="2981323" cy="889430"/>
          </a:xfrm>
        </p:grpSpPr>
        <p:sp>
          <p:nvSpPr>
            <p:cNvPr id="53" name="TextBox 52"/>
            <p:cNvSpPr txBox="1"/>
            <p:nvPr/>
          </p:nvSpPr>
          <p:spPr>
            <a:xfrm>
              <a:off x="6111991" y="1180445"/>
              <a:ext cx="1993783" cy="461665"/>
            </a:xfrm>
            <a:prstGeom prst="rect">
              <a:avLst/>
            </a:prstGeom>
            <a:noFill/>
          </p:spPr>
          <p:txBody>
            <a:bodyPr wrap="square" rtlCol="0">
              <a:spAutoFit/>
            </a:bodyPr>
            <a:lstStyle/>
            <a:p>
              <a:r>
                <a:rPr lang="en-US" sz="2400" b="1" dirty="0" err="1" smtClean="0">
                  <a:solidFill>
                    <a:schemeClr val="tx1">
                      <a:lumMod val="75000"/>
                      <a:lumOff val="25000"/>
                    </a:schemeClr>
                  </a:solidFill>
                  <a:latin typeface="Helvetica Neue"/>
                </a:rPr>
                <a:t>ElastiCache</a:t>
              </a:r>
              <a:endParaRPr lang="en-US" sz="2400" b="1" dirty="0">
                <a:solidFill>
                  <a:schemeClr val="tx1">
                    <a:lumMod val="75000"/>
                    <a:lumOff val="25000"/>
                  </a:schemeClr>
                </a:solidFill>
                <a:latin typeface="Helvetica Neue"/>
              </a:endParaRPr>
            </a:p>
          </p:txBody>
        </p:sp>
        <p:pic>
          <p:nvPicPr>
            <p:cNvPr id="65" name="Picture 64"/>
            <p:cNvPicPr>
              <a:picLocks noChangeAspect="1"/>
            </p:cNvPicPr>
            <p:nvPr/>
          </p:nvPicPr>
          <p:blipFill>
            <a:blip r:embed="rId6"/>
            <a:stretch>
              <a:fillRect/>
            </a:stretch>
          </p:blipFill>
          <p:spPr>
            <a:xfrm>
              <a:off x="5124451" y="966563"/>
              <a:ext cx="873826" cy="889430"/>
            </a:xfrm>
            <a:prstGeom prst="rect">
              <a:avLst/>
            </a:prstGeom>
          </p:spPr>
        </p:pic>
      </p:grpSp>
      <p:pic>
        <p:nvPicPr>
          <p:cNvPr id="15" name="Picture 14"/>
          <p:cNvPicPr>
            <a:picLocks noChangeAspect="1"/>
          </p:cNvPicPr>
          <p:nvPr/>
        </p:nvPicPr>
        <p:blipFill>
          <a:blip r:embed="rId7"/>
          <a:stretch>
            <a:fillRect/>
          </a:stretch>
        </p:blipFill>
        <p:spPr>
          <a:xfrm>
            <a:off x="3380295" y="3974959"/>
            <a:ext cx="762000" cy="838200"/>
          </a:xfrm>
          <a:prstGeom prst="rect">
            <a:avLst/>
          </a:prstGeom>
        </p:spPr>
      </p:pic>
      <p:sp>
        <p:nvSpPr>
          <p:cNvPr id="16" name="TextBox 15"/>
          <p:cNvSpPr txBox="1"/>
          <p:nvPr/>
        </p:nvSpPr>
        <p:spPr>
          <a:xfrm>
            <a:off x="4443829" y="4193533"/>
            <a:ext cx="1770794" cy="461665"/>
          </a:xfrm>
          <a:prstGeom prst="rect">
            <a:avLst/>
          </a:prstGeom>
          <a:noFill/>
        </p:spPr>
        <p:txBody>
          <a:bodyPr wrap="square" rtlCol="0">
            <a:spAutoFit/>
          </a:bodyPr>
          <a:lstStyle/>
          <a:p>
            <a:r>
              <a:rPr lang="en-US" sz="2400" b="1" dirty="0" smtClean="0">
                <a:solidFill>
                  <a:schemeClr val="tx1">
                    <a:lumMod val="75000"/>
                    <a:lumOff val="25000"/>
                  </a:schemeClr>
                </a:solidFill>
                <a:latin typeface="Helvetica Neue"/>
              </a:rPr>
              <a:t>Redshift</a:t>
            </a:r>
            <a:endParaRPr lang="en-US" sz="2400" b="1" dirty="0">
              <a:solidFill>
                <a:schemeClr val="tx1">
                  <a:lumMod val="75000"/>
                  <a:lumOff val="25000"/>
                </a:schemeClr>
              </a:solidFill>
              <a:latin typeface="Helvetica Neue"/>
            </a:endParaRPr>
          </a:p>
        </p:txBody>
      </p:sp>
    </p:spTree>
    <p:extLst>
      <p:ext uri="{BB962C8B-B14F-4D97-AF65-F5344CB8AC3E}">
        <p14:creationId xmlns:p14="http://schemas.microsoft.com/office/powerpoint/2010/main" val="1182064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6F2D6E"/>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Database</a:t>
            </a:r>
            <a:endParaRPr lang="en-US" sz="2000" b="1" dirty="0">
              <a:solidFill>
                <a:prstClr val="white"/>
              </a:solidFill>
              <a:latin typeface="Helvetica Neue"/>
            </a:endParaRPr>
          </a:p>
        </p:txBody>
      </p:sp>
      <p:sp>
        <p:nvSpPr>
          <p:cNvPr id="35" name="TextBox 34"/>
          <p:cNvSpPr txBox="1">
            <a:spLocks noChangeArrowheads="1"/>
          </p:cNvSpPr>
          <p:nvPr/>
        </p:nvSpPr>
        <p:spPr bwMode="auto">
          <a:xfrm>
            <a:off x="1974267" y="1419458"/>
            <a:ext cx="6492638" cy="1943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Fully managed </a:t>
            </a:r>
            <a:r>
              <a:rPr lang="en-US" sz="1200" dirty="0" err="1">
                <a:solidFill>
                  <a:schemeClr val="tx1">
                    <a:lumMod val="75000"/>
                    <a:lumOff val="25000"/>
                  </a:schemeClr>
                </a:solidFill>
                <a:latin typeface="Helvetica Neue"/>
              </a:rPr>
              <a:t>NoSQL</a:t>
            </a:r>
            <a:r>
              <a:rPr lang="en-US" sz="1200" dirty="0">
                <a:solidFill>
                  <a:schemeClr val="tx1">
                    <a:lumMod val="75000"/>
                    <a:lumOff val="25000"/>
                  </a:schemeClr>
                </a:solidFill>
                <a:latin typeface="Helvetica Neue"/>
              </a:rPr>
              <a:t> database.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Eliminates the administrative burden of data modeling, index maintenance, and performance tuning.</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Durability and high-availability - stores data on Solid State Drives (SSDs) and replicates it synchronously across multiple AWS Availability Zones in an AWS Region.</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Scalability -  With AWS Console, you can grow your </a:t>
            </a:r>
            <a:r>
              <a:rPr lang="en-US" sz="1200" dirty="0" err="1">
                <a:solidFill>
                  <a:schemeClr val="tx1">
                    <a:lumMod val="75000"/>
                    <a:lumOff val="25000"/>
                  </a:schemeClr>
                </a:solidFill>
                <a:latin typeface="Helvetica Neue"/>
              </a:rPr>
              <a:t>DynamoDB</a:t>
            </a:r>
            <a:r>
              <a:rPr lang="en-US" sz="1200" dirty="0">
                <a:solidFill>
                  <a:schemeClr val="tx1">
                    <a:lumMod val="75000"/>
                    <a:lumOff val="25000"/>
                  </a:schemeClr>
                </a:solidFill>
                <a:latin typeface="Helvetica Neue"/>
              </a:rPr>
              <a:t> table from </a:t>
            </a:r>
            <a:r>
              <a:rPr lang="en-US" sz="1200" dirty="0" smtClean="0">
                <a:solidFill>
                  <a:schemeClr val="tx1">
                    <a:lumMod val="75000"/>
                    <a:lumOff val="25000"/>
                  </a:schemeClr>
                </a:solidFill>
                <a:latin typeface="Helvetica Neue"/>
              </a:rPr>
              <a:t>10 </a:t>
            </a:r>
            <a:r>
              <a:rPr lang="en-US" sz="1200" dirty="0">
                <a:solidFill>
                  <a:schemeClr val="tx1">
                    <a:lumMod val="75000"/>
                    <a:lumOff val="25000"/>
                  </a:schemeClr>
                </a:solidFill>
                <a:latin typeface="Helvetica Neue"/>
              </a:rPr>
              <a:t>to 100,000 writes per sec.</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See video: </a:t>
            </a:r>
            <a:r>
              <a:rPr lang="en-US" sz="1200" dirty="0">
                <a:solidFill>
                  <a:schemeClr val="tx1">
                    <a:lumMod val="75000"/>
                    <a:lumOff val="25000"/>
                  </a:schemeClr>
                </a:solidFill>
                <a:latin typeface="Helvetica Neue"/>
                <a:hlinkClick r:id="rId3"/>
              </a:rPr>
              <a:t>http://</a:t>
            </a:r>
            <a:r>
              <a:rPr lang="en-US" sz="1200" dirty="0" smtClean="0">
                <a:solidFill>
                  <a:schemeClr val="tx1">
                    <a:lumMod val="75000"/>
                    <a:lumOff val="25000"/>
                  </a:schemeClr>
                </a:solidFill>
                <a:latin typeface="Helvetica Neue"/>
                <a:hlinkClick r:id="rId3"/>
              </a:rPr>
              <a:t>www.youtube.com/watch?v=oz-7wJJ9HZ0</a:t>
            </a:r>
            <a:r>
              <a:rPr lang="en-US" sz="1200" dirty="0" smtClean="0">
                <a:solidFill>
                  <a:schemeClr val="tx1">
                    <a:lumMod val="75000"/>
                    <a:lumOff val="25000"/>
                  </a:schemeClr>
                </a:solidFill>
                <a:latin typeface="Helvetica Neue"/>
              </a:rPr>
              <a:t> </a:t>
            </a:r>
            <a:endParaRPr lang="en-US" sz="1200" dirty="0">
              <a:solidFill>
                <a:schemeClr val="tx1">
                  <a:lumMod val="75000"/>
                  <a:lumOff val="25000"/>
                </a:schemeClr>
              </a:solidFill>
              <a:latin typeface="Helvetica Neue"/>
            </a:endParaRPr>
          </a:p>
        </p:txBody>
      </p:sp>
      <p:sp>
        <p:nvSpPr>
          <p:cNvPr id="36" name="TextBox 35"/>
          <p:cNvSpPr txBox="1">
            <a:spLocks noChangeArrowheads="1"/>
          </p:cNvSpPr>
          <p:nvPr/>
        </p:nvSpPr>
        <p:spPr bwMode="auto">
          <a:xfrm>
            <a:off x="1974267" y="957891"/>
            <a:ext cx="142859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err="1" smtClean="0">
                <a:solidFill>
                  <a:srgbClr val="6F2D6E"/>
                </a:solidFill>
              </a:rPr>
              <a:t>DynamoDB</a:t>
            </a:r>
            <a:endParaRPr lang="en-US" b="1" dirty="0">
              <a:solidFill>
                <a:srgbClr val="6F2D6E"/>
              </a:solidFill>
            </a:endParaRPr>
          </a:p>
        </p:txBody>
      </p:sp>
      <p:pic>
        <p:nvPicPr>
          <p:cNvPr id="6" name="Picture 5"/>
          <p:cNvPicPr>
            <a:picLocks noChangeAspect="1"/>
          </p:cNvPicPr>
          <p:nvPr/>
        </p:nvPicPr>
        <p:blipFill>
          <a:blip r:embed="rId4"/>
          <a:stretch>
            <a:fillRect/>
          </a:stretch>
        </p:blipFill>
        <p:spPr>
          <a:xfrm>
            <a:off x="700977" y="1011996"/>
            <a:ext cx="728881" cy="886194"/>
          </a:xfrm>
          <a:prstGeom prst="rect">
            <a:avLst/>
          </a:prstGeom>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3192" y="2960202"/>
            <a:ext cx="1456593" cy="14541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1651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838" y="1011996"/>
            <a:ext cx="2222510" cy="897355"/>
            <a:chOff x="1006585" y="3453246"/>
            <a:chExt cx="2222510" cy="897355"/>
          </a:xfrm>
        </p:grpSpPr>
        <p:pic>
          <p:nvPicPr>
            <p:cNvPr id="9" name="Picture 8"/>
            <p:cNvPicPr>
              <a:picLocks noChangeAspect="1"/>
            </p:cNvPicPr>
            <p:nvPr/>
          </p:nvPicPr>
          <p:blipFill>
            <a:blip r:embed="rId3"/>
            <a:stretch>
              <a:fillRect/>
            </a:stretch>
          </p:blipFill>
          <p:spPr>
            <a:xfrm>
              <a:off x="1751420" y="3453246"/>
              <a:ext cx="732840" cy="897355"/>
            </a:xfrm>
            <a:prstGeom prst="rect">
              <a:avLst/>
            </a:prstGeom>
          </p:spPr>
        </p:pic>
        <p:sp>
          <p:nvSpPr>
            <p:cNvPr id="10" name="TextBox 9"/>
            <p:cNvSpPr txBox="1"/>
            <p:nvPr/>
          </p:nvSpPr>
          <p:spPr>
            <a:xfrm>
              <a:off x="1006585" y="3775867"/>
              <a:ext cx="2222510" cy="400110"/>
            </a:xfrm>
            <a:prstGeom prst="rect">
              <a:avLst/>
            </a:prstGeom>
            <a:noFill/>
          </p:spPr>
          <p:txBody>
            <a:bodyPr wrap="square" rtlCol="0">
              <a:spAutoFit/>
            </a:bodyPr>
            <a:lstStyle/>
            <a:p>
              <a:pPr algn="ctr"/>
              <a:r>
                <a:rPr lang="en-US" sz="2000" b="1" dirty="0" smtClean="0">
                  <a:solidFill>
                    <a:schemeClr val="bg1"/>
                  </a:solidFill>
                  <a:latin typeface="Arial Black" pitchFamily="34" charset="0"/>
                </a:rPr>
                <a:t>R</a:t>
              </a:r>
              <a:r>
                <a:rPr lang="en-US" sz="2000" dirty="0" smtClean="0">
                  <a:solidFill>
                    <a:schemeClr val="bg1"/>
                  </a:solidFill>
                  <a:latin typeface="Arial Black" pitchFamily="34" charset="0"/>
                </a:rPr>
                <a:t>D</a:t>
              </a:r>
              <a:r>
                <a:rPr lang="en-US" sz="2000" b="1" dirty="0" smtClean="0">
                  <a:solidFill>
                    <a:schemeClr val="bg1"/>
                  </a:solidFill>
                  <a:latin typeface="Arial Black" pitchFamily="34" charset="0"/>
                </a:rPr>
                <a:t>S</a:t>
              </a:r>
              <a:endParaRPr lang="en-US" sz="2000" b="1" dirty="0">
                <a:solidFill>
                  <a:schemeClr val="bg1"/>
                </a:solidFill>
                <a:latin typeface="Arial Black" pitchFamily="34" charset="0"/>
              </a:endParaRPr>
            </a:p>
          </p:txBody>
        </p:sp>
      </p:grpSp>
      <p:sp>
        <p:nvSpPr>
          <p:cNvPr id="27" name="Rectangle 26"/>
          <p:cNvSpPr/>
          <p:nvPr/>
        </p:nvSpPr>
        <p:spPr>
          <a:xfrm>
            <a:off x="196" y="72761"/>
            <a:ext cx="4305905" cy="453571"/>
          </a:xfrm>
          <a:prstGeom prst="rect">
            <a:avLst/>
          </a:prstGeom>
          <a:solidFill>
            <a:srgbClr val="6F2D6E"/>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Database</a:t>
            </a:r>
            <a:endParaRPr lang="en-US" sz="2000" b="1" dirty="0">
              <a:solidFill>
                <a:prstClr val="white"/>
              </a:solidFill>
              <a:latin typeface="Helvetica Neue"/>
            </a:endParaRPr>
          </a:p>
        </p:txBody>
      </p:sp>
      <p:sp>
        <p:nvSpPr>
          <p:cNvPr id="35" name="TextBox 34"/>
          <p:cNvSpPr txBox="1">
            <a:spLocks noChangeArrowheads="1"/>
          </p:cNvSpPr>
          <p:nvPr/>
        </p:nvSpPr>
        <p:spPr bwMode="auto">
          <a:xfrm>
            <a:off x="1974267" y="1419458"/>
            <a:ext cx="6492638" cy="1632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Fully-managed, tuned MySQL, Oracle 11g</a:t>
            </a:r>
            <a:r>
              <a:rPr lang="en-US" sz="1200" dirty="0" smtClean="0">
                <a:solidFill>
                  <a:schemeClr val="tx1">
                    <a:lumMod val="75000"/>
                    <a:lumOff val="25000"/>
                  </a:schemeClr>
                </a:solidFill>
                <a:latin typeface="Helvetica Neue"/>
              </a:rPr>
              <a:t>, </a:t>
            </a:r>
            <a:r>
              <a:rPr lang="en-US" sz="1200" dirty="0" err="1" smtClean="0">
                <a:solidFill>
                  <a:schemeClr val="tx1">
                    <a:lumMod val="75000"/>
                    <a:lumOff val="25000"/>
                  </a:schemeClr>
                </a:solidFill>
                <a:latin typeface="Helvetica Neue"/>
              </a:rPr>
              <a:t>PostgreSQL</a:t>
            </a:r>
            <a:r>
              <a:rPr lang="en-US" sz="1200" dirty="0" smtClean="0">
                <a:solidFill>
                  <a:schemeClr val="tx1">
                    <a:lumMod val="75000"/>
                    <a:lumOff val="25000"/>
                  </a:schemeClr>
                </a:solidFill>
                <a:latin typeface="Helvetica Neue"/>
              </a:rPr>
              <a:t>, </a:t>
            </a:r>
            <a:r>
              <a:rPr lang="en-US" sz="1200" dirty="0">
                <a:solidFill>
                  <a:schemeClr val="tx1">
                    <a:lumMod val="75000"/>
                    <a:lumOff val="25000"/>
                  </a:schemeClr>
                </a:solidFill>
                <a:latin typeface="Helvetica Neue"/>
              </a:rPr>
              <a:t>or MS SQL databases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Cost-efficient and resizable capacity</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Manages time-consuming database admin tasks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Code, applications, and tools you already use today work seamlessly </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Automatically patches the database software and backs up your database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Flexible Licensing: BYOL or License Include</a:t>
            </a:r>
          </a:p>
        </p:txBody>
      </p:sp>
      <p:sp>
        <p:nvSpPr>
          <p:cNvPr id="36" name="TextBox 35"/>
          <p:cNvSpPr txBox="1">
            <a:spLocks noChangeArrowheads="1"/>
          </p:cNvSpPr>
          <p:nvPr/>
        </p:nvSpPr>
        <p:spPr bwMode="auto">
          <a:xfrm>
            <a:off x="1974267" y="957891"/>
            <a:ext cx="523615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6F2D6E"/>
                </a:solidFill>
              </a:rPr>
              <a:t>Amazon Relational Database Service (RDS</a:t>
            </a:r>
            <a:r>
              <a:rPr lang="en-US" b="1" dirty="0" smtClean="0">
                <a:solidFill>
                  <a:srgbClr val="6F2D6E"/>
                </a:solidFill>
              </a:rPr>
              <a:t>)</a:t>
            </a:r>
            <a:endParaRPr lang="en-US" b="1" dirty="0">
              <a:solidFill>
                <a:srgbClr val="6F2D6E"/>
              </a:solidFill>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825" y="2788747"/>
            <a:ext cx="2173287" cy="1833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70528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98997" y="1019921"/>
            <a:ext cx="873826" cy="889430"/>
          </a:xfrm>
          <a:prstGeom prst="rect">
            <a:avLst/>
          </a:prstGeom>
        </p:spPr>
      </p:pic>
      <p:sp>
        <p:nvSpPr>
          <p:cNvPr id="27" name="Rectangle 26"/>
          <p:cNvSpPr/>
          <p:nvPr/>
        </p:nvSpPr>
        <p:spPr>
          <a:xfrm>
            <a:off x="196" y="72761"/>
            <a:ext cx="4305905" cy="453571"/>
          </a:xfrm>
          <a:prstGeom prst="rect">
            <a:avLst/>
          </a:prstGeom>
          <a:solidFill>
            <a:srgbClr val="6F2D6E"/>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Database</a:t>
            </a:r>
            <a:endParaRPr lang="en-US" sz="2000" b="1" dirty="0">
              <a:solidFill>
                <a:prstClr val="white"/>
              </a:solidFill>
              <a:latin typeface="Helvetica Neue"/>
            </a:endParaRPr>
          </a:p>
        </p:txBody>
      </p:sp>
      <p:sp>
        <p:nvSpPr>
          <p:cNvPr id="35" name="TextBox 34"/>
          <p:cNvSpPr txBox="1">
            <a:spLocks noChangeArrowheads="1"/>
          </p:cNvSpPr>
          <p:nvPr/>
        </p:nvSpPr>
        <p:spPr bwMode="auto">
          <a:xfrm>
            <a:off x="1974267" y="1419458"/>
            <a:ext cx="6492638" cy="16326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Fully-managed, distributed, in-memory cache</a:t>
            </a:r>
          </a:p>
          <a:p>
            <a:pPr marL="177800" indent="-177800" eaLnBrk="1" hangingPunct="1">
              <a:lnSpc>
                <a:spcPct val="105000"/>
              </a:lnSpc>
              <a:spcBef>
                <a:spcPts val="600"/>
              </a:spcBef>
              <a:buFont typeface="Arial" charset="0"/>
              <a:buChar char="•"/>
            </a:pPr>
            <a:r>
              <a:rPr lang="en-US" sz="1200" dirty="0" err="1">
                <a:solidFill>
                  <a:schemeClr val="tx1">
                    <a:lumMod val="75000"/>
                    <a:lumOff val="25000"/>
                  </a:schemeClr>
                </a:solidFill>
                <a:latin typeface="Helvetica Neue"/>
              </a:rPr>
              <a:t>Memcached</a:t>
            </a:r>
            <a:r>
              <a:rPr lang="en-US" sz="1200" dirty="0">
                <a:solidFill>
                  <a:schemeClr val="tx1">
                    <a:lumMod val="75000"/>
                    <a:lumOff val="25000"/>
                  </a:schemeClr>
                </a:solidFill>
                <a:latin typeface="Helvetica Neue"/>
              </a:rPr>
              <a:t> </a:t>
            </a:r>
            <a:r>
              <a:rPr lang="en-US" sz="1200" dirty="0" smtClean="0">
                <a:solidFill>
                  <a:schemeClr val="tx1">
                    <a:lumMod val="75000"/>
                    <a:lumOff val="25000"/>
                  </a:schemeClr>
                </a:solidFill>
                <a:latin typeface="Helvetica Neue"/>
              </a:rPr>
              <a:t>or </a:t>
            </a:r>
            <a:r>
              <a:rPr lang="en-US" sz="1200" dirty="0" err="1" smtClean="0">
                <a:solidFill>
                  <a:schemeClr val="tx1">
                    <a:lumMod val="75000"/>
                    <a:lumOff val="25000"/>
                  </a:schemeClr>
                </a:solidFill>
                <a:latin typeface="Helvetica Neue"/>
              </a:rPr>
              <a:t>Redis</a:t>
            </a:r>
            <a:r>
              <a:rPr lang="en-US" sz="1200" dirty="0" smtClean="0">
                <a:solidFill>
                  <a:schemeClr val="tx1">
                    <a:lumMod val="75000"/>
                    <a:lumOff val="25000"/>
                  </a:schemeClr>
                </a:solidFill>
                <a:latin typeface="Helvetica Neue"/>
              </a:rPr>
              <a:t> compliant </a:t>
            </a:r>
            <a:r>
              <a:rPr lang="en-US" sz="1200" dirty="0">
                <a:solidFill>
                  <a:schemeClr val="tx1">
                    <a:lumMod val="75000"/>
                    <a:lumOff val="25000"/>
                  </a:schemeClr>
                </a:solidFill>
                <a:latin typeface="Helvetica Neue"/>
              </a:rPr>
              <a:t>cache cluster on-demand</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Manages patching, cache node failure detection and recovery</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Simple APIs calls to grow and shrink the cache cluster</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Seamlessly caches in front of </a:t>
            </a:r>
            <a:r>
              <a:rPr lang="en-US" sz="1200" dirty="0" err="1">
                <a:solidFill>
                  <a:schemeClr val="tx1">
                    <a:lumMod val="75000"/>
                    <a:lumOff val="25000"/>
                  </a:schemeClr>
                </a:solidFill>
                <a:latin typeface="Helvetica Neue"/>
              </a:rPr>
              <a:t>SimpleDB</a:t>
            </a:r>
            <a:r>
              <a:rPr lang="en-US" sz="1200" dirty="0">
                <a:solidFill>
                  <a:schemeClr val="tx1">
                    <a:lumMod val="75000"/>
                    <a:lumOff val="25000"/>
                  </a:schemeClr>
                </a:solidFill>
                <a:latin typeface="Helvetica Neue"/>
              </a:rPr>
              <a:t> or RDS instances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Integrated with </a:t>
            </a:r>
            <a:r>
              <a:rPr lang="en-US" sz="1200" dirty="0" err="1">
                <a:solidFill>
                  <a:schemeClr val="tx1">
                    <a:lumMod val="75000"/>
                    <a:lumOff val="25000"/>
                  </a:schemeClr>
                </a:solidFill>
                <a:latin typeface="Helvetica Neue"/>
              </a:rPr>
              <a:t>CloudWatch</a:t>
            </a:r>
            <a:r>
              <a:rPr lang="en-US" sz="1200" dirty="0">
                <a:solidFill>
                  <a:schemeClr val="tx1">
                    <a:lumMod val="75000"/>
                    <a:lumOff val="25000"/>
                  </a:schemeClr>
                </a:solidFill>
                <a:latin typeface="Helvetica Neue"/>
              </a:rPr>
              <a:t> and SNS for monitoring and alerts</a:t>
            </a:r>
          </a:p>
        </p:txBody>
      </p:sp>
      <p:sp>
        <p:nvSpPr>
          <p:cNvPr id="36" name="TextBox 35"/>
          <p:cNvSpPr txBox="1">
            <a:spLocks noChangeArrowheads="1"/>
          </p:cNvSpPr>
          <p:nvPr/>
        </p:nvSpPr>
        <p:spPr bwMode="auto">
          <a:xfrm>
            <a:off x="1974267" y="957891"/>
            <a:ext cx="523615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6F2D6E"/>
                </a:solidFill>
              </a:rPr>
              <a:t>Amazon </a:t>
            </a:r>
            <a:r>
              <a:rPr lang="en-US" b="1" dirty="0" err="1">
                <a:solidFill>
                  <a:srgbClr val="6F2D6E"/>
                </a:solidFill>
              </a:rPr>
              <a:t>ElastiCache</a:t>
            </a:r>
            <a:endParaRPr lang="en-US" b="1" dirty="0">
              <a:solidFill>
                <a:srgbClr val="6F2D6E"/>
              </a:solidFill>
            </a:endParaRPr>
          </a:p>
        </p:txBody>
      </p:sp>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8587" y="3333071"/>
            <a:ext cx="1266825" cy="1100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463850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98997" y="1011996"/>
            <a:ext cx="863046" cy="847634"/>
          </a:xfrm>
          <a:prstGeom prst="rect">
            <a:avLst/>
          </a:prstGeom>
        </p:spPr>
      </p:pic>
      <p:sp>
        <p:nvSpPr>
          <p:cNvPr id="27" name="Rectangle 26"/>
          <p:cNvSpPr/>
          <p:nvPr/>
        </p:nvSpPr>
        <p:spPr>
          <a:xfrm>
            <a:off x="196" y="72761"/>
            <a:ext cx="4305905" cy="453571"/>
          </a:xfrm>
          <a:prstGeom prst="rect">
            <a:avLst/>
          </a:prstGeom>
          <a:solidFill>
            <a:srgbClr val="6F2D6E"/>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Database</a:t>
            </a:r>
            <a:endParaRPr lang="en-US" sz="2000" b="1" dirty="0">
              <a:solidFill>
                <a:prstClr val="white"/>
              </a:solidFill>
              <a:latin typeface="Helvetica Neue"/>
            </a:endParaRPr>
          </a:p>
        </p:txBody>
      </p:sp>
      <p:sp>
        <p:nvSpPr>
          <p:cNvPr id="35" name="TextBox 34"/>
          <p:cNvSpPr txBox="1">
            <a:spLocks noChangeArrowheads="1"/>
          </p:cNvSpPr>
          <p:nvPr/>
        </p:nvSpPr>
        <p:spPr bwMode="auto">
          <a:xfrm>
            <a:off x="1974266" y="1419458"/>
            <a:ext cx="6636333" cy="2362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Core database functions of data indexing and querying of text data</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No schema, automatic indexing</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Eliminates the administrative burden of data modeling, index maintenance, and performance tuning</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Real-time lookup and simple querying of structured data</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Use cases: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Metadata storage -- often used in conjunction with S3</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Structured, fine-grained data needing query</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Data needing flexible schema</a:t>
            </a:r>
          </a:p>
        </p:txBody>
      </p:sp>
      <p:sp>
        <p:nvSpPr>
          <p:cNvPr id="36" name="TextBox 35"/>
          <p:cNvSpPr txBox="1">
            <a:spLocks noChangeArrowheads="1"/>
          </p:cNvSpPr>
          <p:nvPr/>
        </p:nvSpPr>
        <p:spPr bwMode="auto">
          <a:xfrm>
            <a:off x="1974267" y="957891"/>
            <a:ext cx="523615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6F2D6E"/>
                </a:solidFill>
              </a:rPr>
              <a:t>Amazon </a:t>
            </a:r>
            <a:r>
              <a:rPr lang="en-US" b="1" dirty="0" err="1">
                <a:solidFill>
                  <a:srgbClr val="6F2D6E"/>
                </a:solidFill>
              </a:rPr>
              <a:t>SimpleDB</a:t>
            </a:r>
            <a:r>
              <a:rPr lang="en-US" b="1" dirty="0">
                <a:solidFill>
                  <a:srgbClr val="6F2D6E"/>
                </a:solidFill>
              </a:rPr>
              <a:t> </a:t>
            </a:r>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928" y="2533650"/>
            <a:ext cx="1152994" cy="1193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53013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1974267" y="957891"/>
            <a:ext cx="523615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6F2D6E"/>
                </a:solidFill>
              </a:rPr>
              <a:t>Amazon Redshift </a:t>
            </a:r>
            <a:endParaRPr lang="en-US" sz="1100" b="1" dirty="0">
              <a:solidFill>
                <a:srgbClr val="6F2D6E"/>
              </a:solidFill>
            </a:endParaRPr>
          </a:p>
        </p:txBody>
      </p:sp>
      <p:pic>
        <p:nvPicPr>
          <p:cNvPr id="8" name="Picture 7"/>
          <p:cNvPicPr>
            <a:picLocks noChangeAspect="1"/>
          </p:cNvPicPr>
          <p:nvPr/>
        </p:nvPicPr>
        <p:blipFill>
          <a:blip r:embed="rId3"/>
          <a:stretch>
            <a:fillRect/>
          </a:stretch>
        </p:blipFill>
        <p:spPr>
          <a:xfrm>
            <a:off x="698997" y="1011996"/>
            <a:ext cx="762000" cy="838200"/>
          </a:xfrm>
          <a:prstGeom prst="rect">
            <a:avLst/>
          </a:prstGeom>
        </p:spPr>
      </p:pic>
      <p:sp>
        <p:nvSpPr>
          <p:cNvPr id="35" name="TextBox 34"/>
          <p:cNvSpPr txBox="1">
            <a:spLocks noChangeArrowheads="1"/>
          </p:cNvSpPr>
          <p:nvPr/>
        </p:nvSpPr>
        <p:spPr bwMode="auto">
          <a:xfrm>
            <a:off x="1978142" y="1417355"/>
            <a:ext cx="6203013" cy="2299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F</a:t>
            </a:r>
            <a:r>
              <a:rPr lang="en-US" sz="1200" dirty="0" smtClean="0">
                <a:solidFill>
                  <a:schemeClr val="tx1">
                    <a:lumMod val="75000"/>
                    <a:lumOff val="25000"/>
                  </a:schemeClr>
                </a:solidFill>
                <a:latin typeface="Helvetica Neue"/>
              </a:rPr>
              <a:t>ully managed scalable data </a:t>
            </a:r>
            <a:r>
              <a:rPr lang="en-US" sz="1200" dirty="0">
                <a:solidFill>
                  <a:schemeClr val="tx1">
                    <a:lumMod val="75000"/>
                    <a:lumOff val="25000"/>
                  </a:schemeClr>
                </a:solidFill>
                <a:latin typeface="Helvetica Neue"/>
              </a:rPr>
              <a:t>warehousing </a:t>
            </a:r>
            <a:r>
              <a:rPr lang="en-US" sz="1200" dirty="0" smtClean="0">
                <a:solidFill>
                  <a:schemeClr val="tx1">
                    <a:lumMod val="75000"/>
                    <a:lumOff val="25000"/>
                  </a:schemeClr>
                </a:solidFill>
                <a:latin typeface="Helvetica Neue"/>
              </a:rPr>
              <a:t>service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Scale </a:t>
            </a:r>
            <a:r>
              <a:rPr lang="en-US" sz="1200" dirty="0" smtClean="0">
                <a:solidFill>
                  <a:schemeClr val="tx1">
                    <a:lumMod val="75000"/>
                    <a:lumOff val="25000"/>
                  </a:schemeClr>
                </a:solidFill>
                <a:latin typeface="Helvetica Neue"/>
              </a:rPr>
              <a:t>from a single </a:t>
            </a:r>
            <a:r>
              <a:rPr lang="en-US" sz="1200" dirty="0">
                <a:solidFill>
                  <a:schemeClr val="tx1">
                    <a:lumMod val="75000"/>
                    <a:lumOff val="25000"/>
                  </a:schemeClr>
                </a:solidFill>
                <a:latin typeface="Helvetica Neue"/>
              </a:rPr>
              <a:t>2TB XL node to </a:t>
            </a:r>
            <a:r>
              <a:rPr lang="en-US" sz="1200" dirty="0" smtClean="0">
                <a:solidFill>
                  <a:schemeClr val="tx1">
                    <a:lumMod val="75000"/>
                    <a:lumOff val="25000"/>
                  </a:schemeClr>
                </a:solidFill>
                <a:latin typeface="Helvetica Neue"/>
              </a:rPr>
              <a:t>a hundred 16TB </a:t>
            </a:r>
            <a:r>
              <a:rPr lang="en-US" sz="1200" dirty="0">
                <a:solidFill>
                  <a:schemeClr val="tx1">
                    <a:lumMod val="75000"/>
                    <a:lumOff val="25000"/>
                  </a:schemeClr>
                </a:solidFill>
                <a:latin typeface="Helvetica Neue"/>
              </a:rPr>
              <a:t>8XL </a:t>
            </a:r>
            <a:r>
              <a:rPr lang="en-US" sz="1200" dirty="0" smtClean="0">
                <a:solidFill>
                  <a:schemeClr val="tx1">
                    <a:lumMod val="75000"/>
                    <a:lumOff val="25000"/>
                  </a:schemeClr>
                </a:solidFill>
                <a:latin typeface="Helvetica Neue"/>
              </a:rPr>
              <a:t>clustered nodes for a total </a:t>
            </a:r>
            <a:r>
              <a:rPr lang="en-US" sz="1200" dirty="0">
                <a:solidFill>
                  <a:schemeClr val="tx1">
                    <a:lumMod val="75000"/>
                    <a:lumOff val="25000"/>
                  </a:schemeClr>
                </a:solidFill>
                <a:latin typeface="Helvetica Neue"/>
              </a:rPr>
              <a:t>1.6PB of compressed user </a:t>
            </a:r>
            <a:r>
              <a:rPr lang="en-US" sz="1200" dirty="0" smtClean="0">
                <a:solidFill>
                  <a:schemeClr val="tx1">
                    <a:lumMod val="75000"/>
                    <a:lumOff val="25000"/>
                  </a:schemeClr>
                </a:solidFill>
                <a:latin typeface="Helvetica Neue"/>
              </a:rPr>
              <a:t>data</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Standard </a:t>
            </a:r>
            <a:r>
              <a:rPr lang="en-US" sz="1200" dirty="0" err="1">
                <a:solidFill>
                  <a:schemeClr val="tx1">
                    <a:lumMod val="75000"/>
                    <a:lumOff val="25000"/>
                  </a:schemeClr>
                </a:solidFill>
                <a:latin typeface="Helvetica Neue"/>
              </a:rPr>
              <a:t>PostgreSQL</a:t>
            </a:r>
            <a:r>
              <a:rPr lang="en-US" sz="1200" dirty="0">
                <a:solidFill>
                  <a:schemeClr val="tx1">
                    <a:lumMod val="75000"/>
                    <a:lumOff val="25000"/>
                  </a:schemeClr>
                </a:solidFill>
                <a:latin typeface="Helvetica Neue"/>
              </a:rPr>
              <a:t> JDBC or ODBC drivers</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Massively parallel </a:t>
            </a:r>
            <a:r>
              <a:rPr lang="en-US" sz="1200" dirty="0">
                <a:solidFill>
                  <a:schemeClr val="tx1">
                    <a:lumMod val="75000"/>
                    <a:lumOff val="25000"/>
                  </a:schemeClr>
                </a:solidFill>
                <a:latin typeface="Helvetica Neue"/>
              </a:rPr>
              <a:t>processing (MPP) </a:t>
            </a:r>
            <a:r>
              <a:rPr lang="en-US" sz="1200" dirty="0" smtClean="0">
                <a:solidFill>
                  <a:schemeClr val="tx1">
                    <a:lumMod val="75000"/>
                    <a:lumOff val="25000"/>
                  </a:schemeClr>
                </a:solidFill>
                <a:latin typeface="Helvetica Neue"/>
              </a:rPr>
              <a:t>architecture</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Certified </a:t>
            </a:r>
            <a:r>
              <a:rPr lang="en-US" sz="1200" dirty="0">
                <a:solidFill>
                  <a:schemeClr val="tx1">
                    <a:lumMod val="75000"/>
                    <a:lumOff val="25000"/>
                  </a:schemeClr>
                </a:solidFill>
                <a:latin typeface="Helvetica Neue"/>
              </a:rPr>
              <a:t>by </a:t>
            </a:r>
            <a:r>
              <a:rPr lang="en-US" sz="1200" dirty="0" err="1">
                <a:solidFill>
                  <a:schemeClr val="tx1">
                    <a:lumMod val="75000"/>
                    <a:lumOff val="25000"/>
                  </a:schemeClr>
                </a:solidFill>
                <a:latin typeface="Helvetica Neue"/>
              </a:rPr>
              <a:t>Jaspersoft</a:t>
            </a:r>
            <a:r>
              <a:rPr lang="en-US" sz="1200" dirty="0">
                <a:solidFill>
                  <a:schemeClr val="tx1">
                    <a:lumMod val="75000"/>
                    <a:lumOff val="25000"/>
                  </a:schemeClr>
                </a:solidFill>
                <a:latin typeface="Helvetica Neue"/>
              </a:rPr>
              <a:t> and </a:t>
            </a:r>
            <a:r>
              <a:rPr lang="en-US" sz="1200" dirty="0" err="1">
                <a:solidFill>
                  <a:schemeClr val="tx1">
                    <a:lumMod val="75000"/>
                    <a:lumOff val="25000"/>
                  </a:schemeClr>
                </a:solidFill>
                <a:latin typeface="Helvetica Neue"/>
              </a:rPr>
              <a:t>MicroStrategy</a:t>
            </a:r>
            <a:r>
              <a:rPr lang="en-US" sz="1200" dirty="0">
                <a:solidFill>
                  <a:schemeClr val="tx1">
                    <a:lumMod val="75000"/>
                    <a:lumOff val="25000"/>
                  </a:schemeClr>
                </a:solidFill>
                <a:latin typeface="Helvetica Neue"/>
              </a:rPr>
              <a:t>, with additional business intelligence tools coming </a:t>
            </a:r>
            <a:r>
              <a:rPr lang="en-US" sz="1200" dirty="0" smtClean="0">
                <a:solidFill>
                  <a:schemeClr val="tx1">
                    <a:lumMod val="75000"/>
                    <a:lumOff val="25000"/>
                  </a:schemeClr>
                </a:solidFill>
                <a:latin typeface="Helvetica Neue"/>
              </a:rPr>
              <a:t>soon</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Priced as low as $1000 per terabyte per year</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Continuously backed up to S3</a:t>
            </a:r>
            <a:endParaRPr lang="en-US" sz="1200" dirty="0">
              <a:solidFill>
                <a:schemeClr val="tx1">
                  <a:lumMod val="75000"/>
                  <a:lumOff val="25000"/>
                </a:schemeClr>
              </a:solidFill>
              <a:latin typeface="Helvetica Neue"/>
            </a:endParaRPr>
          </a:p>
        </p:txBody>
      </p:sp>
      <p:sp>
        <p:nvSpPr>
          <p:cNvPr id="9" name="Rectangle 8"/>
          <p:cNvSpPr/>
          <p:nvPr/>
        </p:nvSpPr>
        <p:spPr>
          <a:xfrm>
            <a:off x="196" y="72761"/>
            <a:ext cx="4305905" cy="453571"/>
          </a:xfrm>
          <a:prstGeom prst="rect">
            <a:avLst/>
          </a:prstGeom>
          <a:solidFill>
            <a:srgbClr val="6F2D6E"/>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smtClean="0">
                <a:solidFill>
                  <a:prstClr val="white"/>
                </a:solidFill>
                <a:latin typeface="Helvetica Neue"/>
              </a:rPr>
              <a:t>Database</a:t>
            </a:r>
            <a:endParaRPr lang="en-US" sz="2000" b="1" dirty="0">
              <a:solidFill>
                <a:prstClr val="white"/>
              </a:solidFill>
              <a:latin typeface="Helvetica Neue"/>
            </a:endParaRPr>
          </a:p>
        </p:txBody>
      </p:sp>
    </p:spTree>
    <p:extLst>
      <p:ext uri="{BB962C8B-B14F-4D97-AF65-F5344CB8AC3E}">
        <p14:creationId xmlns:p14="http://schemas.microsoft.com/office/powerpoint/2010/main" val="13743117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AAA977"/>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solidFill>
                  <a:prstClr val="white"/>
                </a:solidFill>
                <a:latin typeface="Helvetica Neue"/>
              </a:rPr>
              <a:t>Application Services</a:t>
            </a:r>
          </a:p>
        </p:txBody>
      </p:sp>
      <p:grpSp>
        <p:nvGrpSpPr>
          <p:cNvPr id="17" name="Group 12"/>
          <p:cNvGrpSpPr>
            <a:grpSpLocks/>
          </p:cNvGrpSpPr>
          <p:nvPr/>
        </p:nvGrpSpPr>
        <p:grpSpPr bwMode="auto">
          <a:xfrm>
            <a:off x="1883236" y="886430"/>
            <a:ext cx="1143000" cy="790575"/>
            <a:chOff x="469900" y="4162425"/>
            <a:chExt cx="642938" cy="444500"/>
          </a:xfrm>
        </p:grpSpPr>
        <p:sp>
          <p:nvSpPr>
            <p:cNvPr id="18" name="Rectangle 11"/>
            <p:cNvSpPr>
              <a:spLocks noChangeArrowheads="1"/>
            </p:cNvSpPr>
            <p:nvPr/>
          </p:nvSpPr>
          <p:spPr bwMode="auto">
            <a:xfrm>
              <a:off x="574675" y="4259262"/>
              <a:ext cx="538163" cy="347663"/>
            </a:xfrm>
            <a:prstGeom prst="rect">
              <a:avLst/>
            </a:prstGeom>
            <a:solidFill>
              <a:srgbClr val="AAA97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 name="Oval 153"/>
            <p:cNvSpPr>
              <a:spLocks noChangeArrowheads="1"/>
            </p:cNvSpPr>
            <p:nvPr/>
          </p:nvSpPr>
          <p:spPr bwMode="auto">
            <a:xfrm>
              <a:off x="469900" y="4162425"/>
              <a:ext cx="206375" cy="2079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 name="Oval 154"/>
            <p:cNvSpPr>
              <a:spLocks noChangeArrowheads="1"/>
            </p:cNvSpPr>
            <p:nvPr/>
          </p:nvSpPr>
          <p:spPr bwMode="auto">
            <a:xfrm>
              <a:off x="508000" y="4200525"/>
              <a:ext cx="141288" cy="142875"/>
            </a:xfrm>
            <a:prstGeom prst="ellipse">
              <a:avLst/>
            </a:prstGeom>
            <a:solidFill>
              <a:srgbClr val="ED1C2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 name="Freeform 155"/>
            <p:cNvSpPr>
              <a:spLocks/>
            </p:cNvSpPr>
            <p:nvPr/>
          </p:nvSpPr>
          <p:spPr bwMode="auto">
            <a:xfrm>
              <a:off x="649287" y="4348162"/>
              <a:ext cx="119063" cy="193675"/>
            </a:xfrm>
            <a:custGeom>
              <a:avLst/>
              <a:gdLst>
                <a:gd name="T0" fmla="*/ 30349 w 51"/>
                <a:gd name="T1" fmla="*/ 133006 h 83"/>
                <a:gd name="T2" fmla="*/ 30349 w 51"/>
                <a:gd name="T3" fmla="*/ 137673 h 83"/>
                <a:gd name="T4" fmla="*/ 60699 w 51"/>
                <a:gd name="T5" fmla="*/ 170341 h 83"/>
                <a:gd name="T6" fmla="*/ 88714 w 51"/>
                <a:gd name="T7" fmla="*/ 144673 h 83"/>
                <a:gd name="T8" fmla="*/ 63033 w 51"/>
                <a:gd name="T9" fmla="*/ 109671 h 83"/>
                <a:gd name="T10" fmla="*/ 42022 w 51"/>
                <a:gd name="T11" fmla="*/ 102671 h 83"/>
                <a:gd name="T12" fmla="*/ 2335 w 51"/>
                <a:gd name="T13" fmla="*/ 51336 h 83"/>
                <a:gd name="T14" fmla="*/ 60699 w 51"/>
                <a:gd name="T15" fmla="*/ 0 h 83"/>
                <a:gd name="T16" fmla="*/ 114394 w 51"/>
                <a:gd name="T17" fmla="*/ 49002 h 83"/>
                <a:gd name="T18" fmla="*/ 114394 w 51"/>
                <a:gd name="T19" fmla="*/ 53669 h 83"/>
                <a:gd name="T20" fmla="*/ 84044 w 51"/>
                <a:gd name="T21" fmla="*/ 53669 h 83"/>
                <a:gd name="T22" fmla="*/ 84044 w 51"/>
                <a:gd name="T23" fmla="*/ 49002 h 83"/>
                <a:gd name="T24" fmla="*/ 58364 w 51"/>
                <a:gd name="T25" fmla="*/ 21001 h 83"/>
                <a:gd name="T26" fmla="*/ 32684 w 51"/>
                <a:gd name="T27" fmla="*/ 49002 h 83"/>
                <a:gd name="T28" fmla="*/ 60699 w 51"/>
                <a:gd name="T29" fmla="*/ 81670 h 83"/>
                <a:gd name="T30" fmla="*/ 81710 w 51"/>
                <a:gd name="T31" fmla="*/ 88670 h 83"/>
                <a:gd name="T32" fmla="*/ 119063 w 51"/>
                <a:gd name="T33" fmla="*/ 137673 h 83"/>
                <a:gd name="T34" fmla="*/ 56030 w 51"/>
                <a:gd name="T35" fmla="*/ 193675 h 83"/>
                <a:gd name="T36" fmla="*/ 0 w 51"/>
                <a:gd name="T37" fmla="*/ 137673 h 83"/>
                <a:gd name="T38" fmla="*/ 0 w 51"/>
                <a:gd name="T39" fmla="*/ 133006 h 83"/>
                <a:gd name="T40" fmla="*/ 30349 w 51"/>
                <a:gd name="T41" fmla="*/ 13300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83"/>
                <a:gd name="T65" fmla="*/ 51 w 51"/>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83">
                  <a:moveTo>
                    <a:pt x="13" y="57"/>
                  </a:moveTo>
                  <a:cubicBezTo>
                    <a:pt x="13" y="59"/>
                    <a:pt x="13" y="59"/>
                    <a:pt x="13" y="59"/>
                  </a:cubicBezTo>
                  <a:cubicBezTo>
                    <a:pt x="13" y="68"/>
                    <a:pt x="17" y="73"/>
                    <a:pt x="26" y="73"/>
                  </a:cubicBezTo>
                  <a:cubicBezTo>
                    <a:pt x="34" y="73"/>
                    <a:pt x="38" y="68"/>
                    <a:pt x="38" y="62"/>
                  </a:cubicBezTo>
                  <a:cubicBezTo>
                    <a:pt x="38" y="53"/>
                    <a:pt x="34" y="50"/>
                    <a:pt x="27" y="47"/>
                  </a:cubicBezTo>
                  <a:cubicBezTo>
                    <a:pt x="18" y="44"/>
                    <a:pt x="18" y="44"/>
                    <a:pt x="18" y="44"/>
                  </a:cubicBezTo>
                  <a:cubicBezTo>
                    <a:pt x="6" y="40"/>
                    <a:pt x="1" y="34"/>
                    <a:pt x="1" y="22"/>
                  </a:cubicBezTo>
                  <a:cubicBezTo>
                    <a:pt x="1" y="8"/>
                    <a:pt x="11" y="0"/>
                    <a:pt x="26" y="0"/>
                  </a:cubicBezTo>
                  <a:cubicBezTo>
                    <a:pt x="47" y="0"/>
                    <a:pt x="49" y="13"/>
                    <a:pt x="49" y="21"/>
                  </a:cubicBezTo>
                  <a:cubicBezTo>
                    <a:pt x="49" y="23"/>
                    <a:pt x="49" y="23"/>
                    <a:pt x="49" y="23"/>
                  </a:cubicBezTo>
                  <a:cubicBezTo>
                    <a:pt x="36" y="23"/>
                    <a:pt x="36" y="23"/>
                    <a:pt x="36" y="23"/>
                  </a:cubicBezTo>
                  <a:cubicBezTo>
                    <a:pt x="36" y="21"/>
                    <a:pt x="36" y="21"/>
                    <a:pt x="36" y="21"/>
                  </a:cubicBezTo>
                  <a:cubicBezTo>
                    <a:pt x="36" y="14"/>
                    <a:pt x="33" y="9"/>
                    <a:pt x="25" y="9"/>
                  </a:cubicBezTo>
                  <a:cubicBezTo>
                    <a:pt x="19" y="9"/>
                    <a:pt x="14" y="12"/>
                    <a:pt x="14" y="21"/>
                  </a:cubicBezTo>
                  <a:cubicBezTo>
                    <a:pt x="14" y="28"/>
                    <a:pt x="18" y="31"/>
                    <a:pt x="26" y="35"/>
                  </a:cubicBezTo>
                  <a:cubicBezTo>
                    <a:pt x="35" y="38"/>
                    <a:pt x="35" y="38"/>
                    <a:pt x="35" y="38"/>
                  </a:cubicBezTo>
                  <a:cubicBezTo>
                    <a:pt x="46" y="42"/>
                    <a:pt x="51" y="48"/>
                    <a:pt x="51" y="59"/>
                  </a:cubicBezTo>
                  <a:cubicBezTo>
                    <a:pt x="51" y="76"/>
                    <a:pt x="41" y="83"/>
                    <a:pt x="24" y="83"/>
                  </a:cubicBezTo>
                  <a:cubicBezTo>
                    <a:pt x="5" y="83"/>
                    <a:pt x="0" y="70"/>
                    <a:pt x="0" y="59"/>
                  </a:cubicBezTo>
                  <a:cubicBezTo>
                    <a:pt x="0" y="57"/>
                    <a:pt x="0" y="57"/>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 name="Freeform 156"/>
            <p:cNvSpPr>
              <a:spLocks/>
            </p:cNvSpPr>
            <p:nvPr/>
          </p:nvSpPr>
          <p:spPr bwMode="auto">
            <a:xfrm>
              <a:off x="792162" y="4349750"/>
              <a:ext cx="119063" cy="187325"/>
            </a:xfrm>
            <a:custGeom>
              <a:avLst/>
              <a:gdLst>
                <a:gd name="T0" fmla="*/ 0 w 75"/>
                <a:gd name="T1" fmla="*/ 0 h 118"/>
                <a:gd name="T2" fmla="*/ 38100 w 75"/>
                <a:gd name="T3" fmla="*/ 0 h 118"/>
                <a:gd name="T4" fmla="*/ 92075 w 75"/>
                <a:gd name="T5" fmla="*/ 139700 h 118"/>
                <a:gd name="T6" fmla="*/ 92075 w 75"/>
                <a:gd name="T7" fmla="*/ 139700 h 118"/>
                <a:gd name="T8" fmla="*/ 92075 w 75"/>
                <a:gd name="T9" fmla="*/ 0 h 118"/>
                <a:gd name="T10" fmla="*/ 119063 w 75"/>
                <a:gd name="T11" fmla="*/ 0 h 118"/>
                <a:gd name="T12" fmla="*/ 119063 w 75"/>
                <a:gd name="T13" fmla="*/ 187325 h 118"/>
                <a:gd name="T14" fmla="*/ 84138 w 75"/>
                <a:gd name="T15" fmla="*/ 187325 h 118"/>
                <a:gd name="T16" fmla="*/ 30163 w 75"/>
                <a:gd name="T17" fmla="*/ 44450 h 118"/>
                <a:gd name="T18" fmla="*/ 28575 w 75"/>
                <a:gd name="T19" fmla="*/ 44450 h 118"/>
                <a:gd name="T20" fmla="*/ 28575 w 75"/>
                <a:gd name="T21" fmla="*/ 187325 h 118"/>
                <a:gd name="T22" fmla="*/ 0 w 75"/>
                <a:gd name="T23" fmla="*/ 187325 h 118"/>
                <a:gd name="T24" fmla="*/ 0 w 75"/>
                <a:gd name="T25" fmla="*/ 0 h 1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
                <a:gd name="T40" fmla="*/ 0 h 118"/>
                <a:gd name="T41" fmla="*/ 75 w 75"/>
                <a:gd name="T42" fmla="*/ 118 h 1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 h="118">
                  <a:moveTo>
                    <a:pt x="0" y="0"/>
                  </a:moveTo>
                  <a:lnTo>
                    <a:pt x="24" y="0"/>
                  </a:lnTo>
                  <a:lnTo>
                    <a:pt x="58" y="88"/>
                  </a:lnTo>
                  <a:lnTo>
                    <a:pt x="58" y="0"/>
                  </a:lnTo>
                  <a:lnTo>
                    <a:pt x="75" y="0"/>
                  </a:lnTo>
                  <a:lnTo>
                    <a:pt x="75" y="118"/>
                  </a:lnTo>
                  <a:lnTo>
                    <a:pt x="53" y="118"/>
                  </a:lnTo>
                  <a:lnTo>
                    <a:pt x="19" y="28"/>
                  </a:lnTo>
                  <a:lnTo>
                    <a:pt x="18" y="28"/>
                  </a:lnTo>
                  <a:lnTo>
                    <a:pt x="18" y="118"/>
                  </a:lnTo>
                  <a:lnTo>
                    <a:pt x="0" y="118"/>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 name="Freeform 157"/>
            <p:cNvSpPr>
              <a:spLocks/>
            </p:cNvSpPr>
            <p:nvPr/>
          </p:nvSpPr>
          <p:spPr bwMode="auto">
            <a:xfrm>
              <a:off x="936625" y="4348162"/>
              <a:ext cx="117475" cy="193675"/>
            </a:xfrm>
            <a:custGeom>
              <a:avLst/>
              <a:gdLst>
                <a:gd name="T0" fmla="*/ 28194 w 50"/>
                <a:gd name="T1" fmla="*/ 133006 h 83"/>
                <a:gd name="T2" fmla="*/ 28194 w 50"/>
                <a:gd name="T3" fmla="*/ 137673 h 83"/>
                <a:gd name="T4" fmla="*/ 58738 w 50"/>
                <a:gd name="T5" fmla="*/ 170341 h 83"/>
                <a:gd name="T6" fmla="*/ 89281 w 50"/>
                <a:gd name="T7" fmla="*/ 144673 h 83"/>
                <a:gd name="T8" fmla="*/ 61087 w 50"/>
                <a:gd name="T9" fmla="*/ 109671 h 83"/>
                <a:gd name="T10" fmla="*/ 39942 w 50"/>
                <a:gd name="T11" fmla="*/ 102671 h 83"/>
                <a:gd name="T12" fmla="*/ 2350 w 50"/>
                <a:gd name="T13" fmla="*/ 51336 h 83"/>
                <a:gd name="T14" fmla="*/ 61087 w 50"/>
                <a:gd name="T15" fmla="*/ 0 h 83"/>
                <a:gd name="T16" fmla="*/ 112776 w 50"/>
                <a:gd name="T17" fmla="*/ 49002 h 83"/>
                <a:gd name="T18" fmla="*/ 112776 w 50"/>
                <a:gd name="T19" fmla="*/ 53669 h 83"/>
                <a:gd name="T20" fmla="*/ 82233 w 50"/>
                <a:gd name="T21" fmla="*/ 53669 h 83"/>
                <a:gd name="T22" fmla="*/ 82233 w 50"/>
                <a:gd name="T23" fmla="*/ 49002 h 83"/>
                <a:gd name="T24" fmla="*/ 56388 w 50"/>
                <a:gd name="T25" fmla="*/ 21001 h 83"/>
                <a:gd name="T26" fmla="*/ 30544 w 50"/>
                <a:gd name="T27" fmla="*/ 49002 h 83"/>
                <a:gd name="T28" fmla="*/ 58738 w 50"/>
                <a:gd name="T29" fmla="*/ 81670 h 83"/>
                <a:gd name="T30" fmla="*/ 79883 w 50"/>
                <a:gd name="T31" fmla="*/ 88670 h 83"/>
                <a:gd name="T32" fmla="*/ 117475 w 50"/>
                <a:gd name="T33" fmla="*/ 137673 h 83"/>
                <a:gd name="T34" fmla="*/ 56388 w 50"/>
                <a:gd name="T35" fmla="*/ 193675 h 83"/>
                <a:gd name="T36" fmla="*/ 0 w 50"/>
                <a:gd name="T37" fmla="*/ 137673 h 83"/>
                <a:gd name="T38" fmla="*/ 0 w 50"/>
                <a:gd name="T39" fmla="*/ 133006 h 83"/>
                <a:gd name="T40" fmla="*/ 28194 w 50"/>
                <a:gd name="T41" fmla="*/ 13300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83"/>
                <a:gd name="T65" fmla="*/ 50 w 50"/>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83">
                  <a:moveTo>
                    <a:pt x="12" y="57"/>
                  </a:moveTo>
                  <a:cubicBezTo>
                    <a:pt x="12" y="59"/>
                    <a:pt x="12" y="59"/>
                    <a:pt x="12" y="59"/>
                  </a:cubicBezTo>
                  <a:cubicBezTo>
                    <a:pt x="12" y="68"/>
                    <a:pt x="17" y="73"/>
                    <a:pt x="25" y="73"/>
                  </a:cubicBezTo>
                  <a:cubicBezTo>
                    <a:pt x="33" y="73"/>
                    <a:pt x="38" y="68"/>
                    <a:pt x="38" y="62"/>
                  </a:cubicBezTo>
                  <a:cubicBezTo>
                    <a:pt x="38" y="53"/>
                    <a:pt x="33" y="50"/>
                    <a:pt x="26" y="47"/>
                  </a:cubicBezTo>
                  <a:cubicBezTo>
                    <a:pt x="17" y="44"/>
                    <a:pt x="17" y="44"/>
                    <a:pt x="17" y="44"/>
                  </a:cubicBezTo>
                  <a:cubicBezTo>
                    <a:pt x="6" y="40"/>
                    <a:pt x="1" y="34"/>
                    <a:pt x="1" y="22"/>
                  </a:cubicBezTo>
                  <a:cubicBezTo>
                    <a:pt x="1" y="8"/>
                    <a:pt x="11" y="0"/>
                    <a:pt x="26" y="0"/>
                  </a:cubicBezTo>
                  <a:cubicBezTo>
                    <a:pt x="46" y="0"/>
                    <a:pt x="48" y="13"/>
                    <a:pt x="48" y="21"/>
                  </a:cubicBezTo>
                  <a:cubicBezTo>
                    <a:pt x="48" y="23"/>
                    <a:pt x="48" y="23"/>
                    <a:pt x="48" y="23"/>
                  </a:cubicBezTo>
                  <a:cubicBezTo>
                    <a:pt x="35" y="23"/>
                    <a:pt x="35" y="23"/>
                    <a:pt x="35" y="23"/>
                  </a:cubicBezTo>
                  <a:cubicBezTo>
                    <a:pt x="35" y="21"/>
                    <a:pt x="35" y="21"/>
                    <a:pt x="35" y="21"/>
                  </a:cubicBezTo>
                  <a:cubicBezTo>
                    <a:pt x="35" y="14"/>
                    <a:pt x="32" y="9"/>
                    <a:pt x="24" y="9"/>
                  </a:cubicBezTo>
                  <a:cubicBezTo>
                    <a:pt x="19" y="9"/>
                    <a:pt x="13" y="12"/>
                    <a:pt x="13" y="21"/>
                  </a:cubicBezTo>
                  <a:cubicBezTo>
                    <a:pt x="13" y="28"/>
                    <a:pt x="17" y="31"/>
                    <a:pt x="25" y="35"/>
                  </a:cubicBezTo>
                  <a:cubicBezTo>
                    <a:pt x="34" y="38"/>
                    <a:pt x="34" y="38"/>
                    <a:pt x="34" y="38"/>
                  </a:cubicBezTo>
                  <a:cubicBezTo>
                    <a:pt x="45" y="42"/>
                    <a:pt x="50" y="48"/>
                    <a:pt x="50" y="59"/>
                  </a:cubicBezTo>
                  <a:cubicBezTo>
                    <a:pt x="50" y="76"/>
                    <a:pt x="40" y="83"/>
                    <a:pt x="24" y="83"/>
                  </a:cubicBezTo>
                  <a:cubicBezTo>
                    <a:pt x="4" y="83"/>
                    <a:pt x="0" y="70"/>
                    <a:pt x="0" y="59"/>
                  </a:cubicBezTo>
                  <a:cubicBezTo>
                    <a:pt x="0" y="57"/>
                    <a:pt x="0" y="57"/>
                    <a:pt x="0" y="57"/>
                  </a:cubicBezTo>
                  <a:lnTo>
                    <a:pt x="12"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24" name="Group 5"/>
          <p:cNvGrpSpPr>
            <a:grpSpLocks/>
          </p:cNvGrpSpPr>
          <p:nvPr/>
        </p:nvGrpSpPr>
        <p:grpSpPr bwMode="auto">
          <a:xfrm>
            <a:off x="1924227" y="3280378"/>
            <a:ext cx="1112837" cy="779463"/>
            <a:chOff x="4447382" y="2955130"/>
            <a:chExt cx="625475" cy="438150"/>
          </a:xfrm>
        </p:grpSpPr>
        <p:sp>
          <p:nvSpPr>
            <p:cNvPr id="25" name="Rectangle 143"/>
            <p:cNvSpPr>
              <a:spLocks noChangeArrowheads="1"/>
            </p:cNvSpPr>
            <p:nvPr/>
          </p:nvSpPr>
          <p:spPr bwMode="auto">
            <a:xfrm>
              <a:off x="4536282" y="3044030"/>
              <a:ext cx="536575" cy="349250"/>
            </a:xfrm>
            <a:prstGeom prst="rect">
              <a:avLst/>
            </a:prstGeom>
            <a:solidFill>
              <a:srgbClr val="AAA97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 name="Oval 144"/>
            <p:cNvSpPr>
              <a:spLocks noChangeArrowheads="1"/>
            </p:cNvSpPr>
            <p:nvPr/>
          </p:nvSpPr>
          <p:spPr bwMode="auto">
            <a:xfrm>
              <a:off x="4447382" y="2955130"/>
              <a:ext cx="206375" cy="2079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8" name="Freeform 145"/>
            <p:cNvSpPr>
              <a:spLocks/>
            </p:cNvSpPr>
            <p:nvPr/>
          </p:nvSpPr>
          <p:spPr bwMode="auto">
            <a:xfrm>
              <a:off x="4620420" y="3137692"/>
              <a:ext cx="119063" cy="193675"/>
            </a:xfrm>
            <a:custGeom>
              <a:avLst/>
              <a:gdLst>
                <a:gd name="T0" fmla="*/ 30349 w 51"/>
                <a:gd name="T1" fmla="*/ 130672 h 83"/>
                <a:gd name="T2" fmla="*/ 30349 w 51"/>
                <a:gd name="T3" fmla="*/ 135339 h 83"/>
                <a:gd name="T4" fmla="*/ 60699 w 51"/>
                <a:gd name="T5" fmla="*/ 170341 h 83"/>
                <a:gd name="T6" fmla="*/ 88714 w 51"/>
                <a:gd name="T7" fmla="*/ 142339 h 83"/>
                <a:gd name="T8" fmla="*/ 63033 w 51"/>
                <a:gd name="T9" fmla="*/ 109671 h 83"/>
                <a:gd name="T10" fmla="*/ 42022 w 51"/>
                <a:gd name="T11" fmla="*/ 102671 h 83"/>
                <a:gd name="T12" fmla="*/ 2335 w 51"/>
                <a:gd name="T13" fmla="*/ 51336 h 83"/>
                <a:gd name="T14" fmla="*/ 60699 w 51"/>
                <a:gd name="T15" fmla="*/ 0 h 83"/>
                <a:gd name="T16" fmla="*/ 114394 w 51"/>
                <a:gd name="T17" fmla="*/ 49002 h 83"/>
                <a:gd name="T18" fmla="*/ 114394 w 51"/>
                <a:gd name="T19" fmla="*/ 51336 h 83"/>
                <a:gd name="T20" fmla="*/ 84044 w 51"/>
                <a:gd name="T21" fmla="*/ 51336 h 83"/>
                <a:gd name="T22" fmla="*/ 84044 w 51"/>
                <a:gd name="T23" fmla="*/ 49002 h 83"/>
                <a:gd name="T24" fmla="*/ 58364 w 51"/>
                <a:gd name="T25" fmla="*/ 21001 h 83"/>
                <a:gd name="T26" fmla="*/ 32684 w 51"/>
                <a:gd name="T27" fmla="*/ 49002 h 83"/>
                <a:gd name="T28" fmla="*/ 60699 w 51"/>
                <a:gd name="T29" fmla="*/ 79337 h 83"/>
                <a:gd name="T30" fmla="*/ 81710 w 51"/>
                <a:gd name="T31" fmla="*/ 86337 h 83"/>
                <a:gd name="T32" fmla="*/ 119063 w 51"/>
                <a:gd name="T33" fmla="*/ 137673 h 83"/>
                <a:gd name="T34" fmla="*/ 58364 w 51"/>
                <a:gd name="T35" fmla="*/ 193675 h 83"/>
                <a:gd name="T36" fmla="*/ 0 w 51"/>
                <a:gd name="T37" fmla="*/ 135339 h 83"/>
                <a:gd name="T38" fmla="*/ 0 w 51"/>
                <a:gd name="T39" fmla="*/ 130672 h 83"/>
                <a:gd name="T40" fmla="*/ 30349 w 51"/>
                <a:gd name="T41" fmla="*/ 130672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83"/>
                <a:gd name="T65" fmla="*/ 51 w 51"/>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83">
                  <a:moveTo>
                    <a:pt x="13" y="56"/>
                  </a:moveTo>
                  <a:cubicBezTo>
                    <a:pt x="13" y="58"/>
                    <a:pt x="13" y="58"/>
                    <a:pt x="13" y="58"/>
                  </a:cubicBezTo>
                  <a:cubicBezTo>
                    <a:pt x="13" y="68"/>
                    <a:pt x="17" y="73"/>
                    <a:pt x="26" y="73"/>
                  </a:cubicBezTo>
                  <a:cubicBezTo>
                    <a:pt x="34" y="73"/>
                    <a:pt x="38" y="67"/>
                    <a:pt x="38" y="61"/>
                  </a:cubicBezTo>
                  <a:cubicBezTo>
                    <a:pt x="38" y="53"/>
                    <a:pt x="34" y="49"/>
                    <a:pt x="27" y="47"/>
                  </a:cubicBezTo>
                  <a:cubicBezTo>
                    <a:pt x="18" y="44"/>
                    <a:pt x="18" y="44"/>
                    <a:pt x="18" y="44"/>
                  </a:cubicBezTo>
                  <a:cubicBezTo>
                    <a:pt x="7" y="40"/>
                    <a:pt x="1" y="34"/>
                    <a:pt x="1" y="22"/>
                  </a:cubicBezTo>
                  <a:cubicBezTo>
                    <a:pt x="1" y="8"/>
                    <a:pt x="11" y="0"/>
                    <a:pt x="26" y="0"/>
                  </a:cubicBezTo>
                  <a:cubicBezTo>
                    <a:pt x="47" y="0"/>
                    <a:pt x="49" y="12"/>
                    <a:pt x="49" y="21"/>
                  </a:cubicBezTo>
                  <a:cubicBezTo>
                    <a:pt x="49" y="22"/>
                    <a:pt x="49" y="22"/>
                    <a:pt x="49" y="22"/>
                  </a:cubicBezTo>
                  <a:cubicBezTo>
                    <a:pt x="36" y="22"/>
                    <a:pt x="36" y="22"/>
                    <a:pt x="36" y="22"/>
                  </a:cubicBezTo>
                  <a:cubicBezTo>
                    <a:pt x="36" y="21"/>
                    <a:pt x="36" y="21"/>
                    <a:pt x="36" y="21"/>
                  </a:cubicBezTo>
                  <a:cubicBezTo>
                    <a:pt x="36" y="13"/>
                    <a:pt x="33" y="9"/>
                    <a:pt x="25" y="9"/>
                  </a:cubicBezTo>
                  <a:cubicBezTo>
                    <a:pt x="20" y="9"/>
                    <a:pt x="14" y="12"/>
                    <a:pt x="14" y="21"/>
                  </a:cubicBezTo>
                  <a:cubicBezTo>
                    <a:pt x="14" y="28"/>
                    <a:pt x="18" y="31"/>
                    <a:pt x="26" y="34"/>
                  </a:cubicBezTo>
                  <a:cubicBezTo>
                    <a:pt x="35" y="37"/>
                    <a:pt x="35" y="37"/>
                    <a:pt x="35" y="37"/>
                  </a:cubicBezTo>
                  <a:cubicBezTo>
                    <a:pt x="46" y="41"/>
                    <a:pt x="51" y="48"/>
                    <a:pt x="51" y="59"/>
                  </a:cubicBezTo>
                  <a:cubicBezTo>
                    <a:pt x="51" y="76"/>
                    <a:pt x="41" y="83"/>
                    <a:pt x="25" y="83"/>
                  </a:cubicBezTo>
                  <a:cubicBezTo>
                    <a:pt x="5" y="83"/>
                    <a:pt x="0" y="69"/>
                    <a:pt x="0" y="58"/>
                  </a:cubicBezTo>
                  <a:cubicBezTo>
                    <a:pt x="0" y="56"/>
                    <a:pt x="0" y="56"/>
                    <a:pt x="0" y="56"/>
                  </a:cubicBezTo>
                  <a:lnTo>
                    <a:pt x="13" y="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 name="Freeform 146"/>
            <p:cNvSpPr>
              <a:spLocks/>
            </p:cNvSpPr>
            <p:nvPr/>
          </p:nvSpPr>
          <p:spPr bwMode="auto">
            <a:xfrm>
              <a:off x="4763295" y="3139280"/>
              <a:ext cx="104775" cy="187325"/>
            </a:xfrm>
            <a:custGeom>
              <a:avLst/>
              <a:gdLst>
                <a:gd name="T0" fmla="*/ 0 w 66"/>
                <a:gd name="T1" fmla="*/ 0 h 118"/>
                <a:gd name="T2" fmla="*/ 101600 w 66"/>
                <a:gd name="T3" fmla="*/ 0 h 118"/>
                <a:gd name="T4" fmla="*/ 101600 w 66"/>
                <a:gd name="T5" fmla="*/ 25400 h 118"/>
                <a:gd name="T6" fmla="*/ 30163 w 66"/>
                <a:gd name="T7" fmla="*/ 25400 h 118"/>
                <a:gd name="T8" fmla="*/ 30163 w 66"/>
                <a:gd name="T9" fmla="*/ 77788 h 118"/>
                <a:gd name="T10" fmla="*/ 96838 w 66"/>
                <a:gd name="T11" fmla="*/ 77788 h 118"/>
                <a:gd name="T12" fmla="*/ 96838 w 66"/>
                <a:gd name="T13" fmla="*/ 103188 h 118"/>
                <a:gd name="T14" fmla="*/ 30163 w 66"/>
                <a:gd name="T15" fmla="*/ 103188 h 118"/>
                <a:gd name="T16" fmla="*/ 30163 w 66"/>
                <a:gd name="T17" fmla="*/ 161925 h 118"/>
                <a:gd name="T18" fmla="*/ 104775 w 66"/>
                <a:gd name="T19" fmla="*/ 161925 h 118"/>
                <a:gd name="T20" fmla="*/ 104775 w 66"/>
                <a:gd name="T21" fmla="*/ 187325 h 118"/>
                <a:gd name="T22" fmla="*/ 0 w 66"/>
                <a:gd name="T23" fmla="*/ 187325 h 118"/>
                <a:gd name="T24" fmla="*/ 0 w 66"/>
                <a:gd name="T25" fmla="*/ 0 h 1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6"/>
                <a:gd name="T40" fmla="*/ 0 h 118"/>
                <a:gd name="T41" fmla="*/ 66 w 66"/>
                <a:gd name="T42" fmla="*/ 118 h 1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6" h="118">
                  <a:moveTo>
                    <a:pt x="0" y="0"/>
                  </a:moveTo>
                  <a:lnTo>
                    <a:pt x="64" y="0"/>
                  </a:lnTo>
                  <a:lnTo>
                    <a:pt x="64" y="16"/>
                  </a:lnTo>
                  <a:lnTo>
                    <a:pt x="19" y="16"/>
                  </a:lnTo>
                  <a:lnTo>
                    <a:pt x="19" y="49"/>
                  </a:lnTo>
                  <a:lnTo>
                    <a:pt x="61" y="49"/>
                  </a:lnTo>
                  <a:lnTo>
                    <a:pt x="61" y="65"/>
                  </a:lnTo>
                  <a:lnTo>
                    <a:pt x="19" y="65"/>
                  </a:lnTo>
                  <a:lnTo>
                    <a:pt x="19" y="102"/>
                  </a:lnTo>
                  <a:lnTo>
                    <a:pt x="66" y="102"/>
                  </a:lnTo>
                  <a:lnTo>
                    <a:pt x="66" y="118"/>
                  </a:lnTo>
                  <a:lnTo>
                    <a:pt x="0" y="118"/>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Freeform 147"/>
            <p:cNvSpPr>
              <a:spLocks/>
            </p:cNvSpPr>
            <p:nvPr/>
          </p:nvSpPr>
          <p:spPr bwMode="auto">
            <a:xfrm>
              <a:off x="4882357" y="3137692"/>
              <a:ext cx="119063" cy="193675"/>
            </a:xfrm>
            <a:custGeom>
              <a:avLst/>
              <a:gdLst>
                <a:gd name="T0" fmla="*/ 30349 w 51"/>
                <a:gd name="T1" fmla="*/ 130672 h 83"/>
                <a:gd name="T2" fmla="*/ 30349 w 51"/>
                <a:gd name="T3" fmla="*/ 135339 h 83"/>
                <a:gd name="T4" fmla="*/ 60699 w 51"/>
                <a:gd name="T5" fmla="*/ 170341 h 83"/>
                <a:gd name="T6" fmla="*/ 88714 w 51"/>
                <a:gd name="T7" fmla="*/ 142339 h 83"/>
                <a:gd name="T8" fmla="*/ 63033 w 51"/>
                <a:gd name="T9" fmla="*/ 109671 h 83"/>
                <a:gd name="T10" fmla="*/ 42022 w 51"/>
                <a:gd name="T11" fmla="*/ 102671 h 83"/>
                <a:gd name="T12" fmla="*/ 2335 w 51"/>
                <a:gd name="T13" fmla="*/ 51336 h 83"/>
                <a:gd name="T14" fmla="*/ 60699 w 51"/>
                <a:gd name="T15" fmla="*/ 0 h 83"/>
                <a:gd name="T16" fmla="*/ 114394 w 51"/>
                <a:gd name="T17" fmla="*/ 49002 h 83"/>
                <a:gd name="T18" fmla="*/ 114394 w 51"/>
                <a:gd name="T19" fmla="*/ 51336 h 83"/>
                <a:gd name="T20" fmla="*/ 84044 w 51"/>
                <a:gd name="T21" fmla="*/ 51336 h 83"/>
                <a:gd name="T22" fmla="*/ 84044 w 51"/>
                <a:gd name="T23" fmla="*/ 49002 h 83"/>
                <a:gd name="T24" fmla="*/ 58364 w 51"/>
                <a:gd name="T25" fmla="*/ 21001 h 83"/>
                <a:gd name="T26" fmla="*/ 32684 w 51"/>
                <a:gd name="T27" fmla="*/ 49002 h 83"/>
                <a:gd name="T28" fmla="*/ 60699 w 51"/>
                <a:gd name="T29" fmla="*/ 79337 h 83"/>
                <a:gd name="T30" fmla="*/ 81710 w 51"/>
                <a:gd name="T31" fmla="*/ 86337 h 83"/>
                <a:gd name="T32" fmla="*/ 119063 w 51"/>
                <a:gd name="T33" fmla="*/ 137673 h 83"/>
                <a:gd name="T34" fmla="*/ 58364 w 51"/>
                <a:gd name="T35" fmla="*/ 193675 h 83"/>
                <a:gd name="T36" fmla="*/ 0 w 51"/>
                <a:gd name="T37" fmla="*/ 135339 h 83"/>
                <a:gd name="T38" fmla="*/ 0 w 51"/>
                <a:gd name="T39" fmla="*/ 130672 h 83"/>
                <a:gd name="T40" fmla="*/ 30349 w 51"/>
                <a:gd name="T41" fmla="*/ 130672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83"/>
                <a:gd name="T65" fmla="*/ 51 w 51"/>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83">
                  <a:moveTo>
                    <a:pt x="13" y="56"/>
                  </a:moveTo>
                  <a:cubicBezTo>
                    <a:pt x="13" y="58"/>
                    <a:pt x="13" y="58"/>
                    <a:pt x="13" y="58"/>
                  </a:cubicBezTo>
                  <a:cubicBezTo>
                    <a:pt x="13" y="68"/>
                    <a:pt x="17" y="73"/>
                    <a:pt x="26" y="73"/>
                  </a:cubicBezTo>
                  <a:cubicBezTo>
                    <a:pt x="34" y="73"/>
                    <a:pt x="38" y="67"/>
                    <a:pt x="38" y="61"/>
                  </a:cubicBezTo>
                  <a:cubicBezTo>
                    <a:pt x="38" y="53"/>
                    <a:pt x="34" y="49"/>
                    <a:pt x="27" y="47"/>
                  </a:cubicBezTo>
                  <a:cubicBezTo>
                    <a:pt x="18" y="44"/>
                    <a:pt x="18" y="44"/>
                    <a:pt x="18" y="44"/>
                  </a:cubicBezTo>
                  <a:cubicBezTo>
                    <a:pt x="7" y="40"/>
                    <a:pt x="1" y="34"/>
                    <a:pt x="1" y="22"/>
                  </a:cubicBezTo>
                  <a:cubicBezTo>
                    <a:pt x="1" y="8"/>
                    <a:pt x="11" y="0"/>
                    <a:pt x="26" y="0"/>
                  </a:cubicBezTo>
                  <a:cubicBezTo>
                    <a:pt x="47" y="0"/>
                    <a:pt x="49" y="12"/>
                    <a:pt x="49" y="21"/>
                  </a:cubicBezTo>
                  <a:cubicBezTo>
                    <a:pt x="49" y="22"/>
                    <a:pt x="49" y="22"/>
                    <a:pt x="49" y="22"/>
                  </a:cubicBezTo>
                  <a:cubicBezTo>
                    <a:pt x="36" y="22"/>
                    <a:pt x="36" y="22"/>
                    <a:pt x="36" y="22"/>
                  </a:cubicBezTo>
                  <a:cubicBezTo>
                    <a:pt x="36" y="21"/>
                    <a:pt x="36" y="21"/>
                    <a:pt x="36" y="21"/>
                  </a:cubicBezTo>
                  <a:cubicBezTo>
                    <a:pt x="36" y="13"/>
                    <a:pt x="33" y="9"/>
                    <a:pt x="25" y="9"/>
                  </a:cubicBezTo>
                  <a:cubicBezTo>
                    <a:pt x="20" y="9"/>
                    <a:pt x="14" y="12"/>
                    <a:pt x="14" y="21"/>
                  </a:cubicBezTo>
                  <a:cubicBezTo>
                    <a:pt x="14" y="28"/>
                    <a:pt x="18" y="31"/>
                    <a:pt x="26" y="34"/>
                  </a:cubicBezTo>
                  <a:cubicBezTo>
                    <a:pt x="35" y="37"/>
                    <a:pt x="35" y="37"/>
                    <a:pt x="35" y="37"/>
                  </a:cubicBezTo>
                  <a:cubicBezTo>
                    <a:pt x="46" y="41"/>
                    <a:pt x="51" y="48"/>
                    <a:pt x="51" y="59"/>
                  </a:cubicBezTo>
                  <a:cubicBezTo>
                    <a:pt x="51" y="76"/>
                    <a:pt x="41" y="83"/>
                    <a:pt x="25" y="83"/>
                  </a:cubicBezTo>
                  <a:cubicBezTo>
                    <a:pt x="5" y="83"/>
                    <a:pt x="0" y="69"/>
                    <a:pt x="0" y="58"/>
                  </a:cubicBezTo>
                  <a:cubicBezTo>
                    <a:pt x="0" y="56"/>
                    <a:pt x="0" y="56"/>
                    <a:pt x="0" y="56"/>
                  </a:cubicBezTo>
                  <a:lnTo>
                    <a:pt x="13" y="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1" name="Freeform 148"/>
            <p:cNvSpPr>
              <a:spLocks noEditPoints="1"/>
            </p:cNvSpPr>
            <p:nvPr/>
          </p:nvSpPr>
          <p:spPr bwMode="auto">
            <a:xfrm>
              <a:off x="4471195" y="2985292"/>
              <a:ext cx="149225" cy="149225"/>
            </a:xfrm>
            <a:custGeom>
              <a:avLst/>
              <a:gdLst>
                <a:gd name="T0" fmla="*/ 132904 w 64"/>
                <a:gd name="T1" fmla="*/ 114250 h 64"/>
                <a:gd name="T2" fmla="*/ 149225 w 64"/>
                <a:gd name="T3" fmla="*/ 114250 h 64"/>
                <a:gd name="T4" fmla="*/ 123577 w 64"/>
                <a:gd name="T5" fmla="*/ 137567 h 64"/>
                <a:gd name="T6" fmla="*/ 79276 w 64"/>
                <a:gd name="T7" fmla="*/ 149225 h 64"/>
                <a:gd name="T8" fmla="*/ 34975 w 64"/>
                <a:gd name="T9" fmla="*/ 139898 h 64"/>
                <a:gd name="T10" fmla="*/ 6995 w 64"/>
                <a:gd name="T11" fmla="*/ 114250 h 64"/>
                <a:gd name="T12" fmla="*/ 0 w 64"/>
                <a:gd name="T13" fmla="*/ 76944 h 64"/>
                <a:gd name="T14" fmla="*/ 9327 w 64"/>
                <a:gd name="T15" fmla="*/ 37306 h 64"/>
                <a:gd name="T16" fmla="*/ 37306 w 64"/>
                <a:gd name="T17" fmla="*/ 9327 h 64"/>
                <a:gd name="T18" fmla="*/ 79276 w 64"/>
                <a:gd name="T19" fmla="*/ 0 h 64"/>
                <a:gd name="T20" fmla="*/ 111919 w 64"/>
                <a:gd name="T21" fmla="*/ 6995 h 64"/>
                <a:gd name="T22" fmla="*/ 135235 w 64"/>
                <a:gd name="T23" fmla="*/ 27980 h 64"/>
                <a:gd name="T24" fmla="*/ 144562 w 64"/>
                <a:gd name="T25" fmla="*/ 58291 h 64"/>
                <a:gd name="T26" fmla="*/ 132904 w 64"/>
                <a:gd name="T27" fmla="*/ 95597 h 64"/>
                <a:gd name="T28" fmla="*/ 93266 w 64"/>
                <a:gd name="T29" fmla="*/ 114250 h 64"/>
                <a:gd name="T30" fmla="*/ 83939 w 64"/>
                <a:gd name="T31" fmla="*/ 111919 h 64"/>
                <a:gd name="T32" fmla="*/ 79276 w 64"/>
                <a:gd name="T33" fmla="*/ 104924 h 64"/>
                <a:gd name="T34" fmla="*/ 58291 w 64"/>
                <a:gd name="T35" fmla="*/ 114250 h 64"/>
                <a:gd name="T36" fmla="*/ 37306 w 64"/>
                <a:gd name="T37" fmla="*/ 104924 h 64"/>
                <a:gd name="T38" fmla="*/ 27980 w 64"/>
                <a:gd name="T39" fmla="*/ 81607 h 64"/>
                <a:gd name="T40" fmla="*/ 37306 w 64"/>
                <a:gd name="T41" fmla="*/ 48964 h 64"/>
                <a:gd name="T42" fmla="*/ 69949 w 64"/>
                <a:gd name="T43" fmla="*/ 30311 h 64"/>
                <a:gd name="T44" fmla="*/ 90934 w 64"/>
                <a:gd name="T45" fmla="*/ 41970 h 64"/>
                <a:gd name="T46" fmla="*/ 93266 w 64"/>
                <a:gd name="T47" fmla="*/ 32643 h 64"/>
                <a:gd name="T48" fmla="*/ 111919 w 64"/>
                <a:gd name="T49" fmla="*/ 32643 h 64"/>
                <a:gd name="T50" fmla="*/ 100261 w 64"/>
                <a:gd name="T51" fmla="*/ 88602 h 64"/>
                <a:gd name="T52" fmla="*/ 100261 w 64"/>
                <a:gd name="T53" fmla="*/ 95597 h 64"/>
                <a:gd name="T54" fmla="*/ 100261 w 64"/>
                <a:gd name="T55" fmla="*/ 97929 h 64"/>
                <a:gd name="T56" fmla="*/ 102592 w 64"/>
                <a:gd name="T57" fmla="*/ 97929 h 64"/>
                <a:gd name="T58" fmla="*/ 111919 w 64"/>
                <a:gd name="T59" fmla="*/ 95597 h 64"/>
                <a:gd name="T60" fmla="*/ 125909 w 64"/>
                <a:gd name="T61" fmla="*/ 79276 h 64"/>
                <a:gd name="T62" fmla="*/ 130572 w 64"/>
                <a:gd name="T63" fmla="*/ 58291 h 64"/>
                <a:gd name="T64" fmla="*/ 116582 w 64"/>
                <a:gd name="T65" fmla="*/ 25648 h 64"/>
                <a:gd name="T66" fmla="*/ 76944 w 64"/>
                <a:gd name="T67" fmla="*/ 13990 h 64"/>
                <a:gd name="T68" fmla="*/ 41970 w 64"/>
                <a:gd name="T69" fmla="*/ 20985 h 64"/>
                <a:gd name="T70" fmla="*/ 20985 w 64"/>
                <a:gd name="T71" fmla="*/ 46633 h 64"/>
                <a:gd name="T72" fmla="*/ 13990 w 64"/>
                <a:gd name="T73" fmla="*/ 79276 h 64"/>
                <a:gd name="T74" fmla="*/ 20985 w 64"/>
                <a:gd name="T75" fmla="*/ 107255 h 64"/>
                <a:gd name="T76" fmla="*/ 44301 w 64"/>
                <a:gd name="T77" fmla="*/ 128240 h 64"/>
                <a:gd name="T78" fmla="*/ 79276 w 64"/>
                <a:gd name="T79" fmla="*/ 132904 h 64"/>
                <a:gd name="T80" fmla="*/ 109587 w 64"/>
                <a:gd name="T81" fmla="*/ 128240 h 64"/>
                <a:gd name="T82" fmla="*/ 132904 w 64"/>
                <a:gd name="T83" fmla="*/ 114250 h 64"/>
                <a:gd name="T84" fmla="*/ 48964 w 64"/>
                <a:gd name="T85" fmla="*/ 81607 h 64"/>
                <a:gd name="T86" fmla="*/ 51296 w 64"/>
                <a:gd name="T87" fmla="*/ 95597 h 64"/>
                <a:gd name="T88" fmla="*/ 62954 w 64"/>
                <a:gd name="T89" fmla="*/ 100261 h 64"/>
                <a:gd name="T90" fmla="*/ 69949 w 64"/>
                <a:gd name="T91" fmla="*/ 97929 h 64"/>
                <a:gd name="T92" fmla="*/ 76944 w 64"/>
                <a:gd name="T93" fmla="*/ 93266 h 64"/>
                <a:gd name="T94" fmla="*/ 83939 w 64"/>
                <a:gd name="T95" fmla="*/ 79276 h 64"/>
                <a:gd name="T96" fmla="*/ 86271 w 64"/>
                <a:gd name="T97" fmla="*/ 62954 h 64"/>
                <a:gd name="T98" fmla="*/ 81607 w 64"/>
                <a:gd name="T99" fmla="*/ 48964 h 64"/>
                <a:gd name="T100" fmla="*/ 72281 w 64"/>
                <a:gd name="T101" fmla="*/ 44301 h 64"/>
                <a:gd name="T102" fmla="*/ 60623 w 64"/>
                <a:gd name="T103" fmla="*/ 48964 h 64"/>
                <a:gd name="T104" fmla="*/ 51296 w 64"/>
                <a:gd name="T105" fmla="*/ 65286 h 64"/>
                <a:gd name="T106" fmla="*/ 48964 w 64"/>
                <a:gd name="T107" fmla="*/ 81607 h 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
                <a:gd name="T163" fmla="*/ 0 h 64"/>
                <a:gd name="T164" fmla="*/ 64 w 64"/>
                <a:gd name="T165" fmla="*/ 64 h 6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 h="64">
                  <a:moveTo>
                    <a:pt x="57" y="49"/>
                  </a:moveTo>
                  <a:cubicBezTo>
                    <a:pt x="64" y="49"/>
                    <a:pt x="64" y="49"/>
                    <a:pt x="64" y="49"/>
                  </a:cubicBezTo>
                  <a:cubicBezTo>
                    <a:pt x="61" y="53"/>
                    <a:pt x="58" y="57"/>
                    <a:pt x="53" y="59"/>
                  </a:cubicBezTo>
                  <a:cubicBezTo>
                    <a:pt x="48" y="62"/>
                    <a:pt x="42" y="64"/>
                    <a:pt x="34" y="64"/>
                  </a:cubicBezTo>
                  <a:cubicBezTo>
                    <a:pt x="27" y="64"/>
                    <a:pt x="21" y="62"/>
                    <a:pt x="15" y="60"/>
                  </a:cubicBezTo>
                  <a:cubicBezTo>
                    <a:pt x="10" y="57"/>
                    <a:pt x="6" y="54"/>
                    <a:pt x="3" y="49"/>
                  </a:cubicBezTo>
                  <a:cubicBezTo>
                    <a:pt x="1" y="44"/>
                    <a:pt x="0" y="39"/>
                    <a:pt x="0" y="33"/>
                  </a:cubicBezTo>
                  <a:cubicBezTo>
                    <a:pt x="0" y="27"/>
                    <a:pt x="1" y="21"/>
                    <a:pt x="4" y="16"/>
                  </a:cubicBezTo>
                  <a:cubicBezTo>
                    <a:pt x="7" y="10"/>
                    <a:pt x="11" y="6"/>
                    <a:pt x="16" y="4"/>
                  </a:cubicBezTo>
                  <a:cubicBezTo>
                    <a:pt x="21" y="1"/>
                    <a:pt x="27" y="0"/>
                    <a:pt x="34" y="0"/>
                  </a:cubicBezTo>
                  <a:cubicBezTo>
                    <a:pt x="39" y="0"/>
                    <a:pt x="44" y="1"/>
                    <a:pt x="48" y="3"/>
                  </a:cubicBezTo>
                  <a:cubicBezTo>
                    <a:pt x="53" y="5"/>
                    <a:pt x="56" y="8"/>
                    <a:pt x="58" y="12"/>
                  </a:cubicBezTo>
                  <a:cubicBezTo>
                    <a:pt x="61" y="16"/>
                    <a:pt x="62" y="21"/>
                    <a:pt x="62" y="25"/>
                  </a:cubicBezTo>
                  <a:cubicBezTo>
                    <a:pt x="62" y="31"/>
                    <a:pt x="60" y="36"/>
                    <a:pt x="57" y="41"/>
                  </a:cubicBezTo>
                  <a:cubicBezTo>
                    <a:pt x="52" y="46"/>
                    <a:pt x="47" y="49"/>
                    <a:pt x="40" y="49"/>
                  </a:cubicBezTo>
                  <a:cubicBezTo>
                    <a:pt x="38" y="49"/>
                    <a:pt x="37" y="49"/>
                    <a:pt x="36" y="48"/>
                  </a:cubicBezTo>
                  <a:cubicBezTo>
                    <a:pt x="35" y="48"/>
                    <a:pt x="34" y="47"/>
                    <a:pt x="34" y="45"/>
                  </a:cubicBezTo>
                  <a:cubicBezTo>
                    <a:pt x="31" y="48"/>
                    <a:pt x="28" y="49"/>
                    <a:pt x="25" y="49"/>
                  </a:cubicBezTo>
                  <a:cubicBezTo>
                    <a:pt x="21" y="49"/>
                    <a:pt x="18" y="48"/>
                    <a:pt x="16" y="45"/>
                  </a:cubicBezTo>
                  <a:cubicBezTo>
                    <a:pt x="13" y="43"/>
                    <a:pt x="12" y="40"/>
                    <a:pt x="12" y="35"/>
                  </a:cubicBezTo>
                  <a:cubicBezTo>
                    <a:pt x="12" y="30"/>
                    <a:pt x="14" y="25"/>
                    <a:pt x="16" y="21"/>
                  </a:cubicBezTo>
                  <a:cubicBezTo>
                    <a:pt x="20" y="16"/>
                    <a:pt x="25" y="13"/>
                    <a:pt x="30" y="13"/>
                  </a:cubicBezTo>
                  <a:cubicBezTo>
                    <a:pt x="34" y="13"/>
                    <a:pt x="37" y="15"/>
                    <a:pt x="39" y="18"/>
                  </a:cubicBezTo>
                  <a:cubicBezTo>
                    <a:pt x="40" y="14"/>
                    <a:pt x="40" y="14"/>
                    <a:pt x="40" y="14"/>
                  </a:cubicBezTo>
                  <a:cubicBezTo>
                    <a:pt x="48" y="14"/>
                    <a:pt x="48" y="14"/>
                    <a:pt x="48" y="14"/>
                  </a:cubicBezTo>
                  <a:cubicBezTo>
                    <a:pt x="43" y="38"/>
                    <a:pt x="43" y="38"/>
                    <a:pt x="43" y="38"/>
                  </a:cubicBezTo>
                  <a:cubicBezTo>
                    <a:pt x="43" y="39"/>
                    <a:pt x="43" y="40"/>
                    <a:pt x="43" y="41"/>
                  </a:cubicBezTo>
                  <a:cubicBezTo>
                    <a:pt x="43" y="41"/>
                    <a:pt x="43" y="42"/>
                    <a:pt x="43" y="42"/>
                  </a:cubicBezTo>
                  <a:cubicBezTo>
                    <a:pt x="44" y="42"/>
                    <a:pt x="44" y="42"/>
                    <a:pt x="44" y="42"/>
                  </a:cubicBezTo>
                  <a:cubicBezTo>
                    <a:pt x="45" y="42"/>
                    <a:pt x="47" y="42"/>
                    <a:pt x="48" y="41"/>
                  </a:cubicBezTo>
                  <a:cubicBezTo>
                    <a:pt x="51" y="39"/>
                    <a:pt x="52" y="37"/>
                    <a:pt x="54" y="34"/>
                  </a:cubicBezTo>
                  <a:cubicBezTo>
                    <a:pt x="55" y="31"/>
                    <a:pt x="56" y="28"/>
                    <a:pt x="56" y="25"/>
                  </a:cubicBezTo>
                  <a:cubicBezTo>
                    <a:pt x="56" y="20"/>
                    <a:pt x="54" y="15"/>
                    <a:pt x="50" y="11"/>
                  </a:cubicBezTo>
                  <a:cubicBezTo>
                    <a:pt x="46" y="8"/>
                    <a:pt x="41" y="6"/>
                    <a:pt x="33" y="6"/>
                  </a:cubicBezTo>
                  <a:cubicBezTo>
                    <a:pt x="27" y="6"/>
                    <a:pt x="22" y="7"/>
                    <a:pt x="18" y="9"/>
                  </a:cubicBezTo>
                  <a:cubicBezTo>
                    <a:pt x="14" y="12"/>
                    <a:pt x="11" y="15"/>
                    <a:pt x="9" y="20"/>
                  </a:cubicBezTo>
                  <a:cubicBezTo>
                    <a:pt x="7" y="24"/>
                    <a:pt x="6" y="29"/>
                    <a:pt x="6" y="34"/>
                  </a:cubicBezTo>
                  <a:cubicBezTo>
                    <a:pt x="6" y="38"/>
                    <a:pt x="7" y="43"/>
                    <a:pt x="9" y="46"/>
                  </a:cubicBezTo>
                  <a:cubicBezTo>
                    <a:pt x="12" y="50"/>
                    <a:pt x="15" y="53"/>
                    <a:pt x="19" y="55"/>
                  </a:cubicBezTo>
                  <a:cubicBezTo>
                    <a:pt x="23" y="57"/>
                    <a:pt x="28" y="57"/>
                    <a:pt x="34" y="57"/>
                  </a:cubicBezTo>
                  <a:cubicBezTo>
                    <a:pt x="39" y="57"/>
                    <a:pt x="44" y="57"/>
                    <a:pt x="47" y="55"/>
                  </a:cubicBezTo>
                  <a:cubicBezTo>
                    <a:pt x="51" y="54"/>
                    <a:pt x="54" y="52"/>
                    <a:pt x="57" y="49"/>
                  </a:cubicBezTo>
                  <a:close/>
                  <a:moveTo>
                    <a:pt x="21" y="35"/>
                  </a:moveTo>
                  <a:cubicBezTo>
                    <a:pt x="21" y="38"/>
                    <a:pt x="21" y="40"/>
                    <a:pt x="22" y="41"/>
                  </a:cubicBezTo>
                  <a:cubicBezTo>
                    <a:pt x="24" y="42"/>
                    <a:pt x="25" y="43"/>
                    <a:pt x="27" y="43"/>
                  </a:cubicBezTo>
                  <a:cubicBezTo>
                    <a:pt x="28" y="43"/>
                    <a:pt x="29" y="43"/>
                    <a:pt x="30" y="42"/>
                  </a:cubicBezTo>
                  <a:cubicBezTo>
                    <a:pt x="31" y="42"/>
                    <a:pt x="32" y="41"/>
                    <a:pt x="33" y="40"/>
                  </a:cubicBezTo>
                  <a:cubicBezTo>
                    <a:pt x="34" y="39"/>
                    <a:pt x="35" y="37"/>
                    <a:pt x="36" y="34"/>
                  </a:cubicBezTo>
                  <a:cubicBezTo>
                    <a:pt x="37" y="32"/>
                    <a:pt x="37" y="29"/>
                    <a:pt x="37" y="27"/>
                  </a:cubicBezTo>
                  <a:cubicBezTo>
                    <a:pt x="37" y="24"/>
                    <a:pt x="36" y="23"/>
                    <a:pt x="35" y="21"/>
                  </a:cubicBezTo>
                  <a:cubicBezTo>
                    <a:pt x="34" y="20"/>
                    <a:pt x="33" y="19"/>
                    <a:pt x="31" y="19"/>
                  </a:cubicBezTo>
                  <a:cubicBezTo>
                    <a:pt x="29" y="19"/>
                    <a:pt x="27" y="20"/>
                    <a:pt x="26" y="21"/>
                  </a:cubicBezTo>
                  <a:cubicBezTo>
                    <a:pt x="24" y="23"/>
                    <a:pt x="23" y="25"/>
                    <a:pt x="22" y="28"/>
                  </a:cubicBezTo>
                  <a:cubicBezTo>
                    <a:pt x="21" y="30"/>
                    <a:pt x="21" y="33"/>
                    <a:pt x="21" y="35"/>
                  </a:cubicBezTo>
                  <a:close/>
                </a:path>
              </a:pathLst>
            </a:custGeom>
            <a:solidFill>
              <a:srgbClr val="AAA97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32" name="Group 19"/>
          <p:cNvGrpSpPr>
            <a:grpSpLocks/>
          </p:cNvGrpSpPr>
          <p:nvPr/>
        </p:nvGrpSpPr>
        <p:grpSpPr bwMode="auto">
          <a:xfrm>
            <a:off x="2056977" y="2261394"/>
            <a:ext cx="982662" cy="620712"/>
            <a:chOff x="3325814" y="3098800"/>
            <a:chExt cx="552450" cy="349250"/>
          </a:xfrm>
        </p:grpSpPr>
        <p:sp>
          <p:nvSpPr>
            <p:cNvPr id="33" name="Rectangle 6"/>
            <p:cNvSpPr>
              <a:spLocks noChangeArrowheads="1"/>
            </p:cNvSpPr>
            <p:nvPr/>
          </p:nvSpPr>
          <p:spPr bwMode="auto">
            <a:xfrm>
              <a:off x="3325814" y="3098800"/>
              <a:ext cx="552450" cy="349250"/>
            </a:xfrm>
            <a:prstGeom prst="rect">
              <a:avLst/>
            </a:prstGeom>
            <a:solidFill>
              <a:srgbClr val="AAA97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 name="Freeform 7"/>
            <p:cNvSpPr>
              <a:spLocks/>
            </p:cNvSpPr>
            <p:nvPr/>
          </p:nvSpPr>
          <p:spPr bwMode="auto">
            <a:xfrm>
              <a:off x="3800476" y="3224212"/>
              <a:ext cx="46038" cy="109538"/>
            </a:xfrm>
            <a:custGeom>
              <a:avLst/>
              <a:gdLst>
                <a:gd name="T0" fmla="*/ 46038 w 29"/>
                <a:gd name="T1" fmla="*/ 53975 h 69"/>
                <a:gd name="T2" fmla="*/ 0 w 29"/>
                <a:gd name="T3" fmla="*/ 109538 h 69"/>
                <a:gd name="T4" fmla="*/ 0 w 29"/>
                <a:gd name="T5" fmla="*/ 0 h 69"/>
                <a:gd name="T6" fmla="*/ 46038 w 29"/>
                <a:gd name="T7" fmla="*/ 53975 h 69"/>
                <a:gd name="T8" fmla="*/ 0 60000 65536"/>
                <a:gd name="T9" fmla="*/ 0 60000 65536"/>
                <a:gd name="T10" fmla="*/ 0 60000 65536"/>
                <a:gd name="T11" fmla="*/ 0 60000 65536"/>
                <a:gd name="T12" fmla="*/ 0 w 29"/>
                <a:gd name="T13" fmla="*/ 0 h 69"/>
                <a:gd name="T14" fmla="*/ 29 w 29"/>
                <a:gd name="T15" fmla="*/ 69 h 69"/>
              </a:gdLst>
              <a:ahLst/>
              <a:cxnLst>
                <a:cxn ang="T8">
                  <a:pos x="T0" y="T1"/>
                </a:cxn>
                <a:cxn ang="T9">
                  <a:pos x="T2" y="T3"/>
                </a:cxn>
                <a:cxn ang="T10">
                  <a:pos x="T4" y="T5"/>
                </a:cxn>
                <a:cxn ang="T11">
                  <a:pos x="T6" y="T7"/>
                </a:cxn>
              </a:cxnLst>
              <a:rect l="T12" t="T13" r="T14" b="T15"/>
              <a:pathLst>
                <a:path w="29" h="69">
                  <a:moveTo>
                    <a:pt x="29" y="34"/>
                  </a:moveTo>
                  <a:lnTo>
                    <a:pt x="0" y="69"/>
                  </a:lnTo>
                  <a:lnTo>
                    <a:pt x="0" y="0"/>
                  </a:lnTo>
                  <a:lnTo>
                    <a:pt x="29"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7" name="Freeform 127"/>
            <p:cNvSpPr>
              <a:spLocks/>
            </p:cNvSpPr>
            <p:nvPr/>
          </p:nvSpPr>
          <p:spPr bwMode="auto">
            <a:xfrm>
              <a:off x="3373439" y="3182937"/>
              <a:ext cx="119063" cy="193675"/>
            </a:xfrm>
            <a:custGeom>
              <a:avLst/>
              <a:gdLst>
                <a:gd name="T0" fmla="*/ 30349 w 51"/>
                <a:gd name="T1" fmla="*/ 133006 h 83"/>
                <a:gd name="T2" fmla="*/ 30349 w 51"/>
                <a:gd name="T3" fmla="*/ 137673 h 83"/>
                <a:gd name="T4" fmla="*/ 60699 w 51"/>
                <a:gd name="T5" fmla="*/ 170341 h 83"/>
                <a:gd name="T6" fmla="*/ 88714 w 51"/>
                <a:gd name="T7" fmla="*/ 144673 h 83"/>
                <a:gd name="T8" fmla="*/ 60699 w 51"/>
                <a:gd name="T9" fmla="*/ 109671 h 83"/>
                <a:gd name="T10" fmla="*/ 42022 w 51"/>
                <a:gd name="T11" fmla="*/ 102671 h 83"/>
                <a:gd name="T12" fmla="*/ 2335 w 51"/>
                <a:gd name="T13" fmla="*/ 51336 h 83"/>
                <a:gd name="T14" fmla="*/ 60699 w 51"/>
                <a:gd name="T15" fmla="*/ 0 h 83"/>
                <a:gd name="T16" fmla="*/ 112059 w 51"/>
                <a:gd name="T17" fmla="*/ 49002 h 83"/>
                <a:gd name="T18" fmla="*/ 112059 w 51"/>
                <a:gd name="T19" fmla="*/ 53669 h 83"/>
                <a:gd name="T20" fmla="*/ 84044 w 51"/>
                <a:gd name="T21" fmla="*/ 53669 h 83"/>
                <a:gd name="T22" fmla="*/ 84044 w 51"/>
                <a:gd name="T23" fmla="*/ 49002 h 83"/>
                <a:gd name="T24" fmla="*/ 56030 w 51"/>
                <a:gd name="T25" fmla="*/ 21001 h 83"/>
                <a:gd name="T26" fmla="*/ 32684 w 51"/>
                <a:gd name="T27" fmla="*/ 49002 h 83"/>
                <a:gd name="T28" fmla="*/ 60699 w 51"/>
                <a:gd name="T29" fmla="*/ 81670 h 83"/>
                <a:gd name="T30" fmla="*/ 79375 w 51"/>
                <a:gd name="T31" fmla="*/ 88670 h 83"/>
                <a:gd name="T32" fmla="*/ 119063 w 51"/>
                <a:gd name="T33" fmla="*/ 137673 h 83"/>
                <a:gd name="T34" fmla="*/ 56030 w 51"/>
                <a:gd name="T35" fmla="*/ 193675 h 83"/>
                <a:gd name="T36" fmla="*/ 0 w 51"/>
                <a:gd name="T37" fmla="*/ 137673 h 83"/>
                <a:gd name="T38" fmla="*/ 0 w 51"/>
                <a:gd name="T39" fmla="*/ 133006 h 83"/>
                <a:gd name="T40" fmla="*/ 30349 w 51"/>
                <a:gd name="T41" fmla="*/ 13300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83"/>
                <a:gd name="T65" fmla="*/ 51 w 51"/>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83">
                  <a:moveTo>
                    <a:pt x="13" y="57"/>
                  </a:moveTo>
                  <a:cubicBezTo>
                    <a:pt x="13" y="59"/>
                    <a:pt x="13" y="59"/>
                    <a:pt x="13" y="59"/>
                  </a:cubicBezTo>
                  <a:cubicBezTo>
                    <a:pt x="13" y="68"/>
                    <a:pt x="17" y="73"/>
                    <a:pt x="26" y="73"/>
                  </a:cubicBezTo>
                  <a:cubicBezTo>
                    <a:pt x="34" y="73"/>
                    <a:pt x="38" y="68"/>
                    <a:pt x="38" y="62"/>
                  </a:cubicBezTo>
                  <a:cubicBezTo>
                    <a:pt x="38" y="53"/>
                    <a:pt x="34" y="50"/>
                    <a:pt x="26" y="47"/>
                  </a:cubicBezTo>
                  <a:cubicBezTo>
                    <a:pt x="18" y="44"/>
                    <a:pt x="18" y="44"/>
                    <a:pt x="18" y="44"/>
                  </a:cubicBezTo>
                  <a:cubicBezTo>
                    <a:pt x="6" y="40"/>
                    <a:pt x="1" y="34"/>
                    <a:pt x="1" y="22"/>
                  </a:cubicBezTo>
                  <a:cubicBezTo>
                    <a:pt x="1" y="8"/>
                    <a:pt x="11" y="0"/>
                    <a:pt x="26" y="0"/>
                  </a:cubicBezTo>
                  <a:cubicBezTo>
                    <a:pt x="46" y="0"/>
                    <a:pt x="48" y="13"/>
                    <a:pt x="48" y="21"/>
                  </a:cubicBezTo>
                  <a:cubicBezTo>
                    <a:pt x="48" y="23"/>
                    <a:pt x="48" y="23"/>
                    <a:pt x="48" y="23"/>
                  </a:cubicBezTo>
                  <a:cubicBezTo>
                    <a:pt x="36" y="23"/>
                    <a:pt x="36" y="23"/>
                    <a:pt x="36" y="23"/>
                  </a:cubicBezTo>
                  <a:cubicBezTo>
                    <a:pt x="36" y="21"/>
                    <a:pt x="36" y="21"/>
                    <a:pt x="36" y="21"/>
                  </a:cubicBezTo>
                  <a:cubicBezTo>
                    <a:pt x="36" y="14"/>
                    <a:pt x="32" y="9"/>
                    <a:pt x="24" y="9"/>
                  </a:cubicBezTo>
                  <a:cubicBezTo>
                    <a:pt x="19" y="9"/>
                    <a:pt x="14" y="12"/>
                    <a:pt x="14" y="21"/>
                  </a:cubicBezTo>
                  <a:cubicBezTo>
                    <a:pt x="14" y="28"/>
                    <a:pt x="17" y="31"/>
                    <a:pt x="26" y="35"/>
                  </a:cubicBezTo>
                  <a:cubicBezTo>
                    <a:pt x="34" y="38"/>
                    <a:pt x="34" y="38"/>
                    <a:pt x="34" y="38"/>
                  </a:cubicBezTo>
                  <a:cubicBezTo>
                    <a:pt x="46" y="42"/>
                    <a:pt x="51" y="48"/>
                    <a:pt x="51" y="59"/>
                  </a:cubicBezTo>
                  <a:cubicBezTo>
                    <a:pt x="51" y="76"/>
                    <a:pt x="40" y="83"/>
                    <a:pt x="24" y="83"/>
                  </a:cubicBezTo>
                  <a:cubicBezTo>
                    <a:pt x="4" y="83"/>
                    <a:pt x="0" y="70"/>
                    <a:pt x="0" y="59"/>
                  </a:cubicBezTo>
                  <a:cubicBezTo>
                    <a:pt x="0" y="57"/>
                    <a:pt x="0" y="57"/>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 name="Freeform 128"/>
            <p:cNvSpPr>
              <a:spLocks noEditPoints="1"/>
            </p:cNvSpPr>
            <p:nvPr/>
          </p:nvSpPr>
          <p:spPr bwMode="auto">
            <a:xfrm>
              <a:off x="3511551" y="3182937"/>
              <a:ext cx="127000" cy="207963"/>
            </a:xfrm>
            <a:custGeom>
              <a:avLst/>
              <a:gdLst>
                <a:gd name="T0" fmla="*/ 90055 w 55"/>
                <a:gd name="T1" fmla="*/ 186933 h 89"/>
                <a:gd name="T2" fmla="*/ 60036 w 55"/>
                <a:gd name="T3" fmla="*/ 193943 h 89"/>
                <a:gd name="T4" fmla="*/ 0 w 55"/>
                <a:gd name="T5" fmla="*/ 95803 h 89"/>
                <a:gd name="T6" fmla="*/ 60036 w 55"/>
                <a:gd name="T7" fmla="*/ 0 h 89"/>
                <a:gd name="T8" fmla="*/ 122382 w 55"/>
                <a:gd name="T9" fmla="*/ 95803 h 89"/>
                <a:gd name="T10" fmla="*/ 108527 w 55"/>
                <a:gd name="T11" fmla="*/ 170576 h 89"/>
                <a:gd name="T12" fmla="*/ 127000 w 55"/>
                <a:gd name="T13" fmla="*/ 191606 h 89"/>
                <a:gd name="T14" fmla="*/ 108527 w 55"/>
                <a:gd name="T15" fmla="*/ 207963 h 89"/>
                <a:gd name="T16" fmla="*/ 90055 w 55"/>
                <a:gd name="T17" fmla="*/ 186933 h 89"/>
                <a:gd name="T18" fmla="*/ 73891 w 55"/>
                <a:gd name="T19" fmla="*/ 137863 h 89"/>
                <a:gd name="T20" fmla="*/ 85436 w 55"/>
                <a:gd name="T21" fmla="*/ 151883 h 89"/>
                <a:gd name="T22" fmla="*/ 92364 w 55"/>
                <a:gd name="T23" fmla="*/ 95803 h 89"/>
                <a:gd name="T24" fmla="*/ 60036 w 55"/>
                <a:gd name="T25" fmla="*/ 21030 h 89"/>
                <a:gd name="T26" fmla="*/ 30018 w 55"/>
                <a:gd name="T27" fmla="*/ 95803 h 89"/>
                <a:gd name="T28" fmla="*/ 60036 w 55"/>
                <a:gd name="T29" fmla="*/ 170576 h 89"/>
                <a:gd name="T30" fmla="*/ 71582 w 55"/>
                <a:gd name="T31" fmla="*/ 170576 h 89"/>
                <a:gd name="T32" fmla="*/ 57727 w 55"/>
                <a:gd name="T33" fmla="*/ 156556 h 89"/>
                <a:gd name="T34" fmla="*/ 73891 w 55"/>
                <a:gd name="T35" fmla="*/ 137863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89"/>
                <a:gd name="T56" fmla="*/ 55 w 55"/>
                <a:gd name="T57" fmla="*/ 89 h 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89">
                  <a:moveTo>
                    <a:pt x="39" y="80"/>
                  </a:moveTo>
                  <a:cubicBezTo>
                    <a:pt x="36" y="82"/>
                    <a:pt x="31" y="83"/>
                    <a:pt x="26" y="83"/>
                  </a:cubicBezTo>
                  <a:cubicBezTo>
                    <a:pt x="8" y="83"/>
                    <a:pt x="0" y="70"/>
                    <a:pt x="0" y="41"/>
                  </a:cubicBezTo>
                  <a:cubicBezTo>
                    <a:pt x="0" y="13"/>
                    <a:pt x="8" y="0"/>
                    <a:pt x="26" y="0"/>
                  </a:cubicBezTo>
                  <a:cubicBezTo>
                    <a:pt x="45" y="0"/>
                    <a:pt x="53" y="13"/>
                    <a:pt x="53" y="41"/>
                  </a:cubicBezTo>
                  <a:cubicBezTo>
                    <a:pt x="53" y="56"/>
                    <a:pt x="50" y="67"/>
                    <a:pt x="47" y="73"/>
                  </a:cubicBezTo>
                  <a:cubicBezTo>
                    <a:pt x="55" y="82"/>
                    <a:pt x="55" y="82"/>
                    <a:pt x="55" y="82"/>
                  </a:cubicBezTo>
                  <a:cubicBezTo>
                    <a:pt x="47" y="89"/>
                    <a:pt x="47" y="89"/>
                    <a:pt x="47" y="89"/>
                  </a:cubicBezTo>
                  <a:lnTo>
                    <a:pt x="39" y="80"/>
                  </a:lnTo>
                  <a:close/>
                  <a:moveTo>
                    <a:pt x="32" y="59"/>
                  </a:moveTo>
                  <a:cubicBezTo>
                    <a:pt x="37" y="65"/>
                    <a:pt x="37" y="65"/>
                    <a:pt x="37" y="65"/>
                  </a:cubicBezTo>
                  <a:cubicBezTo>
                    <a:pt x="39" y="60"/>
                    <a:pt x="40" y="52"/>
                    <a:pt x="40" y="41"/>
                  </a:cubicBezTo>
                  <a:cubicBezTo>
                    <a:pt x="40" y="14"/>
                    <a:pt x="34" y="9"/>
                    <a:pt x="26" y="9"/>
                  </a:cubicBezTo>
                  <a:cubicBezTo>
                    <a:pt x="19" y="9"/>
                    <a:pt x="13" y="14"/>
                    <a:pt x="13" y="41"/>
                  </a:cubicBezTo>
                  <a:cubicBezTo>
                    <a:pt x="13" y="69"/>
                    <a:pt x="19" y="73"/>
                    <a:pt x="26" y="73"/>
                  </a:cubicBezTo>
                  <a:cubicBezTo>
                    <a:pt x="28" y="73"/>
                    <a:pt x="29" y="73"/>
                    <a:pt x="31" y="73"/>
                  </a:cubicBezTo>
                  <a:cubicBezTo>
                    <a:pt x="25" y="67"/>
                    <a:pt x="25" y="67"/>
                    <a:pt x="25" y="67"/>
                  </a:cubicBezTo>
                  <a:lnTo>
                    <a:pt x="32" y="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 name="Freeform 129"/>
            <p:cNvSpPr>
              <a:spLocks/>
            </p:cNvSpPr>
            <p:nvPr/>
          </p:nvSpPr>
          <p:spPr bwMode="auto">
            <a:xfrm>
              <a:off x="3652839" y="3182937"/>
              <a:ext cx="119063" cy="193675"/>
            </a:xfrm>
            <a:custGeom>
              <a:avLst/>
              <a:gdLst>
                <a:gd name="T0" fmla="*/ 30349 w 51"/>
                <a:gd name="T1" fmla="*/ 133006 h 83"/>
                <a:gd name="T2" fmla="*/ 30349 w 51"/>
                <a:gd name="T3" fmla="*/ 137673 h 83"/>
                <a:gd name="T4" fmla="*/ 60699 w 51"/>
                <a:gd name="T5" fmla="*/ 170341 h 83"/>
                <a:gd name="T6" fmla="*/ 88714 w 51"/>
                <a:gd name="T7" fmla="*/ 144673 h 83"/>
                <a:gd name="T8" fmla="*/ 63033 w 51"/>
                <a:gd name="T9" fmla="*/ 109671 h 83"/>
                <a:gd name="T10" fmla="*/ 42022 w 51"/>
                <a:gd name="T11" fmla="*/ 102671 h 83"/>
                <a:gd name="T12" fmla="*/ 2335 w 51"/>
                <a:gd name="T13" fmla="*/ 51336 h 83"/>
                <a:gd name="T14" fmla="*/ 60699 w 51"/>
                <a:gd name="T15" fmla="*/ 0 h 83"/>
                <a:gd name="T16" fmla="*/ 114394 w 51"/>
                <a:gd name="T17" fmla="*/ 49002 h 83"/>
                <a:gd name="T18" fmla="*/ 114394 w 51"/>
                <a:gd name="T19" fmla="*/ 53669 h 83"/>
                <a:gd name="T20" fmla="*/ 84044 w 51"/>
                <a:gd name="T21" fmla="*/ 53669 h 83"/>
                <a:gd name="T22" fmla="*/ 84044 w 51"/>
                <a:gd name="T23" fmla="*/ 49002 h 83"/>
                <a:gd name="T24" fmla="*/ 58364 w 51"/>
                <a:gd name="T25" fmla="*/ 21001 h 83"/>
                <a:gd name="T26" fmla="*/ 32684 w 51"/>
                <a:gd name="T27" fmla="*/ 49002 h 83"/>
                <a:gd name="T28" fmla="*/ 60699 w 51"/>
                <a:gd name="T29" fmla="*/ 81670 h 83"/>
                <a:gd name="T30" fmla="*/ 81710 w 51"/>
                <a:gd name="T31" fmla="*/ 88670 h 83"/>
                <a:gd name="T32" fmla="*/ 119063 w 51"/>
                <a:gd name="T33" fmla="*/ 137673 h 83"/>
                <a:gd name="T34" fmla="*/ 56030 w 51"/>
                <a:gd name="T35" fmla="*/ 193675 h 83"/>
                <a:gd name="T36" fmla="*/ 0 w 51"/>
                <a:gd name="T37" fmla="*/ 137673 h 83"/>
                <a:gd name="T38" fmla="*/ 0 w 51"/>
                <a:gd name="T39" fmla="*/ 133006 h 83"/>
                <a:gd name="T40" fmla="*/ 30349 w 51"/>
                <a:gd name="T41" fmla="*/ 13300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83"/>
                <a:gd name="T65" fmla="*/ 51 w 51"/>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83">
                  <a:moveTo>
                    <a:pt x="13" y="57"/>
                  </a:moveTo>
                  <a:cubicBezTo>
                    <a:pt x="13" y="59"/>
                    <a:pt x="13" y="59"/>
                    <a:pt x="13" y="59"/>
                  </a:cubicBezTo>
                  <a:cubicBezTo>
                    <a:pt x="13" y="68"/>
                    <a:pt x="17" y="73"/>
                    <a:pt x="26" y="73"/>
                  </a:cubicBezTo>
                  <a:cubicBezTo>
                    <a:pt x="34" y="73"/>
                    <a:pt x="38" y="68"/>
                    <a:pt x="38" y="62"/>
                  </a:cubicBezTo>
                  <a:cubicBezTo>
                    <a:pt x="38" y="53"/>
                    <a:pt x="34" y="50"/>
                    <a:pt x="27" y="47"/>
                  </a:cubicBezTo>
                  <a:cubicBezTo>
                    <a:pt x="18" y="44"/>
                    <a:pt x="18" y="44"/>
                    <a:pt x="18" y="44"/>
                  </a:cubicBezTo>
                  <a:cubicBezTo>
                    <a:pt x="6" y="40"/>
                    <a:pt x="1" y="34"/>
                    <a:pt x="1" y="22"/>
                  </a:cubicBezTo>
                  <a:cubicBezTo>
                    <a:pt x="1" y="8"/>
                    <a:pt x="11" y="0"/>
                    <a:pt x="26" y="0"/>
                  </a:cubicBezTo>
                  <a:cubicBezTo>
                    <a:pt x="47" y="0"/>
                    <a:pt x="49" y="13"/>
                    <a:pt x="49" y="21"/>
                  </a:cubicBezTo>
                  <a:cubicBezTo>
                    <a:pt x="49" y="23"/>
                    <a:pt x="49" y="23"/>
                    <a:pt x="49" y="23"/>
                  </a:cubicBezTo>
                  <a:cubicBezTo>
                    <a:pt x="36" y="23"/>
                    <a:pt x="36" y="23"/>
                    <a:pt x="36" y="23"/>
                  </a:cubicBezTo>
                  <a:cubicBezTo>
                    <a:pt x="36" y="21"/>
                    <a:pt x="36" y="21"/>
                    <a:pt x="36" y="21"/>
                  </a:cubicBezTo>
                  <a:cubicBezTo>
                    <a:pt x="36" y="14"/>
                    <a:pt x="33" y="9"/>
                    <a:pt x="25" y="9"/>
                  </a:cubicBezTo>
                  <a:cubicBezTo>
                    <a:pt x="19" y="9"/>
                    <a:pt x="14" y="12"/>
                    <a:pt x="14" y="21"/>
                  </a:cubicBezTo>
                  <a:cubicBezTo>
                    <a:pt x="14" y="28"/>
                    <a:pt x="18" y="31"/>
                    <a:pt x="26" y="35"/>
                  </a:cubicBezTo>
                  <a:cubicBezTo>
                    <a:pt x="35" y="38"/>
                    <a:pt x="35" y="38"/>
                    <a:pt x="35" y="38"/>
                  </a:cubicBezTo>
                  <a:cubicBezTo>
                    <a:pt x="46" y="42"/>
                    <a:pt x="51" y="48"/>
                    <a:pt x="51" y="59"/>
                  </a:cubicBezTo>
                  <a:cubicBezTo>
                    <a:pt x="51" y="76"/>
                    <a:pt x="41" y="83"/>
                    <a:pt x="24" y="83"/>
                  </a:cubicBezTo>
                  <a:cubicBezTo>
                    <a:pt x="5" y="83"/>
                    <a:pt x="0" y="70"/>
                    <a:pt x="0" y="59"/>
                  </a:cubicBezTo>
                  <a:cubicBezTo>
                    <a:pt x="0" y="57"/>
                    <a:pt x="0" y="57"/>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pic>
        <p:nvPicPr>
          <p:cNvPr id="40" name="Picture 39"/>
          <p:cNvPicPr>
            <a:picLocks noChangeAspect="1"/>
          </p:cNvPicPr>
          <p:nvPr/>
        </p:nvPicPr>
        <p:blipFill>
          <a:blip r:embed="rId3"/>
          <a:stretch>
            <a:fillRect/>
          </a:stretch>
        </p:blipFill>
        <p:spPr>
          <a:xfrm>
            <a:off x="4921825" y="1481392"/>
            <a:ext cx="775596" cy="775596"/>
          </a:xfrm>
          <a:prstGeom prst="rect">
            <a:avLst/>
          </a:prstGeom>
        </p:spPr>
      </p:pic>
      <p:pic>
        <p:nvPicPr>
          <p:cNvPr id="41" name="Picture 40"/>
          <p:cNvPicPr>
            <a:picLocks noChangeAspect="1"/>
          </p:cNvPicPr>
          <p:nvPr/>
        </p:nvPicPr>
        <p:blipFill>
          <a:blip r:embed="rId4"/>
          <a:stretch>
            <a:fillRect/>
          </a:stretch>
        </p:blipFill>
        <p:spPr>
          <a:xfrm>
            <a:off x="4860648" y="2882106"/>
            <a:ext cx="897950" cy="556398"/>
          </a:xfrm>
          <a:prstGeom prst="rect">
            <a:avLst/>
          </a:prstGeom>
        </p:spPr>
      </p:pic>
      <p:sp>
        <p:nvSpPr>
          <p:cNvPr id="42" name="TextBox 41"/>
          <p:cNvSpPr txBox="1"/>
          <p:nvPr/>
        </p:nvSpPr>
        <p:spPr>
          <a:xfrm>
            <a:off x="3230139" y="1155353"/>
            <a:ext cx="903711" cy="461665"/>
          </a:xfrm>
          <a:prstGeom prst="rect">
            <a:avLst/>
          </a:prstGeom>
          <a:noFill/>
        </p:spPr>
        <p:txBody>
          <a:bodyPr wrap="square" rtlCol="0">
            <a:spAutoFit/>
          </a:bodyPr>
          <a:lstStyle/>
          <a:p>
            <a:pPr algn="ctr"/>
            <a:r>
              <a:rPr lang="en-US" sz="2400" b="1" dirty="0" smtClean="0">
                <a:solidFill>
                  <a:schemeClr val="tx1">
                    <a:lumMod val="75000"/>
                    <a:lumOff val="25000"/>
                  </a:schemeClr>
                </a:solidFill>
                <a:latin typeface="Helvetica Neue"/>
              </a:rPr>
              <a:t>SNS</a:t>
            </a:r>
            <a:endParaRPr lang="en-US" sz="2400" b="1" dirty="0">
              <a:solidFill>
                <a:schemeClr val="tx1">
                  <a:lumMod val="75000"/>
                  <a:lumOff val="25000"/>
                </a:schemeClr>
              </a:solidFill>
              <a:latin typeface="Helvetica Neue"/>
            </a:endParaRPr>
          </a:p>
        </p:txBody>
      </p:sp>
      <p:sp>
        <p:nvSpPr>
          <p:cNvPr id="43" name="TextBox 42"/>
          <p:cNvSpPr txBox="1"/>
          <p:nvPr/>
        </p:nvSpPr>
        <p:spPr>
          <a:xfrm>
            <a:off x="3230138" y="2340917"/>
            <a:ext cx="903712" cy="461665"/>
          </a:xfrm>
          <a:prstGeom prst="rect">
            <a:avLst/>
          </a:prstGeom>
          <a:noFill/>
        </p:spPr>
        <p:txBody>
          <a:bodyPr wrap="square" rtlCol="0">
            <a:spAutoFit/>
          </a:bodyPr>
          <a:lstStyle/>
          <a:p>
            <a:pPr algn="ctr"/>
            <a:r>
              <a:rPr lang="en-US" sz="2400" b="1" dirty="0" smtClean="0">
                <a:solidFill>
                  <a:schemeClr val="tx1">
                    <a:lumMod val="75000"/>
                    <a:lumOff val="25000"/>
                  </a:schemeClr>
                </a:solidFill>
                <a:latin typeface="Helvetica Neue"/>
              </a:rPr>
              <a:t>SQS</a:t>
            </a:r>
            <a:endParaRPr lang="en-US" sz="2400" b="1" dirty="0">
              <a:solidFill>
                <a:schemeClr val="tx1">
                  <a:lumMod val="75000"/>
                  <a:lumOff val="25000"/>
                </a:schemeClr>
              </a:solidFill>
              <a:latin typeface="Helvetica Neue"/>
            </a:endParaRPr>
          </a:p>
        </p:txBody>
      </p:sp>
      <p:sp>
        <p:nvSpPr>
          <p:cNvPr id="44" name="TextBox 43"/>
          <p:cNvSpPr txBox="1"/>
          <p:nvPr/>
        </p:nvSpPr>
        <p:spPr>
          <a:xfrm>
            <a:off x="3230137" y="3518352"/>
            <a:ext cx="903713" cy="461665"/>
          </a:xfrm>
          <a:prstGeom prst="rect">
            <a:avLst/>
          </a:prstGeom>
          <a:noFill/>
        </p:spPr>
        <p:txBody>
          <a:bodyPr wrap="square" rtlCol="0">
            <a:spAutoFit/>
          </a:bodyPr>
          <a:lstStyle/>
          <a:p>
            <a:pPr algn="ctr"/>
            <a:r>
              <a:rPr lang="en-US" sz="2400" b="1" dirty="0" smtClean="0">
                <a:solidFill>
                  <a:schemeClr val="tx1">
                    <a:lumMod val="75000"/>
                    <a:lumOff val="25000"/>
                  </a:schemeClr>
                </a:solidFill>
                <a:latin typeface="Helvetica Neue"/>
              </a:rPr>
              <a:t>SES</a:t>
            </a:r>
            <a:endParaRPr lang="en-US" sz="2400" b="1" dirty="0">
              <a:solidFill>
                <a:schemeClr val="tx1">
                  <a:lumMod val="75000"/>
                  <a:lumOff val="25000"/>
                </a:schemeClr>
              </a:solidFill>
              <a:latin typeface="Helvetica Neue"/>
            </a:endParaRPr>
          </a:p>
        </p:txBody>
      </p:sp>
      <p:sp>
        <p:nvSpPr>
          <p:cNvPr id="45" name="TextBox 44"/>
          <p:cNvSpPr txBox="1"/>
          <p:nvPr/>
        </p:nvSpPr>
        <p:spPr>
          <a:xfrm>
            <a:off x="5925712" y="1638357"/>
            <a:ext cx="1799063" cy="461665"/>
          </a:xfrm>
          <a:prstGeom prst="rect">
            <a:avLst/>
          </a:prstGeom>
          <a:noFill/>
        </p:spPr>
        <p:txBody>
          <a:bodyPr wrap="square" rtlCol="0">
            <a:spAutoFit/>
          </a:bodyPr>
          <a:lstStyle/>
          <a:p>
            <a:r>
              <a:rPr lang="en-US" sz="2400" b="1" dirty="0">
                <a:solidFill>
                  <a:schemeClr val="tx1">
                    <a:lumMod val="75000"/>
                    <a:lumOff val="25000"/>
                  </a:schemeClr>
                </a:solidFill>
                <a:latin typeface="Helvetica Neue"/>
              </a:rPr>
              <a:t>SWF</a:t>
            </a:r>
          </a:p>
        </p:txBody>
      </p:sp>
      <p:sp>
        <p:nvSpPr>
          <p:cNvPr id="46" name="TextBox 45"/>
          <p:cNvSpPr txBox="1"/>
          <p:nvPr/>
        </p:nvSpPr>
        <p:spPr>
          <a:xfrm>
            <a:off x="6001910" y="2929472"/>
            <a:ext cx="2189590" cy="461665"/>
          </a:xfrm>
          <a:prstGeom prst="rect">
            <a:avLst/>
          </a:prstGeom>
          <a:noFill/>
        </p:spPr>
        <p:txBody>
          <a:bodyPr wrap="square" rtlCol="0">
            <a:spAutoFit/>
          </a:bodyPr>
          <a:lstStyle/>
          <a:p>
            <a:r>
              <a:rPr lang="en-US" sz="2400" b="1" dirty="0" err="1" smtClean="0">
                <a:solidFill>
                  <a:schemeClr val="tx1">
                    <a:lumMod val="75000"/>
                    <a:lumOff val="25000"/>
                  </a:schemeClr>
                </a:solidFill>
                <a:latin typeface="Helvetica Neue"/>
              </a:rPr>
              <a:t>CloudSearch</a:t>
            </a:r>
            <a:endParaRPr lang="en-US" sz="2400" b="1" dirty="0">
              <a:solidFill>
                <a:schemeClr val="tx1">
                  <a:lumMod val="75000"/>
                  <a:lumOff val="25000"/>
                </a:schemeClr>
              </a:solidFill>
              <a:latin typeface="Helvetica Neue"/>
            </a:endParaRPr>
          </a:p>
        </p:txBody>
      </p:sp>
    </p:spTree>
    <p:extLst>
      <p:ext uri="{BB962C8B-B14F-4D97-AF65-F5344CB8AC3E}">
        <p14:creationId xmlns:p14="http://schemas.microsoft.com/office/powerpoint/2010/main" val="3346828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9"/>
          <p:cNvSpPr/>
          <p:nvPr/>
        </p:nvSpPr>
        <p:spPr>
          <a:xfrm>
            <a:off x="766572" y="680150"/>
            <a:ext cx="7840980" cy="2631948"/>
          </a:xfrm>
          <a:custGeom>
            <a:avLst/>
            <a:gdLst/>
            <a:ahLst/>
            <a:cxnLst/>
            <a:rect l="l" t="t" r="r" b="b"/>
            <a:pathLst>
              <a:path w="7840980" h="2631948">
                <a:moveTo>
                  <a:pt x="4572" y="2627376"/>
                </a:moveTo>
                <a:lnTo>
                  <a:pt x="7836408" y="2627376"/>
                </a:lnTo>
                <a:moveTo>
                  <a:pt x="4572" y="1754124"/>
                </a:moveTo>
                <a:lnTo>
                  <a:pt x="7836408" y="1754124"/>
                </a:lnTo>
                <a:moveTo>
                  <a:pt x="4572" y="879348"/>
                </a:moveTo>
                <a:lnTo>
                  <a:pt x="7836408" y="879348"/>
                </a:lnTo>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3" name="object 20"/>
          <p:cNvSpPr/>
          <p:nvPr/>
        </p:nvSpPr>
        <p:spPr>
          <a:xfrm>
            <a:off x="766572" y="4177730"/>
            <a:ext cx="7840980" cy="9144"/>
          </a:xfrm>
          <a:custGeom>
            <a:avLst/>
            <a:gdLst/>
            <a:ahLst/>
            <a:cxnLst/>
            <a:rect l="l" t="t" r="r" b="b"/>
            <a:pathLst>
              <a:path w="7840980" h="9144">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4" name="object 21"/>
          <p:cNvSpPr/>
          <p:nvPr/>
        </p:nvSpPr>
        <p:spPr>
          <a:xfrm>
            <a:off x="766572" y="4177730"/>
            <a:ext cx="7840980" cy="77724"/>
          </a:xfrm>
          <a:custGeom>
            <a:avLst/>
            <a:gdLst/>
            <a:ahLst/>
            <a:cxnLst/>
            <a:rect l="l" t="t" r="r" b="b"/>
            <a:pathLst>
              <a:path w="7840980" h="77724">
                <a:moveTo>
                  <a:pt x="4572" y="4572"/>
                </a:moveTo>
                <a:lnTo>
                  <a:pt x="4572" y="73152"/>
                </a:lnTo>
                <a:moveTo>
                  <a:pt x="330708" y="4572"/>
                </a:moveTo>
                <a:lnTo>
                  <a:pt x="330708" y="73152"/>
                </a:lnTo>
                <a:moveTo>
                  <a:pt x="656844" y="4572"/>
                </a:moveTo>
                <a:lnTo>
                  <a:pt x="656844" y="73152"/>
                </a:lnTo>
                <a:moveTo>
                  <a:pt x="982979" y="4572"/>
                </a:moveTo>
                <a:lnTo>
                  <a:pt x="982979" y="73152"/>
                </a:lnTo>
                <a:moveTo>
                  <a:pt x="1309116" y="4572"/>
                </a:moveTo>
                <a:lnTo>
                  <a:pt x="1309116" y="73152"/>
                </a:lnTo>
                <a:moveTo>
                  <a:pt x="1635252" y="4572"/>
                </a:moveTo>
                <a:lnTo>
                  <a:pt x="1635252" y="73152"/>
                </a:lnTo>
                <a:moveTo>
                  <a:pt x="1962912" y="4572"/>
                </a:moveTo>
                <a:lnTo>
                  <a:pt x="1962912" y="73152"/>
                </a:lnTo>
                <a:moveTo>
                  <a:pt x="2289048" y="4572"/>
                </a:moveTo>
                <a:lnTo>
                  <a:pt x="2289048" y="73152"/>
                </a:lnTo>
                <a:moveTo>
                  <a:pt x="2615184" y="4572"/>
                </a:moveTo>
                <a:lnTo>
                  <a:pt x="2615184" y="73152"/>
                </a:lnTo>
                <a:moveTo>
                  <a:pt x="2941320" y="4572"/>
                </a:moveTo>
                <a:lnTo>
                  <a:pt x="2941320" y="73152"/>
                </a:lnTo>
                <a:moveTo>
                  <a:pt x="3267456" y="4572"/>
                </a:moveTo>
                <a:lnTo>
                  <a:pt x="3267456" y="73152"/>
                </a:lnTo>
                <a:moveTo>
                  <a:pt x="3593592" y="4572"/>
                </a:moveTo>
                <a:lnTo>
                  <a:pt x="3593592" y="73152"/>
                </a:lnTo>
                <a:moveTo>
                  <a:pt x="3921252" y="4572"/>
                </a:moveTo>
                <a:lnTo>
                  <a:pt x="3921252" y="73152"/>
                </a:lnTo>
                <a:moveTo>
                  <a:pt x="4247388" y="4572"/>
                </a:moveTo>
                <a:lnTo>
                  <a:pt x="4247388" y="73152"/>
                </a:lnTo>
                <a:moveTo>
                  <a:pt x="4573524" y="4572"/>
                </a:moveTo>
                <a:lnTo>
                  <a:pt x="4573524" y="73152"/>
                </a:lnTo>
                <a:moveTo>
                  <a:pt x="4899660" y="4572"/>
                </a:moveTo>
                <a:lnTo>
                  <a:pt x="4899660" y="73152"/>
                </a:lnTo>
                <a:moveTo>
                  <a:pt x="5225796" y="4572"/>
                </a:moveTo>
                <a:lnTo>
                  <a:pt x="5225796" y="73152"/>
                </a:lnTo>
                <a:moveTo>
                  <a:pt x="5551932" y="4572"/>
                </a:moveTo>
                <a:lnTo>
                  <a:pt x="5551932" y="73152"/>
                </a:lnTo>
                <a:moveTo>
                  <a:pt x="5878068" y="4572"/>
                </a:moveTo>
                <a:lnTo>
                  <a:pt x="5878068" y="73152"/>
                </a:lnTo>
                <a:moveTo>
                  <a:pt x="6205728" y="4572"/>
                </a:moveTo>
                <a:lnTo>
                  <a:pt x="6205728" y="73152"/>
                </a:lnTo>
                <a:moveTo>
                  <a:pt x="6531864" y="4572"/>
                </a:moveTo>
                <a:lnTo>
                  <a:pt x="6531864" y="73152"/>
                </a:lnTo>
                <a:moveTo>
                  <a:pt x="6858000" y="4572"/>
                </a:moveTo>
                <a:lnTo>
                  <a:pt x="6858000" y="73152"/>
                </a:lnTo>
                <a:moveTo>
                  <a:pt x="7184135" y="4572"/>
                </a:moveTo>
                <a:lnTo>
                  <a:pt x="7184135" y="73152"/>
                </a:lnTo>
                <a:moveTo>
                  <a:pt x="7510271" y="4572"/>
                </a:moveTo>
                <a:lnTo>
                  <a:pt x="7510271" y="73152"/>
                </a:lnTo>
                <a:moveTo>
                  <a:pt x="7836408" y="4572"/>
                </a:moveTo>
                <a:lnTo>
                  <a:pt x="7836408" y="7315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61862"/>
            <a:ext cx="7880604" cy="3369564"/>
          </a:xfrm>
          <a:prstGeom prst="rect">
            <a:avLst/>
          </a:prstGeom>
        </p:spPr>
      </p:pic>
      <p:sp>
        <p:nvSpPr>
          <p:cNvPr id="6" name="text 1"/>
          <p:cNvSpPr txBox="1"/>
          <p:nvPr/>
        </p:nvSpPr>
        <p:spPr>
          <a:xfrm>
            <a:off x="70713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0</a:t>
            </a:r>
            <a:endParaRPr sz="1800">
              <a:solidFill>
                <a:schemeClr val="accent2">
                  <a:lumMod val="75000"/>
                </a:schemeClr>
              </a:solidFill>
              <a:latin typeface="Arial"/>
              <a:cs typeface="Arial"/>
            </a:endParaRPr>
          </a:p>
        </p:txBody>
      </p:sp>
      <p:sp>
        <p:nvSpPr>
          <p:cNvPr id="7" name="text 1"/>
          <p:cNvSpPr txBox="1"/>
          <p:nvPr/>
        </p:nvSpPr>
        <p:spPr>
          <a:xfrm>
            <a:off x="103357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1</a:t>
            </a:r>
            <a:endParaRPr sz="1800">
              <a:solidFill>
                <a:schemeClr val="accent2">
                  <a:lumMod val="75000"/>
                </a:schemeClr>
              </a:solidFill>
              <a:latin typeface="Arial"/>
              <a:cs typeface="Arial"/>
            </a:endParaRPr>
          </a:p>
        </p:txBody>
      </p:sp>
      <p:sp>
        <p:nvSpPr>
          <p:cNvPr id="8" name="text 1"/>
          <p:cNvSpPr txBox="1"/>
          <p:nvPr/>
        </p:nvSpPr>
        <p:spPr>
          <a:xfrm>
            <a:off x="1360043"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2</a:t>
            </a:r>
            <a:endParaRPr sz="1800">
              <a:solidFill>
                <a:schemeClr val="accent2">
                  <a:lumMod val="75000"/>
                </a:schemeClr>
              </a:solidFill>
              <a:latin typeface="Arial"/>
              <a:cs typeface="Arial"/>
            </a:endParaRPr>
          </a:p>
        </p:txBody>
      </p:sp>
      <p:sp>
        <p:nvSpPr>
          <p:cNvPr id="9" name="text 1"/>
          <p:cNvSpPr txBox="1"/>
          <p:nvPr/>
        </p:nvSpPr>
        <p:spPr>
          <a:xfrm>
            <a:off x="1686432"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3</a:t>
            </a:r>
            <a:endParaRPr sz="1800">
              <a:solidFill>
                <a:schemeClr val="accent2">
                  <a:lumMod val="75000"/>
                </a:schemeClr>
              </a:solidFill>
              <a:latin typeface="Arial"/>
              <a:cs typeface="Arial"/>
            </a:endParaRPr>
          </a:p>
        </p:txBody>
      </p:sp>
      <p:sp>
        <p:nvSpPr>
          <p:cNvPr id="10" name="text 1"/>
          <p:cNvSpPr txBox="1"/>
          <p:nvPr/>
        </p:nvSpPr>
        <p:spPr>
          <a:xfrm>
            <a:off x="201295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4</a:t>
            </a:r>
            <a:endParaRPr sz="1800">
              <a:solidFill>
                <a:schemeClr val="accent2">
                  <a:lumMod val="75000"/>
                </a:schemeClr>
              </a:solidFill>
              <a:latin typeface="Arial"/>
              <a:cs typeface="Arial"/>
            </a:endParaRPr>
          </a:p>
        </p:txBody>
      </p:sp>
      <p:sp>
        <p:nvSpPr>
          <p:cNvPr id="11" name="text 1"/>
          <p:cNvSpPr txBox="1"/>
          <p:nvPr/>
        </p:nvSpPr>
        <p:spPr>
          <a:xfrm>
            <a:off x="233934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5</a:t>
            </a:r>
            <a:endParaRPr sz="1800">
              <a:solidFill>
                <a:schemeClr val="accent2">
                  <a:lumMod val="75000"/>
                </a:schemeClr>
              </a:solidFill>
              <a:latin typeface="Arial"/>
              <a:cs typeface="Arial"/>
            </a:endParaRPr>
          </a:p>
        </p:txBody>
      </p:sp>
      <p:sp>
        <p:nvSpPr>
          <p:cNvPr id="12" name="text 1"/>
          <p:cNvSpPr txBox="1"/>
          <p:nvPr/>
        </p:nvSpPr>
        <p:spPr>
          <a:xfrm>
            <a:off x="266573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6</a:t>
            </a:r>
            <a:endParaRPr sz="1800">
              <a:solidFill>
                <a:schemeClr val="accent2">
                  <a:lumMod val="75000"/>
                </a:schemeClr>
              </a:solidFill>
              <a:latin typeface="Arial"/>
              <a:cs typeface="Arial"/>
            </a:endParaRPr>
          </a:p>
        </p:txBody>
      </p:sp>
      <p:sp>
        <p:nvSpPr>
          <p:cNvPr id="13" name="text 1"/>
          <p:cNvSpPr txBox="1"/>
          <p:nvPr/>
        </p:nvSpPr>
        <p:spPr>
          <a:xfrm>
            <a:off x="299224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7</a:t>
            </a:r>
            <a:endParaRPr sz="1800">
              <a:solidFill>
                <a:schemeClr val="accent2">
                  <a:lumMod val="75000"/>
                </a:schemeClr>
              </a:solidFill>
              <a:latin typeface="Arial"/>
              <a:cs typeface="Arial"/>
            </a:endParaRPr>
          </a:p>
        </p:txBody>
      </p:sp>
      <p:sp>
        <p:nvSpPr>
          <p:cNvPr id="14" name="text 1"/>
          <p:cNvSpPr txBox="1"/>
          <p:nvPr/>
        </p:nvSpPr>
        <p:spPr>
          <a:xfrm>
            <a:off x="331863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8</a:t>
            </a:r>
            <a:endParaRPr sz="1800">
              <a:solidFill>
                <a:schemeClr val="accent2">
                  <a:lumMod val="75000"/>
                </a:schemeClr>
              </a:solidFill>
              <a:latin typeface="Arial"/>
              <a:cs typeface="Arial"/>
            </a:endParaRPr>
          </a:p>
        </p:txBody>
      </p:sp>
      <p:sp>
        <p:nvSpPr>
          <p:cNvPr id="15" name="text 1"/>
          <p:cNvSpPr txBox="1"/>
          <p:nvPr/>
        </p:nvSpPr>
        <p:spPr>
          <a:xfrm>
            <a:off x="3645153" y="4322219"/>
            <a:ext cx="4780861" cy="535531"/>
          </a:xfrm>
          <a:prstGeom prst="rect">
            <a:avLst/>
          </a:prstGeom>
        </p:spPr>
        <p:txBody>
          <a:bodyPr vert="horz" wrap="none" lIns="0" tIns="0" rIns="0" bIns="0" rtlCol="0">
            <a:spAutoFit/>
          </a:bodyPr>
          <a:lstStyle/>
          <a:p>
            <a:pPr marL="0">
              <a:lnSpc>
                <a:spcPct val="100000"/>
              </a:lnSpc>
            </a:pPr>
            <a:r>
              <a:rPr sz="1680" spc="10" dirty="0">
                <a:solidFill>
                  <a:schemeClr val="accent2">
                    <a:lumMod val="75000"/>
                  </a:schemeClr>
                </a:solidFill>
                <a:latin typeface="Arial"/>
                <a:cs typeface="Arial"/>
              </a:rPr>
              <a:t>9   10 11 12 13 14 15 16 17 18 19 20 21 22 23 24</a:t>
            </a:r>
            <a:endParaRPr sz="1600">
              <a:solidFill>
                <a:schemeClr val="accent2">
                  <a:lumMod val="75000"/>
                </a:schemeClr>
              </a:solidFill>
              <a:latin typeface="Arial"/>
              <a:cs typeface="Arial"/>
            </a:endParaRPr>
          </a:p>
          <a:p>
            <a:pPr marL="407797">
              <a:lnSpc>
                <a:spcPct val="100000"/>
              </a:lnSpc>
            </a:pPr>
            <a:r>
              <a:rPr sz="1800" b="1" spc="10" dirty="0">
                <a:solidFill>
                  <a:schemeClr val="accent2">
                    <a:lumMod val="75000"/>
                  </a:schemeClr>
                </a:solidFill>
                <a:latin typeface="Arial"/>
                <a:cs typeface="Arial"/>
              </a:rPr>
              <a:t>Hour  of  day</a:t>
            </a:r>
            <a:endParaRPr sz="1800">
              <a:solidFill>
                <a:schemeClr val="accent2">
                  <a:lumMod val="75000"/>
                </a:schemeClr>
              </a:solidFill>
              <a:latin typeface="Arial"/>
              <a:cs typeface="Arial"/>
            </a:endParaRPr>
          </a:p>
        </p:txBody>
      </p:sp>
      <p:sp>
        <p:nvSpPr>
          <p:cNvPr id="16" name="text 1"/>
          <p:cNvSpPr txBox="1"/>
          <p:nvPr/>
        </p:nvSpPr>
        <p:spPr>
          <a:xfrm rot="-5400000">
            <a:off x="-43599" y="2265193"/>
            <a:ext cx="1336263" cy="276999"/>
          </a:xfrm>
          <a:prstGeom prst="rect">
            <a:avLst/>
          </a:prstGeom>
        </p:spPr>
        <p:txBody>
          <a:bodyPr vert="horz" wrap="none" lIns="0" tIns="0" rIns="0" bIns="0" rtlCol="0">
            <a:spAutoFit/>
          </a:bodyPr>
          <a:lstStyle/>
          <a:p>
            <a:pPr marL="0">
              <a:lnSpc>
                <a:spcPct val="100000"/>
              </a:lnSpc>
            </a:pPr>
            <a:r>
              <a:rPr sz="1800" b="1" spc="10" dirty="0">
                <a:solidFill>
                  <a:schemeClr val="accent2">
                    <a:lumMod val="75000"/>
                  </a:schemeClr>
                </a:solidFill>
                <a:latin typeface="Arial"/>
                <a:cs typeface="Arial"/>
              </a:rPr>
              <a:t>Server  load</a:t>
            </a:r>
            <a:endParaRPr sz="1800">
              <a:solidFill>
                <a:schemeClr val="accent2">
                  <a:lumMod val="75000"/>
                </a:schemeClr>
              </a:solidFill>
              <a:latin typeface="Arial"/>
              <a:cs typeface="Arial"/>
            </a:endParaRPr>
          </a:p>
        </p:txBody>
      </p:sp>
      <p:sp>
        <p:nvSpPr>
          <p:cNvPr id="17" name="object 22"/>
          <p:cNvSpPr/>
          <p:nvPr/>
        </p:nvSpPr>
        <p:spPr>
          <a:xfrm>
            <a:off x="781812" y="2376362"/>
            <a:ext cx="7838187" cy="57912"/>
          </a:xfrm>
          <a:custGeom>
            <a:avLst/>
            <a:gdLst/>
            <a:ahLst/>
            <a:cxnLst/>
            <a:rect l="l" t="t" r="r" b="b"/>
            <a:pathLst>
              <a:path w="7838187" h="57912">
                <a:moveTo>
                  <a:pt x="28956" y="28956"/>
                </a:moveTo>
                <a:lnTo>
                  <a:pt x="7809230" y="28956"/>
                </a:lnTo>
              </a:path>
            </a:pathLst>
          </a:custGeom>
          <a:ln w="57912">
            <a:solidFill>
              <a:srgbClr val="FF0000"/>
            </a:solidFill>
          </a:ln>
        </p:spPr>
        <p:txBody>
          <a:bodyPr wrap="square" lIns="0" tIns="0" rIns="0" bIns="0" rtlCol="0">
            <a:noAutofit/>
          </a:bodyPr>
          <a:lstStyle/>
          <a:p>
            <a:endParaRPr>
              <a:solidFill>
                <a:schemeClr val="accent2">
                  <a:lumMod val="75000"/>
                </a:schemeClr>
              </a:solidFill>
            </a:endParaRPr>
          </a:p>
        </p:txBody>
      </p:sp>
      <p:sp>
        <p:nvSpPr>
          <p:cNvPr id="18" name="text 1"/>
          <p:cNvSpPr txBox="1"/>
          <p:nvPr/>
        </p:nvSpPr>
        <p:spPr>
          <a:xfrm>
            <a:off x="6633718" y="2124774"/>
            <a:ext cx="1876989"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Calibri"/>
                <a:cs typeface="Calibri"/>
              </a:rPr>
              <a:t>Capacity of 1 server</a:t>
            </a:r>
            <a:endParaRPr sz="1800">
              <a:solidFill>
                <a:schemeClr val="accent2">
                  <a:lumMod val="75000"/>
                </a:schemeClr>
              </a:solidFill>
              <a:latin typeface="Calibri"/>
              <a:cs typeface="Calibri"/>
            </a:endParaRPr>
          </a:p>
        </p:txBody>
      </p:sp>
      <p:sp>
        <p:nvSpPr>
          <p:cNvPr id="19" name="object 23"/>
          <p:cNvSpPr/>
          <p:nvPr/>
        </p:nvSpPr>
        <p:spPr>
          <a:xfrm>
            <a:off x="781812" y="669482"/>
            <a:ext cx="7838187" cy="57912"/>
          </a:xfrm>
          <a:custGeom>
            <a:avLst/>
            <a:gdLst/>
            <a:ahLst/>
            <a:cxnLst/>
            <a:rect l="l" t="t" r="r" b="b"/>
            <a:pathLst>
              <a:path w="7838187" h="57912">
                <a:moveTo>
                  <a:pt x="28956" y="28956"/>
                </a:moveTo>
                <a:lnTo>
                  <a:pt x="7809230" y="28956"/>
                </a:lnTo>
              </a:path>
            </a:pathLst>
          </a:custGeom>
          <a:ln w="57912">
            <a:solidFill>
              <a:srgbClr val="1B508D"/>
            </a:solidFill>
          </a:ln>
        </p:spPr>
        <p:txBody>
          <a:bodyPr wrap="square" lIns="0" tIns="0" rIns="0" bIns="0" rtlCol="0">
            <a:noAutofit/>
          </a:bodyPr>
          <a:lstStyle/>
          <a:p>
            <a:endParaRPr>
              <a:solidFill>
                <a:schemeClr val="accent2">
                  <a:lumMod val="75000"/>
                </a:schemeClr>
              </a:solidFill>
            </a:endParaRPr>
          </a:p>
        </p:txBody>
      </p:sp>
      <p:sp>
        <p:nvSpPr>
          <p:cNvPr id="20" name="text 1"/>
          <p:cNvSpPr txBox="1"/>
          <p:nvPr/>
        </p:nvSpPr>
        <p:spPr>
          <a:xfrm>
            <a:off x="5776500" y="320900"/>
            <a:ext cx="2653868" cy="272382"/>
          </a:xfrm>
          <a:prstGeom prst="rect">
            <a:avLst/>
          </a:prstGeom>
        </p:spPr>
        <p:txBody>
          <a:bodyPr vert="horz" wrap="none" lIns="0" tIns="0" rIns="0" bIns="0" rtlCol="0">
            <a:spAutoFit/>
          </a:bodyPr>
          <a:lstStyle/>
          <a:p>
            <a:pPr marL="0">
              <a:lnSpc>
                <a:spcPct val="100000"/>
              </a:lnSpc>
            </a:pPr>
            <a:r>
              <a:rPr sz="1770" spc="10" dirty="0">
                <a:solidFill>
                  <a:schemeClr val="accent2">
                    <a:lumMod val="75000"/>
                  </a:schemeClr>
                </a:solidFill>
                <a:latin typeface="Calibri"/>
                <a:cs typeface="Calibri"/>
              </a:rPr>
              <a:t>Traditional capacity required</a:t>
            </a:r>
            <a:endParaRPr sz="1700" dirty="0">
              <a:solidFill>
                <a:schemeClr val="accent2">
                  <a:lumMod val="75000"/>
                </a:schemeClr>
              </a:solidFill>
              <a:latin typeface="Calibri"/>
              <a:cs typeface="Calibri"/>
            </a:endParaRPr>
          </a:p>
        </p:txBody>
      </p:sp>
      <p:pic>
        <p:nvPicPr>
          <p:cNvPr id="2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5" y="2401363"/>
            <a:ext cx="2674620" cy="1775460"/>
          </a:xfrm>
          <a:prstGeom prst="rect">
            <a:avLst/>
          </a:prstGeom>
        </p:spPr>
      </p:pic>
      <p:pic>
        <p:nvPicPr>
          <p:cNvPr id="2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65" y="3041442"/>
            <a:ext cx="2339340" cy="565404"/>
          </a:xfrm>
          <a:prstGeom prst="rect">
            <a:avLst/>
          </a:prstGeom>
        </p:spPr>
      </p:pic>
      <p:sp>
        <p:nvSpPr>
          <p:cNvPr id="24" name="object 29"/>
          <p:cNvSpPr/>
          <p:nvPr/>
        </p:nvSpPr>
        <p:spPr>
          <a:xfrm>
            <a:off x="796797" y="2421175"/>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25" name="text 1"/>
          <p:cNvSpPr txBox="1"/>
          <p:nvPr/>
        </p:nvSpPr>
        <p:spPr>
          <a:xfrm>
            <a:off x="1101292" y="3146028"/>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pic>
        <p:nvPicPr>
          <p:cNvPr id="2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626" y="2424223"/>
            <a:ext cx="2674620" cy="1775460"/>
          </a:xfrm>
          <a:prstGeom prst="rect">
            <a:avLst/>
          </a:prstGeom>
        </p:spPr>
      </p:pic>
      <p:pic>
        <p:nvPicPr>
          <p:cNvPr id="2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266" y="3064302"/>
            <a:ext cx="2339340" cy="565404"/>
          </a:xfrm>
          <a:prstGeom prst="rect">
            <a:avLst/>
          </a:prstGeom>
        </p:spPr>
      </p:pic>
      <p:sp>
        <p:nvSpPr>
          <p:cNvPr id="28" name="object 29"/>
          <p:cNvSpPr/>
          <p:nvPr/>
        </p:nvSpPr>
        <p:spPr>
          <a:xfrm>
            <a:off x="3416298" y="2444035"/>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29" name="text 1"/>
          <p:cNvSpPr txBox="1"/>
          <p:nvPr/>
        </p:nvSpPr>
        <p:spPr>
          <a:xfrm>
            <a:off x="3720793" y="3168888"/>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pic>
        <p:nvPicPr>
          <p:cNvPr id="3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689" y="685358"/>
            <a:ext cx="2674620" cy="1775460"/>
          </a:xfrm>
          <a:prstGeom prst="rect">
            <a:avLst/>
          </a:prstGeom>
        </p:spPr>
      </p:pic>
      <p:pic>
        <p:nvPicPr>
          <p:cNvPr id="3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8329" y="1325437"/>
            <a:ext cx="2339340" cy="565404"/>
          </a:xfrm>
          <a:prstGeom prst="rect">
            <a:avLst/>
          </a:prstGeom>
        </p:spPr>
      </p:pic>
      <p:sp>
        <p:nvSpPr>
          <p:cNvPr id="32" name="object 29"/>
          <p:cNvSpPr/>
          <p:nvPr/>
        </p:nvSpPr>
        <p:spPr>
          <a:xfrm>
            <a:off x="3393361" y="705170"/>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33" name="text 1"/>
          <p:cNvSpPr txBox="1"/>
          <p:nvPr/>
        </p:nvSpPr>
        <p:spPr>
          <a:xfrm>
            <a:off x="3697856" y="1430023"/>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spTree>
    <p:extLst>
      <p:ext uri="{BB962C8B-B14F-4D97-AF65-F5344CB8AC3E}">
        <p14:creationId xmlns:p14="http://schemas.microsoft.com/office/powerpoint/2010/main" val="401890295"/>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AAA977"/>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solidFill>
                  <a:prstClr val="white"/>
                </a:solidFill>
                <a:latin typeface="Helvetica Neue"/>
              </a:rPr>
              <a:t>Application Services</a:t>
            </a:r>
          </a:p>
        </p:txBody>
      </p:sp>
      <p:sp>
        <p:nvSpPr>
          <p:cNvPr id="35" name="TextBox 34"/>
          <p:cNvSpPr txBox="1">
            <a:spLocks noChangeArrowheads="1"/>
          </p:cNvSpPr>
          <p:nvPr/>
        </p:nvSpPr>
        <p:spPr bwMode="auto">
          <a:xfrm>
            <a:off x="1974267" y="1419458"/>
            <a:ext cx="6492638" cy="750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Set up, operate, and send notifications </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Publish messages from an application and immediately deliver them to subscribers or other applications</a:t>
            </a:r>
          </a:p>
        </p:txBody>
      </p:sp>
      <p:sp>
        <p:nvSpPr>
          <p:cNvPr id="36" name="TextBox 35"/>
          <p:cNvSpPr txBox="1">
            <a:spLocks noChangeArrowheads="1"/>
          </p:cNvSpPr>
          <p:nvPr/>
        </p:nvSpPr>
        <p:spPr bwMode="auto">
          <a:xfrm>
            <a:off x="1974267" y="957891"/>
            <a:ext cx="48141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defRPr/>
            </a:pPr>
            <a:r>
              <a:rPr lang="en-US" b="1" dirty="0">
                <a:solidFill>
                  <a:schemeClr val="bg2">
                    <a:lumMod val="50000"/>
                  </a:schemeClr>
                </a:solidFill>
              </a:rPr>
              <a:t>Amazon Simple Notification Service (SNS)</a:t>
            </a:r>
          </a:p>
        </p:txBody>
      </p:sp>
      <p:grpSp>
        <p:nvGrpSpPr>
          <p:cNvPr id="38" name="Group 12"/>
          <p:cNvGrpSpPr>
            <a:grpSpLocks/>
          </p:cNvGrpSpPr>
          <p:nvPr/>
        </p:nvGrpSpPr>
        <p:grpSpPr bwMode="auto">
          <a:xfrm>
            <a:off x="491149" y="755493"/>
            <a:ext cx="1143000" cy="790575"/>
            <a:chOff x="469900" y="4162425"/>
            <a:chExt cx="642938" cy="444500"/>
          </a:xfrm>
        </p:grpSpPr>
        <p:sp>
          <p:nvSpPr>
            <p:cNvPr id="39" name="Rectangle 11"/>
            <p:cNvSpPr>
              <a:spLocks noChangeArrowheads="1"/>
            </p:cNvSpPr>
            <p:nvPr/>
          </p:nvSpPr>
          <p:spPr bwMode="auto">
            <a:xfrm>
              <a:off x="574675" y="4259262"/>
              <a:ext cx="538163" cy="347663"/>
            </a:xfrm>
            <a:prstGeom prst="rect">
              <a:avLst/>
            </a:prstGeom>
            <a:solidFill>
              <a:srgbClr val="AAA97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 name="Oval 153"/>
            <p:cNvSpPr>
              <a:spLocks noChangeArrowheads="1"/>
            </p:cNvSpPr>
            <p:nvPr/>
          </p:nvSpPr>
          <p:spPr bwMode="auto">
            <a:xfrm>
              <a:off x="469900" y="4162425"/>
              <a:ext cx="206375" cy="2079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 name="Oval 154"/>
            <p:cNvSpPr>
              <a:spLocks noChangeArrowheads="1"/>
            </p:cNvSpPr>
            <p:nvPr/>
          </p:nvSpPr>
          <p:spPr bwMode="auto">
            <a:xfrm>
              <a:off x="508000" y="4200525"/>
              <a:ext cx="141288" cy="142875"/>
            </a:xfrm>
            <a:prstGeom prst="ellipse">
              <a:avLst/>
            </a:prstGeom>
            <a:solidFill>
              <a:srgbClr val="ED1C2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2" name="Freeform 155"/>
            <p:cNvSpPr>
              <a:spLocks/>
            </p:cNvSpPr>
            <p:nvPr/>
          </p:nvSpPr>
          <p:spPr bwMode="auto">
            <a:xfrm>
              <a:off x="649287" y="4348162"/>
              <a:ext cx="119063" cy="193675"/>
            </a:xfrm>
            <a:custGeom>
              <a:avLst/>
              <a:gdLst>
                <a:gd name="T0" fmla="*/ 30349 w 51"/>
                <a:gd name="T1" fmla="*/ 133006 h 83"/>
                <a:gd name="T2" fmla="*/ 30349 w 51"/>
                <a:gd name="T3" fmla="*/ 137673 h 83"/>
                <a:gd name="T4" fmla="*/ 60699 w 51"/>
                <a:gd name="T5" fmla="*/ 170341 h 83"/>
                <a:gd name="T6" fmla="*/ 88714 w 51"/>
                <a:gd name="T7" fmla="*/ 144673 h 83"/>
                <a:gd name="T8" fmla="*/ 63033 w 51"/>
                <a:gd name="T9" fmla="*/ 109671 h 83"/>
                <a:gd name="T10" fmla="*/ 42022 w 51"/>
                <a:gd name="T11" fmla="*/ 102671 h 83"/>
                <a:gd name="T12" fmla="*/ 2335 w 51"/>
                <a:gd name="T13" fmla="*/ 51336 h 83"/>
                <a:gd name="T14" fmla="*/ 60699 w 51"/>
                <a:gd name="T15" fmla="*/ 0 h 83"/>
                <a:gd name="T16" fmla="*/ 114394 w 51"/>
                <a:gd name="T17" fmla="*/ 49002 h 83"/>
                <a:gd name="T18" fmla="*/ 114394 w 51"/>
                <a:gd name="T19" fmla="*/ 53669 h 83"/>
                <a:gd name="T20" fmla="*/ 84044 w 51"/>
                <a:gd name="T21" fmla="*/ 53669 h 83"/>
                <a:gd name="T22" fmla="*/ 84044 w 51"/>
                <a:gd name="T23" fmla="*/ 49002 h 83"/>
                <a:gd name="T24" fmla="*/ 58364 w 51"/>
                <a:gd name="T25" fmla="*/ 21001 h 83"/>
                <a:gd name="T26" fmla="*/ 32684 w 51"/>
                <a:gd name="T27" fmla="*/ 49002 h 83"/>
                <a:gd name="T28" fmla="*/ 60699 w 51"/>
                <a:gd name="T29" fmla="*/ 81670 h 83"/>
                <a:gd name="T30" fmla="*/ 81710 w 51"/>
                <a:gd name="T31" fmla="*/ 88670 h 83"/>
                <a:gd name="T32" fmla="*/ 119063 w 51"/>
                <a:gd name="T33" fmla="*/ 137673 h 83"/>
                <a:gd name="T34" fmla="*/ 56030 w 51"/>
                <a:gd name="T35" fmla="*/ 193675 h 83"/>
                <a:gd name="T36" fmla="*/ 0 w 51"/>
                <a:gd name="T37" fmla="*/ 137673 h 83"/>
                <a:gd name="T38" fmla="*/ 0 w 51"/>
                <a:gd name="T39" fmla="*/ 133006 h 83"/>
                <a:gd name="T40" fmla="*/ 30349 w 51"/>
                <a:gd name="T41" fmla="*/ 13300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83"/>
                <a:gd name="T65" fmla="*/ 51 w 51"/>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83">
                  <a:moveTo>
                    <a:pt x="13" y="57"/>
                  </a:moveTo>
                  <a:cubicBezTo>
                    <a:pt x="13" y="59"/>
                    <a:pt x="13" y="59"/>
                    <a:pt x="13" y="59"/>
                  </a:cubicBezTo>
                  <a:cubicBezTo>
                    <a:pt x="13" y="68"/>
                    <a:pt x="17" y="73"/>
                    <a:pt x="26" y="73"/>
                  </a:cubicBezTo>
                  <a:cubicBezTo>
                    <a:pt x="34" y="73"/>
                    <a:pt x="38" y="68"/>
                    <a:pt x="38" y="62"/>
                  </a:cubicBezTo>
                  <a:cubicBezTo>
                    <a:pt x="38" y="53"/>
                    <a:pt x="34" y="50"/>
                    <a:pt x="27" y="47"/>
                  </a:cubicBezTo>
                  <a:cubicBezTo>
                    <a:pt x="18" y="44"/>
                    <a:pt x="18" y="44"/>
                    <a:pt x="18" y="44"/>
                  </a:cubicBezTo>
                  <a:cubicBezTo>
                    <a:pt x="6" y="40"/>
                    <a:pt x="1" y="34"/>
                    <a:pt x="1" y="22"/>
                  </a:cubicBezTo>
                  <a:cubicBezTo>
                    <a:pt x="1" y="8"/>
                    <a:pt x="11" y="0"/>
                    <a:pt x="26" y="0"/>
                  </a:cubicBezTo>
                  <a:cubicBezTo>
                    <a:pt x="47" y="0"/>
                    <a:pt x="49" y="13"/>
                    <a:pt x="49" y="21"/>
                  </a:cubicBezTo>
                  <a:cubicBezTo>
                    <a:pt x="49" y="23"/>
                    <a:pt x="49" y="23"/>
                    <a:pt x="49" y="23"/>
                  </a:cubicBezTo>
                  <a:cubicBezTo>
                    <a:pt x="36" y="23"/>
                    <a:pt x="36" y="23"/>
                    <a:pt x="36" y="23"/>
                  </a:cubicBezTo>
                  <a:cubicBezTo>
                    <a:pt x="36" y="21"/>
                    <a:pt x="36" y="21"/>
                    <a:pt x="36" y="21"/>
                  </a:cubicBezTo>
                  <a:cubicBezTo>
                    <a:pt x="36" y="14"/>
                    <a:pt x="33" y="9"/>
                    <a:pt x="25" y="9"/>
                  </a:cubicBezTo>
                  <a:cubicBezTo>
                    <a:pt x="19" y="9"/>
                    <a:pt x="14" y="12"/>
                    <a:pt x="14" y="21"/>
                  </a:cubicBezTo>
                  <a:cubicBezTo>
                    <a:pt x="14" y="28"/>
                    <a:pt x="18" y="31"/>
                    <a:pt x="26" y="35"/>
                  </a:cubicBezTo>
                  <a:cubicBezTo>
                    <a:pt x="35" y="38"/>
                    <a:pt x="35" y="38"/>
                    <a:pt x="35" y="38"/>
                  </a:cubicBezTo>
                  <a:cubicBezTo>
                    <a:pt x="46" y="42"/>
                    <a:pt x="51" y="48"/>
                    <a:pt x="51" y="59"/>
                  </a:cubicBezTo>
                  <a:cubicBezTo>
                    <a:pt x="51" y="76"/>
                    <a:pt x="41" y="83"/>
                    <a:pt x="24" y="83"/>
                  </a:cubicBezTo>
                  <a:cubicBezTo>
                    <a:pt x="5" y="83"/>
                    <a:pt x="0" y="70"/>
                    <a:pt x="0" y="59"/>
                  </a:cubicBezTo>
                  <a:cubicBezTo>
                    <a:pt x="0" y="57"/>
                    <a:pt x="0" y="57"/>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3" name="Freeform 156"/>
            <p:cNvSpPr>
              <a:spLocks/>
            </p:cNvSpPr>
            <p:nvPr/>
          </p:nvSpPr>
          <p:spPr bwMode="auto">
            <a:xfrm>
              <a:off x="792162" y="4349750"/>
              <a:ext cx="119063" cy="187325"/>
            </a:xfrm>
            <a:custGeom>
              <a:avLst/>
              <a:gdLst>
                <a:gd name="T0" fmla="*/ 0 w 75"/>
                <a:gd name="T1" fmla="*/ 0 h 118"/>
                <a:gd name="T2" fmla="*/ 38100 w 75"/>
                <a:gd name="T3" fmla="*/ 0 h 118"/>
                <a:gd name="T4" fmla="*/ 92075 w 75"/>
                <a:gd name="T5" fmla="*/ 139700 h 118"/>
                <a:gd name="T6" fmla="*/ 92075 w 75"/>
                <a:gd name="T7" fmla="*/ 139700 h 118"/>
                <a:gd name="T8" fmla="*/ 92075 w 75"/>
                <a:gd name="T9" fmla="*/ 0 h 118"/>
                <a:gd name="T10" fmla="*/ 119063 w 75"/>
                <a:gd name="T11" fmla="*/ 0 h 118"/>
                <a:gd name="T12" fmla="*/ 119063 w 75"/>
                <a:gd name="T13" fmla="*/ 187325 h 118"/>
                <a:gd name="T14" fmla="*/ 84138 w 75"/>
                <a:gd name="T15" fmla="*/ 187325 h 118"/>
                <a:gd name="T16" fmla="*/ 30163 w 75"/>
                <a:gd name="T17" fmla="*/ 44450 h 118"/>
                <a:gd name="T18" fmla="*/ 28575 w 75"/>
                <a:gd name="T19" fmla="*/ 44450 h 118"/>
                <a:gd name="T20" fmla="*/ 28575 w 75"/>
                <a:gd name="T21" fmla="*/ 187325 h 118"/>
                <a:gd name="T22" fmla="*/ 0 w 75"/>
                <a:gd name="T23" fmla="*/ 187325 h 118"/>
                <a:gd name="T24" fmla="*/ 0 w 75"/>
                <a:gd name="T25" fmla="*/ 0 h 1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
                <a:gd name="T40" fmla="*/ 0 h 118"/>
                <a:gd name="T41" fmla="*/ 75 w 75"/>
                <a:gd name="T42" fmla="*/ 118 h 1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 h="118">
                  <a:moveTo>
                    <a:pt x="0" y="0"/>
                  </a:moveTo>
                  <a:lnTo>
                    <a:pt x="24" y="0"/>
                  </a:lnTo>
                  <a:lnTo>
                    <a:pt x="58" y="88"/>
                  </a:lnTo>
                  <a:lnTo>
                    <a:pt x="58" y="0"/>
                  </a:lnTo>
                  <a:lnTo>
                    <a:pt x="75" y="0"/>
                  </a:lnTo>
                  <a:lnTo>
                    <a:pt x="75" y="118"/>
                  </a:lnTo>
                  <a:lnTo>
                    <a:pt x="53" y="118"/>
                  </a:lnTo>
                  <a:lnTo>
                    <a:pt x="19" y="28"/>
                  </a:lnTo>
                  <a:lnTo>
                    <a:pt x="18" y="28"/>
                  </a:lnTo>
                  <a:lnTo>
                    <a:pt x="18" y="118"/>
                  </a:lnTo>
                  <a:lnTo>
                    <a:pt x="0" y="118"/>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 name="Freeform 157"/>
            <p:cNvSpPr>
              <a:spLocks/>
            </p:cNvSpPr>
            <p:nvPr/>
          </p:nvSpPr>
          <p:spPr bwMode="auto">
            <a:xfrm>
              <a:off x="936625" y="4348162"/>
              <a:ext cx="117475" cy="193675"/>
            </a:xfrm>
            <a:custGeom>
              <a:avLst/>
              <a:gdLst>
                <a:gd name="T0" fmla="*/ 28194 w 50"/>
                <a:gd name="T1" fmla="*/ 133006 h 83"/>
                <a:gd name="T2" fmla="*/ 28194 w 50"/>
                <a:gd name="T3" fmla="*/ 137673 h 83"/>
                <a:gd name="T4" fmla="*/ 58738 w 50"/>
                <a:gd name="T5" fmla="*/ 170341 h 83"/>
                <a:gd name="T6" fmla="*/ 89281 w 50"/>
                <a:gd name="T7" fmla="*/ 144673 h 83"/>
                <a:gd name="T8" fmla="*/ 61087 w 50"/>
                <a:gd name="T9" fmla="*/ 109671 h 83"/>
                <a:gd name="T10" fmla="*/ 39942 w 50"/>
                <a:gd name="T11" fmla="*/ 102671 h 83"/>
                <a:gd name="T12" fmla="*/ 2350 w 50"/>
                <a:gd name="T13" fmla="*/ 51336 h 83"/>
                <a:gd name="T14" fmla="*/ 61087 w 50"/>
                <a:gd name="T15" fmla="*/ 0 h 83"/>
                <a:gd name="T16" fmla="*/ 112776 w 50"/>
                <a:gd name="T17" fmla="*/ 49002 h 83"/>
                <a:gd name="T18" fmla="*/ 112776 w 50"/>
                <a:gd name="T19" fmla="*/ 53669 h 83"/>
                <a:gd name="T20" fmla="*/ 82233 w 50"/>
                <a:gd name="T21" fmla="*/ 53669 h 83"/>
                <a:gd name="T22" fmla="*/ 82233 w 50"/>
                <a:gd name="T23" fmla="*/ 49002 h 83"/>
                <a:gd name="T24" fmla="*/ 56388 w 50"/>
                <a:gd name="T25" fmla="*/ 21001 h 83"/>
                <a:gd name="T26" fmla="*/ 30544 w 50"/>
                <a:gd name="T27" fmla="*/ 49002 h 83"/>
                <a:gd name="T28" fmla="*/ 58738 w 50"/>
                <a:gd name="T29" fmla="*/ 81670 h 83"/>
                <a:gd name="T30" fmla="*/ 79883 w 50"/>
                <a:gd name="T31" fmla="*/ 88670 h 83"/>
                <a:gd name="T32" fmla="*/ 117475 w 50"/>
                <a:gd name="T33" fmla="*/ 137673 h 83"/>
                <a:gd name="T34" fmla="*/ 56388 w 50"/>
                <a:gd name="T35" fmla="*/ 193675 h 83"/>
                <a:gd name="T36" fmla="*/ 0 w 50"/>
                <a:gd name="T37" fmla="*/ 137673 h 83"/>
                <a:gd name="T38" fmla="*/ 0 w 50"/>
                <a:gd name="T39" fmla="*/ 133006 h 83"/>
                <a:gd name="T40" fmla="*/ 28194 w 50"/>
                <a:gd name="T41" fmla="*/ 13300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83"/>
                <a:gd name="T65" fmla="*/ 50 w 50"/>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83">
                  <a:moveTo>
                    <a:pt x="12" y="57"/>
                  </a:moveTo>
                  <a:cubicBezTo>
                    <a:pt x="12" y="59"/>
                    <a:pt x="12" y="59"/>
                    <a:pt x="12" y="59"/>
                  </a:cubicBezTo>
                  <a:cubicBezTo>
                    <a:pt x="12" y="68"/>
                    <a:pt x="17" y="73"/>
                    <a:pt x="25" y="73"/>
                  </a:cubicBezTo>
                  <a:cubicBezTo>
                    <a:pt x="33" y="73"/>
                    <a:pt x="38" y="68"/>
                    <a:pt x="38" y="62"/>
                  </a:cubicBezTo>
                  <a:cubicBezTo>
                    <a:pt x="38" y="53"/>
                    <a:pt x="33" y="50"/>
                    <a:pt x="26" y="47"/>
                  </a:cubicBezTo>
                  <a:cubicBezTo>
                    <a:pt x="17" y="44"/>
                    <a:pt x="17" y="44"/>
                    <a:pt x="17" y="44"/>
                  </a:cubicBezTo>
                  <a:cubicBezTo>
                    <a:pt x="6" y="40"/>
                    <a:pt x="1" y="34"/>
                    <a:pt x="1" y="22"/>
                  </a:cubicBezTo>
                  <a:cubicBezTo>
                    <a:pt x="1" y="8"/>
                    <a:pt x="11" y="0"/>
                    <a:pt x="26" y="0"/>
                  </a:cubicBezTo>
                  <a:cubicBezTo>
                    <a:pt x="46" y="0"/>
                    <a:pt x="48" y="13"/>
                    <a:pt x="48" y="21"/>
                  </a:cubicBezTo>
                  <a:cubicBezTo>
                    <a:pt x="48" y="23"/>
                    <a:pt x="48" y="23"/>
                    <a:pt x="48" y="23"/>
                  </a:cubicBezTo>
                  <a:cubicBezTo>
                    <a:pt x="35" y="23"/>
                    <a:pt x="35" y="23"/>
                    <a:pt x="35" y="23"/>
                  </a:cubicBezTo>
                  <a:cubicBezTo>
                    <a:pt x="35" y="21"/>
                    <a:pt x="35" y="21"/>
                    <a:pt x="35" y="21"/>
                  </a:cubicBezTo>
                  <a:cubicBezTo>
                    <a:pt x="35" y="14"/>
                    <a:pt x="32" y="9"/>
                    <a:pt x="24" y="9"/>
                  </a:cubicBezTo>
                  <a:cubicBezTo>
                    <a:pt x="19" y="9"/>
                    <a:pt x="13" y="12"/>
                    <a:pt x="13" y="21"/>
                  </a:cubicBezTo>
                  <a:cubicBezTo>
                    <a:pt x="13" y="28"/>
                    <a:pt x="17" y="31"/>
                    <a:pt x="25" y="35"/>
                  </a:cubicBezTo>
                  <a:cubicBezTo>
                    <a:pt x="34" y="38"/>
                    <a:pt x="34" y="38"/>
                    <a:pt x="34" y="38"/>
                  </a:cubicBezTo>
                  <a:cubicBezTo>
                    <a:pt x="45" y="42"/>
                    <a:pt x="50" y="48"/>
                    <a:pt x="50" y="59"/>
                  </a:cubicBezTo>
                  <a:cubicBezTo>
                    <a:pt x="50" y="76"/>
                    <a:pt x="40" y="83"/>
                    <a:pt x="24" y="83"/>
                  </a:cubicBezTo>
                  <a:cubicBezTo>
                    <a:pt x="4" y="83"/>
                    <a:pt x="0" y="70"/>
                    <a:pt x="0" y="59"/>
                  </a:cubicBezTo>
                  <a:cubicBezTo>
                    <a:pt x="0" y="57"/>
                    <a:pt x="0" y="57"/>
                    <a:pt x="0" y="57"/>
                  </a:cubicBezTo>
                  <a:lnTo>
                    <a:pt x="12"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834" y="2424223"/>
            <a:ext cx="956332" cy="15618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984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19"/>
          <p:cNvGrpSpPr>
            <a:grpSpLocks/>
          </p:cNvGrpSpPr>
          <p:nvPr/>
        </p:nvGrpSpPr>
        <p:grpSpPr bwMode="auto">
          <a:xfrm>
            <a:off x="651487" y="925807"/>
            <a:ext cx="982662" cy="620712"/>
            <a:chOff x="3325814" y="3098800"/>
            <a:chExt cx="552450" cy="349250"/>
          </a:xfrm>
        </p:grpSpPr>
        <p:sp>
          <p:nvSpPr>
            <p:cNvPr id="46" name="Rectangle 6"/>
            <p:cNvSpPr>
              <a:spLocks noChangeArrowheads="1"/>
            </p:cNvSpPr>
            <p:nvPr/>
          </p:nvSpPr>
          <p:spPr bwMode="auto">
            <a:xfrm>
              <a:off x="3325814" y="3098800"/>
              <a:ext cx="552450" cy="349250"/>
            </a:xfrm>
            <a:prstGeom prst="rect">
              <a:avLst/>
            </a:prstGeom>
            <a:solidFill>
              <a:srgbClr val="AAA97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7" name="Freeform 7"/>
            <p:cNvSpPr>
              <a:spLocks/>
            </p:cNvSpPr>
            <p:nvPr/>
          </p:nvSpPr>
          <p:spPr bwMode="auto">
            <a:xfrm>
              <a:off x="3800476" y="3224212"/>
              <a:ext cx="46038" cy="109538"/>
            </a:xfrm>
            <a:custGeom>
              <a:avLst/>
              <a:gdLst>
                <a:gd name="T0" fmla="*/ 46038 w 29"/>
                <a:gd name="T1" fmla="*/ 53975 h 69"/>
                <a:gd name="T2" fmla="*/ 0 w 29"/>
                <a:gd name="T3" fmla="*/ 109538 h 69"/>
                <a:gd name="T4" fmla="*/ 0 w 29"/>
                <a:gd name="T5" fmla="*/ 0 h 69"/>
                <a:gd name="T6" fmla="*/ 46038 w 29"/>
                <a:gd name="T7" fmla="*/ 53975 h 69"/>
                <a:gd name="T8" fmla="*/ 0 60000 65536"/>
                <a:gd name="T9" fmla="*/ 0 60000 65536"/>
                <a:gd name="T10" fmla="*/ 0 60000 65536"/>
                <a:gd name="T11" fmla="*/ 0 60000 65536"/>
                <a:gd name="T12" fmla="*/ 0 w 29"/>
                <a:gd name="T13" fmla="*/ 0 h 69"/>
                <a:gd name="T14" fmla="*/ 29 w 29"/>
                <a:gd name="T15" fmla="*/ 69 h 69"/>
              </a:gdLst>
              <a:ahLst/>
              <a:cxnLst>
                <a:cxn ang="T8">
                  <a:pos x="T0" y="T1"/>
                </a:cxn>
                <a:cxn ang="T9">
                  <a:pos x="T2" y="T3"/>
                </a:cxn>
                <a:cxn ang="T10">
                  <a:pos x="T4" y="T5"/>
                </a:cxn>
                <a:cxn ang="T11">
                  <a:pos x="T6" y="T7"/>
                </a:cxn>
              </a:cxnLst>
              <a:rect l="T12" t="T13" r="T14" b="T15"/>
              <a:pathLst>
                <a:path w="29" h="69">
                  <a:moveTo>
                    <a:pt x="29" y="34"/>
                  </a:moveTo>
                  <a:lnTo>
                    <a:pt x="0" y="69"/>
                  </a:lnTo>
                  <a:lnTo>
                    <a:pt x="0" y="0"/>
                  </a:lnTo>
                  <a:lnTo>
                    <a:pt x="29"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127"/>
            <p:cNvSpPr>
              <a:spLocks/>
            </p:cNvSpPr>
            <p:nvPr/>
          </p:nvSpPr>
          <p:spPr bwMode="auto">
            <a:xfrm>
              <a:off x="3373439" y="3182937"/>
              <a:ext cx="119063" cy="193675"/>
            </a:xfrm>
            <a:custGeom>
              <a:avLst/>
              <a:gdLst>
                <a:gd name="T0" fmla="*/ 30349 w 51"/>
                <a:gd name="T1" fmla="*/ 133006 h 83"/>
                <a:gd name="T2" fmla="*/ 30349 w 51"/>
                <a:gd name="T3" fmla="*/ 137673 h 83"/>
                <a:gd name="T4" fmla="*/ 60699 w 51"/>
                <a:gd name="T5" fmla="*/ 170341 h 83"/>
                <a:gd name="T6" fmla="*/ 88714 w 51"/>
                <a:gd name="T7" fmla="*/ 144673 h 83"/>
                <a:gd name="T8" fmla="*/ 60699 w 51"/>
                <a:gd name="T9" fmla="*/ 109671 h 83"/>
                <a:gd name="T10" fmla="*/ 42022 w 51"/>
                <a:gd name="T11" fmla="*/ 102671 h 83"/>
                <a:gd name="T12" fmla="*/ 2335 w 51"/>
                <a:gd name="T13" fmla="*/ 51336 h 83"/>
                <a:gd name="T14" fmla="*/ 60699 w 51"/>
                <a:gd name="T15" fmla="*/ 0 h 83"/>
                <a:gd name="T16" fmla="*/ 112059 w 51"/>
                <a:gd name="T17" fmla="*/ 49002 h 83"/>
                <a:gd name="T18" fmla="*/ 112059 w 51"/>
                <a:gd name="T19" fmla="*/ 53669 h 83"/>
                <a:gd name="T20" fmla="*/ 84044 w 51"/>
                <a:gd name="T21" fmla="*/ 53669 h 83"/>
                <a:gd name="T22" fmla="*/ 84044 w 51"/>
                <a:gd name="T23" fmla="*/ 49002 h 83"/>
                <a:gd name="T24" fmla="*/ 56030 w 51"/>
                <a:gd name="T25" fmla="*/ 21001 h 83"/>
                <a:gd name="T26" fmla="*/ 32684 w 51"/>
                <a:gd name="T27" fmla="*/ 49002 h 83"/>
                <a:gd name="T28" fmla="*/ 60699 w 51"/>
                <a:gd name="T29" fmla="*/ 81670 h 83"/>
                <a:gd name="T30" fmla="*/ 79375 w 51"/>
                <a:gd name="T31" fmla="*/ 88670 h 83"/>
                <a:gd name="T32" fmla="*/ 119063 w 51"/>
                <a:gd name="T33" fmla="*/ 137673 h 83"/>
                <a:gd name="T34" fmla="*/ 56030 w 51"/>
                <a:gd name="T35" fmla="*/ 193675 h 83"/>
                <a:gd name="T36" fmla="*/ 0 w 51"/>
                <a:gd name="T37" fmla="*/ 137673 h 83"/>
                <a:gd name="T38" fmla="*/ 0 w 51"/>
                <a:gd name="T39" fmla="*/ 133006 h 83"/>
                <a:gd name="T40" fmla="*/ 30349 w 51"/>
                <a:gd name="T41" fmla="*/ 13300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83"/>
                <a:gd name="T65" fmla="*/ 51 w 51"/>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83">
                  <a:moveTo>
                    <a:pt x="13" y="57"/>
                  </a:moveTo>
                  <a:cubicBezTo>
                    <a:pt x="13" y="59"/>
                    <a:pt x="13" y="59"/>
                    <a:pt x="13" y="59"/>
                  </a:cubicBezTo>
                  <a:cubicBezTo>
                    <a:pt x="13" y="68"/>
                    <a:pt x="17" y="73"/>
                    <a:pt x="26" y="73"/>
                  </a:cubicBezTo>
                  <a:cubicBezTo>
                    <a:pt x="34" y="73"/>
                    <a:pt x="38" y="68"/>
                    <a:pt x="38" y="62"/>
                  </a:cubicBezTo>
                  <a:cubicBezTo>
                    <a:pt x="38" y="53"/>
                    <a:pt x="34" y="50"/>
                    <a:pt x="26" y="47"/>
                  </a:cubicBezTo>
                  <a:cubicBezTo>
                    <a:pt x="18" y="44"/>
                    <a:pt x="18" y="44"/>
                    <a:pt x="18" y="44"/>
                  </a:cubicBezTo>
                  <a:cubicBezTo>
                    <a:pt x="6" y="40"/>
                    <a:pt x="1" y="34"/>
                    <a:pt x="1" y="22"/>
                  </a:cubicBezTo>
                  <a:cubicBezTo>
                    <a:pt x="1" y="8"/>
                    <a:pt x="11" y="0"/>
                    <a:pt x="26" y="0"/>
                  </a:cubicBezTo>
                  <a:cubicBezTo>
                    <a:pt x="46" y="0"/>
                    <a:pt x="48" y="13"/>
                    <a:pt x="48" y="21"/>
                  </a:cubicBezTo>
                  <a:cubicBezTo>
                    <a:pt x="48" y="23"/>
                    <a:pt x="48" y="23"/>
                    <a:pt x="48" y="23"/>
                  </a:cubicBezTo>
                  <a:cubicBezTo>
                    <a:pt x="36" y="23"/>
                    <a:pt x="36" y="23"/>
                    <a:pt x="36" y="23"/>
                  </a:cubicBezTo>
                  <a:cubicBezTo>
                    <a:pt x="36" y="21"/>
                    <a:pt x="36" y="21"/>
                    <a:pt x="36" y="21"/>
                  </a:cubicBezTo>
                  <a:cubicBezTo>
                    <a:pt x="36" y="14"/>
                    <a:pt x="32" y="9"/>
                    <a:pt x="24" y="9"/>
                  </a:cubicBezTo>
                  <a:cubicBezTo>
                    <a:pt x="19" y="9"/>
                    <a:pt x="14" y="12"/>
                    <a:pt x="14" y="21"/>
                  </a:cubicBezTo>
                  <a:cubicBezTo>
                    <a:pt x="14" y="28"/>
                    <a:pt x="17" y="31"/>
                    <a:pt x="26" y="35"/>
                  </a:cubicBezTo>
                  <a:cubicBezTo>
                    <a:pt x="34" y="38"/>
                    <a:pt x="34" y="38"/>
                    <a:pt x="34" y="38"/>
                  </a:cubicBezTo>
                  <a:cubicBezTo>
                    <a:pt x="46" y="42"/>
                    <a:pt x="51" y="48"/>
                    <a:pt x="51" y="59"/>
                  </a:cubicBezTo>
                  <a:cubicBezTo>
                    <a:pt x="51" y="76"/>
                    <a:pt x="40" y="83"/>
                    <a:pt x="24" y="83"/>
                  </a:cubicBezTo>
                  <a:cubicBezTo>
                    <a:pt x="4" y="83"/>
                    <a:pt x="0" y="70"/>
                    <a:pt x="0" y="59"/>
                  </a:cubicBezTo>
                  <a:cubicBezTo>
                    <a:pt x="0" y="57"/>
                    <a:pt x="0" y="57"/>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128"/>
            <p:cNvSpPr>
              <a:spLocks noEditPoints="1"/>
            </p:cNvSpPr>
            <p:nvPr/>
          </p:nvSpPr>
          <p:spPr bwMode="auto">
            <a:xfrm>
              <a:off x="3511551" y="3182937"/>
              <a:ext cx="127000" cy="207963"/>
            </a:xfrm>
            <a:custGeom>
              <a:avLst/>
              <a:gdLst>
                <a:gd name="T0" fmla="*/ 90055 w 55"/>
                <a:gd name="T1" fmla="*/ 186933 h 89"/>
                <a:gd name="T2" fmla="*/ 60036 w 55"/>
                <a:gd name="T3" fmla="*/ 193943 h 89"/>
                <a:gd name="T4" fmla="*/ 0 w 55"/>
                <a:gd name="T5" fmla="*/ 95803 h 89"/>
                <a:gd name="T6" fmla="*/ 60036 w 55"/>
                <a:gd name="T7" fmla="*/ 0 h 89"/>
                <a:gd name="T8" fmla="*/ 122382 w 55"/>
                <a:gd name="T9" fmla="*/ 95803 h 89"/>
                <a:gd name="T10" fmla="*/ 108527 w 55"/>
                <a:gd name="T11" fmla="*/ 170576 h 89"/>
                <a:gd name="T12" fmla="*/ 127000 w 55"/>
                <a:gd name="T13" fmla="*/ 191606 h 89"/>
                <a:gd name="T14" fmla="*/ 108527 w 55"/>
                <a:gd name="T15" fmla="*/ 207963 h 89"/>
                <a:gd name="T16" fmla="*/ 90055 w 55"/>
                <a:gd name="T17" fmla="*/ 186933 h 89"/>
                <a:gd name="T18" fmla="*/ 73891 w 55"/>
                <a:gd name="T19" fmla="*/ 137863 h 89"/>
                <a:gd name="T20" fmla="*/ 85436 w 55"/>
                <a:gd name="T21" fmla="*/ 151883 h 89"/>
                <a:gd name="T22" fmla="*/ 92364 w 55"/>
                <a:gd name="T23" fmla="*/ 95803 h 89"/>
                <a:gd name="T24" fmla="*/ 60036 w 55"/>
                <a:gd name="T25" fmla="*/ 21030 h 89"/>
                <a:gd name="T26" fmla="*/ 30018 w 55"/>
                <a:gd name="T27" fmla="*/ 95803 h 89"/>
                <a:gd name="T28" fmla="*/ 60036 w 55"/>
                <a:gd name="T29" fmla="*/ 170576 h 89"/>
                <a:gd name="T30" fmla="*/ 71582 w 55"/>
                <a:gd name="T31" fmla="*/ 170576 h 89"/>
                <a:gd name="T32" fmla="*/ 57727 w 55"/>
                <a:gd name="T33" fmla="*/ 156556 h 89"/>
                <a:gd name="T34" fmla="*/ 73891 w 55"/>
                <a:gd name="T35" fmla="*/ 137863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89"/>
                <a:gd name="T56" fmla="*/ 55 w 55"/>
                <a:gd name="T57" fmla="*/ 89 h 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89">
                  <a:moveTo>
                    <a:pt x="39" y="80"/>
                  </a:moveTo>
                  <a:cubicBezTo>
                    <a:pt x="36" y="82"/>
                    <a:pt x="31" y="83"/>
                    <a:pt x="26" y="83"/>
                  </a:cubicBezTo>
                  <a:cubicBezTo>
                    <a:pt x="8" y="83"/>
                    <a:pt x="0" y="70"/>
                    <a:pt x="0" y="41"/>
                  </a:cubicBezTo>
                  <a:cubicBezTo>
                    <a:pt x="0" y="13"/>
                    <a:pt x="8" y="0"/>
                    <a:pt x="26" y="0"/>
                  </a:cubicBezTo>
                  <a:cubicBezTo>
                    <a:pt x="45" y="0"/>
                    <a:pt x="53" y="13"/>
                    <a:pt x="53" y="41"/>
                  </a:cubicBezTo>
                  <a:cubicBezTo>
                    <a:pt x="53" y="56"/>
                    <a:pt x="50" y="67"/>
                    <a:pt x="47" y="73"/>
                  </a:cubicBezTo>
                  <a:cubicBezTo>
                    <a:pt x="55" y="82"/>
                    <a:pt x="55" y="82"/>
                    <a:pt x="55" y="82"/>
                  </a:cubicBezTo>
                  <a:cubicBezTo>
                    <a:pt x="47" y="89"/>
                    <a:pt x="47" y="89"/>
                    <a:pt x="47" y="89"/>
                  </a:cubicBezTo>
                  <a:lnTo>
                    <a:pt x="39" y="80"/>
                  </a:lnTo>
                  <a:close/>
                  <a:moveTo>
                    <a:pt x="32" y="59"/>
                  </a:moveTo>
                  <a:cubicBezTo>
                    <a:pt x="37" y="65"/>
                    <a:pt x="37" y="65"/>
                    <a:pt x="37" y="65"/>
                  </a:cubicBezTo>
                  <a:cubicBezTo>
                    <a:pt x="39" y="60"/>
                    <a:pt x="40" y="52"/>
                    <a:pt x="40" y="41"/>
                  </a:cubicBezTo>
                  <a:cubicBezTo>
                    <a:pt x="40" y="14"/>
                    <a:pt x="34" y="9"/>
                    <a:pt x="26" y="9"/>
                  </a:cubicBezTo>
                  <a:cubicBezTo>
                    <a:pt x="19" y="9"/>
                    <a:pt x="13" y="14"/>
                    <a:pt x="13" y="41"/>
                  </a:cubicBezTo>
                  <a:cubicBezTo>
                    <a:pt x="13" y="69"/>
                    <a:pt x="19" y="73"/>
                    <a:pt x="26" y="73"/>
                  </a:cubicBezTo>
                  <a:cubicBezTo>
                    <a:pt x="28" y="73"/>
                    <a:pt x="29" y="73"/>
                    <a:pt x="31" y="73"/>
                  </a:cubicBezTo>
                  <a:cubicBezTo>
                    <a:pt x="25" y="67"/>
                    <a:pt x="25" y="67"/>
                    <a:pt x="25" y="67"/>
                  </a:cubicBezTo>
                  <a:lnTo>
                    <a:pt x="32" y="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129"/>
            <p:cNvSpPr>
              <a:spLocks/>
            </p:cNvSpPr>
            <p:nvPr/>
          </p:nvSpPr>
          <p:spPr bwMode="auto">
            <a:xfrm>
              <a:off x="3652839" y="3182937"/>
              <a:ext cx="119063" cy="193675"/>
            </a:xfrm>
            <a:custGeom>
              <a:avLst/>
              <a:gdLst>
                <a:gd name="T0" fmla="*/ 30349 w 51"/>
                <a:gd name="T1" fmla="*/ 133006 h 83"/>
                <a:gd name="T2" fmla="*/ 30349 w 51"/>
                <a:gd name="T3" fmla="*/ 137673 h 83"/>
                <a:gd name="T4" fmla="*/ 60699 w 51"/>
                <a:gd name="T5" fmla="*/ 170341 h 83"/>
                <a:gd name="T6" fmla="*/ 88714 w 51"/>
                <a:gd name="T7" fmla="*/ 144673 h 83"/>
                <a:gd name="T8" fmla="*/ 63033 w 51"/>
                <a:gd name="T9" fmla="*/ 109671 h 83"/>
                <a:gd name="T10" fmla="*/ 42022 w 51"/>
                <a:gd name="T11" fmla="*/ 102671 h 83"/>
                <a:gd name="T12" fmla="*/ 2335 w 51"/>
                <a:gd name="T13" fmla="*/ 51336 h 83"/>
                <a:gd name="T14" fmla="*/ 60699 w 51"/>
                <a:gd name="T15" fmla="*/ 0 h 83"/>
                <a:gd name="T16" fmla="*/ 114394 w 51"/>
                <a:gd name="T17" fmla="*/ 49002 h 83"/>
                <a:gd name="T18" fmla="*/ 114394 w 51"/>
                <a:gd name="T19" fmla="*/ 53669 h 83"/>
                <a:gd name="T20" fmla="*/ 84044 w 51"/>
                <a:gd name="T21" fmla="*/ 53669 h 83"/>
                <a:gd name="T22" fmla="*/ 84044 w 51"/>
                <a:gd name="T23" fmla="*/ 49002 h 83"/>
                <a:gd name="T24" fmla="*/ 58364 w 51"/>
                <a:gd name="T25" fmla="*/ 21001 h 83"/>
                <a:gd name="T26" fmla="*/ 32684 w 51"/>
                <a:gd name="T27" fmla="*/ 49002 h 83"/>
                <a:gd name="T28" fmla="*/ 60699 w 51"/>
                <a:gd name="T29" fmla="*/ 81670 h 83"/>
                <a:gd name="T30" fmla="*/ 81710 w 51"/>
                <a:gd name="T31" fmla="*/ 88670 h 83"/>
                <a:gd name="T32" fmla="*/ 119063 w 51"/>
                <a:gd name="T33" fmla="*/ 137673 h 83"/>
                <a:gd name="T34" fmla="*/ 56030 w 51"/>
                <a:gd name="T35" fmla="*/ 193675 h 83"/>
                <a:gd name="T36" fmla="*/ 0 w 51"/>
                <a:gd name="T37" fmla="*/ 137673 h 83"/>
                <a:gd name="T38" fmla="*/ 0 w 51"/>
                <a:gd name="T39" fmla="*/ 133006 h 83"/>
                <a:gd name="T40" fmla="*/ 30349 w 51"/>
                <a:gd name="T41" fmla="*/ 13300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
                <a:gd name="T64" fmla="*/ 0 h 83"/>
                <a:gd name="T65" fmla="*/ 51 w 51"/>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 h="83">
                  <a:moveTo>
                    <a:pt x="13" y="57"/>
                  </a:moveTo>
                  <a:cubicBezTo>
                    <a:pt x="13" y="59"/>
                    <a:pt x="13" y="59"/>
                    <a:pt x="13" y="59"/>
                  </a:cubicBezTo>
                  <a:cubicBezTo>
                    <a:pt x="13" y="68"/>
                    <a:pt x="17" y="73"/>
                    <a:pt x="26" y="73"/>
                  </a:cubicBezTo>
                  <a:cubicBezTo>
                    <a:pt x="34" y="73"/>
                    <a:pt x="38" y="68"/>
                    <a:pt x="38" y="62"/>
                  </a:cubicBezTo>
                  <a:cubicBezTo>
                    <a:pt x="38" y="53"/>
                    <a:pt x="34" y="50"/>
                    <a:pt x="27" y="47"/>
                  </a:cubicBezTo>
                  <a:cubicBezTo>
                    <a:pt x="18" y="44"/>
                    <a:pt x="18" y="44"/>
                    <a:pt x="18" y="44"/>
                  </a:cubicBezTo>
                  <a:cubicBezTo>
                    <a:pt x="6" y="40"/>
                    <a:pt x="1" y="34"/>
                    <a:pt x="1" y="22"/>
                  </a:cubicBezTo>
                  <a:cubicBezTo>
                    <a:pt x="1" y="8"/>
                    <a:pt x="11" y="0"/>
                    <a:pt x="26" y="0"/>
                  </a:cubicBezTo>
                  <a:cubicBezTo>
                    <a:pt x="47" y="0"/>
                    <a:pt x="49" y="13"/>
                    <a:pt x="49" y="21"/>
                  </a:cubicBezTo>
                  <a:cubicBezTo>
                    <a:pt x="49" y="23"/>
                    <a:pt x="49" y="23"/>
                    <a:pt x="49" y="23"/>
                  </a:cubicBezTo>
                  <a:cubicBezTo>
                    <a:pt x="36" y="23"/>
                    <a:pt x="36" y="23"/>
                    <a:pt x="36" y="23"/>
                  </a:cubicBezTo>
                  <a:cubicBezTo>
                    <a:pt x="36" y="21"/>
                    <a:pt x="36" y="21"/>
                    <a:pt x="36" y="21"/>
                  </a:cubicBezTo>
                  <a:cubicBezTo>
                    <a:pt x="36" y="14"/>
                    <a:pt x="33" y="9"/>
                    <a:pt x="25" y="9"/>
                  </a:cubicBezTo>
                  <a:cubicBezTo>
                    <a:pt x="19" y="9"/>
                    <a:pt x="14" y="12"/>
                    <a:pt x="14" y="21"/>
                  </a:cubicBezTo>
                  <a:cubicBezTo>
                    <a:pt x="14" y="28"/>
                    <a:pt x="18" y="31"/>
                    <a:pt x="26" y="35"/>
                  </a:cubicBezTo>
                  <a:cubicBezTo>
                    <a:pt x="35" y="38"/>
                    <a:pt x="35" y="38"/>
                    <a:pt x="35" y="38"/>
                  </a:cubicBezTo>
                  <a:cubicBezTo>
                    <a:pt x="46" y="42"/>
                    <a:pt x="51" y="48"/>
                    <a:pt x="51" y="59"/>
                  </a:cubicBezTo>
                  <a:cubicBezTo>
                    <a:pt x="51" y="76"/>
                    <a:pt x="41" y="83"/>
                    <a:pt x="24" y="83"/>
                  </a:cubicBezTo>
                  <a:cubicBezTo>
                    <a:pt x="5" y="83"/>
                    <a:pt x="0" y="70"/>
                    <a:pt x="0" y="59"/>
                  </a:cubicBezTo>
                  <a:cubicBezTo>
                    <a:pt x="0" y="57"/>
                    <a:pt x="0" y="57"/>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sp>
        <p:nvSpPr>
          <p:cNvPr id="27" name="Rectangle 26"/>
          <p:cNvSpPr/>
          <p:nvPr/>
        </p:nvSpPr>
        <p:spPr>
          <a:xfrm>
            <a:off x="196" y="72761"/>
            <a:ext cx="4305905" cy="453571"/>
          </a:xfrm>
          <a:prstGeom prst="rect">
            <a:avLst/>
          </a:prstGeom>
          <a:solidFill>
            <a:srgbClr val="AAA977"/>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solidFill>
                  <a:prstClr val="white"/>
                </a:solidFill>
                <a:latin typeface="Helvetica Neue"/>
              </a:rPr>
              <a:t>Application Services</a:t>
            </a:r>
          </a:p>
        </p:txBody>
      </p:sp>
      <p:sp>
        <p:nvSpPr>
          <p:cNvPr id="35" name="TextBox 34"/>
          <p:cNvSpPr txBox="1">
            <a:spLocks noChangeArrowheads="1"/>
          </p:cNvSpPr>
          <p:nvPr/>
        </p:nvSpPr>
        <p:spPr bwMode="auto">
          <a:xfrm>
            <a:off x="1974267" y="1419458"/>
            <a:ext cx="6492638" cy="557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Hosted queue for storing messages as they travel between computers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Move data between distributed components of their applications</a:t>
            </a:r>
          </a:p>
        </p:txBody>
      </p:sp>
      <p:sp>
        <p:nvSpPr>
          <p:cNvPr id="36" name="TextBox 35"/>
          <p:cNvSpPr txBox="1">
            <a:spLocks noChangeArrowheads="1"/>
          </p:cNvSpPr>
          <p:nvPr/>
        </p:nvSpPr>
        <p:spPr bwMode="auto">
          <a:xfrm>
            <a:off x="1974267" y="957891"/>
            <a:ext cx="427552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defRPr/>
            </a:pPr>
            <a:r>
              <a:rPr lang="en-US" b="1" dirty="0">
                <a:solidFill>
                  <a:schemeClr val="bg2">
                    <a:lumMod val="50000"/>
                  </a:schemeClr>
                </a:solidFill>
              </a:rPr>
              <a:t>Amazon Simple Queue Service (SQS)</a:t>
            </a:r>
          </a:p>
        </p:txBody>
      </p:sp>
      <p:grpSp>
        <p:nvGrpSpPr>
          <p:cNvPr id="12" name="Group 11"/>
          <p:cNvGrpSpPr/>
          <p:nvPr/>
        </p:nvGrpSpPr>
        <p:grpSpPr>
          <a:xfrm>
            <a:off x="2401226" y="2274344"/>
            <a:ext cx="3691742" cy="2178385"/>
            <a:chOff x="1493208" y="2289128"/>
            <a:chExt cx="7932188" cy="4678105"/>
          </a:xfrm>
        </p:grpSpPr>
        <p:pic>
          <p:nvPicPr>
            <p:cNvPr id="13" name="Picture 12"/>
            <p:cNvPicPr>
              <a:picLocks noChangeAspect="1"/>
            </p:cNvPicPr>
            <p:nvPr/>
          </p:nvPicPr>
          <p:blipFill>
            <a:blip r:embed="rId3"/>
            <a:stretch>
              <a:fillRect/>
            </a:stretch>
          </p:blipFill>
          <p:spPr>
            <a:xfrm>
              <a:off x="3254406" y="2370164"/>
              <a:ext cx="2870932" cy="2387407"/>
            </a:xfrm>
            <a:prstGeom prst="rect">
              <a:avLst/>
            </a:prstGeom>
          </p:spPr>
        </p:pic>
        <p:pic>
          <p:nvPicPr>
            <p:cNvPr id="14" name="Picture 13"/>
            <p:cNvPicPr>
              <a:picLocks noChangeAspect="1"/>
            </p:cNvPicPr>
            <p:nvPr/>
          </p:nvPicPr>
          <p:blipFill>
            <a:blip r:embed="rId4"/>
            <a:stretch>
              <a:fillRect/>
            </a:stretch>
          </p:blipFill>
          <p:spPr>
            <a:xfrm>
              <a:off x="6148220" y="3933793"/>
              <a:ext cx="1472798" cy="1693324"/>
            </a:xfrm>
            <a:prstGeom prst="rect">
              <a:avLst/>
            </a:prstGeom>
          </p:spPr>
        </p:pic>
        <p:cxnSp>
          <p:nvCxnSpPr>
            <p:cNvPr id="15" name="Straight Connector 14"/>
            <p:cNvCxnSpPr/>
            <p:nvPr/>
          </p:nvCxnSpPr>
          <p:spPr>
            <a:xfrm>
              <a:off x="5033278" y="4025288"/>
              <a:ext cx="1194487" cy="707102"/>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213217" y="4531239"/>
              <a:ext cx="1851235" cy="1095878"/>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852911" y="3587761"/>
              <a:ext cx="802953" cy="475325"/>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064452" y="5380584"/>
              <a:ext cx="392269" cy="246533"/>
            </a:xfrm>
            <a:prstGeom prst="line">
              <a:avLst/>
            </a:prstGeom>
            <a:ln w="38100" cmpd="sng">
              <a:solidFill>
                <a:srgbClr val="004B9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489490" y="4553235"/>
              <a:ext cx="131529" cy="77861"/>
            </a:xfrm>
            <a:prstGeom prst="line">
              <a:avLst/>
            </a:prstGeom>
            <a:ln w="38100" cmpd="sng">
              <a:solidFill>
                <a:srgbClr val="004B9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535588" y="4634304"/>
              <a:ext cx="85431" cy="53691"/>
            </a:xfrm>
            <a:prstGeom prst="line">
              <a:avLst/>
            </a:prstGeom>
            <a:ln w="38100" cmpd="sng">
              <a:solidFill>
                <a:srgbClr val="004B9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83442" y="4737860"/>
              <a:ext cx="249836" cy="374754"/>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3075" y="4256342"/>
              <a:ext cx="249836" cy="374754"/>
            </a:xfrm>
            <a:prstGeom prst="rect">
              <a:avLst/>
            </a:prstGeom>
          </p:spPr>
        </p:pic>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7054" y="3746416"/>
              <a:ext cx="249836" cy="374754"/>
            </a:xfrm>
            <a:prstGeom prst="rect">
              <a:avLst/>
            </a:prstGeom>
          </p:spPr>
        </p:pic>
        <p:sp>
          <p:nvSpPr>
            <p:cNvPr id="24" name="TextBox 23"/>
            <p:cNvSpPr txBox="1"/>
            <p:nvPr/>
          </p:nvSpPr>
          <p:spPr>
            <a:xfrm>
              <a:off x="6862603" y="3387703"/>
              <a:ext cx="1988021" cy="610613"/>
            </a:xfrm>
            <a:prstGeom prst="rect">
              <a:avLst/>
            </a:prstGeom>
            <a:noFill/>
          </p:spPr>
          <p:txBody>
            <a:bodyPr wrap="square" rtlCol="0">
              <a:spAutoFit/>
            </a:bodyPr>
            <a:lstStyle/>
            <a:p>
              <a:pPr defTabSz="339373">
                <a:lnSpc>
                  <a:spcPct val="130000"/>
                </a:lnSpc>
              </a:pPr>
              <a:r>
                <a:rPr lang="en-US" sz="900" b="1" dirty="0">
                  <a:solidFill>
                    <a:prstClr val="black"/>
                  </a:solidFill>
                  <a:latin typeface="Calibri"/>
                  <a:cs typeface="Calibri"/>
                </a:rPr>
                <a:t>Amazon SQS</a:t>
              </a:r>
            </a:p>
          </p:txBody>
        </p:sp>
        <p:cxnSp>
          <p:nvCxnSpPr>
            <p:cNvPr id="25" name="Straight Connector 24"/>
            <p:cNvCxnSpPr/>
            <p:nvPr/>
          </p:nvCxnSpPr>
          <p:spPr>
            <a:xfrm>
              <a:off x="7279331" y="5380584"/>
              <a:ext cx="416461" cy="246533"/>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085962" y="5624812"/>
              <a:ext cx="2339434" cy="1342421"/>
            </a:xfrm>
            <a:prstGeom prst="rect">
              <a:avLst/>
            </a:prstGeom>
            <a:noFill/>
          </p:spPr>
          <p:txBody>
            <a:bodyPr wrap="square" rtlCol="0">
              <a:spAutoFit/>
            </a:bodyPr>
            <a:lstStyle/>
            <a:p>
              <a:pPr defTabSz="339373">
                <a:lnSpc>
                  <a:spcPct val="130000"/>
                </a:lnSpc>
              </a:pPr>
              <a:r>
                <a:rPr lang="en-US" sz="800" dirty="0">
                  <a:solidFill>
                    <a:prstClr val="black"/>
                  </a:solidFill>
                  <a:latin typeface="Calibri"/>
                  <a:cs typeface="Calibri"/>
                </a:rPr>
                <a:t>Processing task/processing trigger</a:t>
              </a:r>
            </a:p>
          </p:txBody>
        </p:sp>
        <p:cxnSp>
          <p:nvCxnSpPr>
            <p:cNvPr id="28" name="Straight Connector 27"/>
            <p:cNvCxnSpPr/>
            <p:nvPr/>
          </p:nvCxnSpPr>
          <p:spPr>
            <a:xfrm>
              <a:off x="2361982" y="3449685"/>
              <a:ext cx="892424" cy="528289"/>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182043" y="2929410"/>
              <a:ext cx="650600" cy="385137"/>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969664" y="2480441"/>
              <a:ext cx="653423" cy="386808"/>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493208" y="2289128"/>
              <a:ext cx="2339433" cy="578122"/>
            </a:xfrm>
            <a:prstGeom prst="rect">
              <a:avLst/>
            </a:prstGeom>
            <a:noFill/>
          </p:spPr>
          <p:txBody>
            <a:bodyPr wrap="square" rtlCol="0">
              <a:spAutoFit/>
            </a:bodyPr>
            <a:lstStyle/>
            <a:p>
              <a:pPr defTabSz="339373">
                <a:lnSpc>
                  <a:spcPct val="130000"/>
                </a:lnSpc>
              </a:pPr>
              <a:r>
                <a:rPr lang="en-US" sz="800" dirty="0">
                  <a:solidFill>
                    <a:prstClr val="black"/>
                  </a:solidFill>
                  <a:latin typeface="Calibri"/>
                  <a:cs typeface="Calibri"/>
                </a:rPr>
                <a:t>Processing results</a:t>
              </a:r>
            </a:p>
          </p:txBody>
        </p:sp>
      </p:grpSp>
    </p:spTree>
    <p:extLst>
      <p:ext uri="{BB962C8B-B14F-4D97-AF65-F5344CB8AC3E}">
        <p14:creationId xmlns:p14="http://schemas.microsoft.com/office/powerpoint/2010/main" val="29671775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AAA977"/>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solidFill>
                  <a:prstClr val="white"/>
                </a:solidFill>
                <a:latin typeface="Helvetica Neue"/>
              </a:rPr>
              <a:t>Application Services</a:t>
            </a:r>
          </a:p>
        </p:txBody>
      </p:sp>
      <p:sp>
        <p:nvSpPr>
          <p:cNvPr id="35" name="TextBox 34"/>
          <p:cNvSpPr txBox="1">
            <a:spLocks noChangeArrowheads="1"/>
          </p:cNvSpPr>
          <p:nvPr/>
        </p:nvSpPr>
        <p:spPr bwMode="auto">
          <a:xfrm>
            <a:off x="1974267" y="1419458"/>
            <a:ext cx="6492638" cy="1486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Easily manage workflows, including state, decisions, executions, tasks and logging</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Coordinate processing steps across distributed systems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Ensure tasks are executed reliably, in order, and without duplication</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Simple API calls that can be executed from code written in any language and run on your EC2 instances, or any of your machines located anywhere in the world that can access the Internet</a:t>
            </a:r>
          </a:p>
        </p:txBody>
      </p:sp>
      <p:sp>
        <p:nvSpPr>
          <p:cNvPr id="36" name="TextBox 35"/>
          <p:cNvSpPr txBox="1">
            <a:spLocks noChangeArrowheads="1"/>
          </p:cNvSpPr>
          <p:nvPr/>
        </p:nvSpPr>
        <p:spPr bwMode="auto">
          <a:xfrm>
            <a:off x="1974267" y="957891"/>
            <a:ext cx="475001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defRPr/>
            </a:pPr>
            <a:r>
              <a:rPr lang="en-US" b="1" dirty="0">
                <a:solidFill>
                  <a:schemeClr val="bg2">
                    <a:lumMod val="50000"/>
                  </a:schemeClr>
                </a:solidFill>
              </a:rPr>
              <a:t>Amazon Simple Workflow Service (SWF)</a:t>
            </a:r>
          </a:p>
        </p:txBody>
      </p:sp>
      <p:pic>
        <p:nvPicPr>
          <p:cNvPr id="18" name="Picture 17"/>
          <p:cNvPicPr>
            <a:picLocks noChangeAspect="1"/>
          </p:cNvPicPr>
          <p:nvPr/>
        </p:nvPicPr>
        <p:blipFill>
          <a:blip r:embed="rId3"/>
          <a:stretch>
            <a:fillRect/>
          </a:stretch>
        </p:blipFill>
        <p:spPr>
          <a:xfrm>
            <a:off x="875635" y="925208"/>
            <a:ext cx="775596" cy="775596"/>
          </a:xfrm>
          <a:prstGeom prst="rect">
            <a:avLst/>
          </a:prstGeom>
        </p:spPr>
      </p:pic>
      <p:grpSp>
        <p:nvGrpSpPr>
          <p:cNvPr id="8" name="Group 7"/>
          <p:cNvGrpSpPr/>
          <p:nvPr/>
        </p:nvGrpSpPr>
        <p:grpSpPr>
          <a:xfrm>
            <a:off x="3143246" y="2856662"/>
            <a:ext cx="2857508" cy="1940653"/>
            <a:chOff x="2778551" y="2439957"/>
            <a:chExt cx="6255259" cy="4245998"/>
          </a:xfrm>
        </p:grpSpPr>
        <p:pic>
          <p:nvPicPr>
            <p:cNvPr id="9" name="Picture 8"/>
            <p:cNvPicPr>
              <a:picLocks noChangeAspect="1"/>
            </p:cNvPicPr>
            <p:nvPr/>
          </p:nvPicPr>
          <p:blipFill>
            <a:blip r:embed="rId4"/>
            <a:stretch>
              <a:fillRect/>
            </a:stretch>
          </p:blipFill>
          <p:spPr>
            <a:xfrm>
              <a:off x="6168513" y="2541793"/>
              <a:ext cx="2865297" cy="201632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40124" y="5015790"/>
              <a:ext cx="2226272" cy="1629096"/>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35611" y="3706633"/>
              <a:ext cx="2747736" cy="1680075"/>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70039" y="2814711"/>
              <a:ext cx="1329893" cy="1109772"/>
            </a:xfrm>
            <a:prstGeom prst="rect">
              <a:avLst/>
            </a:prstGeom>
          </p:spPr>
        </p:pic>
        <p:cxnSp>
          <p:nvCxnSpPr>
            <p:cNvPr id="13" name="Straight Connector 12"/>
            <p:cNvCxnSpPr/>
            <p:nvPr/>
          </p:nvCxnSpPr>
          <p:spPr>
            <a:xfrm flipH="1" flipV="1">
              <a:off x="5216971" y="2447089"/>
              <a:ext cx="1106215" cy="653672"/>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78360" y="2439957"/>
              <a:ext cx="249836" cy="374754"/>
            </a:xfrm>
            <a:prstGeom prst="rect">
              <a:avLst/>
            </a:prstGeom>
          </p:spPr>
        </p:pic>
        <p:sp>
          <p:nvSpPr>
            <p:cNvPr id="15" name="TextBox 14"/>
            <p:cNvSpPr txBox="1"/>
            <p:nvPr/>
          </p:nvSpPr>
          <p:spPr>
            <a:xfrm>
              <a:off x="2778551" y="3924484"/>
              <a:ext cx="1157061" cy="443457"/>
            </a:xfrm>
            <a:prstGeom prst="rect">
              <a:avLst/>
            </a:prstGeom>
            <a:noFill/>
          </p:spPr>
          <p:txBody>
            <a:bodyPr wrap="square" rtlCol="0">
              <a:spAutoFit/>
            </a:bodyPr>
            <a:lstStyle/>
            <a:p>
              <a:pPr defTabSz="339373">
                <a:lnSpc>
                  <a:spcPct val="130000"/>
                </a:lnSpc>
              </a:pPr>
              <a:r>
                <a:rPr lang="en-US" sz="600" dirty="0">
                  <a:solidFill>
                    <a:prstClr val="black"/>
                  </a:solidFill>
                  <a:latin typeface="Calibri"/>
                  <a:cs typeface="Calibri"/>
                </a:rPr>
                <a:t>Task A</a:t>
              </a:r>
            </a:p>
          </p:txBody>
        </p:sp>
        <p:sp>
          <p:nvSpPr>
            <p:cNvPr id="16" name="TextBox 15"/>
            <p:cNvSpPr txBox="1"/>
            <p:nvPr/>
          </p:nvSpPr>
          <p:spPr>
            <a:xfrm>
              <a:off x="3533298" y="4829899"/>
              <a:ext cx="1382123" cy="706080"/>
            </a:xfrm>
            <a:prstGeom prst="rect">
              <a:avLst/>
            </a:prstGeom>
            <a:noFill/>
          </p:spPr>
          <p:txBody>
            <a:bodyPr wrap="square" rtlCol="0">
              <a:spAutoFit/>
            </a:bodyPr>
            <a:lstStyle/>
            <a:p>
              <a:pPr algn="ctr" defTabSz="339373">
                <a:lnSpc>
                  <a:spcPct val="130000"/>
                </a:lnSpc>
              </a:pPr>
              <a:r>
                <a:rPr lang="en-US" sz="600" dirty="0">
                  <a:solidFill>
                    <a:prstClr val="black"/>
                  </a:solidFill>
                  <a:latin typeface="Calibri"/>
                  <a:cs typeface="Calibri"/>
                </a:rPr>
                <a:t>Task B</a:t>
              </a:r>
            </a:p>
            <a:p>
              <a:pPr algn="ctr" defTabSz="339373">
                <a:lnSpc>
                  <a:spcPct val="130000"/>
                </a:lnSpc>
              </a:pPr>
              <a:r>
                <a:rPr lang="en-US" sz="600" i="1" dirty="0">
                  <a:solidFill>
                    <a:prstClr val="white">
                      <a:lumMod val="50000"/>
                    </a:prstClr>
                  </a:solidFill>
                  <a:latin typeface="Calibri"/>
                  <a:cs typeface="Calibri"/>
                </a:rPr>
                <a:t>(Auto-scaling)</a:t>
              </a:r>
            </a:p>
          </p:txBody>
        </p:sp>
        <p:sp>
          <p:nvSpPr>
            <p:cNvPr id="17" name="TextBox 16"/>
            <p:cNvSpPr txBox="1"/>
            <p:nvPr/>
          </p:nvSpPr>
          <p:spPr>
            <a:xfrm>
              <a:off x="7829765" y="6242498"/>
              <a:ext cx="1121778" cy="443457"/>
            </a:xfrm>
            <a:prstGeom prst="rect">
              <a:avLst/>
            </a:prstGeom>
            <a:noFill/>
          </p:spPr>
          <p:txBody>
            <a:bodyPr wrap="square" rtlCol="0">
              <a:spAutoFit/>
            </a:bodyPr>
            <a:lstStyle/>
            <a:p>
              <a:pPr defTabSz="339373">
                <a:lnSpc>
                  <a:spcPct val="130000"/>
                </a:lnSpc>
              </a:pPr>
              <a:r>
                <a:rPr lang="en-US" sz="600" dirty="0">
                  <a:solidFill>
                    <a:prstClr val="black"/>
                  </a:solidFill>
                  <a:latin typeface="Calibri"/>
                  <a:cs typeface="Calibri"/>
                </a:rPr>
                <a:t>Task C</a:t>
              </a:r>
            </a:p>
          </p:txBody>
        </p:sp>
        <p:cxnSp>
          <p:nvCxnSpPr>
            <p:cNvPr id="19" name="Straight Connector 18"/>
            <p:cNvCxnSpPr/>
            <p:nvPr/>
          </p:nvCxnSpPr>
          <p:spPr>
            <a:xfrm flipH="1" flipV="1">
              <a:off x="4517991" y="2996922"/>
              <a:ext cx="3313310" cy="1975895"/>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0" name="Right Bracket 19"/>
            <p:cNvSpPr/>
            <p:nvPr/>
          </p:nvSpPr>
          <p:spPr>
            <a:xfrm rot="18029811">
              <a:off x="6232942" y="1670201"/>
              <a:ext cx="220052" cy="4256529"/>
            </a:xfrm>
            <a:prstGeom prst="rightBracket">
              <a:avLst/>
            </a:prstGeom>
            <a:ln>
              <a:solidFill>
                <a:srgbClr val="CCCCCC"/>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339373"/>
              <a:endParaRPr lang="en-US" sz="800" dirty="0">
                <a:solidFill>
                  <a:prstClr val="black"/>
                </a:solidFill>
                <a:latin typeface="Arial"/>
              </a:endParaRPr>
            </a:p>
          </p:txBody>
        </p:sp>
        <p:grpSp>
          <p:nvGrpSpPr>
            <p:cNvPr id="21" name="Group 20"/>
            <p:cNvGrpSpPr/>
            <p:nvPr/>
          </p:nvGrpSpPr>
          <p:grpSpPr>
            <a:xfrm>
              <a:off x="5742254" y="3610660"/>
              <a:ext cx="513028" cy="437705"/>
              <a:chOff x="6885930" y="2511466"/>
              <a:chExt cx="768382" cy="655569"/>
            </a:xfrm>
          </p:grpSpPr>
          <p:sp>
            <p:nvSpPr>
              <p:cNvPr id="30" name="Oval 29"/>
              <p:cNvSpPr/>
              <p:nvPr/>
            </p:nvSpPr>
            <p:spPr>
              <a:xfrm>
                <a:off x="7020272" y="2564904"/>
                <a:ext cx="504056" cy="504056"/>
              </a:xfrm>
              <a:prstGeom prst="ellipse">
                <a:avLst/>
              </a:prstGeom>
              <a:solidFill>
                <a:srgbClr val="FFFFFF"/>
              </a:solidFill>
              <a:ln w="57150" cmpd="sng">
                <a:solidFill>
                  <a:srgbClr val="F2982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39373"/>
                <a:endParaRPr lang="en-US" sz="600" dirty="0">
                  <a:solidFill>
                    <a:prstClr val="black"/>
                  </a:solidFill>
                  <a:latin typeface="Helvetica Neue"/>
                </a:endParaRPr>
              </a:p>
            </p:txBody>
          </p:sp>
          <p:sp>
            <p:nvSpPr>
              <p:cNvPr id="31" name="Rectangle 30"/>
              <p:cNvSpPr/>
              <p:nvPr/>
            </p:nvSpPr>
            <p:spPr>
              <a:xfrm>
                <a:off x="6885930" y="2511466"/>
                <a:ext cx="768382" cy="655569"/>
              </a:xfrm>
              <a:prstGeom prst="rect">
                <a:avLst/>
              </a:prstGeom>
            </p:spPr>
            <p:txBody>
              <a:bodyPr wrap="none">
                <a:spAutoFit/>
              </a:bodyPr>
              <a:lstStyle/>
              <a:p>
                <a:pPr algn="ctr" defTabSz="339373"/>
                <a:r>
                  <a:rPr lang="en-US" sz="700" b="1" dirty="0">
                    <a:solidFill>
                      <a:prstClr val="black"/>
                    </a:solidFill>
                    <a:latin typeface="Helvetica Neue"/>
                    <a:cs typeface="Helvetica Neue"/>
                  </a:rPr>
                  <a:t>2</a:t>
                </a:r>
              </a:p>
            </p:txBody>
          </p:sp>
        </p:grpSp>
        <p:grpSp>
          <p:nvGrpSpPr>
            <p:cNvPr id="22" name="Group 21"/>
            <p:cNvGrpSpPr/>
            <p:nvPr/>
          </p:nvGrpSpPr>
          <p:grpSpPr>
            <a:xfrm>
              <a:off x="7775946" y="4841626"/>
              <a:ext cx="513027" cy="437705"/>
              <a:chOff x="6886010" y="2511466"/>
              <a:chExt cx="768380" cy="655569"/>
            </a:xfrm>
          </p:grpSpPr>
          <p:sp>
            <p:nvSpPr>
              <p:cNvPr id="28" name="Oval 27"/>
              <p:cNvSpPr/>
              <p:nvPr/>
            </p:nvSpPr>
            <p:spPr>
              <a:xfrm>
                <a:off x="7020272" y="2564904"/>
                <a:ext cx="504056" cy="504056"/>
              </a:xfrm>
              <a:prstGeom prst="ellipse">
                <a:avLst/>
              </a:prstGeom>
              <a:solidFill>
                <a:srgbClr val="FFFFFF"/>
              </a:solidFill>
              <a:ln w="57150" cmpd="sng">
                <a:solidFill>
                  <a:srgbClr val="F2982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39373"/>
                <a:endParaRPr lang="en-US" sz="600" dirty="0">
                  <a:solidFill>
                    <a:prstClr val="black"/>
                  </a:solidFill>
                  <a:latin typeface="Helvetica Neue"/>
                </a:endParaRPr>
              </a:p>
            </p:txBody>
          </p:sp>
          <p:sp>
            <p:nvSpPr>
              <p:cNvPr id="29" name="Rectangle 28"/>
              <p:cNvSpPr/>
              <p:nvPr/>
            </p:nvSpPr>
            <p:spPr>
              <a:xfrm>
                <a:off x="6886010" y="2511466"/>
                <a:ext cx="768380" cy="655569"/>
              </a:xfrm>
              <a:prstGeom prst="rect">
                <a:avLst/>
              </a:prstGeom>
            </p:spPr>
            <p:txBody>
              <a:bodyPr wrap="none">
                <a:spAutoFit/>
              </a:bodyPr>
              <a:lstStyle/>
              <a:p>
                <a:pPr algn="ctr" defTabSz="339373"/>
                <a:r>
                  <a:rPr lang="en-US" sz="700" b="1" dirty="0">
                    <a:solidFill>
                      <a:prstClr val="black"/>
                    </a:solidFill>
                    <a:latin typeface="Helvetica Neue"/>
                    <a:cs typeface="Helvetica Neue"/>
                  </a:rPr>
                  <a:t>3</a:t>
                </a:r>
              </a:p>
            </p:txBody>
          </p:sp>
        </p:grpSp>
        <p:grpSp>
          <p:nvGrpSpPr>
            <p:cNvPr id="23" name="Group 22"/>
            <p:cNvGrpSpPr/>
            <p:nvPr/>
          </p:nvGrpSpPr>
          <p:grpSpPr>
            <a:xfrm>
              <a:off x="4142021" y="2682222"/>
              <a:ext cx="513028" cy="437705"/>
              <a:chOff x="6886091" y="2511466"/>
              <a:chExt cx="768383" cy="655569"/>
            </a:xfrm>
          </p:grpSpPr>
          <p:sp>
            <p:nvSpPr>
              <p:cNvPr id="25" name="Oval 24"/>
              <p:cNvSpPr/>
              <p:nvPr/>
            </p:nvSpPr>
            <p:spPr>
              <a:xfrm>
                <a:off x="7020272" y="2564904"/>
                <a:ext cx="504056" cy="504056"/>
              </a:xfrm>
              <a:prstGeom prst="ellipse">
                <a:avLst/>
              </a:prstGeom>
              <a:solidFill>
                <a:srgbClr val="FFFFFF"/>
              </a:solidFill>
              <a:ln w="57150" cmpd="sng">
                <a:solidFill>
                  <a:srgbClr val="F2982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339373"/>
                <a:endParaRPr lang="en-US" sz="600" dirty="0">
                  <a:solidFill>
                    <a:prstClr val="black"/>
                  </a:solidFill>
                  <a:latin typeface="Helvetica Neue"/>
                </a:endParaRPr>
              </a:p>
            </p:txBody>
          </p:sp>
          <p:sp>
            <p:nvSpPr>
              <p:cNvPr id="26" name="Rectangle 25"/>
              <p:cNvSpPr/>
              <p:nvPr/>
            </p:nvSpPr>
            <p:spPr>
              <a:xfrm>
                <a:off x="6886091" y="2511466"/>
                <a:ext cx="768383" cy="655569"/>
              </a:xfrm>
              <a:prstGeom prst="rect">
                <a:avLst/>
              </a:prstGeom>
            </p:spPr>
            <p:txBody>
              <a:bodyPr wrap="none">
                <a:spAutoFit/>
              </a:bodyPr>
              <a:lstStyle/>
              <a:p>
                <a:pPr algn="ctr" defTabSz="339373"/>
                <a:r>
                  <a:rPr lang="en-US" sz="700" b="1" dirty="0">
                    <a:solidFill>
                      <a:prstClr val="black"/>
                    </a:solidFill>
                    <a:latin typeface="Helvetica Neue"/>
                    <a:cs typeface="Helvetica Neue"/>
                  </a:rPr>
                  <a:t>1</a:t>
                </a:r>
              </a:p>
            </p:txBody>
          </p:sp>
        </p:grpSp>
        <p:cxnSp>
          <p:nvCxnSpPr>
            <p:cNvPr id="24" name="Straight Connector 23"/>
            <p:cNvCxnSpPr/>
            <p:nvPr/>
          </p:nvCxnSpPr>
          <p:spPr>
            <a:xfrm flipH="1">
              <a:off x="6521214" y="3706633"/>
              <a:ext cx="99996" cy="69799"/>
            </a:xfrm>
            <a:prstGeom prst="line">
              <a:avLst/>
            </a:prstGeom>
            <a:ln w="28575" cmpd="sng">
              <a:solidFill>
                <a:srgbClr val="CCCCCC"/>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9002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AAA977"/>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solidFill>
                  <a:prstClr val="white"/>
                </a:solidFill>
                <a:latin typeface="Helvetica Neue"/>
              </a:rPr>
              <a:t>Application Services</a:t>
            </a:r>
          </a:p>
        </p:txBody>
      </p:sp>
      <p:sp>
        <p:nvSpPr>
          <p:cNvPr id="35" name="TextBox 34"/>
          <p:cNvSpPr txBox="1">
            <a:spLocks noChangeArrowheads="1"/>
          </p:cNvSpPr>
          <p:nvPr/>
        </p:nvSpPr>
        <p:spPr bwMode="auto">
          <a:xfrm>
            <a:off x="1974267" y="1419458"/>
            <a:ext cx="6492638" cy="10909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Fully-managed search service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Integrate fast and highly scalable search functionality into applications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Scales automatically: with increases in searchable data or as query rate changes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AWS manages hardware provisioning, data partitioning, and software </a:t>
            </a:r>
            <a:r>
              <a:rPr lang="en-US" sz="1200" dirty="0" smtClean="0">
                <a:solidFill>
                  <a:schemeClr val="tx1">
                    <a:lumMod val="75000"/>
                    <a:lumOff val="25000"/>
                  </a:schemeClr>
                </a:solidFill>
                <a:latin typeface="Helvetica Neue"/>
              </a:rPr>
              <a:t>patches</a:t>
            </a:r>
            <a:endParaRPr lang="en-US" sz="1200" dirty="0">
              <a:solidFill>
                <a:schemeClr val="tx1">
                  <a:lumMod val="75000"/>
                  <a:lumOff val="25000"/>
                </a:schemeClr>
              </a:solidFill>
              <a:latin typeface="Helvetica Neue"/>
            </a:endParaRPr>
          </a:p>
        </p:txBody>
      </p:sp>
      <p:sp>
        <p:nvSpPr>
          <p:cNvPr id="36" name="TextBox 35"/>
          <p:cNvSpPr txBox="1">
            <a:spLocks noChangeArrowheads="1"/>
          </p:cNvSpPr>
          <p:nvPr/>
        </p:nvSpPr>
        <p:spPr bwMode="auto">
          <a:xfrm>
            <a:off x="1974267" y="957891"/>
            <a:ext cx="25703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defRPr/>
            </a:pPr>
            <a:r>
              <a:rPr lang="en-US" b="1" dirty="0">
                <a:solidFill>
                  <a:schemeClr val="bg2">
                    <a:lumMod val="50000"/>
                  </a:schemeClr>
                </a:solidFill>
              </a:rPr>
              <a:t>Amazon </a:t>
            </a:r>
            <a:r>
              <a:rPr lang="en-US" b="1" dirty="0" err="1" smtClean="0">
                <a:solidFill>
                  <a:schemeClr val="bg2">
                    <a:lumMod val="50000"/>
                  </a:schemeClr>
                </a:solidFill>
              </a:rPr>
              <a:t>CloudSearch</a:t>
            </a:r>
            <a:endParaRPr lang="en-US" b="1" dirty="0">
              <a:solidFill>
                <a:schemeClr val="bg2">
                  <a:lumMod val="50000"/>
                </a:schemeClr>
              </a:solidFill>
            </a:endParaRPr>
          </a:p>
        </p:txBody>
      </p:sp>
      <p:pic>
        <p:nvPicPr>
          <p:cNvPr id="6" name="Picture 5"/>
          <p:cNvPicPr>
            <a:picLocks noChangeAspect="1"/>
          </p:cNvPicPr>
          <p:nvPr/>
        </p:nvPicPr>
        <p:blipFill>
          <a:blip r:embed="rId3"/>
          <a:stretch>
            <a:fillRect/>
          </a:stretch>
        </p:blipFill>
        <p:spPr>
          <a:xfrm>
            <a:off x="875635" y="925208"/>
            <a:ext cx="897950" cy="556398"/>
          </a:xfrm>
          <a:prstGeom prst="rect">
            <a:avLst/>
          </a:prstGeom>
        </p:spPr>
      </p:pic>
      <p:grpSp>
        <p:nvGrpSpPr>
          <p:cNvPr id="7" name="Group 6"/>
          <p:cNvGrpSpPr/>
          <p:nvPr/>
        </p:nvGrpSpPr>
        <p:grpSpPr>
          <a:xfrm>
            <a:off x="2687444" y="2564486"/>
            <a:ext cx="3794097" cy="2827223"/>
            <a:chOff x="-605842" y="560076"/>
            <a:chExt cx="9292041" cy="6920486"/>
          </a:xfrm>
        </p:grpSpPr>
        <p:grpSp>
          <p:nvGrpSpPr>
            <p:cNvPr id="8" name="Group 7"/>
            <p:cNvGrpSpPr/>
            <p:nvPr/>
          </p:nvGrpSpPr>
          <p:grpSpPr>
            <a:xfrm>
              <a:off x="582757" y="560076"/>
              <a:ext cx="7109297" cy="2913543"/>
              <a:chOff x="25523" y="432622"/>
              <a:chExt cx="7109297" cy="2913543"/>
            </a:xfrm>
          </p:grpSpPr>
          <p:pic>
            <p:nvPicPr>
              <p:cNvPr id="16" name="Picture 2" descr="C:\opt\odb\aws\data\3e\3227f7-8ea9-4921-90a3-f7b2b157934c\text3940-1-1-0-4-6-49-2-2-0-7-9-9.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44011" y="432622"/>
                <a:ext cx="2790809" cy="2250653"/>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6"/>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83198" y="1777306"/>
                <a:ext cx="883615" cy="770512"/>
              </a:xfrm>
              <a:prstGeom prst="rect">
                <a:avLst/>
              </a:prstGeom>
            </p:spPr>
          </p:pic>
          <p:cxnSp>
            <p:nvCxnSpPr>
              <p:cNvPr id="18" name="Straight Connector 17"/>
              <p:cNvCxnSpPr/>
              <p:nvPr/>
            </p:nvCxnSpPr>
            <p:spPr>
              <a:xfrm flipH="1">
                <a:off x="4344011" y="1621410"/>
                <a:ext cx="533024" cy="353088"/>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236993" y="2373407"/>
                <a:ext cx="533024" cy="353088"/>
              </a:xfrm>
              <a:prstGeom prst="line">
                <a:avLst/>
              </a:prstGeom>
              <a:ln w="38100" cmpd="sng">
                <a:solidFill>
                  <a:srgbClr val="004B91"/>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5583" y="2341658"/>
                <a:ext cx="988688" cy="1004507"/>
              </a:xfrm>
              <a:prstGeom prst="rect">
                <a:avLst/>
              </a:prstGeom>
            </p:spPr>
          </p:pic>
          <p:sp>
            <p:nvSpPr>
              <p:cNvPr id="21" name="TextBox 20"/>
              <p:cNvSpPr txBox="1"/>
              <p:nvPr/>
            </p:nvSpPr>
            <p:spPr>
              <a:xfrm>
                <a:off x="25523" y="767374"/>
                <a:ext cx="2026541" cy="1054727"/>
              </a:xfrm>
              <a:prstGeom prst="rect">
                <a:avLst/>
              </a:prstGeom>
              <a:noFill/>
              <a:ln>
                <a:noFill/>
              </a:ln>
            </p:spPr>
            <p:txBody>
              <a:bodyPr wrap="none" rtlCol="0">
                <a:spAutoFit/>
              </a:bodyPr>
              <a:lstStyle/>
              <a:p>
                <a:pPr algn="ctr" defTabSz="339373"/>
                <a:r>
                  <a:rPr lang="en-US" sz="1100" dirty="0">
                    <a:solidFill>
                      <a:srgbClr val="004B91"/>
                    </a:solidFill>
                    <a:latin typeface="Helvetica Neue"/>
                    <a:cs typeface="Comic Sans MS"/>
                  </a:rPr>
                  <a:t>Document</a:t>
                </a:r>
              </a:p>
              <a:p>
                <a:pPr algn="ctr" defTabSz="339373"/>
                <a:r>
                  <a:rPr lang="en-US" sz="1100" dirty="0">
                    <a:solidFill>
                      <a:srgbClr val="004B91"/>
                    </a:solidFill>
                    <a:latin typeface="Helvetica Neue"/>
                    <a:cs typeface="Comic Sans MS"/>
                  </a:rPr>
                  <a:t>Server </a:t>
                </a:r>
                <a:endParaRPr lang="en-US" sz="2000" dirty="0">
                  <a:solidFill>
                    <a:srgbClr val="004B91"/>
                  </a:solidFill>
                  <a:latin typeface="Helvetica Neue"/>
                  <a:cs typeface="Comic Sans MS"/>
                </a:endParaRPr>
              </a:p>
            </p:txBody>
          </p:sp>
          <p:pic>
            <p:nvPicPr>
              <p:cNvPr id="22" name="Picture 21"/>
              <p:cNvPicPr>
                <a:picLocks noChangeAspect="1"/>
              </p:cNvPicPr>
              <p:nvPr/>
            </p:nvPicPr>
            <p:blipFill>
              <a:blip r:embed="rId7"/>
              <a:stretch>
                <a:fillRect/>
              </a:stretch>
            </p:blipFill>
            <p:spPr>
              <a:xfrm rot="14422133" flipH="1" flipV="1">
                <a:off x="2082755" y="984532"/>
                <a:ext cx="1339744" cy="1371392"/>
              </a:xfrm>
              <a:prstGeom prst="rect">
                <a:avLst/>
              </a:prstGeom>
            </p:spPr>
          </p:pic>
        </p:grpSp>
        <p:pic>
          <p:nvPicPr>
            <p:cNvPr id="9" name="Picture 8" descr="iphone-toilet-results.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5842" y="2399867"/>
              <a:ext cx="4233912" cy="5080695"/>
            </a:xfrm>
            <a:prstGeom prst="rect">
              <a:avLst/>
            </a:prstGeom>
          </p:spPr>
        </p:pic>
        <p:cxnSp>
          <p:nvCxnSpPr>
            <p:cNvPr id="10" name="Straight Connector 9"/>
            <p:cNvCxnSpPr/>
            <p:nvPr/>
          </p:nvCxnSpPr>
          <p:spPr>
            <a:xfrm flipV="1">
              <a:off x="2529603" y="2458755"/>
              <a:ext cx="4295164" cy="2724108"/>
            </a:xfrm>
            <a:prstGeom prst="line">
              <a:avLst/>
            </a:prstGeom>
            <a:ln w="38100" cmpd="sng">
              <a:solidFill>
                <a:srgbClr val="004B9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01244" y="5534096"/>
              <a:ext cx="1606471" cy="640370"/>
            </a:xfrm>
            <a:prstGeom prst="rect">
              <a:avLst/>
            </a:prstGeom>
            <a:noFill/>
            <a:ln>
              <a:noFill/>
            </a:ln>
          </p:spPr>
          <p:txBody>
            <a:bodyPr wrap="none" rtlCol="0">
              <a:spAutoFit/>
            </a:bodyPr>
            <a:lstStyle/>
            <a:p>
              <a:pPr defTabSz="339373"/>
              <a:r>
                <a:rPr lang="en-US" sz="1100" dirty="0">
                  <a:solidFill>
                    <a:srgbClr val="004B91"/>
                  </a:solidFill>
                  <a:latin typeface="Helvetica Neue"/>
                  <a:cs typeface="Comic Sans MS"/>
                </a:rPr>
                <a:t>Results</a:t>
              </a:r>
              <a:endParaRPr lang="en-US" sz="2000" dirty="0">
                <a:solidFill>
                  <a:srgbClr val="004B91"/>
                </a:solidFill>
                <a:latin typeface="Helvetica Neue"/>
                <a:cs typeface="Comic Sans MS"/>
              </a:endParaRPr>
            </a:p>
          </p:txBody>
        </p:sp>
        <p:pic>
          <p:nvPicPr>
            <p:cNvPr id="12" name="Picture 11"/>
            <p:cNvPicPr>
              <a:picLocks noChangeAspect="1"/>
            </p:cNvPicPr>
            <p:nvPr/>
          </p:nvPicPr>
          <p:blipFill>
            <a:blip r:embed="rId7"/>
            <a:stretch>
              <a:fillRect/>
            </a:stretch>
          </p:blipFill>
          <p:spPr>
            <a:xfrm rot="17814332">
              <a:off x="3872802" y="4263876"/>
              <a:ext cx="1339744" cy="1371392"/>
            </a:xfrm>
            <a:prstGeom prst="rect">
              <a:avLst/>
            </a:prstGeom>
          </p:spPr>
        </p:pic>
        <p:pic>
          <p:nvPicPr>
            <p:cNvPr id="13" name="Picture 12"/>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70792" y="2622324"/>
              <a:ext cx="883615" cy="770512"/>
            </a:xfrm>
            <a:prstGeom prst="rect">
              <a:avLst/>
            </a:prstGeom>
          </p:spPr>
        </p:pic>
        <p:pic>
          <p:nvPicPr>
            <p:cNvPr id="14" name="Picture 13"/>
            <p:cNvPicPr>
              <a:picLocks noChangeAspect="1"/>
            </p:cNvPicPr>
            <p:nvPr/>
          </p:nvPicPr>
          <p:blipFill>
            <a:blip r:embed="rId7"/>
            <a:stretch>
              <a:fillRect/>
            </a:stretch>
          </p:blipFill>
          <p:spPr>
            <a:xfrm rot="15500051">
              <a:off x="5745621" y="3356223"/>
              <a:ext cx="1339744" cy="1371392"/>
            </a:xfrm>
            <a:prstGeom prst="rect">
              <a:avLst/>
            </a:prstGeom>
          </p:spPr>
        </p:pic>
        <p:sp>
          <p:nvSpPr>
            <p:cNvPr id="15" name="TextBox 14"/>
            <p:cNvSpPr txBox="1"/>
            <p:nvPr/>
          </p:nvSpPr>
          <p:spPr>
            <a:xfrm>
              <a:off x="7138617" y="3886430"/>
              <a:ext cx="1547582" cy="1054727"/>
            </a:xfrm>
            <a:prstGeom prst="rect">
              <a:avLst/>
            </a:prstGeom>
            <a:noFill/>
            <a:ln>
              <a:noFill/>
            </a:ln>
          </p:spPr>
          <p:txBody>
            <a:bodyPr wrap="none" rtlCol="0">
              <a:spAutoFit/>
            </a:bodyPr>
            <a:lstStyle/>
            <a:p>
              <a:pPr algn="ctr" defTabSz="339373"/>
              <a:r>
                <a:rPr lang="en-US" sz="1100" dirty="0">
                  <a:solidFill>
                    <a:srgbClr val="004B91"/>
                  </a:solidFill>
                  <a:latin typeface="Helvetica Neue"/>
                  <a:cs typeface="Comic Sans MS"/>
                </a:rPr>
                <a:t>Search</a:t>
              </a:r>
            </a:p>
            <a:p>
              <a:pPr algn="ctr" defTabSz="339373"/>
              <a:r>
                <a:rPr lang="en-US" sz="1100" dirty="0">
                  <a:solidFill>
                    <a:srgbClr val="004B91"/>
                  </a:solidFill>
                  <a:latin typeface="Helvetica Neue"/>
                  <a:cs typeface="Comic Sans MS"/>
                </a:rPr>
                <a:t>Server</a:t>
              </a:r>
            </a:p>
          </p:txBody>
        </p:sp>
      </p:grpSp>
    </p:spTree>
    <p:extLst>
      <p:ext uri="{BB962C8B-B14F-4D97-AF65-F5344CB8AC3E}">
        <p14:creationId xmlns:p14="http://schemas.microsoft.com/office/powerpoint/2010/main" val="15484655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807683" y="949295"/>
            <a:ext cx="2962606" cy="1512962"/>
          </a:xfrm>
          <a:prstGeom prst="rect">
            <a:avLst/>
          </a:prstGeom>
        </p:spPr>
      </p:pic>
      <p:grpSp>
        <p:nvGrpSpPr>
          <p:cNvPr id="20" name="Group 10"/>
          <p:cNvGrpSpPr>
            <a:grpSpLocks/>
          </p:cNvGrpSpPr>
          <p:nvPr/>
        </p:nvGrpSpPr>
        <p:grpSpPr bwMode="auto">
          <a:xfrm>
            <a:off x="683237" y="925513"/>
            <a:ext cx="950912" cy="866775"/>
            <a:chOff x="8035926" y="2997200"/>
            <a:chExt cx="534988" cy="487363"/>
          </a:xfrm>
        </p:grpSpPr>
        <p:sp>
          <p:nvSpPr>
            <p:cNvPr id="21" name="Rectangle 26"/>
            <p:cNvSpPr>
              <a:spLocks noChangeArrowheads="1"/>
            </p:cNvSpPr>
            <p:nvPr/>
          </p:nvSpPr>
          <p:spPr bwMode="auto">
            <a:xfrm>
              <a:off x="8416926" y="2997200"/>
              <a:ext cx="153988" cy="139700"/>
            </a:xfrm>
            <a:prstGeom prst="rect">
              <a:avLst/>
            </a:prstGeom>
            <a:solidFill>
              <a:srgbClr val="FFCD0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5" name="Rectangle 27"/>
            <p:cNvSpPr>
              <a:spLocks noChangeArrowheads="1"/>
            </p:cNvSpPr>
            <p:nvPr/>
          </p:nvSpPr>
          <p:spPr bwMode="auto">
            <a:xfrm>
              <a:off x="8416926" y="3170238"/>
              <a:ext cx="153988" cy="139700"/>
            </a:xfrm>
            <a:prstGeom prst="rect">
              <a:avLst/>
            </a:prstGeom>
            <a:solidFill>
              <a:srgbClr val="FFCD0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6" name="Rectangle 28"/>
            <p:cNvSpPr>
              <a:spLocks noChangeArrowheads="1"/>
            </p:cNvSpPr>
            <p:nvPr/>
          </p:nvSpPr>
          <p:spPr bwMode="auto">
            <a:xfrm>
              <a:off x="8416926" y="3343275"/>
              <a:ext cx="153988" cy="141288"/>
            </a:xfrm>
            <a:prstGeom prst="rect">
              <a:avLst/>
            </a:prstGeom>
            <a:solidFill>
              <a:srgbClr val="FFCD0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8" name="Rectangle 29"/>
            <p:cNvSpPr>
              <a:spLocks noChangeArrowheads="1"/>
            </p:cNvSpPr>
            <p:nvPr/>
          </p:nvSpPr>
          <p:spPr bwMode="auto">
            <a:xfrm>
              <a:off x="8229601" y="2997200"/>
              <a:ext cx="155575" cy="139700"/>
            </a:xfrm>
            <a:prstGeom prst="rect">
              <a:avLst/>
            </a:prstGeom>
            <a:solidFill>
              <a:srgbClr val="FFCD0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9" name="Rectangle 30"/>
            <p:cNvSpPr>
              <a:spLocks noChangeArrowheads="1"/>
            </p:cNvSpPr>
            <p:nvPr/>
          </p:nvSpPr>
          <p:spPr bwMode="auto">
            <a:xfrm>
              <a:off x="8035926" y="2997200"/>
              <a:ext cx="153988" cy="139700"/>
            </a:xfrm>
            <a:prstGeom prst="rect">
              <a:avLst/>
            </a:prstGeom>
            <a:solidFill>
              <a:srgbClr val="FFCD0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0" name="Rectangle 31"/>
            <p:cNvSpPr>
              <a:spLocks noChangeArrowheads="1"/>
            </p:cNvSpPr>
            <p:nvPr/>
          </p:nvSpPr>
          <p:spPr bwMode="auto">
            <a:xfrm>
              <a:off x="8035926" y="3170238"/>
              <a:ext cx="341313" cy="312738"/>
            </a:xfrm>
            <a:prstGeom prst="rect">
              <a:avLst/>
            </a:prstGeom>
            <a:solidFill>
              <a:srgbClr val="F8991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1" name="Rectangle 32"/>
            <p:cNvSpPr>
              <a:spLocks noChangeArrowheads="1"/>
            </p:cNvSpPr>
            <p:nvPr/>
          </p:nvSpPr>
          <p:spPr bwMode="auto">
            <a:xfrm>
              <a:off x="8416926" y="2997200"/>
              <a:ext cx="153988" cy="139700"/>
            </a:xfrm>
            <a:prstGeom prst="rect">
              <a:avLst/>
            </a:prstGeom>
            <a:solidFill>
              <a:srgbClr val="F8991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2" name="Rectangle 33"/>
            <p:cNvSpPr>
              <a:spLocks noChangeArrowheads="1"/>
            </p:cNvSpPr>
            <p:nvPr/>
          </p:nvSpPr>
          <p:spPr bwMode="auto">
            <a:xfrm>
              <a:off x="8416926" y="3170238"/>
              <a:ext cx="153988" cy="139700"/>
            </a:xfrm>
            <a:prstGeom prst="rect">
              <a:avLst/>
            </a:prstGeom>
            <a:solidFill>
              <a:srgbClr val="F798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3" name="Rectangle 34"/>
            <p:cNvSpPr>
              <a:spLocks noChangeArrowheads="1"/>
            </p:cNvSpPr>
            <p:nvPr/>
          </p:nvSpPr>
          <p:spPr bwMode="auto">
            <a:xfrm>
              <a:off x="8416926" y="3343275"/>
              <a:ext cx="153988" cy="141288"/>
            </a:xfrm>
            <a:prstGeom prst="rect">
              <a:avLst/>
            </a:prstGeom>
            <a:solidFill>
              <a:srgbClr val="F798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4" name="Rectangle 35"/>
            <p:cNvSpPr>
              <a:spLocks noChangeArrowheads="1"/>
            </p:cNvSpPr>
            <p:nvPr/>
          </p:nvSpPr>
          <p:spPr bwMode="auto">
            <a:xfrm>
              <a:off x="8221663" y="2997200"/>
              <a:ext cx="153988" cy="139700"/>
            </a:xfrm>
            <a:prstGeom prst="rect">
              <a:avLst/>
            </a:prstGeom>
            <a:solidFill>
              <a:srgbClr val="F798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7" name="Rectangle 36"/>
            <p:cNvSpPr>
              <a:spLocks noChangeArrowheads="1"/>
            </p:cNvSpPr>
            <p:nvPr/>
          </p:nvSpPr>
          <p:spPr bwMode="auto">
            <a:xfrm>
              <a:off x="8035926" y="2997200"/>
              <a:ext cx="153988" cy="139700"/>
            </a:xfrm>
            <a:prstGeom prst="rect">
              <a:avLst/>
            </a:prstGeom>
            <a:solidFill>
              <a:srgbClr val="F8991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grpSp>
      <p:sp>
        <p:nvSpPr>
          <p:cNvPr id="27" name="Rectangle 26"/>
          <p:cNvSpPr/>
          <p:nvPr/>
        </p:nvSpPr>
        <p:spPr>
          <a:xfrm>
            <a:off x="196" y="72761"/>
            <a:ext cx="4305905" cy="453571"/>
          </a:xfrm>
          <a:prstGeom prst="rect">
            <a:avLst/>
          </a:prstGeom>
          <a:solidFill>
            <a:srgbClr val="F29826"/>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solidFill>
                  <a:prstClr val="white"/>
                </a:solidFill>
                <a:latin typeface="Helvetica Neue"/>
              </a:rPr>
              <a:t>Parallel Processing</a:t>
            </a:r>
          </a:p>
        </p:txBody>
      </p:sp>
      <p:sp>
        <p:nvSpPr>
          <p:cNvPr id="35" name="TextBox 34"/>
          <p:cNvSpPr txBox="1">
            <a:spLocks noChangeArrowheads="1"/>
          </p:cNvSpPr>
          <p:nvPr/>
        </p:nvSpPr>
        <p:spPr bwMode="auto">
          <a:xfrm>
            <a:off x="1974267" y="1419458"/>
            <a:ext cx="6492638" cy="3257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Managed </a:t>
            </a:r>
            <a:r>
              <a:rPr lang="en-US" sz="1200" dirty="0" err="1">
                <a:solidFill>
                  <a:schemeClr val="tx1">
                    <a:lumMod val="75000"/>
                    <a:lumOff val="25000"/>
                  </a:schemeClr>
                </a:solidFill>
                <a:latin typeface="Helvetica Neue"/>
              </a:rPr>
              <a:t>Hadoop</a:t>
            </a:r>
            <a:r>
              <a:rPr lang="en-US" sz="1200" dirty="0">
                <a:solidFill>
                  <a:schemeClr val="tx1">
                    <a:lumMod val="75000"/>
                    <a:lumOff val="25000"/>
                  </a:schemeClr>
                </a:solidFill>
                <a:latin typeface="Helvetica Neue"/>
              </a:rPr>
              <a:t> </a:t>
            </a:r>
            <a:r>
              <a:rPr lang="en-US" sz="1200" dirty="0" smtClean="0">
                <a:solidFill>
                  <a:schemeClr val="tx1">
                    <a:lumMod val="75000"/>
                    <a:lumOff val="25000"/>
                  </a:schemeClr>
                </a:solidFill>
                <a:latin typeface="Helvetica Neue"/>
              </a:rPr>
              <a:t>0.20.205 through 2.2 </a:t>
            </a:r>
            <a:r>
              <a:rPr lang="en-US" sz="1200" dirty="0">
                <a:solidFill>
                  <a:schemeClr val="tx1">
                    <a:lumMod val="75000"/>
                    <a:lumOff val="25000"/>
                  </a:schemeClr>
                </a:solidFill>
                <a:latin typeface="Helvetica Neue"/>
              </a:rPr>
              <a:t>infrastructure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Reduces complexity of </a:t>
            </a:r>
            <a:r>
              <a:rPr lang="en-US" sz="1200" dirty="0" err="1">
                <a:solidFill>
                  <a:schemeClr val="tx1">
                    <a:lumMod val="75000"/>
                    <a:lumOff val="25000"/>
                  </a:schemeClr>
                </a:solidFill>
                <a:latin typeface="Helvetica Neue"/>
              </a:rPr>
              <a:t>Hadoop</a:t>
            </a:r>
            <a:r>
              <a:rPr lang="en-US" sz="1200" dirty="0">
                <a:solidFill>
                  <a:schemeClr val="tx1">
                    <a:lumMod val="75000"/>
                    <a:lumOff val="25000"/>
                  </a:schemeClr>
                </a:solidFill>
                <a:latin typeface="Helvetica Neue"/>
              </a:rPr>
              <a:t> management</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Handles node provisioning, customization, and shutdown</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Tunes </a:t>
            </a:r>
            <a:r>
              <a:rPr lang="en-US" sz="1200" dirty="0" err="1">
                <a:solidFill>
                  <a:schemeClr val="tx1">
                    <a:lumMod val="75000"/>
                    <a:lumOff val="25000"/>
                  </a:schemeClr>
                </a:solidFill>
                <a:latin typeface="Helvetica Neue"/>
              </a:rPr>
              <a:t>Hadoop</a:t>
            </a:r>
            <a:r>
              <a:rPr lang="en-US" sz="1200" dirty="0">
                <a:solidFill>
                  <a:schemeClr val="tx1">
                    <a:lumMod val="75000"/>
                    <a:lumOff val="25000"/>
                  </a:schemeClr>
                </a:solidFill>
                <a:latin typeface="Helvetica Neue"/>
              </a:rPr>
              <a:t> to your hardware and network</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Provides tools to debug and monitor your </a:t>
            </a:r>
            <a:r>
              <a:rPr lang="en-US" sz="1200" dirty="0" err="1">
                <a:solidFill>
                  <a:schemeClr val="tx1">
                    <a:lumMod val="75000"/>
                    <a:lumOff val="25000"/>
                  </a:schemeClr>
                </a:solidFill>
                <a:latin typeface="Helvetica Neue"/>
              </a:rPr>
              <a:t>Hadoop</a:t>
            </a:r>
            <a:r>
              <a:rPr lang="en-US" sz="1200" dirty="0">
                <a:solidFill>
                  <a:schemeClr val="tx1">
                    <a:lumMod val="75000"/>
                    <a:lumOff val="25000"/>
                  </a:schemeClr>
                </a:solidFill>
                <a:latin typeface="Helvetica Neue"/>
              </a:rPr>
              <a:t> clusters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Provides tight integration with AWS services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Optimized for Amazon Simple Storage Service (S3)</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EC2 integration with automatic re-provisioning on node failure</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Cluster monitoring/alarming through </a:t>
            </a:r>
            <a:r>
              <a:rPr lang="en-US" sz="1200" dirty="0" err="1">
                <a:solidFill>
                  <a:schemeClr val="tx1">
                    <a:lumMod val="75000"/>
                    <a:lumOff val="25000"/>
                  </a:schemeClr>
                </a:solidFill>
                <a:latin typeface="Helvetica Neue"/>
              </a:rPr>
              <a:t>CloudWatch</a:t>
            </a:r>
            <a:endParaRPr lang="en-US" sz="12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Leverages significant operational experience </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Monitor thousands of clusters per day</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Use cases span from University students to Fortune 50</a:t>
            </a:r>
          </a:p>
        </p:txBody>
      </p:sp>
      <p:sp>
        <p:nvSpPr>
          <p:cNvPr id="36" name="TextBox 35"/>
          <p:cNvSpPr txBox="1">
            <a:spLocks noChangeArrowheads="1"/>
          </p:cNvSpPr>
          <p:nvPr/>
        </p:nvSpPr>
        <p:spPr bwMode="auto">
          <a:xfrm>
            <a:off x="1974267" y="957891"/>
            <a:ext cx="398057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F29826"/>
                </a:solidFill>
              </a:rPr>
              <a:t>Amazon Elastic </a:t>
            </a:r>
            <a:r>
              <a:rPr lang="en-US" b="1" dirty="0" err="1">
                <a:solidFill>
                  <a:srgbClr val="F29826"/>
                </a:solidFill>
              </a:rPr>
              <a:t>MapReduce</a:t>
            </a:r>
            <a:r>
              <a:rPr lang="en-US" b="1" dirty="0">
                <a:solidFill>
                  <a:srgbClr val="F29826"/>
                </a:solidFill>
              </a:rPr>
              <a:t> (EMR)</a:t>
            </a:r>
          </a:p>
        </p:txBody>
      </p:sp>
    </p:spTree>
    <p:extLst>
      <p:ext uri="{BB962C8B-B14F-4D97-AF65-F5344CB8AC3E}">
        <p14:creationId xmlns:p14="http://schemas.microsoft.com/office/powerpoint/2010/main" val="12391966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err="1" smtClean="0"/>
              <a:t>aws</a:t>
            </a:r>
            <a:r>
              <a:rPr lang="en-IN" dirty="0" smtClean="0"/>
              <a:t> account creation process</a:t>
            </a:r>
          </a:p>
          <a:p>
            <a:r>
              <a:rPr lang="en-IN" smtClean="0"/>
              <a:t>arn</a:t>
            </a:r>
            <a:endParaRPr lang="en-IN" dirty="0" smtClean="0"/>
          </a:p>
          <a:p>
            <a:endParaRPr lang="en-IN" dirty="0"/>
          </a:p>
        </p:txBody>
      </p:sp>
    </p:spTree>
    <p:extLst>
      <p:ext uri="{BB962C8B-B14F-4D97-AF65-F5344CB8AC3E}">
        <p14:creationId xmlns:p14="http://schemas.microsoft.com/office/powerpoint/2010/main" val="3323497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9"/>
          <p:cNvSpPr/>
          <p:nvPr/>
        </p:nvSpPr>
        <p:spPr>
          <a:xfrm>
            <a:off x="766572" y="680150"/>
            <a:ext cx="7840980" cy="2631948"/>
          </a:xfrm>
          <a:custGeom>
            <a:avLst/>
            <a:gdLst/>
            <a:ahLst/>
            <a:cxnLst/>
            <a:rect l="l" t="t" r="r" b="b"/>
            <a:pathLst>
              <a:path w="7840980" h="2631948">
                <a:moveTo>
                  <a:pt x="4572" y="2627376"/>
                </a:moveTo>
                <a:lnTo>
                  <a:pt x="7836408" y="2627376"/>
                </a:lnTo>
                <a:moveTo>
                  <a:pt x="4572" y="1754124"/>
                </a:moveTo>
                <a:lnTo>
                  <a:pt x="7836408" y="1754124"/>
                </a:lnTo>
                <a:moveTo>
                  <a:pt x="4572" y="879348"/>
                </a:moveTo>
                <a:lnTo>
                  <a:pt x="7836408" y="879348"/>
                </a:lnTo>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3" name="object 20"/>
          <p:cNvSpPr/>
          <p:nvPr/>
        </p:nvSpPr>
        <p:spPr>
          <a:xfrm>
            <a:off x="766572" y="4177730"/>
            <a:ext cx="7840980" cy="9144"/>
          </a:xfrm>
          <a:custGeom>
            <a:avLst/>
            <a:gdLst/>
            <a:ahLst/>
            <a:cxnLst/>
            <a:rect l="l" t="t" r="r" b="b"/>
            <a:pathLst>
              <a:path w="7840980" h="9144">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4" name="object 21"/>
          <p:cNvSpPr/>
          <p:nvPr/>
        </p:nvSpPr>
        <p:spPr>
          <a:xfrm>
            <a:off x="766572" y="4177730"/>
            <a:ext cx="7840980" cy="77724"/>
          </a:xfrm>
          <a:custGeom>
            <a:avLst/>
            <a:gdLst/>
            <a:ahLst/>
            <a:cxnLst/>
            <a:rect l="l" t="t" r="r" b="b"/>
            <a:pathLst>
              <a:path w="7840980" h="77724">
                <a:moveTo>
                  <a:pt x="4572" y="4572"/>
                </a:moveTo>
                <a:lnTo>
                  <a:pt x="4572" y="73152"/>
                </a:lnTo>
                <a:moveTo>
                  <a:pt x="330708" y="4572"/>
                </a:moveTo>
                <a:lnTo>
                  <a:pt x="330708" y="73152"/>
                </a:lnTo>
                <a:moveTo>
                  <a:pt x="656844" y="4572"/>
                </a:moveTo>
                <a:lnTo>
                  <a:pt x="656844" y="73152"/>
                </a:lnTo>
                <a:moveTo>
                  <a:pt x="982979" y="4572"/>
                </a:moveTo>
                <a:lnTo>
                  <a:pt x="982979" y="73152"/>
                </a:lnTo>
                <a:moveTo>
                  <a:pt x="1309116" y="4572"/>
                </a:moveTo>
                <a:lnTo>
                  <a:pt x="1309116" y="73152"/>
                </a:lnTo>
                <a:moveTo>
                  <a:pt x="1635252" y="4572"/>
                </a:moveTo>
                <a:lnTo>
                  <a:pt x="1635252" y="73152"/>
                </a:lnTo>
                <a:moveTo>
                  <a:pt x="1962912" y="4572"/>
                </a:moveTo>
                <a:lnTo>
                  <a:pt x="1962912" y="73152"/>
                </a:lnTo>
                <a:moveTo>
                  <a:pt x="2289048" y="4572"/>
                </a:moveTo>
                <a:lnTo>
                  <a:pt x="2289048" y="73152"/>
                </a:lnTo>
                <a:moveTo>
                  <a:pt x="2615184" y="4572"/>
                </a:moveTo>
                <a:lnTo>
                  <a:pt x="2615184" y="73152"/>
                </a:lnTo>
                <a:moveTo>
                  <a:pt x="2941320" y="4572"/>
                </a:moveTo>
                <a:lnTo>
                  <a:pt x="2941320" y="73152"/>
                </a:lnTo>
                <a:moveTo>
                  <a:pt x="3267456" y="4572"/>
                </a:moveTo>
                <a:lnTo>
                  <a:pt x="3267456" y="73152"/>
                </a:lnTo>
                <a:moveTo>
                  <a:pt x="3593592" y="4572"/>
                </a:moveTo>
                <a:lnTo>
                  <a:pt x="3593592" y="73152"/>
                </a:lnTo>
                <a:moveTo>
                  <a:pt x="3921252" y="4572"/>
                </a:moveTo>
                <a:lnTo>
                  <a:pt x="3921252" y="73152"/>
                </a:lnTo>
                <a:moveTo>
                  <a:pt x="4247388" y="4572"/>
                </a:moveTo>
                <a:lnTo>
                  <a:pt x="4247388" y="73152"/>
                </a:lnTo>
                <a:moveTo>
                  <a:pt x="4573524" y="4572"/>
                </a:moveTo>
                <a:lnTo>
                  <a:pt x="4573524" y="73152"/>
                </a:lnTo>
                <a:moveTo>
                  <a:pt x="4899660" y="4572"/>
                </a:moveTo>
                <a:lnTo>
                  <a:pt x="4899660" y="73152"/>
                </a:lnTo>
                <a:moveTo>
                  <a:pt x="5225796" y="4572"/>
                </a:moveTo>
                <a:lnTo>
                  <a:pt x="5225796" y="73152"/>
                </a:lnTo>
                <a:moveTo>
                  <a:pt x="5551932" y="4572"/>
                </a:moveTo>
                <a:lnTo>
                  <a:pt x="5551932" y="73152"/>
                </a:lnTo>
                <a:moveTo>
                  <a:pt x="5878068" y="4572"/>
                </a:moveTo>
                <a:lnTo>
                  <a:pt x="5878068" y="73152"/>
                </a:lnTo>
                <a:moveTo>
                  <a:pt x="6205728" y="4572"/>
                </a:moveTo>
                <a:lnTo>
                  <a:pt x="6205728" y="73152"/>
                </a:lnTo>
                <a:moveTo>
                  <a:pt x="6531864" y="4572"/>
                </a:moveTo>
                <a:lnTo>
                  <a:pt x="6531864" y="73152"/>
                </a:lnTo>
                <a:moveTo>
                  <a:pt x="6858000" y="4572"/>
                </a:moveTo>
                <a:lnTo>
                  <a:pt x="6858000" y="73152"/>
                </a:lnTo>
                <a:moveTo>
                  <a:pt x="7184135" y="4572"/>
                </a:moveTo>
                <a:lnTo>
                  <a:pt x="7184135" y="73152"/>
                </a:lnTo>
                <a:moveTo>
                  <a:pt x="7510271" y="4572"/>
                </a:moveTo>
                <a:lnTo>
                  <a:pt x="7510271" y="73152"/>
                </a:lnTo>
                <a:moveTo>
                  <a:pt x="7836408" y="4572"/>
                </a:moveTo>
                <a:lnTo>
                  <a:pt x="7836408" y="7315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61862"/>
            <a:ext cx="7880604" cy="3369564"/>
          </a:xfrm>
          <a:prstGeom prst="rect">
            <a:avLst/>
          </a:prstGeom>
        </p:spPr>
      </p:pic>
      <p:sp>
        <p:nvSpPr>
          <p:cNvPr id="6" name="text 1"/>
          <p:cNvSpPr txBox="1"/>
          <p:nvPr/>
        </p:nvSpPr>
        <p:spPr>
          <a:xfrm>
            <a:off x="70713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0</a:t>
            </a:r>
            <a:endParaRPr sz="1800">
              <a:solidFill>
                <a:schemeClr val="accent2">
                  <a:lumMod val="75000"/>
                </a:schemeClr>
              </a:solidFill>
              <a:latin typeface="Arial"/>
              <a:cs typeface="Arial"/>
            </a:endParaRPr>
          </a:p>
        </p:txBody>
      </p:sp>
      <p:sp>
        <p:nvSpPr>
          <p:cNvPr id="7" name="text 1"/>
          <p:cNvSpPr txBox="1"/>
          <p:nvPr/>
        </p:nvSpPr>
        <p:spPr>
          <a:xfrm>
            <a:off x="1033576"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1</a:t>
            </a:r>
            <a:endParaRPr sz="1800">
              <a:solidFill>
                <a:schemeClr val="accent2">
                  <a:lumMod val="75000"/>
                </a:schemeClr>
              </a:solidFill>
              <a:latin typeface="Arial"/>
              <a:cs typeface="Arial"/>
            </a:endParaRPr>
          </a:p>
        </p:txBody>
      </p:sp>
      <p:sp>
        <p:nvSpPr>
          <p:cNvPr id="8" name="text 1"/>
          <p:cNvSpPr txBox="1"/>
          <p:nvPr/>
        </p:nvSpPr>
        <p:spPr>
          <a:xfrm>
            <a:off x="1360043"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2</a:t>
            </a:r>
            <a:endParaRPr sz="1800">
              <a:solidFill>
                <a:schemeClr val="accent2">
                  <a:lumMod val="75000"/>
                </a:schemeClr>
              </a:solidFill>
              <a:latin typeface="Arial"/>
              <a:cs typeface="Arial"/>
            </a:endParaRPr>
          </a:p>
        </p:txBody>
      </p:sp>
      <p:sp>
        <p:nvSpPr>
          <p:cNvPr id="9" name="text 1"/>
          <p:cNvSpPr txBox="1"/>
          <p:nvPr/>
        </p:nvSpPr>
        <p:spPr>
          <a:xfrm>
            <a:off x="1686432"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3</a:t>
            </a:r>
            <a:endParaRPr sz="1800">
              <a:solidFill>
                <a:schemeClr val="accent2">
                  <a:lumMod val="75000"/>
                </a:schemeClr>
              </a:solidFill>
              <a:latin typeface="Arial"/>
              <a:cs typeface="Arial"/>
            </a:endParaRPr>
          </a:p>
        </p:txBody>
      </p:sp>
      <p:sp>
        <p:nvSpPr>
          <p:cNvPr id="10" name="text 1"/>
          <p:cNvSpPr txBox="1"/>
          <p:nvPr/>
        </p:nvSpPr>
        <p:spPr>
          <a:xfrm>
            <a:off x="201295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4</a:t>
            </a:r>
            <a:endParaRPr sz="1800">
              <a:solidFill>
                <a:schemeClr val="accent2">
                  <a:lumMod val="75000"/>
                </a:schemeClr>
              </a:solidFill>
              <a:latin typeface="Arial"/>
              <a:cs typeface="Arial"/>
            </a:endParaRPr>
          </a:p>
        </p:txBody>
      </p:sp>
      <p:sp>
        <p:nvSpPr>
          <p:cNvPr id="11" name="text 1"/>
          <p:cNvSpPr txBox="1"/>
          <p:nvPr/>
        </p:nvSpPr>
        <p:spPr>
          <a:xfrm>
            <a:off x="233934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5</a:t>
            </a:r>
            <a:endParaRPr sz="1800">
              <a:solidFill>
                <a:schemeClr val="accent2">
                  <a:lumMod val="75000"/>
                </a:schemeClr>
              </a:solidFill>
              <a:latin typeface="Arial"/>
              <a:cs typeface="Arial"/>
            </a:endParaRPr>
          </a:p>
        </p:txBody>
      </p:sp>
      <p:sp>
        <p:nvSpPr>
          <p:cNvPr id="12" name="text 1"/>
          <p:cNvSpPr txBox="1"/>
          <p:nvPr/>
        </p:nvSpPr>
        <p:spPr>
          <a:xfrm>
            <a:off x="2665730"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6</a:t>
            </a:r>
            <a:endParaRPr sz="1800">
              <a:solidFill>
                <a:schemeClr val="accent2">
                  <a:lumMod val="75000"/>
                </a:schemeClr>
              </a:solidFill>
              <a:latin typeface="Arial"/>
              <a:cs typeface="Arial"/>
            </a:endParaRPr>
          </a:p>
        </p:txBody>
      </p:sp>
      <p:sp>
        <p:nvSpPr>
          <p:cNvPr id="13" name="text 1"/>
          <p:cNvSpPr txBox="1"/>
          <p:nvPr/>
        </p:nvSpPr>
        <p:spPr>
          <a:xfrm>
            <a:off x="299224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7</a:t>
            </a:r>
            <a:endParaRPr sz="1800">
              <a:solidFill>
                <a:schemeClr val="accent2">
                  <a:lumMod val="75000"/>
                </a:schemeClr>
              </a:solidFill>
              <a:latin typeface="Arial"/>
              <a:cs typeface="Arial"/>
            </a:endParaRPr>
          </a:p>
        </p:txBody>
      </p:sp>
      <p:sp>
        <p:nvSpPr>
          <p:cNvPr id="14" name="text 1"/>
          <p:cNvSpPr txBox="1"/>
          <p:nvPr/>
        </p:nvSpPr>
        <p:spPr>
          <a:xfrm>
            <a:off x="3318637" y="4322219"/>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8</a:t>
            </a:r>
            <a:endParaRPr sz="1800">
              <a:solidFill>
                <a:schemeClr val="accent2">
                  <a:lumMod val="75000"/>
                </a:schemeClr>
              </a:solidFill>
              <a:latin typeface="Arial"/>
              <a:cs typeface="Arial"/>
            </a:endParaRPr>
          </a:p>
        </p:txBody>
      </p:sp>
      <p:sp>
        <p:nvSpPr>
          <p:cNvPr id="15" name="text 1"/>
          <p:cNvSpPr txBox="1"/>
          <p:nvPr/>
        </p:nvSpPr>
        <p:spPr>
          <a:xfrm>
            <a:off x="3645153" y="4322219"/>
            <a:ext cx="4780861" cy="535531"/>
          </a:xfrm>
          <a:prstGeom prst="rect">
            <a:avLst/>
          </a:prstGeom>
        </p:spPr>
        <p:txBody>
          <a:bodyPr vert="horz" wrap="none" lIns="0" tIns="0" rIns="0" bIns="0" rtlCol="0">
            <a:spAutoFit/>
          </a:bodyPr>
          <a:lstStyle/>
          <a:p>
            <a:pPr marL="0">
              <a:lnSpc>
                <a:spcPct val="100000"/>
              </a:lnSpc>
            </a:pPr>
            <a:r>
              <a:rPr sz="1680" spc="10" dirty="0">
                <a:solidFill>
                  <a:schemeClr val="accent2">
                    <a:lumMod val="75000"/>
                  </a:schemeClr>
                </a:solidFill>
                <a:latin typeface="Arial"/>
                <a:cs typeface="Arial"/>
              </a:rPr>
              <a:t>9   10 11 12 13 14 15 16 17 18 19 20 21 22 23 24</a:t>
            </a:r>
            <a:endParaRPr sz="1600">
              <a:solidFill>
                <a:schemeClr val="accent2">
                  <a:lumMod val="75000"/>
                </a:schemeClr>
              </a:solidFill>
              <a:latin typeface="Arial"/>
              <a:cs typeface="Arial"/>
            </a:endParaRPr>
          </a:p>
          <a:p>
            <a:pPr marL="407797">
              <a:lnSpc>
                <a:spcPct val="100000"/>
              </a:lnSpc>
            </a:pPr>
            <a:r>
              <a:rPr sz="1800" b="1" spc="10" dirty="0">
                <a:solidFill>
                  <a:schemeClr val="accent2">
                    <a:lumMod val="75000"/>
                  </a:schemeClr>
                </a:solidFill>
                <a:latin typeface="Arial"/>
                <a:cs typeface="Arial"/>
              </a:rPr>
              <a:t>Hour  of  day</a:t>
            </a:r>
            <a:endParaRPr sz="1800">
              <a:solidFill>
                <a:schemeClr val="accent2">
                  <a:lumMod val="75000"/>
                </a:schemeClr>
              </a:solidFill>
              <a:latin typeface="Arial"/>
              <a:cs typeface="Arial"/>
            </a:endParaRPr>
          </a:p>
        </p:txBody>
      </p:sp>
      <p:sp>
        <p:nvSpPr>
          <p:cNvPr id="16" name="text 1"/>
          <p:cNvSpPr txBox="1"/>
          <p:nvPr/>
        </p:nvSpPr>
        <p:spPr>
          <a:xfrm rot="-5400000">
            <a:off x="-43599" y="2265193"/>
            <a:ext cx="1336263" cy="276999"/>
          </a:xfrm>
          <a:prstGeom prst="rect">
            <a:avLst/>
          </a:prstGeom>
        </p:spPr>
        <p:txBody>
          <a:bodyPr vert="horz" wrap="none" lIns="0" tIns="0" rIns="0" bIns="0" rtlCol="0">
            <a:spAutoFit/>
          </a:bodyPr>
          <a:lstStyle/>
          <a:p>
            <a:pPr marL="0">
              <a:lnSpc>
                <a:spcPct val="100000"/>
              </a:lnSpc>
            </a:pPr>
            <a:r>
              <a:rPr sz="1800" b="1" spc="10" dirty="0">
                <a:solidFill>
                  <a:schemeClr val="accent2">
                    <a:lumMod val="75000"/>
                  </a:schemeClr>
                </a:solidFill>
                <a:latin typeface="Arial"/>
                <a:cs typeface="Arial"/>
              </a:rPr>
              <a:t>Server  load</a:t>
            </a:r>
            <a:endParaRPr sz="1800">
              <a:solidFill>
                <a:schemeClr val="accent2">
                  <a:lumMod val="75000"/>
                </a:schemeClr>
              </a:solidFill>
              <a:latin typeface="Arial"/>
              <a:cs typeface="Arial"/>
            </a:endParaRPr>
          </a:p>
        </p:txBody>
      </p:sp>
      <p:sp>
        <p:nvSpPr>
          <p:cNvPr id="17" name="object 22"/>
          <p:cNvSpPr/>
          <p:nvPr/>
        </p:nvSpPr>
        <p:spPr>
          <a:xfrm>
            <a:off x="781812" y="2376362"/>
            <a:ext cx="7838187" cy="57912"/>
          </a:xfrm>
          <a:custGeom>
            <a:avLst/>
            <a:gdLst/>
            <a:ahLst/>
            <a:cxnLst/>
            <a:rect l="l" t="t" r="r" b="b"/>
            <a:pathLst>
              <a:path w="7838187" h="57912">
                <a:moveTo>
                  <a:pt x="28956" y="28956"/>
                </a:moveTo>
                <a:lnTo>
                  <a:pt x="7809230" y="28956"/>
                </a:lnTo>
              </a:path>
            </a:pathLst>
          </a:custGeom>
          <a:ln w="57912">
            <a:solidFill>
              <a:srgbClr val="FF0000"/>
            </a:solidFill>
          </a:ln>
        </p:spPr>
        <p:txBody>
          <a:bodyPr wrap="square" lIns="0" tIns="0" rIns="0" bIns="0" rtlCol="0">
            <a:noAutofit/>
          </a:bodyPr>
          <a:lstStyle/>
          <a:p>
            <a:endParaRPr>
              <a:solidFill>
                <a:schemeClr val="accent2">
                  <a:lumMod val="75000"/>
                </a:schemeClr>
              </a:solidFill>
            </a:endParaRPr>
          </a:p>
        </p:txBody>
      </p:sp>
      <p:sp>
        <p:nvSpPr>
          <p:cNvPr id="18" name="text 1"/>
          <p:cNvSpPr txBox="1"/>
          <p:nvPr/>
        </p:nvSpPr>
        <p:spPr>
          <a:xfrm>
            <a:off x="6633718" y="2124774"/>
            <a:ext cx="1876989"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Calibri"/>
                <a:cs typeface="Calibri"/>
              </a:rPr>
              <a:t>Capacity of 1 server</a:t>
            </a:r>
            <a:endParaRPr sz="1800">
              <a:solidFill>
                <a:schemeClr val="accent2">
                  <a:lumMod val="75000"/>
                </a:schemeClr>
              </a:solidFill>
              <a:latin typeface="Calibri"/>
              <a:cs typeface="Calibri"/>
            </a:endParaRPr>
          </a:p>
        </p:txBody>
      </p:sp>
      <p:sp>
        <p:nvSpPr>
          <p:cNvPr id="19" name="object 23"/>
          <p:cNvSpPr/>
          <p:nvPr/>
        </p:nvSpPr>
        <p:spPr>
          <a:xfrm>
            <a:off x="781812" y="669482"/>
            <a:ext cx="7838187" cy="57912"/>
          </a:xfrm>
          <a:custGeom>
            <a:avLst/>
            <a:gdLst/>
            <a:ahLst/>
            <a:cxnLst/>
            <a:rect l="l" t="t" r="r" b="b"/>
            <a:pathLst>
              <a:path w="7838187" h="57912">
                <a:moveTo>
                  <a:pt x="28956" y="28956"/>
                </a:moveTo>
                <a:lnTo>
                  <a:pt x="7809230" y="28956"/>
                </a:lnTo>
              </a:path>
            </a:pathLst>
          </a:custGeom>
          <a:ln w="57912">
            <a:solidFill>
              <a:srgbClr val="1B508D"/>
            </a:solidFill>
          </a:ln>
        </p:spPr>
        <p:txBody>
          <a:bodyPr wrap="square" lIns="0" tIns="0" rIns="0" bIns="0" rtlCol="0">
            <a:noAutofit/>
          </a:bodyPr>
          <a:lstStyle/>
          <a:p>
            <a:endParaRPr>
              <a:solidFill>
                <a:schemeClr val="accent2">
                  <a:lumMod val="75000"/>
                </a:schemeClr>
              </a:solidFill>
            </a:endParaRPr>
          </a:p>
        </p:txBody>
      </p:sp>
      <p:sp>
        <p:nvSpPr>
          <p:cNvPr id="20" name="text 1"/>
          <p:cNvSpPr txBox="1"/>
          <p:nvPr/>
        </p:nvSpPr>
        <p:spPr>
          <a:xfrm>
            <a:off x="5776500" y="320900"/>
            <a:ext cx="2653868" cy="272382"/>
          </a:xfrm>
          <a:prstGeom prst="rect">
            <a:avLst/>
          </a:prstGeom>
        </p:spPr>
        <p:txBody>
          <a:bodyPr vert="horz" wrap="none" lIns="0" tIns="0" rIns="0" bIns="0" rtlCol="0">
            <a:spAutoFit/>
          </a:bodyPr>
          <a:lstStyle/>
          <a:p>
            <a:pPr marL="0">
              <a:lnSpc>
                <a:spcPct val="100000"/>
              </a:lnSpc>
            </a:pPr>
            <a:r>
              <a:rPr sz="1770" spc="10" dirty="0">
                <a:solidFill>
                  <a:schemeClr val="accent2">
                    <a:lumMod val="75000"/>
                  </a:schemeClr>
                </a:solidFill>
                <a:latin typeface="Calibri"/>
                <a:cs typeface="Calibri"/>
              </a:rPr>
              <a:t>Traditional capacity required</a:t>
            </a:r>
            <a:endParaRPr sz="1700" dirty="0">
              <a:solidFill>
                <a:schemeClr val="accent2">
                  <a:lumMod val="75000"/>
                </a:schemeClr>
              </a:solidFill>
              <a:latin typeface="Calibri"/>
              <a:cs typeface="Calibri"/>
            </a:endParaRPr>
          </a:p>
        </p:txBody>
      </p:sp>
      <p:pic>
        <p:nvPicPr>
          <p:cNvPr id="2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5" y="2401363"/>
            <a:ext cx="2674620" cy="1775460"/>
          </a:xfrm>
          <a:prstGeom prst="rect">
            <a:avLst/>
          </a:prstGeom>
        </p:spPr>
      </p:pic>
      <p:pic>
        <p:nvPicPr>
          <p:cNvPr id="2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65" y="3041442"/>
            <a:ext cx="2339340" cy="565404"/>
          </a:xfrm>
          <a:prstGeom prst="rect">
            <a:avLst/>
          </a:prstGeom>
        </p:spPr>
      </p:pic>
      <p:sp>
        <p:nvSpPr>
          <p:cNvPr id="24" name="object 29"/>
          <p:cNvSpPr/>
          <p:nvPr/>
        </p:nvSpPr>
        <p:spPr>
          <a:xfrm>
            <a:off x="796797" y="2421175"/>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25" name="text 1"/>
          <p:cNvSpPr txBox="1"/>
          <p:nvPr/>
        </p:nvSpPr>
        <p:spPr>
          <a:xfrm>
            <a:off x="1101292" y="3146028"/>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pic>
        <p:nvPicPr>
          <p:cNvPr id="2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626" y="2424223"/>
            <a:ext cx="2674620" cy="1775460"/>
          </a:xfrm>
          <a:prstGeom prst="rect">
            <a:avLst/>
          </a:prstGeom>
        </p:spPr>
      </p:pic>
      <p:pic>
        <p:nvPicPr>
          <p:cNvPr id="2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266" y="3064302"/>
            <a:ext cx="2339340" cy="565404"/>
          </a:xfrm>
          <a:prstGeom prst="rect">
            <a:avLst/>
          </a:prstGeom>
        </p:spPr>
      </p:pic>
      <p:sp>
        <p:nvSpPr>
          <p:cNvPr id="28" name="object 29"/>
          <p:cNvSpPr/>
          <p:nvPr/>
        </p:nvSpPr>
        <p:spPr>
          <a:xfrm>
            <a:off x="3416298" y="2444035"/>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29" name="text 1"/>
          <p:cNvSpPr txBox="1"/>
          <p:nvPr/>
        </p:nvSpPr>
        <p:spPr>
          <a:xfrm>
            <a:off x="3720793" y="3168888"/>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pic>
        <p:nvPicPr>
          <p:cNvPr id="3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689" y="685358"/>
            <a:ext cx="2674620" cy="1775460"/>
          </a:xfrm>
          <a:prstGeom prst="rect">
            <a:avLst/>
          </a:prstGeom>
        </p:spPr>
      </p:pic>
      <p:pic>
        <p:nvPicPr>
          <p:cNvPr id="3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8329" y="1325437"/>
            <a:ext cx="2339340" cy="565404"/>
          </a:xfrm>
          <a:prstGeom prst="rect">
            <a:avLst/>
          </a:prstGeom>
        </p:spPr>
      </p:pic>
      <p:sp>
        <p:nvSpPr>
          <p:cNvPr id="32" name="object 29"/>
          <p:cNvSpPr/>
          <p:nvPr/>
        </p:nvSpPr>
        <p:spPr>
          <a:xfrm>
            <a:off x="3393361" y="705170"/>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33" name="text 1"/>
          <p:cNvSpPr txBox="1"/>
          <p:nvPr/>
        </p:nvSpPr>
        <p:spPr>
          <a:xfrm>
            <a:off x="3697856" y="1430023"/>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pic>
        <p:nvPicPr>
          <p:cNvPr id="3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260" y="2381961"/>
            <a:ext cx="2674620" cy="1775460"/>
          </a:xfrm>
          <a:prstGeom prst="rect">
            <a:avLst/>
          </a:prstGeom>
        </p:spPr>
      </p:pic>
      <p:pic>
        <p:nvPicPr>
          <p:cNvPr id="3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900" y="3022040"/>
            <a:ext cx="2339340" cy="565404"/>
          </a:xfrm>
          <a:prstGeom prst="rect">
            <a:avLst/>
          </a:prstGeom>
        </p:spPr>
      </p:pic>
      <p:sp>
        <p:nvSpPr>
          <p:cNvPr id="36" name="object 29"/>
          <p:cNvSpPr/>
          <p:nvPr/>
        </p:nvSpPr>
        <p:spPr>
          <a:xfrm>
            <a:off x="6016932" y="2401773"/>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p>
        </p:txBody>
      </p:sp>
      <p:sp>
        <p:nvSpPr>
          <p:cNvPr id="37" name="text 1"/>
          <p:cNvSpPr txBox="1"/>
          <p:nvPr/>
        </p:nvSpPr>
        <p:spPr>
          <a:xfrm>
            <a:off x="6321427" y="3126626"/>
            <a:ext cx="2043912" cy="255389"/>
          </a:xfrm>
          <a:prstGeom prst="rect">
            <a:avLst/>
          </a:prstGeom>
        </p:spPr>
        <p:txBody>
          <a:bodyPr vert="horz" wrap="none" lIns="0" tIns="0" rIns="0" bIns="0" rtlCol="0">
            <a:spAutoFit/>
          </a:bodyPr>
          <a:lstStyle/>
          <a:p>
            <a:pPr marL="0">
              <a:lnSpc>
                <a:spcPct val="100000"/>
              </a:lnSpc>
            </a:pPr>
            <a:r>
              <a:rPr sz="1680" spc="10" dirty="0">
                <a:solidFill>
                  <a:srgbClr val="DDDEDD"/>
                </a:solidFill>
                <a:latin typeface="Arial"/>
                <a:cs typeface="Arial"/>
              </a:rPr>
              <a:t>1  server  for  8  hours</a:t>
            </a:r>
            <a:endParaRPr sz="1600">
              <a:latin typeface="Arial"/>
              <a:cs typeface="Arial"/>
            </a:endParaRPr>
          </a:p>
        </p:txBody>
      </p:sp>
    </p:spTree>
    <p:extLst>
      <p:ext uri="{BB962C8B-B14F-4D97-AF65-F5344CB8AC3E}">
        <p14:creationId xmlns:p14="http://schemas.microsoft.com/office/powerpoint/2010/main" val="16018503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4"/>
          <p:cNvSpPr/>
          <p:nvPr/>
        </p:nvSpPr>
        <p:spPr>
          <a:xfrm>
            <a:off x="766572" y="646995"/>
            <a:ext cx="7840980" cy="2631948"/>
          </a:xfrm>
          <a:custGeom>
            <a:avLst/>
            <a:gdLst/>
            <a:ahLst/>
            <a:cxnLst/>
            <a:rect l="l" t="t" r="r" b="b"/>
            <a:pathLst>
              <a:path w="7840980" h="2631948">
                <a:moveTo>
                  <a:pt x="4572" y="2627376"/>
                </a:moveTo>
                <a:lnTo>
                  <a:pt x="7836408" y="2627376"/>
                </a:lnTo>
                <a:moveTo>
                  <a:pt x="4572" y="1754124"/>
                </a:moveTo>
                <a:lnTo>
                  <a:pt x="7836408" y="1754124"/>
                </a:lnTo>
                <a:moveTo>
                  <a:pt x="4572" y="879348"/>
                </a:moveTo>
                <a:lnTo>
                  <a:pt x="7836408" y="879348"/>
                </a:lnTo>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3" name="object 55"/>
          <p:cNvSpPr/>
          <p:nvPr/>
        </p:nvSpPr>
        <p:spPr>
          <a:xfrm>
            <a:off x="766572" y="4144575"/>
            <a:ext cx="7840980" cy="9144"/>
          </a:xfrm>
          <a:custGeom>
            <a:avLst/>
            <a:gdLst/>
            <a:ahLst/>
            <a:cxnLst/>
            <a:rect l="l" t="t" r="r" b="b"/>
            <a:pathLst>
              <a:path w="7840980" h="9144">
                <a:moveTo>
                  <a:pt x="4572" y="4572"/>
                </a:moveTo>
                <a:lnTo>
                  <a:pt x="7836408" y="457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sp>
        <p:nvSpPr>
          <p:cNvPr id="4" name="object 56"/>
          <p:cNvSpPr/>
          <p:nvPr/>
        </p:nvSpPr>
        <p:spPr>
          <a:xfrm>
            <a:off x="766572" y="4144575"/>
            <a:ext cx="7840980" cy="77724"/>
          </a:xfrm>
          <a:custGeom>
            <a:avLst/>
            <a:gdLst/>
            <a:ahLst/>
            <a:cxnLst/>
            <a:rect l="l" t="t" r="r" b="b"/>
            <a:pathLst>
              <a:path w="7840980" h="77724">
                <a:moveTo>
                  <a:pt x="4572" y="4572"/>
                </a:moveTo>
                <a:lnTo>
                  <a:pt x="4572" y="73152"/>
                </a:lnTo>
                <a:moveTo>
                  <a:pt x="330708" y="4572"/>
                </a:moveTo>
                <a:lnTo>
                  <a:pt x="330708" y="73152"/>
                </a:lnTo>
                <a:moveTo>
                  <a:pt x="656844" y="4572"/>
                </a:moveTo>
                <a:lnTo>
                  <a:pt x="656844" y="73152"/>
                </a:lnTo>
                <a:moveTo>
                  <a:pt x="982979" y="4572"/>
                </a:moveTo>
                <a:lnTo>
                  <a:pt x="982979" y="73152"/>
                </a:lnTo>
                <a:moveTo>
                  <a:pt x="1309116" y="4572"/>
                </a:moveTo>
                <a:lnTo>
                  <a:pt x="1309116" y="73152"/>
                </a:lnTo>
                <a:moveTo>
                  <a:pt x="1635252" y="4572"/>
                </a:moveTo>
                <a:lnTo>
                  <a:pt x="1635252" y="73152"/>
                </a:lnTo>
                <a:moveTo>
                  <a:pt x="1962912" y="4572"/>
                </a:moveTo>
                <a:lnTo>
                  <a:pt x="1962912" y="73152"/>
                </a:lnTo>
                <a:moveTo>
                  <a:pt x="2289048" y="4572"/>
                </a:moveTo>
                <a:lnTo>
                  <a:pt x="2289048" y="73152"/>
                </a:lnTo>
                <a:moveTo>
                  <a:pt x="2615184" y="4572"/>
                </a:moveTo>
                <a:lnTo>
                  <a:pt x="2615184" y="73152"/>
                </a:lnTo>
                <a:moveTo>
                  <a:pt x="2941320" y="4572"/>
                </a:moveTo>
                <a:lnTo>
                  <a:pt x="2941320" y="73152"/>
                </a:lnTo>
                <a:moveTo>
                  <a:pt x="3267456" y="4572"/>
                </a:moveTo>
                <a:lnTo>
                  <a:pt x="3267456" y="73152"/>
                </a:lnTo>
                <a:moveTo>
                  <a:pt x="3593592" y="4572"/>
                </a:moveTo>
                <a:lnTo>
                  <a:pt x="3593592" y="73152"/>
                </a:lnTo>
                <a:moveTo>
                  <a:pt x="3921252" y="4572"/>
                </a:moveTo>
                <a:lnTo>
                  <a:pt x="3921252" y="73152"/>
                </a:lnTo>
                <a:moveTo>
                  <a:pt x="4247388" y="4572"/>
                </a:moveTo>
                <a:lnTo>
                  <a:pt x="4247388" y="73152"/>
                </a:lnTo>
                <a:moveTo>
                  <a:pt x="4573524" y="4572"/>
                </a:moveTo>
                <a:lnTo>
                  <a:pt x="4573524" y="73152"/>
                </a:lnTo>
                <a:moveTo>
                  <a:pt x="4899660" y="4572"/>
                </a:moveTo>
                <a:lnTo>
                  <a:pt x="4899660" y="73152"/>
                </a:lnTo>
                <a:moveTo>
                  <a:pt x="5225796" y="4572"/>
                </a:moveTo>
                <a:lnTo>
                  <a:pt x="5225796" y="73152"/>
                </a:lnTo>
                <a:moveTo>
                  <a:pt x="5551932" y="4572"/>
                </a:moveTo>
                <a:lnTo>
                  <a:pt x="5551932" y="73152"/>
                </a:lnTo>
                <a:moveTo>
                  <a:pt x="5878068" y="4572"/>
                </a:moveTo>
                <a:lnTo>
                  <a:pt x="5878068" y="73152"/>
                </a:lnTo>
                <a:moveTo>
                  <a:pt x="6205728" y="4572"/>
                </a:moveTo>
                <a:lnTo>
                  <a:pt x="6205728" y="73152"/>
                </a:lnTo>
                <a:moveTo>
                  <a:pt x="6531864" y="4572"/>
                </a:moveTo>
                <a:lnTo>
                  <a:pt x="6531864" y="73152"/>
                </a:lnTo>
                <a:moveTo>
                  <a:pt x="6858000" y="4572"/>
                </a:moveTo>
                <a:lnTo>
                  <a:pt x="6858000" y="73152"/>
                </a:lnTo>
                <a:moveTo>
                  <a:pt x="7184135" y="4572"/>
                </a:moveTo>
                <a:lnTo>
                  <a:pt x="7184135" y="73152"/>
                </a:lnTo>
                <a:moveTo>
                  <a:pt x="7510271" y="4572"/>
                </a:moveTo>
                <a:lnTo>
                  <a:pt x="7510271" y="73152"/>
                </a:lnTo>
                <a:moveTo>
                  <a:pt x="7836408" y="4572"/>
                </a:moveTo>
                <a:lnTo>
                  <a:pt x="7836408" y="73152"/>
                </a:lnTo>
              </a:path>
            </a:pathLst>
          </a:custGeom>
          <a:ln w="9144">
            <a:solidFill>
              <a:srgbClr val="898989"/>
            </a:solidFill>
          </a:ln>
        </p:spPr>
        <p:txBody>
          <a:bodyPr wrap="square" lIns="0" tIns="0" rIns="0" bIns="0" rtlCol="0">
            <a:noAutofit/>
          </a:bodyPr>
          <a:lstStyle/>
          <a:p>
            <a:endParaRPr>
              <a:solidFill>
                <a:schemeClr val="accent2">
                  <a:lumMod val="75000"/>
                </a:schemeClr>
              </a:solidFill>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28707"/>
            <a:ext cx="7880604" cy="3369564"/>
          </a:xfrm>
          <a:prstGeom prst="rect">
            <a:avLst/>
          </a:prstGeom>
        </p:spPr>
      </p:pic>
      <p:sp>
        <p:nvSpPr>
          <p:cNvPr id="6" name="text 1"/>
          <p:cNvSpPr txBox="1"/>
          <p:nvPr/>
        </p:nvSpPr>
        <p:spPr>
          <a:xfrm>
            <a:off x="707136" y="4289064"/>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0</a:t>
            </a:r>
            <a:endParaRPr sz="1800">
              <a:solidFill>
                <a:schemeClr val="accent2">
                  <a:lumMod val="75000"/>
                </a:schemeClr>
              </a:solidFill>
              <a:latin typeface="Arial"/>
              <a:cs typeface="Arial"/>
            </a:endParaRPr>
          </a:p>
        </p:txBody>
      </p:sp>
      <p:sp>
        <p:nvSpPr>
          <p:cNvPr id="7" name="text 1"/>
          <p:cNvSpPr txBox="1"/>
          <p:nvPr/>
        </p:nvSpPr>
        <p:spPr>
          <a:xfrm>
            <a:off x="1033576" y="4289064"/>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1</a:t>
            </a:r>
            <a:endParaRPr sz="1800">
              <a:solidFill>
                <a:schemeClr val="accent2">
                  <a:lumMod val="75000"/>
                </a:schemeClr>
              </a:solidFill>
              <a:latin typeface="Arial"/>
              <a:cs typeface="Arial"/>
            </a:endParaRPr>
          </a:p>
        </p:txBody>
      </p:sp>
      <p:sp>
        <p:nvSpPr>
          <p:cNvPr id="8" name="text 1"/>
          <p:cNvSpPr txBox="1"/>
          <p:nvPr/>
        </p:nvSpPr>
        <p:spPr>
          <a:xfrm>
            <a:off x="1360043" y="4289064"/>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2</a:t>
            </a:r>
            <a:endParaRPr sz="1800">
              <a:solidFill>
                <a:schemeClr val="accent2">
                  <a:lumMod val="75000"/>
                </a:schemeClr>
              </a:solidFill>
              <a:latin typeface="Arial"/>
              <a:cs typeface="Arial"/>
            </a:endParaRPr>
          </a:p>
        </p:txBody>
      </p:sp>
      <p:sp>
        <p:nvSpPr>
          <p:cNvPr id="9" name="text 1"/>
          <p:cNvSpPr txBox="1"/>
          <p:nvPr/>
        </p:nvSpPr>
        <p:spPr>
          <a:xfrm>
            <a:off x="1686432" y="4289064"/>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3</a:t>
            </a:r>
            <a:endParaRPr sz="1800">
              <a:solidFill>
                <a:schemeClr val="accent2">
                  <a:lumMod val="75000"/>
                </a:schemeClr>
              </a:solidFill>
              <a:latin typeface="Arial"/>
              <a:cs typeface="Arial"/>
            </a:endParaRPr>
          </a:p>
        </p:txBody>
      </p:sp>
      <p:sp>
        <p:nvSpPr>
          <p:cNvPr id="10" name="text 1"/>
          <p:cNvSpPr txBox="1"/>
          <p:nvPr/>
        </p:nvSpPr>
        <p:spPr>
          <a:xfrm>
            <a:off x="2012950" y="4289064"/>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4</a:t>
            </a:r>
            <a:endParaRPr sz="1800">
              <a:solidFill>
                <a:schemeClr val="accent2">
                  <a:lumMod val="75000"/>
                </a:schemeClr>
              </a:solidFill>
              <a:latin typeface="Arial"/>
              <a:cs typeface="Arial"/>
            </a:endParaRPr>
          </a:p>
        </p:txBody>
      </p:sp>
      <p:sp>
        <p:nvSpPr>
          <p:cNvPr id="11" name="text 1"/>
          <p:cNvSpPr txBox="1"/>
          <p:nvPr/>
        </p:nvSpPr>
        <p:spPr>
          <a:xfrm>
            <a:off x="2339340" y="4289064"/>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5</a:t>
            </a:r>
            <a:endParaRPr sz="1800">
              <a:solidFill>
                <a:schemeClr val="accent2">
                  <a:lumMod val="75000"/>
                </a:schemeClr>
              </a:solidFill>
              <a:latin typeface="Arial"/>
              <a:cs typeface="Arial"/>
            </a:endParaRPr>
          </a:p>
        </p:txBody>
      </p:sp>
      <p:sp>
        <p:nvSpPr>
          <p:cNvPr id="12" name="text 1"/>
          <p:cNvSpPr txBox="1"/>
          <p:nvPr/>
        </p:nvSpPr>
        <p:spPr>
          <a:xfrm>
            <a:off x="2665730" y="4289064"/>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6</a:t>
            </a:r>
            <a:endParaRPr sz="1800">
              <a:solidFill>
                <a:schemeClr val="accent2">
                  <a:lumMod val="75000"/>
                </a:schemeClr>
              </a:solidFill>
              <a:latin typeface="Arial"/>
              <a:cs typeface="Arial"/>
            </a:endParaRPr>
          </a:p>
        </p:txBody>
      </p:sp>
      <p:sp>
        <p:nvSpPr>
          <p:cNvPr id="13" name="text 1"/>
          <p:cNvSpPr txBox="1"/>
          <p:nvPr/>
        </p:nvSpPr>
        <p:spPr>
          <a:xfrm>
            <a:off x="2992247" y="4289064"/>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7</a:t>
            </a:r>
            <a:endParaRPr sz="1800">
              <a:solidFill>
                <a:schemeClr val="accent2">
                  <a:lumMod val="75000"/>
                </a:schemeClr>
              </a:solidFill>
              <a:latin typeface="Arial"/>
              <a:cs typeface="Arial"/>
            </a:endParaRPr>
          </a:p>
        </p:txBody>
      </p:sp>
      <p:sp>
        <p:nvSpPr>
          <p:cNvPr id="14" name="text 1"/>
          <p:cNvSpPr txBox="1"/>
          <p:nvPr/>
        </p:nvSpPr>
        <p:spPr>
          <a:xfrm>
            <a:off x="3318637" y="4289064"/>
            <a:ext cx="129523" cy="276999"/>
          </a:xfrm>
          <a:prstGeom prst="rect">
            <a:avLst/>
          </a:prstGeom>
        </p:spPr>
        <p:txBody>
          <a:bodyPr vert="horz" wrap="none" lIns="0" tIns="0" rIns="0" bIns="0" rtlCol="0">
            <a:spAutoFit/>
          </a:bodyPr>
          <a:lstStyle/>
          <a:p>
            <a:pPr marL="0">
              <a:lnSpc>
                <a:spcPct val="100000"/>
              </a:lnSpc>
            </a:pPr>
            <a:r>
              <a:rPr sz="1800" spc="10" dirty="0">
                <a:solidFill>
                  <a:schemeClr val="accent2">
                    <a:lumMod val="75000"/>
                  </a:schemeClr>
                </a:solidFill>
                <a:latin typeface="Arial"/>
                <a:cs typeface="Arial"/>
              </a:rPr>
              <a:t>8</a:t>
            </a:r>
            <a:endParaRPr sz="1800">
              <a:solidFill>
                <a:schemeClr val="accent2">
                  <a:lumMod val="75000"/>
                </a:schemeClr>
              </a:solidFill>
              <a:latin typeface="Arial"/>
              <a:cs typeface="Arial"/>
            </a:endParaRPr>
          </a:p>
        </p:txBody>
      </p:sp>
      <p:sp>
        <p:nvSpPr>
          <p:cNvPr id="15" name="text 1"/>
          <p:cNvSpPr txBox="1"/>
          <p:nvPr/>
        </p:nvSpPr>
        <p:spPr>
          <a:xfrm>
            <a:off x="3645153" y="4289064"/>
            <a:ext cx="4780861" cy="535531"/>
          </a:xfrm>
          <a:prstGeom prst="rect">
            <a:avLst/>
          </a:prstGeom>
        </p:spPr>
        <p:txBody>
          <a:bodyPr vert="horz" wrap="none" lIns="0" tIns="0" rIns="0" bIns="0" rtlCol="0">
            <a:spAutoFit/>
          </a:bodyPr>
          <a:lstStyle/>
          <a:p>
            <a:pPr marL="0">
              <a:lnSpc>
                <a:spcPct val="100000"/>
              </a:lnSpc>
            </a:pPr>
            <a:r>
              <a:rPr sz="1680" spc="10" dirty="0">
                <a:solidFill>
                  <a:schemeClr val="accent2">
                    <a:lumMod val="75000"/>
                  </a:schemeClr>
                </a:solidFill>
                <a:latin typeface="Arial"/>
                <a:cs typeface="Arial"/>
              </a:rPr>
              <a:t>9   10 11 12 13 14 15 16 17 18 19 20 21 22 23 24</a:t>
            </a:r>
            <a:endParaRPr sz="1600">
              <a:solidFill>
                <a:schemeClr val="accent2">
                  <a:lumMod val="75000"/>
                </a:schemeClr>
              </a:solidFill>
              <a:latin typeface="Arial"/>
              <a:cs typeface="Arial"/>
            </a:endParaRPr>
          </a:p>
          <a:p>
            <a:pPr marL="407797">
              <a:lnSpc>
                <a:spcPct val="100000"/>
              </a:lnSpc>
            </a:pPr>
            <a:r>
              <a:rPr sz="1800" b="1" spc="10" dirty="0">
                <a:solidFill>
                  <a:schemeClr val="accent2">
                    <a:lumMod val="75000"/>
                  </a:schemeClr>
                </a:solidFill>
                <a:latin typeface="Arial"/>
                <a:cs typeface="Arial"/>
              </a:rPr>
              <a:t>Hour  of  day</a:t>
            </a:r>
            <a:endParaRPr sz="1800">
              <a:solidFill>
                <a:schemeClr val="accent2">
                  <a:lumMod val="75000"/>
                </a:schemeClr>
              </a:solidFill>
              <a:latin typeface="Arial"/>
              <a:cs typeface="Arial"/>
            </a:endParaRPr>
          </a:p>
        </p:txBody>
      </p:sp>
      <p:sp>
        <p:nvSpPr>
          <p:cNvPr id="16" name="text 1"/>
          <p:cNvSpPr txBox="1"/>
          <p:nvPr/>
        </p:nvSpPr>
        <p:spPr>
          <a:xfrm rot="-5400000">
            <a:off x="-43599" y="2232038"/>
            <a:ext cx="1336263" cy="276999"/>
          </a:xfrm>
          <a:prstGeom prst="rect">
            <a:avLst/>
          </a:prstGeom>
        </p:spPr>
        <p:txBody>
          <a:bodyPr vert="horz" wrap="none" lIns="0" tIns="0" rIns="0" bIns="0" rtlCol="0">
            <a:spAutoFit/>
          </a:bodyPr>
          <a:lstStyle/>
          <a:p>
            <a:pPr marL="0">
              <a:lnSpc>
                <a:spcPct val="100000"/>
              </a:lnSpc>
            </a:pPr>
            <a:r>
              <a:rPr sz="1800" b="1" spc="10" dirty="0">
                <a:solidFill>
                  <a:schemeClr val="accent2">
                    <a:lumMod val="75000"/>
                  </a:schemeClr>
                </a:solidFill>
                <a:latin typeface="Arial"/>
                <a:cs typeface="Arial"/>
              </a:rPr>
              <a:t>Server  load</a:t>
            </a:r>
            <a:endParaRPr sz="1800">
              <a:solidFill>
                <a:schemeClr val="accent2">
                  <a:lumMod val="75000"/>
                </a:schemeClr>
              </a:solidFill>
              <a:latin typeface="Arial"/>
              <a:cs typeface="Arial"/>
            </a:endParaRPr>
          </a:p>
        </p:txBody>
      </p:sp>
      <p:sp>
        <p:nvSpPr>
          <p:cNvPr id="17" name="object 57"/>
          <p:cNvSpPr/>
          <p:nvPr/>
        </p:nvSpPr>
        <p:spPr>
          <a:xfrm>
            <a:off x="781812" y="2343207"/>
            <a:ext cx="7838187" cy="57912"/>
          </a:xfrm>
          <a:custGeom>
            <a:avLst/>
            <a:gdLst/>
            <a:ahLst/>
            <a:cxnLst/>
            <a:rect l="l" t="t" r="r" b="b"/>
            <a:pathLst>
              <a:path w="7838187" h="57912">
                <a:moveTo>
                  <a:pt x="28956" y="28956"/>
                </a:moveTo>
                <a:lnTo>
                  <a:pt x="7809230" y="28956"/>
                </a:lnTo>
              </a:path>
            </a:pathLst>
          </a:custGeom>
          <a:ln w="57912">
            <a:solidFill>
              <a:srgbClr val="FFFFFF"/>
            </a:solidFill>
          </a:ln>
        </p:spPr>
        <p:txBody>
          <a:bodyPr wrap="square" lIns="0" tIns="0" rIns="0" bIns="0" rtlCol="0">
            <a:noAutofit/>
          </a:bodyPr>
          <a:lstStyle/>
          <a:p>
            <a:endParaRPr>
              <a:solidFill>
                <a:schemeClr val="accent2">
                  <a:lumMod val="75000"/>
                </a:schemeClr>
              </a:solidFill>
            </a:endParaRPr>
          </a:p>
        </p:txBody>
      </p:sp>
      <p:sp>
        <p:nvSpPr>
          <p:cNvPr id="18" name="text 1"/>
          <p:cNvSpPr txBox="1"/>
          <p:nvPr/>
        </p:nvSpPr>
        <p:spPr>
          <a:xfrm>
            <a:off x="6633718" y="2065268"/>
            <a:ext cx="2123017" cy="258532"/>
          </a:xfrm>
          <a:prstGeom prst="rect">
            <a:avLst/>
          </a:prstGeom>
        </p:spPr>
        <p:txBody>
          <a:bodyPr vert="horz" wrap="none" lIns="0" tIns="0" rIns="0" bIns="0" rtlCol="0">
            <a:spAutoFit/>
          </a:bodyPr>
          <a:lstStyle/>
          <a:p>
            <a:pPr marL="0">
              <a:lnSpc>
                <a:spcPct val="100000"/>
              </a:lnSpc>
            </a:pPr>
            <a:r>
              <a:rPr sz="1680" spc="10" dirty="0">
                <a:solidFill>
                  <a:schemeClr val="accent2">
                    <a:lumMod val="75000"/>
                  </a:schemeClr>
                </a:solidFill>
                <a:latin typeface="Arial"/>
                <a:cs typeface="Arial"/>
              </a:rPr>
              <a:t>Capacity  of  1  server</a:t>
            </a:r>
            <a:endParaRPr sz="1600">
              <a:solidFill>
                <a:schemeClr val="accent2">
                  <a:lumMod val="75000"/>
                </a:schemeClr>
              </a:solidFill>
              <a:latin typeface="Arial"/>
              <a:cs typeface="Arial"/>
            </a:endParaRPr>
          </a:p>
        </p:txBody>
      </p:sp>
      <p:sp>
        <p:nvSpPr>
          <p:cNvPr id="19" name="object 58"/>
          <p:cNvSpPr/>
          <p:nvPr/>
        </p:nvSpPr>
        <p:spPr>
          <a:xfrm>
            <a:off x="781812" y="636327"/>
            <a:ext cx="7838187" cy="57912"/>
          </a:xfrm>
          <a:custGeom>
            <a:avLst/>
            <a:gdLst/>
            <a:ahLst/>
            <a:cxnLst/>
            <a:rect l="l" t="t" r="r" b="b"/>
            <a:pathLst>
              <a:path w="7838187" h="57912">
                <a:moveTo>
                  <a:pt x="28956" y="28956"/>
                </a:moveTo>
                <a:lnTo>
                  <a:pt x="7809230" y="28956"/>
                </a:lnTo>
              </a:path>
            </a:pathLst>
          </a:custGeom>
          <a:ln w="57912">
            <a:solidFill>
              <a:srgbClr val="1B508D"/>
            </a:solidFill>
          </a:ln>
        </p:spPr>
        <p:txBody>
          <a:bodyPr wrap="square" lIns="0" tIns="0" rIns="0" bIns="0" rtlCol="0">
            <a:noAutofit/>
          </a:bodyPr>
          <a:lstStyle/>
          <a:p>
            <a:endParaRPr>
              <a:solidFill>
                <a:schemeClr val="accent2">
                  <a:lumMod val="75000"/>
                </a:schemeClr>
              </a:solidFill>
            </a:endParaRPr>
          </a:p>
        </p:txBody>
      </p:sp>
      <p:pic>
        <p:nvPicPr>
          <p:cNvPr id="2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 y="2352351"/>
            <a:ext cx="2674620" cy="1775460"/>
          </a:xfrm>
          <a:prstGeom prst="rect">
            <a:avLst/>
          </a:prstGeom>
        </p:spPr>
      </p:pic>
      <p:sp>
        <p:nvSpPr>
          <p:cNvPr id="22" name="object 59"/>
          <p:cNvSpPr/>
          <p:nvPr/>
        </p:nvSpPr>
        <p:spPr>
          <a:xfrm>
            <a:off x="810768" y="2372163"/>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F19725"/>
          </a:solidFill>
        </p:spPr>
        <p:txBody>
          <a:bodyPr wrap="square" lIns="0" tIns="0" rIns="0" bIns="0" rtlCol="0">
            <a:noAutofit/>
          </a:bodyPr>
          <a:lstStyle/>
          <a:p>
            <a:endParaRPr>
              <a:solidFill>
                <a:schemeClr val="accent2">
                  <a:lumMod val="75000"/>
                </a:schemeClr>
              </a:solidFill>
            </a:endParaRPr>
          </a:p>
        </p:txBody>
      </p:sp>
      <p:pic>
        <p:nvPicPr>
          <p:cNvPr id="2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7184" y="2352351"/>
            <a:ext cx="2634996" cy="1775460"/>
          </a:xfrm>
          <a:prstGeom prst="rect">
            <a:avLst/>
          </a:prstGeom>
        </p:spPr>
      </p:pic>
      <p:sp>
        <p:nvSpPr>
          <p:cNvPr id="24" name="object 60"/>
          <p:cNvSpPr/>
          <p:nvPr/>
        </p:nvSpPr>
        <p:spPr>
          <a:xfrm>
            <a:off x="3419856" y="2372163"/>
            <a:ext cx="2549651" cy="1690116"/>
          </a:xfrm>
          <a:custGeom>
            <a:avLst/>
            <a:gdLst/>
            <a:ahLst/>
            <a:cxnLst/>
            <a:rect l="l" t="t" r="r" b="b"/>
            <a:pathLst>
              <a:path w="2549651" h="1690116">
                <a:moveTo>
                  <a:pt x="0" y="0"/>
                </a:moveTo>
                <a:lnTo>
                  <a:pt x="0" y="1690116"/>
                </a:lnTo>
                <a:lnTo>
                  <a:pt x="2549651" y="1690116"/>
                </a:lnTo>
                <a:lnTo>
                  <a:pt x="2549651" y="0"/>
                </a:lnTo>
                <a:lnTo>
                  <a:pt x="0" y="0"/>
                </a:lnTo>
                <a:close/>
              </a:path>
            </a:pathLst>
          </a:custGeom>
          <a:solidFill>
            <a:srgbClr val="F19725"/>
          </a:solidFill>
        </p:spPr>
        <p:txBody>
          <a:bodyPr wrap="square" lIns="0" tIns="0" rIns="0" bIns="0" rtlCol="0">
            <a:noAutofit/>
          </a:bodyPr>
          <a:lstStyle/>
          <a:p>
            <a:endParaRPr>
              <a:solidFill>
                <a:schemeClr val="accent2">
                  <a:lumMod val="75000"/>
                </a:schemeClr>
              </a:solidFill>
            </a:endParaRPr>
          </a:p>
        </p:txBody>
      </p:sp>
      <p:pic>
        <p:nvPicPr>
          <p:cNvPr id="2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7371" y="662235"/>
            <a:ext cx="2634995" cy="1775460"/>
          </a:xfrm>
          <a:prstGeom prst="rect">
            <a:avLst/>
          </a:prstGeom>
        </p:spPr>
      </p:pic>
      <p:sp>
        <p:nvSpPr>
          <p:cNvPr id="26" name="object 61"/>
          <p:cNvSpPr/>
          <p:nvPr/>
        </p:nvSpPr>
        <p:spPr>
          <a:xfrm>
            <a:off x="3400044" y="682047"/>
            <a:ext cx="2549652" cy="1690116"/>
          </a:xfrm>
          <a:custGeom>
            <a:avLst/>
            <a:gdLst/>
            <a:ahLst/>
            <a:cxnLst/>
            <a:rect l="l" t="t" r="r" b="b"/>
            <a:pathLst>
              <a:path w="2549652" h="1690116">
                <a:moveTo>
                  <a:pt x="0" y="0"/>
                </a:moveTo>
                <a:lnTo>
                  <a:pt x="0" y="1690116"/>
                </a:lnTo>
                <a:lnTo>
                  <a:pt x="2549652" y="1690116"/>
                </a:lnTo>
                <a:lnTo>
                  <a:pt x="2549652" y="0"/>
                </a:lnTo>
                <a:lnTo>
                  <a:pt x="0" y="0"/>
                </a:lnTo>
                <a:close/>
              </a:path>
            </a:pathLst>
          </a:custGeom>
          <a:solidFill>
            <a:srgbClr val="F19725"/>
          </a:solidFill>
        </p:spPr>
        <p:txBody>
          <a:bodyPr wrap="square" lIns="0" tIns="0" rIns="0" bIns="0" rtlCol="0">
            <a:noAutofit/>
          </a:bodyPr>
          <a:lstStyle/>
          <a:p>
            <a:endParaRPr>
              <a:solidFill>
                <a:schemeClr val="accent2">
                  <a:lumMod val="75000"/>
                </a:schemeClr>
              </a:solidFill>
            </a:endParaRPr>
          </a:p>
        </p:txBody>
      </p:sp>
      <p:pic>
        <p:nvPicPr>
          <p:cNvPr id="2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648" y="2352351"/>
            <a:ext cx="2676144" cy="1775460"/>
          </a:xfrm>
          <a:prstGeom prst="rect">
            <a:avLst/>
          </a:prstGeom>
        </p:spPr>
      </p:pic>
      <p:sp>
        <p:nvSpPr>
          <p:cNvPr id="28" name="object 62"/>
          <p:cNvSpPr/>
          <p:nvPr/>
        </p:nvSpPr>
        <p:spPr>
          <a:xfrm>
            <a:off x="5989320" y="2372163"/>
            <a:ext cx="2590800" cy="1690116"/>
          </a:xfrm>
          <a:custGeom>
            <a:avLst/>
            <a:gdLst/>
            <a:ahLst/>
            <a:cxnLst/>
            <a:rect l="l" t="t" r="r" b="b"/>
            <a:pathLst>
              <a:path w="2590800" h="1690116">
                <a:moveTo>
                  <a:pt x="0" y="0"/>
                </a:moveTo>
                <a:lnTo>
                  <a:pt x="0" y="1690116"/>
                </a:lnTo>
                <a:lnTo>
                  <a:pt x="2590800" y="1690116"/>
                </a:lnTo>
                <a:lnTo>
                  <a:pt x="2590800" y="0"/>
                </a:lnTo>
                <a:lnTo>
                  <a:pt x="0" y="0"/>
                </a:lnTo>
                <a:close/>
              </a:path>
            </a:pathLst>
          </a:custGeom>
          <a:solidFill>
            <a:srgbClr val="F19725"/>
          </a:solidFill>
        </p:spPr>
        <p:txBody>
          <a:bodyPr wrap="square" lIns="0" tIns="0" rIns="0" bIns="0" rtlCol="0">
            <a:noAutofit/>
          </a:bodyPr>
          <a:lstStyle/>
          <a:p>
            <a:endParaRPr>
              <a:solidFill>
                <a:schemeClr val="accent2">
                  <a:lumMod val="75000"/>
                </a:schemeClr>
              </a:solidFill>
            </a:endParaRPr>
          </a:p>
        </p:txBody>
      </p:sp>
      <p:pic>
        <p:nvPicPr>
          <p:cNvPr id="2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096" y="645471"/>
            <a:ext cx="2674620" cy="1775460"/>
          </a:xfrm>
          <a:prstGeom prst="rect">
            <a:avLst/>
          </a:prstGeom>
        </p:spPr>
      </p:pic>
      <p:sp>
        <p:nvSpPr>
          <p:cNvPr id="30" name="object 63"/>
          <p:cNvSpPr/>
          <p:nvPr/>
        </p:nvSpPr>
        <p:spPr>
          <a:xfrm>
            <a:off x="810768" y="665283"/>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222222"/>
          </a:solidFill>
        </p:spPr>
        <p:txBody>
          <a:bodyPr wrap="square" lIns="0" tIns="0" rIns="0" bIns="0" rtlCol="0">
            <a:noAutofit/>
          </a:bodyPr>
          <a:lstStyle/>
          <a:p>
            <a:endParaRPr>
              <a:solidFill>
                <a:schemeClr val="accent2">
                  <a:lumMod val="75000"/>
                </a:schemeClr>
              </a:solidFill>
            </a:endParaRPr>
          </a:p>
        </p:txBody>
      </p:sp>
      <p:pic>
        <p:nvPicPr>
          <p:cNvPr id="31"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7148" y="671379"/>
            <a:ext cx="2674620" cy="1775460"/>
          </a:xfrm>
          <a:prstGeom prst="rect">
            <a:avLst/>
          </a:prstGeom>
        </p:spPr>
      </p:pic>
      <p:sp>
        <p:nvSpPr>
          <p:cNvPr id="32" name="object 64"/>
          <p:cNvSpPr/>
          <p:nvPr/>
        </p:nvSpPr>
        <p:spPr>
          <a:xfrm>
            <a:off x="6021324" y="650805"/>
            <a:ext cx="2589276" cy="1690116"/>
          </a:xfrm>
          <a:custGeom>
            <a:avLst/>
            <a:gdLst/>
            <a:ahLst/>
            <a:cxnLst/>
            <a:rect l="l" t="t" r="r" b="b"/>
            <a:pathLst>
              <a:path w="2589276" h="1690116">
                <a:moveTo>
                  <a:pt x="0" y="0"/>
                </a:moveTo>
                <a:lnTo>
                  <a:pt x="0" y="1690116"/>
                </a:lnTo>
                <a:lnTo>
                  <a:pt x="2589276" y="1690116"/>
                </a:lnTo>
                <a:lnTo>
                  <a:pt x="2589276" y="0"/>
                </a:lnTo>
                <a:lnTo>
                  <a:pt x="0" y="0"/>
                </a:lnTo>
                <a:close/>
              </a:path>
            </a:pathLst>
          </a:custGeom>
          <a:solidFill>
            <a:srgbClr val="222222"/>
          </a:solidFill>
        </p:spPr>
        <p:txBody>
          <a:bodyPr wrap="square" lIns="0" tIns="0" rIns="0" bIns="0" rtlCol="0">
            <a:noAutofit/>
          </a:bodyPr>
          <a:lstStyle/>
          <a:p>
            <a:endParaRPr>
              <a:solidFill>
                <a:schemeClr val="accent2">
                  <a:lumMod val="75000"/>
                </a:schemeClr>
              </a:solidFill>
            </a:endParaRPr>
          </a:p>
        </p:txBody>
      </p:sp>
      <p:sp>
        <p:nvSpPr>
          <p:cNvPr id="33" name="text 1"/>
          <p:cNvSpPr txBox="1"/>
          <p:nvPr/>
        </p:nvSpPr>
        <p:spPr>
          <a:xfrm>
            <a:off x="4292473" y="2445506"/>
            <a:ext cx="572914" cy="492443"/>
          </a:xfrm>
          <a:prstGeom prst="rect">
            <a:avLst/>
          </a:prstGeom>
        </p:spPr>
        <p:txBody>
          <a:bodyPr vert="horz" wrap="none" lIns="0" tIns="0" rIns="0" bIns="0" rtlCol="0">
            <a:spAutoFit/>
          </a:bodyPr>
          <a:lstStyle/>
          <a:p>
            <a:pPr marL="0">
              <a:lnSpc>
                <a:spcPct val="100000"/>
              </a:lnSpc>
            </a:pPr>
            <a:r>
              <a:rPr sz="3200" spc="10" dirty="0">
                <a:solidFill>
                  <a:schemeClr val="accent2">
                    <a:lumMod val="75000"/>
                  </a:schemeClr>
                </a:solidFill>
                <a:latin typeface="Arial"/>
                <a:cs typeface="Arial"/>
              </a:rPr>
              <a:t>1/3</a:t>
            </a:r>
            <a:endParaRPr sz="3200">
              <a:solidFill>
                <a:schemeClr val="accent2">
                  <a:lumMod val="75000"/>
                </a:schemeClr>
              </a:solidFill>
              <a:latin typeface="Arial"/>
              <a:cs typeface="Arial"/>
            </a:endParaRPr>
          </a:p>
        </p:txBody>
      </p:sp>
      <p:sp>
        <p:nvSpPr>
          <p:cNvPr id="34" name="text 1"/>
          <p:cNvSpPr txBox="1"/>
          <p:nvPr/>
        </p:nvSpPr>
        <p:spPr>
          <a:xfrm>
            <a:off x="4856353" y="2446373"/>
            <a:ext cx="247825" cy="330860"/>
          </a:xfrm>
          <a:prstGeom prst="rect">
            <a:avLst/>
          </a:prstGeom>
        </p:spPr>
        <p:txBody>
          <a:bodyPr vert="horz" wrap="none" lIns="0" tIns="0" rIns="0" bIns="0" rtlCol="0">
            <a:spAutoFit/>
          </a:bodyPr>
          <a:lstStyle/>
          <a:p>
            <a:pPr marL="0">
              <a:lnSpc>
                <a:spcPct val="100000"/>
              </a:lnSpc>
            </a:pPr>
            <a:r>
              <a:rPr sz="2150" spc="10" dirty="0">
                <a:solidFill>
                  <a:schemeClr val="accent2">
                    <a:lumMod val="75000"/>
                  </a:schemeClr>
                </a:solidFill>
                <a:latin typeface="Arial"/>
                <a:cs typeface="Arial"/>
              </a:rPr>
              <a:t>rd</a:t>
            </a:r>
            <a:endParaRPr sz="2100">
              <a:solidFill>
                <a:schemeClr val="accent2">
                  <a:lumMod val="75000"/>
                </a:schemeClr>
              </a:solidFill>
              <a:latin typeface="Arial"/>
              <a:cs typeface="Arial"/>
            </a:endParaRPr>
          </a:p>
        </p:txBody>
      </p:sp>
      <p:sp>
        <p:nvSpPr>
          <p:cNvPr id="35" name="text 1"/>
          <p:cNvSpPr txBox="1"/>
          <p:nvPr/>
        </p:nvSpPr>
        <p:spPr>
          <a:xfrm>
            <a:off x="4106545" y="2933440"/>
            <a:ext cx="1192314" cy="492443"/>
          </a:xfrm>
          <a:prstGeom prst="rect">
            <a:avLst/>
          </a:prstGeom>
        </p:spPr>
        <p:txBody>
          <a:bodyPr vert="horz" wrap="none" lIns="0" tIns="0" rIns="0" bIns="0" rtlCol="0">
            <a:spAutoFit/>
          </a:bodyPr>
          <a:lstStyle/>
          <a:p>
            <a:pPr marL="0">
              <a:lnSpc>
                <a:spcPct val="100000"/>
              </a:lnSpc>
            </a:pPr>
            <a:r>
              <a:rPr sz="3200" spc="10" dirty="0">
                <a:solidFill>
                  <a:schemeClr val="accent2">
                    <a:lumMod val="75000"/>
                  </a:schemeClr>
                </a:solidFill>
                <a:latin typeface="Arial"/>
                <a:cs typeface="Arial"/>
              </a:rPr>
              <a:t>saving</a:t>
            </a:r>
            <a:endParaRPr sz="3200">
              <a:solidFill>
                <a:schemeClr val="accent2">
                  <a:lumMod val="75000"/>
                </a:schemeClr>
              </a:solidFill>
              <a:latin typeface="Arial"/>
              <a:cs typeface="Arial"/>
            </a:endParaRPr>
          </a:p>
        </p:txBody>
      </p:sp>
      <p:pic>
        <p:nvPicPr>
          <p:cNvPr id="3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7323" y="1899360"/>
            <a:ext cx="1922172" cy="1153995"/>
          </a:xfrm>
          <a:prstGeom prst="rect">
            <a:avLst/>
          </a:prstGeom>
        </p:spPr>
      </p:pic>
      <p:pic>
        <p:nvPicPr>
          <p:cNvPr id="3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0931" y="1899360"/>
            <a:ext cx="1922172" cy="1153995"/>
          </a:xfrm>
          <a:prstGeom prst="rect">
            <a:avLst/>
          </a:prstGeom>
        </p:spPr>
      </p:pic>
    </p:spTree>
    <p:extLst>
      <p:ext uri="{BB962C8B-B14F-4D97-AF65-F5344CB8AC3E}">
        <p14:creationId xmlns:p14="http://schemas.microsoft.com/office/powerpoint/2010/main" val="26048114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
        <p:nvSpPr>
          <p:cNvPr id="65" name="object 65"/>
          <p:cNvSpPr/>
          <p:nvPr/>
        </p:nvSpPr>
        <p:spPr>
          <a:xfrm>
            <a:off x="1109472" y="486156"/>
            <a:ext cx="7498080" cy="2880359"/>
          </a:xfrm>
          <a:custGeom>
            <a:avLst/>
            <a:gdLst/>
            <a:ahLst/>
            <a:cxnLst/>
            <a:rect l="l" t="t" r="r" b="b"/>
            <a:pathLst>
              <a:path w="7498080" h="2880359">
                <a:moveTo>
                  <a:pt x="4572" y="2875788"/>
                </a:moveTo>
                <a:lnTo>
                  <a:pt x="7493508" y="2875788"/>
                </a:lnTo>
                <a:moveTo>
                  <a:pt x="4572" y="2301240"/>
                </a:moveTo>
                <a:lnTo>
                  <a:pt x="7493508" y="2301240"/>
                </a:lnTo>
                <a:moveTo>
                  <a:pt x="4572" y="1728216"/>
                </a:moveTo>
                <a:lnTo>
                  <a:pt x="7493508" y="1728216"/>
                </a:lnTo>
                <a:moveTo>
                  <a:pt x="4572" y="1153668"/>
                </a:moveTo>
                <a:lnTo>
                  <a:pt x="7493508" y="1153668"/>
                </a:lnTo>
                <a:moveTo>
                  <a:pt x="4572" y="579120"/>
                </a:moveTo>
                <a:lnTo>
                  <a:pt x="7493508" y="579120"/>
                </a:lnTo>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66" name="object 66"/>
          <p:cNvSpPr/>
          <p:nvPr/>
        </p:nvSpPr>
        <p:spPr>
          <a:xfrm>
            <a:off x="1109472" y="486156"/>
            <a:ext cx="9144" cy="3454907"/>
          </a:xfrm>
          <a:custGeom>
            <a:avLst/>
            <a:gdLst/>
            <a:ahLst/>
            <a:cxnLst/>
            <a:rect l="l" t="t" r="r" b="b"/>
            <a:pathLst>
              <a:path w="9144" h="3454907">
                <a:moveTo>
                  <a:pt x="4572" y="3450336"/>
                </a:moveTo>
                <a:lnTo>
                  <a:pt x="4572" y="4572"/>
                </a:lnTo>
              </a:path>
            </a:pathLst>
          </a:custGeom>
          <a:ln w="9144">
            <a:solidFill>
              <a:srgbClr val="898989"/>
            </a:solidFill>
          </a:ln>
        </p:spPr>
        <p:txBody>
          <a:bodyPr wrap="square" lIns="0" tIns="0" rIns="0" bIns="0" rtlCol="0">
            <a:noAutofit/>
          </a:bodyPr>
          <a:lstStyle/>
          <a:p>
            <a:endParaRPr/>
          </a:p>
        </p:txBody>
      </p:sp>
      <p:sp>
        <p:nvSpPr>
          <p:cNvPr id="67" name="object 67"/>
          <p:cNvSpPr/>
          <p:nvPr/>
        </p:nvSpPr>
        <p:spPr>
          <a:xfrm>
            <a:off x="1039367" y="486156"/>
            <a:ext cx="79248" cy="3454907"/>
          </a:xfrm>
          <a:custGeom>
            <a:avLst/>
            <a:gdLst/>
            <a:ahLst/>
            <a:cxnLst/>
            <a:rect l="l" t="t" r="r" b="b"/>
            <a:pathLst>
              <a:path w="79248" h="3454907">
                <a:moveTo>
                  <a:pt x="4572" y="3450336"/>
                </a:moveTo>
                <a:lnTo>
                  <a:pt x="74677" y="3450336"/>
                </a:lnTo>
                <a:moveTo>
                  <a:pt x="4572" y="2875788"/>
                </a:moveTo>
                <a:lnTo>
                  <a:pt x="74677" y="2875788"/>
                </a:lnTo>
                <a:moveTo>
                  <a:pt x="4572" y="2301240"/>
                </a:moveTo>
                <a:lnTo>
                  <a:pt x="74677" y="2301240"/>
                </a:lnTo>
                <a:moveTo>
                  <a:pt x="4572" y="1728216"/>
                </a:moveTo>
                <a:lnTo>
                  <a:pt x="74677" y="1728216"/>
                </a:lnTo>
                <a:moveTo>
                  <a:pt x="4572" y="1153668"/>
                </a:moveTo>
                <a:lnTo>
                  <a:pt x="74677" y="1153668"/>
                </a:lnTo>
                <a:moveTo>
                  <a:pt x="4572" y="579120"/>
                </a:moveTo>
                <a:lnTo>
                  <a:pt x="74677" y="579120"/>
                </a:lnTo>
                <a:moveTo>
                  <a:pt x="4572" y="4572"/>
                </a:moveTo>
                <a:lnTo>
                  <a:pt x="74677" y="4572"/>
                </a:lnTo>
              </a:path>
            </a:pathLst>
          </a:custGeom>
          <a:ln w="9144">
            <a:solidFill>
              <a:srgbClr val="898989"/>
            </a:solidFill>
          </a:ln>
        </p:spPr>
        <p:txBody>
          <a:bodyPr wrap="square" lIns="0" tIns="0" rIns="0" bIns="0" rtlCol="0">
            <a:noAutofit/>
          </a:bodyPr>
          <a:lstStyle/>
          <a:p>
            <a:endParaRPr/>
          </a:p>
        </p:txBody>
      </p:sp>
      <p:sp>
        <p:nvSpPr>
          <p:cNvPr id="68" name="object 68"/>
          <p:cNvSpPr/>
          <p:nvPr/>
        </p:nvSpPr>
        <p:spPr>
          <a:xfrm>
            <a:off x="1109472" y="3931920"/>
            <a:ext cx="7498080" cy="9144"/>
          </a:xfrm>
          <a:custGeom>
            <a:avLst/>
            <a:gdLst/>
            <a:ahLst/>
            <a:cxnLst/>
            <a:rect l="l" t="t" r="r" b="b"/>
            <a:pathLst>
              <a:path w="7498080" h="9144">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69" name="object 69"/>
          <p:cNvSpPr/>
          <p:nvPr/>
        </p:nvSpPr>
        <p:spPr>
          <a:xfrm>
            <a:off x="1109472" y="3931920"/>
            <a:ext cx="7498080" cy="77724"/>
          </a:xfrm>
          <a:custGeom>
            <a:avLst/>
            <a:gdLst/>
            <a:ahLst/>
            <a:cxnLst/>
            <a:rect l="l" t="t" r="r" b="b"/>
            <a:pathLst>
              <a:path w="7498080" h="77724">
                <a:moveTo>
                  <a:pt x="4572" y="4572"/>
                </a:moveTo>
                <a:lnTo>
                  <a:pt x="4572" y="73152"/>
                </a:lnTo>
                <a:moveTo>
                  <a:pt x="254508" y="4572"/>
                </a:moveTo>
                <a:lnTo>
                  <a:pt x="254508" y="73152"/>
                </a:lnTo>
                <a:moveTo>
                  <a:pt x="502920" y="4572"/>
                </a:moveTo>
                <a:lnTo>
                  <a:pt x="502920" y="73152"/>
                </a:lnTo>
                <a:moveTo>
                  <a:pt x="752856" y="4572"/>
                </a:moveTo>
                <a:lnTo>
                  <a:pt x="752856" y="73152"/>
                </a:lnTo>
                <a:moveTo>
                  <a:pt x="1002792" y="4572"/>
                </a:moveTo>
                <a:lnTo>
                  <a:pt x="1002792" y="73152"/>
                </a:lnTo>
                <a:moveTo>
                  <a:pt x="1252728" y="4572"/>
                </a:moveTo>
                <a:lnTo>
                  <a:pt x="1252728" y="73152"/>
                </a:lnTo>
                <a:moveTo>
                  <a:pt x="1502664" y="4572"/>
                </a:moveTo>
                <a:lnTo>
                  <a:pt x="1502664" y="73152"/>
                </a:lnTo>
                <a:moveTo>
                  <a:pt x="1751076" y="4572"/>
                </a:moveTo>
                <a:lnTo>
                  <a:pt x="1751076" y="73152"/>
                </a:lnTo>
                <a:moveTo>
                  <a:pt x="2001012" y="4572"/>
                </a:moveTo>
                <a:lnTo>
                  <a:pt x="2001012" y="73152"/>
                </a:lnTo>
                <a:moveTo>
                  <a:pt x="2250948" y="4572"/>
                </a:moveTo>
                <a:lnTo>
                  <a:pt x="2250948" y="73152"/>
                </a:lnTo>
                <a:moveTo>
                  <a:pt x="2500884" y="4572"/>
                </a:moveTo>
                <a:lnTo>
                  <a:pt x="2500884" y="73152"/>
                </a:lnTo>
                <a:moveTo>
                  <a:pt x="2750820" y="4572"/>
                </a:moveTo>
                <a:lnTo>
                  <a:pt x="2750820" y="73152"/>
                </a:lnTo>
                <a:moveTo>
                  <a:pt x="3000756" y="4572"/>
                </a:moveTo>
                <a:lnTo>
                  <a:pt x="3000756" y="73152"/>
                </a:lnTo>
                <a:moveTo>
                  <a:pt x="3249168" y="4572"/>
                </a:moveTo>
                <a:lnTo>
                  <a:pt x="3249168" y="73152"/>
                </a:lnTo>
                <a:moveTo>
                  <a:pt x="3499104" y="4572"/>
                </a:moveTo>
                <a:lnTo>
                  <a:pt x="3499104" y="73152"/>
                </a:lnTo>
                <a:moveTo>
                  <a:pt x="3749040" y="4572"/>
                </a:moveTo>
                <a:lnTo>
                  <a:pt x="3749040" y="73152"/>
                </a:lnTo>
                <a:moveTo>
                  <a:pt x="3998976" y="4572"/>
                </a:moveTo>
                <a:lnTo>
                  <a:pt x="3998976" y="73152"/>
                </a:lnTo>
                <a:moveTo>
                  <a:pt x="4248912" y="4572"/>
                </a:moveTo>
                <a:lnTo>
                  <a:pt x="4248912" y="73152"/>
                </a:lnTo>
                <a:moveTo>
                  <a:pt x="4497324" y="4572"/>
                </a:moveTo>
                <a:lnTo>
                  <a:pt x="4497324" y="73152"/>
                </a:lnTo>
                <a:moveTo>
                  <a:pt x="4747260" y="4572"/>
                </a:moveTo>
                <a:lnTo>
                  <a:pt x="4747260" y="73152"/>
                </a:lnTo>
                <a:moveTo>
                  <a:pt x="4997196" y="4572"/>
                </a:moveTo>
                <a:lnTo>
                  <a:pt x="4997196" y="73152"/>
                </a:lnTo>
                <a:moveTo>
                  <a:pt x="5247132" y="4572"/>
                </a:moveTo>
                <a:lnTo>
                  <a:pt x="5247132" y="73152"/>
                </a:lnTo>
                <a:moveTo>
                  <a:pt x="5497068" y="4572"/>
                </a:moveTo>
                <a:lnTo>
                  <a:pt x="5497068" y="73152"/>
                </a:lnTo>
                <a:moveTo>
                  <a:pt x="5747004" y="4572"/>
                </a:moveTo>
                <a:lnTo>
                  <a:pt x="5747004" y="73152"/>
                </a:lnTo>
                <a:moveTo>
                  <a:pt x="5995416" y="4572"/>
                </a:moveTo>
                <a:lnTo>
                  <a:pt x="5995416" y="73152"/>
                </a:lnTo>
                <a:moveTo>
                  <a:pt x="6245352" y="4572"/>
                </a:moveTo>
                <a:lnTo>
                  <a:pt x="6245352" y="73152"/>
                </a:lnTo>
                <a:moveTo>
                  <a:pt x="6495288" y="4572"/>
                </a:moveTo>
                <a:lnTo>
                  <a:pt x="6495288" y="73152"/>
                </a:lnTo>
                <a:moveTo>
                  <a:pt x="6745224" y="4572"/>
                </a:moveTo>
                <a:lnTo>
                  <a:pt x="6745224" y="73152"/>
                </a:lnTo>
                <a:moveTo>
                  <a:pt x="6995159" y="4572"/>
                </a:moveTo>
                <a:lnTo>
                  <a:pt x="6995159" y="73152"/>
                </a:lnTo>
                <a:moveTo>
                  <a:pt x="7243571" y="4572"/>
                </a:moveTo>
                <a:lnTo>
                  <a:pt x="7243571" y="73152"/>
                </a:lnTo>
                <a:moveTo>
                  <a:pt x="7493508" y="4572"/>
                </a:moveTo>
                <a:lnTo>
                  <a:pt x="7493508" y="73152"/>
                </a:lnTo>
              </a:path>
            </a:pathLst>
          </a:custGeom>
          <a:ln w="9144">
            <a:solidFill>
              <a:srgbClr val="898989"/>
            </a:solidFill>
          </a:ln>
        </p:spPr>
        <p:txBody>
          <a:bodyPr wrap="square" lIns="0" tIns="0" rIns="0" bIns="0" rtlCol="0">
            <a:noAutofit/>
          </a:bodyPr>
          <a:lstStyle/>
          <a:p>
            <a:endParaRPr/>
          </a:p>
        </p:txBody>
      </p:sp>
      <p:pic>
        <p:nvPicPr>
          <p:cNvPr id="14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60" y="467868"/>
            <a:ext cx="7537704" cy="2918459"/>
          </a:xfrm>
          <a:prstGeom prst="rect">
            <a:avLst/>
          </a:prstGeom>
        </p:spPr>
      </p:pic>
      <p:sp>
        <p:nvSpPr>
          <p:cNvPr id="2" name="text 1"/>
          <p:cNvSpPr txBox="1"/>
          <p:nvPr/>
        </p:nvSpPr>
        <p:spPr>
          <a:xfrm>
            <a:off x="790041" y="3803917"/>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3" name="text 1"/>
          <p:cNvSpPr txBox="1"/>
          <p:nvPr/>
        </p:nvSpPr>
        <p:spPr>
          <a:xfrm>
            <a:off x="790041" y="322942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a:t>
            </a:r>
            <a:endParaRPr sz="1800">
              <a:latin typeface="Arial"/>
              <a:cs typeface="Arial"/>
            </a:endParaRPr>
          </a:p>
        </p:txBody>
      </p:sp>
      <p:sp>
        <p:nvSpPr>
          <p:cNvPr id="4" name="text 1"/>
          <p:cNvSpPr txBox="1"/>
          <p:nvPr/>
        </p:nvSpPr>
        <p:spPr>
          <a:xfrm>
            <a:off x="790041" y="2654596"/>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5" name="text 1"/>
          <p:cNvSpPr txBox="1"/>
          <p:nvPr/>
        </p:nvSpPr>
        <p:spPr>
          <a:xfrm>
            <a:off x="790041" y="2080578"/>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a:t>
            </a:r>
            <a:endParaRPr sz="1800">
              <a:latin typeface="Arial"/>
              <a:cs typeface="Arial"/>
            </a:endParaRPr>
          </a:p>
        </p:txBody>
      </p:sp>
      <p:sp>
        <p:nvSpPr>
          <p:cNvPr id="6" name="text 1"/>
          <p:cNvSpPr txBox="1"/>
          <p:nvPr/>
        </p:nvSpPr>
        <p:spPr>
          <a:xfrm>
            <a:off x="790041" y="150603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7" name="text 1"/>
          <p:cNvSpPr txBox="1"/>
          <p:nvPr/>
        </p:nvSpPr>
        <p:spPr>
          <a:xfrm>
            <a:off x="790041" y="931482"/>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5</a:t>
            </a:r>
            <a:endParaRPr sz="1800">
              <a:latin typeface="Arial"/>
              <a:cs typeface="Arial"/>
            </a:endParaRPr>
          </a:p>
        </p:txBody>
      </p:sp>
      <p:sp>
        <p:nvSpPr>
          <p:cNvPr id="8" name="text 1"/>
          <p:cNvSpPr txBox="1"/>
          <p:nvPr/>
        </p:nvSpPr>
        <p:spPr>
          <a:xfrm>
            <a:off x="790041" y="356658"/>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9" name="text 1"/>
          <p:cNvSpPr txBox="1"/>
          <p:nvPr/>
        </p:nvSpPr>
        <p:spPr>
          <a:xfrm>
            <a:off x="105003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10" name="text 1"/>
          <p:cNvSpPr txBox="1"/>
          <p:nvPr/>
        </p:nvSpPr>
        <p:spPr>
          <a:xfrm>
            <a:off x="1549654"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11" name="text 1"/>
          <p:cNvSpPr txBox="1"/>
          <p:nvPr/>
        </p:nvSpPr>
        <p:spPr>
          <a:xfrm>
            <a:off x="2048891"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12" name="text 1"/>
          <p:cNvSpPr txBox="1"/>
          <p:nvPr/>
        </p:nvSpPr>
        <p:spPr>
          <a:xfrm>
            <a:off x="2548382"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13" name="text 1"/>
          <p:cNvSpPr txBox="1"/>
          <p:nvPr/>
        </p:nvSpPr>
        <p:spPr>
          <a:xfrm>
            <a:off x="304774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8</a:t>
            </a:r>
            <a:endParaRPr sz="1800">
              <a:latin typeface="Arial"/>
              <a:cs typeface="Arial"/>
            </a:endParaRPr>
          </a:p>
        </p:txBody>
      </p:sp>
      <p:sp>
        <p:nvSpPr>
          <p:cNvPr id="14" name="text 1"/>
          <p:cNvSpPr txBox="1"/>
          <p:nvPr/>
        </p:nvSpPr>
        <p:spPr>
          <a:xfrm>
            <a:off x="3483609"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10</a:t>
            </a:r>
            <a:endParaRPr sz="1800">
              <a:latin typeface="Arial"/>
              <a:cs typeface="Arial"/>
            </a:endParaRPr>
          </a:p>
        </p:txBody>
      </p:sp>
      <p:sp>
        <p:nvSpPr>
          <p:cNvPr id="15" name="text 1"/>
          <p:cNvSpPr txBox="1"/>
          <p:nvPr/>
        </p:nvSpPr>
        <p:spPr>
          <a:xfrm>
            <a:off x="398310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12</a:t>
            </a:r>
            <a:endParaRPr sz="1800">
              <a:latin typeface="Arial"/>
              <a:cs typeface="Arial"/>
            </a:endParaRPr>
          </a:p>
        </p:txBody>
      </p:sp>
      <p:sp>
        <p:nvSpPr>
          <p:cNvPr id="16" name="text 1"/>
          <p:cNvSpPr txBox="1"/>
          <p:nvPr/>
        </p:nvSpPr>
        <p:spPr>
          <a:xfrm>
            <a:off x="448233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14</a:t>
            </a:r>
            <a:endParaRPr sz="1800">
              <a:latin typeface="Arial"/>
              <a:cs typeface="Arial"/>
            </a:endParaRPr>
          </a:p>
        </p:txBody>
      </p:sp>
      <p:sp>
        <p:nvSpPr>
          <p:cNvPr id="17" name="text 1"/>
          <p:cNvSpPr txBox="1"/>
          <p:nvPr/>
        </p:nvSpPr>
        <p:spPr>
          <a:xfrm>
            <a:off x="498195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16</a:t>
            </a:r>
            <a:endParaRPr sz="1800">
              <a:latin typeface="Arial"/>
              <a:cs typeface="Arial"/>
            </a:endParaRPr>
          </a:p>
        </p:txBody>
      </p:sp>
      <p:sp>
        <p:nvSpPr>
          <p:cNvPr id="18" name="text 1"/>
          <p:cNvSpPr txBox="1"/>
          <p:nvPr/>
        </p:nvSpPr>
        <p:spPr>
          <a:xfrm>
            <a:off x="4128515" y="4076409"/>
            <a:ext cx="1668602" cy="556531"/>
          </a:xfrm>
          <a:prstGeom prst="rect">
            <a:avLst/>
          </a:prstGeom>
        </p:spPr>
        <p:txBody>
          <a:bodyPr vert="horz" wrap="none" lIns="0" tIns="0" rIns="0" bIns="0" rtlCol="0">
            <a:spAutoFit/>
          </a:bodyPr>
          <a:lstStyle/>
          <a:p>
            <a:pPr marL="1352677">
              <a:lnSpc>
                <a:spcPct val="100000"/>
              </a:lnSpc>
            </a:pPr>
            <a:r>
              <a:rPr sz="1800" spc="10" dirty="0">
                <a:solidFill>
                  <a:srgbClr val="222222"/>
                </a:solidFill>
                <a:latin typeface="Arial"/>
                <a:cs typeface="Arial"/>
              </a:rPr>
              <a:t>18</a:t>
            </a:r>
            <a:endParaRPr sz="1800">
              <a:latin typeface="Arial"/>
              <a:cs typeface="Arial"/>
            </a:endParaRPr>
          </a:p>
          <a:p>
            <a:pPr marL="0">
              <a:lnSpc>
                <a:spcPct val="100000"/>
              </a:lnSpc>
            </a:pPr>
            <a:r>
              <a:rPr sz="1800" b="1" spc="10" dirty="0">
                <a:solidFill>
                  <a:srgbClr val="FFFFFF"/>
                </a:solidFill>
                <a:latin typeface="Arial"/>
                <a:cs typeface="Arial"/>
              </a:rPr>
              <a:t>Day  of  month</a:t>
            </a:r>
            <a:endParaRPr sz="1800">
              <a:latin typeface="Arial"/>
              <a:cs typeface="Arial"/>
            </a:endParaRPr>
          </a:p>
        </p:txBody>
      </p:sp>
      <p:sp>
        <p:nvSpPr>
          <p:cNvPr id="19" name="text 1"/>
          <p:cNvSpPr txBox="1"/>
          <p:nvPr/>
        </p:nvSpPr>
        <p:spPr>
          <a:xfrm>
            <a:off x="598081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20</a:t>
            </a:r>
            <a:endParaRPr sz="1800">
              <a:latin typeface="Arial"/>
              <a:cs typeface="Arial"/>
            </a:endParaRPr>
          </a:p>
        </p:txBody>
      </p:sp>
      <p:sp>
        <p:nvSpPr>
          <p:cNvPr id="20" name="text 1"/>
          <p:cNvSpPr txBox="1"/>
          <p:nvPr/>
        </p:nvSpPr>
        <p:spPr>
          <a:xfrm>
            <a:off x="648004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22</a:t>
            </a:r>
            <a:endParaRPr sz="1800">
              <a:latin typeface="Arial"/>
              <a:cs typeface="Arial"/>
            </a:endParaRPr>
          </a:p>
        </p:txBody>
      </p:sp>
      <p:sp>
        <p:nvSpPr>
          <p:cNvPr id="21" name="text 1"/>
          <p:cNvSpPr txBox="1"/>
          <p:nvPr/>
        </p:nvSpPr>
        <p:spPr>
          <a:xfrm>
            <a:off x="697966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24</a:t>
            </a:r>
            <a:endParaRPr sz="1800">
              <a:latin typeface="Arial"/>
              <a:cs typeface="Arial"/>
            </a:endParaRPr>
          </a:p>
        </p:txBody>
      </p:sp>
      <p:sp>
        <p:nvSpPr>
          <p:cNvPr id="22" name="text 1"/>
          <p:cNvSpPr txBox="1"/>
          <p:nvPr/>
        </p:nvSpPr>
        <p:spPr>
          <a:xfrm>
            <a:off x="747890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26</a:t>
            </a:r>
            <a:endParaRPr sz="1800">
              <a:latin typeface="Arial"/>
              <a:cs typeface="Arial"/>
            </a:endParaRPr>
          </a:p>
        </p:txBody>
      </p:sp>
      <p:sp>
        <p:nvSpPr>
          <p:cNvPr id="23" name="text 1"/>
          <p:cNvSpPr txBox="1"/>
          <p:nvPr/>
        </p:nvSpPr>
        <p:spPr>
          <a:xfrm>
            <a:off x="797839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28</a:t>
            </a:r>
            <a:endParaRPr sz="1800">
              <a:latin typeface="Arial"/>
              <a:cs typeface="Arial"/>
            </a:endParaRPr>
          </a:p>
        </p:txBody>
      </p:sp>
      <p:sp>
        <p:nvSpPr>
          <p:cNvPr id="24" name="text 1"/>
          <p:cNvSpPr txBox="1"/>
          <p:nvPr/>
        </p:nvSpPr>
        <p:spPr>
          <a:xfrm>
            <a:off x="847775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30</a:t>
            </a:r>
            <a:endParaRPr sz="1800">
              <a:latin typeface="Arial"/>
              <a:cs typeface="Arial"/>
            </a:endParaRPr>
          </a:p>
        </p:txBody>
      </p:sp>
      <p:sp>
        <p:nvSpPr>
          <p:cNvPr id="25" name="text 1"/>
          <p:cNvSpPr txBox="1"/>
          <p:nvPr/>
        </p:nvSpPr>
        <p:spPr>
          <a:xfrm rot="-5400000">
            <a:off x="-213629" y="2055982"/>
            <a:ext cx="1676322" cy="255389"/>
          </a:xfrm>
          <a:prstGeom prst="rect">
            <a:avLst/>
          </a:prstGeom>
        </p:spPr>
        <p:txBody>
          <a:bodyPr vert="horz" wrap="none" lIns="0" tIns="0" rIns="0" bIns="0" rtlCol="0">
            <a:spAutoFit/>
          </a:bodyPr>
          <a:lstStyle/>
          <a:p>
            <a:pPr marL="0">
              <a:lnSpc>
                <a:spcPct val="100000"/>
              </a:lnSpc>
            </a:pPr>
            <a:r>
              <a:rPr sz="1740" b="1" spc="10" dirty="0">
                <a:solidFill>
                  <a:srgbClr val="FFFFFF"/>
                </a:solidFill>
                <a:latin typeface="Arial"/>
                <a:cs typeface="Arial"/>
              </a:rPr>
              <a:t>Instance  count</a:t>
            </a:r>
            <a:endParaRPr sz="1700">
              <a:latin typeface="Arial"/>
              <a:cs typeface="Arial"/>
            </a:endParaRPr>
          </a:p>
        </p:txBody>
      </p:sp>
    </p:spTree>
    <p:extLst>
      <p:ext uri="{BB962C8B-B14F-4D97-AF65-F5344CB8AC3E}">
        <p14:creationId xmlns:p14="http://schemas.microsoft.com/office/powerpoint/2010/main" val="617596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
        <p:nvSpPr>
          <p:cNvPr id="70" name="object 70"/>
          <p:cNvSpPr/>
          <p:nvPr/>
        </p:nvSpPr>
        <p:spPr>
          <a:xfrm>
            <a:off x="1109472" y="486156"/>
            <a:ext cx="7498080" cy="2880359"/>
          </a:xfrm>
          <a:custGeom>
            <a:avLst/>
            <a:gdLst/>
            <a:ahLst/>
            <a:cxnLst/>
            <a:rect l="l" t="t" r="r" b="b"/>
            <a:pathLst>
              <a:path w="7498080" h="2880359">
                <a:moveTo>
                  <a:pt x="4572" y="2875788"/>
                </a:moveTo>
                <a:lnTo>
                  <a:pt x="7493508" y="2875788"/>
                </a:lnTo>
                <a:moveTo>
                  <a:pt x="4572" y="2301240"/>
                </a:moveTo>
                <a:lnTo>
                  <a:pt x="7493508" y="2301240"/>
                </a:lnTo>
                <a:moveTo>
                  <a:pt x="4572" y="1728216"/>
                </a:moveTo>
                <a:lnTo>
                  <a:pt x="7493508" y="1728216"/>
                </a:lnTo>
                <a:moveTo>
                  <a:pt x="4572" y="1153668"/>
                </a:moveTo>
                <a:lnTo>
                  <a:pt x="7493508" y="1153668"/>
                </a:lnTo>
                <a:moveTo>
                  <a:pt x="4572" y="579120"/>
                </a:moveTo>
                <a:lnTo>
                  <a:pt x="7493508" y="579120"/>
                </a:lnTo>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71" name="object 71"/>
          <p:cNvSpPr/>
          <p:nvPr/>
        </p:nvSpPr>
        <p:spPr>
          <a:xfrm>
            <a:off x="1109472" y="486156"/>
            <a:ext cx="9144" cy="3454907"/>
          </a:xfrm>
          <a:custGeom>
            <a:avLst/>
            <a:gdLst/>
            <a:ahLst/>
            <a:cxnLst/>
            <a:rect l="l" t="t" r="r" b="b"/>
            <a:pathLst>
              <a:path w="9144" h="3454907">
                <a:moveTo>
                  <a:pt x="4572" y="3450336"/>
                </a:moveTo>
                <a:lnTo>
                  <a:pt x="4572" y="4572"/>
                </a:lnTo>
              </a:path>
            </a:pathLst>
          </a:custGeom>
          <a:ln w="9144">
            <a:solidFill>
              <a:srgbClr val="898989"/>
            </a:solidFill>
          </a:ln>
        </p:spPr>
        <p:txBody>
          <a:bodyPr wrap="square" lIns="0" tIns="0" rIns="0" bIns="0" rtlCol="0">
            <a:noAutofit/>
          </a:bodyPr>
          <a:lstStyle/>
          <a:p>
            <a:endParaRPr/>
          </a:p>
        </p:txBody>
      </p:sp>
      <p:sp>
        <p:nvSpPr>
          <p:cNvPr id="72" name="object 72"/>
          <p:cNvSpPr/>
          <p:nvPr/>
        </p:nvSpPr>
        <p:spPr>
          <a:xfrm>
            <a:off x="1039367" y="486156"/>
            <a:ext cx="79248" cy="3454907"/>
          </a:xfrm>
          <a:custGeom>
            <a:avLst/>
            <a:gdLst/>
            <a:ahLst/>
            <a:cxnLst/>
            <a:rect l="l" t="t" r="r" b="b"/>
            <a:pathLst>
              <a:path w="79248" h="3454907">
                <a:moveTo>
                  <a:pt x="4572" y="3450336"/>
                </a:moveTo>
                <a:lnTo>
                  <a:pt x="74677" y="3450336"/>
                </a:lnTo>
                <a:moveTo>
                  <a:pt x="4572" y="2875788"/>
                </a:moveTo>
                <a:lnTo>
                  <a:pt x="74677" y="2875788"/>
                </a:lnTo>
                <a:moveTo>
                  <a:pt x="4572" y="2301240"/>
                </a:moveTo>
                <a:lnTo>
                  <a:pt x="74677" y="2301240"/>
                </a:lnTo>
                <a:moveTo>
                  <a:pt x="4572" y="1728216"/>
                </a:moveTo>
                <a:lnTo>
                  <a:pt x="74677" y="1728216"/>
                </a:lnTo>
                <a:moveTo>
                  <a:pt x="4572" y="1153668"/>
                </a:moveTo>
                <a:lnTo>
                  <a:pt x="74677" y="1153668"/>
                </a:lnTo>
                <a:moveTo>
                  <a:pt x="4572" y="579120"/>
                </a:moveTo>
                <a:lnTo>
                  <a:pt x="74677" y="579120"/>
                </a:lnTo>
                <a:moveTo>
                  <a:pt x="4572" y="4572"/>
                </a:moveTo>
                <a:lnTo>
                  <a:pt x="74677" y="4572"/>
                </a:lnTo>
              </a:path>
            </a:pathLst>
          </a:custGeom>
          <a:ln w="9144">
            <a:solidFill>
              <a:srgbClr val="898989"/>
            </a:solidFill>
          </a:ln>
        </p:spPr>
        <p:txBody>
          <a:bodyPr wrap="square" lIns="0" tIns="0" rIns="0" bIns="0" rtlCol="0">
            <a:noAutofit/>
          </a:bodyPr>
          <a:lstStyle/>
          <a:p>
            <a:endParaRPr/>
          </a:p>
        </p:txBody>
      </p:sp>
      <p:sp>
        <p:nvSpPr>
          <p:cNvPr id="73" name="object 73"/>
          <p:cNvSpPr/>
          <p:nvPr/>
        </p:nvSpPr>
        <p:spPr>
          <a:xfrm>
            <a:off x="1109472" y="3931920"/>
            <a:ext cx="7498080" cy="9144"/>
          </a:xfrm>
          <a:custGeom>
            <a:avLst/>
            <a:gdLst/>
            <a:ahLst/>
            <a:cxnLst/>
            <a:rect l="l" t="t" r="r" b="b"/>
            <a:pathLst>
              <a:path w="7498080" h="9144">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74" name="object 74"/>
          <p:cNvSpPr/>
          <p:nvPr/>
        </p:nvSpPr>
        <p:spPr>
          <a:xfrm>
            <a:off x="1109472" y="3931920"/>
            <a:ext cx="7498080" cy="77724"/>
          </a:xfrm>
          <a:custGeom>
            <a:avLst/>
            <a:gdLst/>
            <a:ahLst/>
            <a:cxnLst/>
            <a:rect l="l" t="t" r="r" b="b"/>
            <a:pathLst>
              <a:path w="7498080" h="77724">
                <a:moveTo>
                  <a:pt x="4572" y="4572"/>
                </a:moveTo>
                <a:lnTo>
                  <a:pt x="4572" y="73152"/>
                </a:lnTo>
                <a:moveTo>
                  <a:pt x="254508" y="4572"/>
                </a:moveTo>
                <a:lnTo>
                  <a:pt x="254508" y="73152"/>
                </a:lnTo>
                <a:moveTo>
                  <a:pt x="502920" y="4572"/>
                </a:moveTo>
                <a:lnTo>
                  <a:pt x="502920" y="73152"/>
                </a:lnTo>
                <a:moveTo>
                  <a:pt x="752856" y="4572"/>
                </a:moveTo>
                <a:lnTo>
                  <a:pt x="752856" y="73152"/>
                </a:lnTo>
                <a:moveTo>
                  <a:pt x="1002792" y="4572"/>
                </a:moveTo>
                <a:lnTo>
                  <a:pt x="1002792" y="73152"/>
                </a:lnTo>
                <a:moveTo>
                  <a:pt x="1252728" y="4572"/>
                </a:moveTo>
                <a:lnTo>
                  <a:pt x="1252728" y="73152"/>
                </a:lnTo>
                <a:moveTo>
                  <a:pt x="1502664" y="4572"/>
                </a:moveTo>
                <a:lnTo>
                  <a:pt x="1502664" y="73152"/>
                </a:lnTo>
                <a:moveTo>
                  <a:pt x="1751076" y="4572"/>
                </a:moveTo>
                <a:lnTo>
                  <a:pt x="1751076" y="73152"/>
                </a:lnTo>
                <a:moveTo>
                  <a:pt x="2001012" y="4572"/>
                </a:moveTo>
                <a:lnTo>
                  <a:pt x="2001012" y="73152"/>
                </a:lnTo>
                <a:moveTo>
                  <a:pt x="2250948" y="4572"/>
                </a:moveTo>
                <a:lnTo>
                  <a:pt x="2250948" y="73152"/>
                </a:lnTo>
                <a:moveTo>
                  <a:pt x="2500884" y="4572"/>
                </a:moveTo>
                <a:lnTo>
                  <a:pt x="2500884" y="73152"/>
                </a:lnTo>
                <a:moveTo>
                  <a:pt x="2750820" y="4572"/>
                </a:moveTo>
                <a:lnTo>
                  <a:pt x="2750820" y="73152"/>
                </a:lnTo>
                <a:moveTo>
                  <a:pt x="3000756" y="4572"/>
                </a:moveTo>
                <a:lnTo>
                  <a:pt x="3000756" y="73152"/>
                </a:lnTo>
                <a:moveTo>
                  <a:pt x="3249168" y="4572"/>
                </a:moveTo>
                <a:lnTo>
                  <a:pt x="3249168" y="73152"/>
                </a:lnTo>
                <a:moveTo>
                  <a:pt x="3499104" y="4572"/>
                </a:moveTo>
                <a:lnTo>
                  <a:pt x="3499104" y="73152"/>
                </a:lnTo>
                <a:moveTo>
                  <a:pt x="3749040" y="4572"/>
                </a:moveTo>
                <a:lnTo>
                  <a:pt x="3749040" y="73152"/>
                </a:lnTo>
                <a:moveTo>
                  <a:pt x="3998976" y="4572"/>
                </a:moveTo>
                <a:lnTo>
                  <a:pt x="3998976" y="73152"/>
                </a:lnTo>
                <a:moveTo>
                  <a:pt x="4248912" y="4572"/>
                </a:moveTo>
                <a:lnTo>
                  <a:pt x="4248912" y="73152"/>
                </a:lnTo>
                <a:moveTo>
                  <a:pt x="4497324" y="4572"/>
                </a:moveTo>
                <a:lnTo>
                  <a:pt x="4497324" y="73152"/>
                </a:lnTo>
                <a:moveTo>
                  <a:pt x="4747260" y="4572"/>
                </a:moveTo>
                <a:lnTo>
                  <a:pt x="4747260" y="73152"/>
                </a:lnTo>
                <a:moveTo>
                  <a:pt x="4997196" y="4572"/>
                </a:moveTo>
                <a:lnTo>
                  <a:pt x="4997196" y="73152"/>
                </a:lnTo>
                <a:moveTo>
                  <a:pt x="5247132" y="4572"/>
                </a:moveTo>
                <a:lnTo>
                  <a:pt x="5247132" y="73152"/>
                </a:lnTo>
                <a:moveTo>
                  <a:pt x="5497068" y="4572"/>
                </a:moveTo>
                <a:lnTo>
                  <a:pt x="5497068" y="73152"/>
                </a:lnTo>
                <a:moveTo>
                  <a:pt x="5747004" y="4572"/>
                </a:moveTo>
                <a:lnTo>
                  <a:pt x="5747004" y="73152"/>
                </a:lnTo>
                <a:moveTo>
                  <a:pt x="5995416" y="4572"/>
                </a:moveTo>
                <a:lnTo>
                  <a:pt x="5995416" y="73152"/>
                </a:lnTo>
                <a:moveTo>
                  <a:pt x="6245352" y="4572"/>
                </a:moveTo>
                <a:lnTo>
                  <a:pt x="6245352" y="73152"/>
                </a:lnTo>
                <a:moveTo>
                  <a:pt x="6495288" y="4572"/>
                </a:moveTo>
                <a:lnTo>
                  <a:pt x="6495288" y="73152"/>
                </a:lnTo>
                <a:moveTo>
                  <a:pt x="6745224" y="4572"/>
                </a:moveTo>
                <a:lnTo>
                  <a:pt x="6745224" y="73152"/>
                </a:lnTo>
                <a:moveTo>
                  <a:pt x="6995159" y="4572"/>
                </a:moveTo>
                <a:lnTo>
                  <a:pt x="6995159" y="73152"/>
                </a:lnTo>
                <a:moveTo>
                  <a:pt x="7243571" y="4572"/>
                </a:moveTo>
                <a:lnTo>
                  <a:pt x="7243571" y="73152"/>
                </a:lnTo>
                <a:moveTo>
                  <a:pt x="7493508" y="4572"/>
                </a:moveTo>
                <a:lnTo>
                  <a:pt x="7493508" y="73152"/>
                </a:lnTo>
              </a:path>
            </a:pathLst>
          </a:custGeom>
          <a:ln w="9144">
            <a:solidFill>
              <a:srgbClr val="898989"/>
            </a:solidFill>
          </a:ln>
        </p:spPr>
        <p:txBody>
          <a:bodyPr wrap="square" lIns="0" tIns="0" rIns="0" bIns="0" rtlCol="0">
            <a:noAutofit/>
          </a:bodyPr>
          <a:lstStyle/>
          <a:p>
            <a:endParaRPr/>
          </a:p>
        </p:txBody>
      </p:sp>
      <p:pic>
        <p:nvPicPr>
          <p:cNvPr id="15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60" y="467868"/>
            <a:ext cx="7537704" cy="2918459"/>
          </a:xfrm>
          <a:prstGeom prst="rect">
            <a:avLst/>
          </a:prstGeom>
        </p:spPr>
      </p:pic>
      <p:sp>
        <p:nvSpPr>
          <p:cNvPr id="2" name="text 1"/>
          <p:cNvSpPr txBox="1"/>
          <p:nvPr/>
        </p:nvSpPr>
        <p:spPr>
          <a:xfrm>
            <a:off x="790041" y="3803917"/>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3" name="text 1"/>
          <p:cNvSpPr txBox="1"/>
          <p:nvPr/>
        </p:nvSpPr>
        <p:spPr>
          <a:xfrm>
            <a:off x="790041" y="322942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a:t>
            </a:r>
            <a:endParaRPr sz="1800">
              <a:latin typeface="Arial"/>
              <a:cs typeface="Arial"/>
            </a:endParaRPr>
          </a:p>
        </p:txBody>
      </p:sp>
      <p:sp>
        <p:nvSpPr>
          <p:cNvPr id="4" name="text 1"/>
          <p:cNvSpPr txBox="1"/>
          <p:nvPr/>
        </p:nvSpPr>
        <p:spPr>
          <a:xfrm>
            <a:off x="790041" y="2654596"/>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5" name="text 1"/>
          <p:cNvSpPr txBox="1"/>
          <p:nvPr/>
        </p:nvSpPr>
        <p:spPr>
          <a:xfrm>
            <a:off x="790041" y="2080578"/>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a:t>
            </a:r>
            <a:endParaRPr sz="1800">
              <a:latin typeface="Arial"/>
              <a:cs typeface="Arial"/>
            </a:endParaRPr>
          </a:p>
        </p:txBody>
      </p:sp>
      <p:sp>
        <p:nvSpPr>
          <p:cNvPr id="6" name="text 1"/>
          <p:cNvSpPr txBox="1"/>
          <p:nvPr/>
        </p:nvSpPr>
        <p:spPr>
          <a:xfrm>
            <a:off x="790041" y="150603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7" name="text 1"/>
          <p:cNvSpPr txBox="1"/>
          <p:nvPr/>
        </p:nvSpPr>
        <p:spPr>
          <a:xfrm>
            <a:off x="790041" y="931482"/>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5</a:t>
            </a:r>
            <a:endParaRPr sz="1800">
              <a:latin typeface="Arial"/>
              <a:cs typeface="Arial"/>
            </a:endParaRPr>
          </a:p>
        </p:txBody>
      </p:sp>
      <p:sp>
        <p:nvSpPr>
          <p:cNvPr id="8" name="text 1"/>
          <p:cNvSpPr txBox="1"/>
          <p:nvPr/>
        </p:nvSpPr>
        <p:spPr>
          <a:xfrm>
            <a:off x="790041" y="356658"/>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9" name="text 1"/>
          <p:cNvSpPr txBox="1"/>
          <p:nvPr/>
        </p:nvSpPr>
        <p:spPr>
          <a:xfrm>
            <a:off x="105003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10" name="text 1"/>
          <p:cNvSpPr txBox="1"/>
          <p:nvPr/>
        </p:nvSpPr>
        <p:spPr>
          <a:xfrm>
            <a:off x="1549654"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11" name="text 1"/>
          <p:cNvSpPr txBox="1"/>
          <p:nvPr/>
        </p:nvSpPr>
        <p:spPr>
          <a:xfrm>
            <a:off x="2048891"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12" name="text 1"/>
          <p:cNvSpPr txBox="1"/>
          <p:nvPr/>
        </p:nvSpPr>
        <p:spPr>
          <a:xfrm>
            <a:off x="2548382"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13" name="text 1"/>
          <p:cNvSpPr txBox="1"/>
          <p:nvPr/>
        </p:nvSpPr>
        <p:spPr>
          <a:xfrm>
            <a:off x="304774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8</a:t>
            </a:r>
            <a:endParaRPr sz="1800">
              <a:latin typeface="Arial"/>
              <a:cs typeface="Arial"/>
            </a:endParaRPr>
          </a:p>
        </p:txBody>
      </p:sp>
      <p:sp>
        <p:nvSpPr>
          <p:cNvPr id="14" name="text 1"/>
          <p:cNvSpPr txBox="1"/>
          <p:nvPr/>
        </p:nvSpPr>
        <p:spPr>
          <a:xfrm>
            <a:off x="3483609"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10</a:t>
            </a:r>
            <a:endParaRPr sz="1800">
              <a:latin typeface="Arial"/>
              <a:cs typeface="Arial"/>
            </a:endParaRPr>
          </a:p>
        </p:txBody>
      </p:sp>
      <p:sp>
        <p:nvSpPr>
          <p:cNvPr id="15" name="text 1"/>
          <p:cNvSpPr txBox="1"/>
          <p:nvPr/>
        </p:nvSpPr>
        <p:spPr>
          <a:xfrm>
            <a:off x="398310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12</a:t>
            </a:r>
            <a:endParaRPr sz="1800">
              <a:latin typeface="Arial"/>
              <a:cs typeface="Arial"/>
            </a:endParaRPr>
          </a:p>
        </p:txBody>
      </p:sp>
      <p:sp>
        <p:nvSpPr>
          <p:cNvPr id="16" name="text 1"/>
          <p:cNvSpPr txBox="1"/>
          <p:nvPr/>
        </p:nvSpPr>
        <p:spPr>
          <a:xfrm>
            <a:off x="448233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14</a:t>
            </a:r>
            <a:endParaRPr sz="1800">
              <a:latin typeface="Arial"/>
              <a:cs typeface="Arial"/>
            </a:endParaRPr>
          </a:p>
        </p:txBody>
      </p:sp>
      <p:sp>
        <p:nvSpPr>
          <p:cNvPr id="17" name="text 1"/>
          <p:cNvSpPr txBox="1"/>
          <p:nvPr/>
        </p:nvSpPr>
        <p:spPr>
          <a:xfrm>
            <a:off x="498195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16</a:t>
            </a:r>
            <a:endParaRPr sz="1800">
              <a:latin typeface="Arial"/>
              <a:cs typeface="Arial"/>
            </a:endParaRPr>
          </a:p>
        </p:txBody>
      </p:sp>
      <p:sp>
        <p:nvSpPr>
          <p:cNvPr id="18" name="text 1"/>
          <p:cNvSpPr txBox="1"/>
          <p:nvPr/>
        </p:nvSpPr>
        <p:spPr>
          <a:xfrm>
            <a:off x="4128515" y="4076409"/>
            <a:ext cx="1668602" cy="556531"/>
          </a:xfrm>
          <a:prstGeom prst="rect">
            <a:avLst/>
          </a:prstGeom>
        </p:spPr>
        <p:txBody>
          <a:bodyPr vert="horz" wrap="none" lIns="0" tIns="0" rIns="0" bIns="0" rtlCol="0">
            <a:spAutoFit/>
          </a:bodyPr>
          <a:lstStyle/>
          <a:p>
            <a:pPr marL="1352677">
              <a:lnSpc>
                <a:spcPct val="100000"/>
              </a:lnSpc>
            </a:pPr>
            <a:r>
              <a:rPr sz="1800" spc="10" dirty="0">
                <a:solidFill>
                  <a:srgbClr val="222222"/>
                </a:solidFill>
                <a:latin typeface="Arial"/>
                <a:cs typeface="Arial"/>
              </a:rPr>
              <a:t>18</a:t>
            </a:r>
            <a:endParaRPr sz="1800">
              <a:latin typeface="Arial"/>
              <a:cs typeface="Arial"/>
            </a:endParaRPr>
          </a:p>
          <a:p>
            <a:pPr marL="0">
              <a:lnSpc>
                <a:spcPct val="100000"/>
              </a:lnSpc>
            </a:pPr>
            <a:r>
              <a:rPr sz="1800" b="1" spc="10" dirty="0">
                <a:solidFill>
                  <a:srgbClr val="FFFFFF"/>
                </a:solidFill>
                <a:latin typeface="Arial"/>
                <a:cs typeface="Arial"/>
              </a:rPr>
              <a:t>Day  of  month</a:t>
            </a:r>
            <a:endParaRPr sz="1800">
              <a:latin typeface="Arial"/>
              <a:cs typeface="Arial"/>
            </a:endParaRPr>
          </a:p>
        </p:txBody>
      </p:sp>
      <p:sp>
        <p:nvSpPr>
          <p:cNvPr id="19" name="text 1"/>
          <p:cNvSpPr txBox="1"/>
          <p:nvPr/>
        </p:nvSpPr>
        <p:spPr>
          <a:xfrm>
            <a:off x="598081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20</a:t>
            </a:r>
            <a:endParaRPr sz="1800">
              <a:latin typeface="Arial"/>
              <a:cs typeface="Arial"/>
            </a:endParaRPr>
          </a:p>
        </p:txBody>
      </p:sp>
      <p:sp>
        <p:nvSpPr>
          <p:cNvPr id="20" name="text 1"/>
          <p:cNvSpPr txBox="1"/>
          <p:nvPr/>
        </p:nvSpPr>
        <p:spPr>
          <a:xfrm>
            <a:off x="648004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22</a:t>
            </a:r>
            <a:endParaRPr sz="1800">
              <a:latin typeface="Arial"/>
              <a:cs typeface="Arial"/>
            </a:endParaRPr>
          </a:p>
        </p:txBody>
      </p:sp>
      <p:sp>
        <p:nvSpPr>
          <p:cNvPr id="21" name="text 1"/>
          <p:cNvSpPr txBox="1"/>
          <p:nvPr/>
        </p:nvSpPr>
        <p:spPr>
          <a:xfrm>
            <a:off x="697966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24</a:t>
            </a:r>
            <a:endParaRPr sz="1800">
              <a:latin typeface="Arial"/>
              <a:cs typeface="Arial"/>
            </a:endParaRPr>
          </a:p>
        </p:txBody>
      </p:sp>
      <p:sp>
        <p:nvSpPr>
          <p:cNvPr id="22" name="text 1"/>
          <p:cNvSpPr txBox="1"/>
          <p:nvPr/>
        </p:nvSpPr>
        <p:spPr>
          <a:xfrm>
            <a:off x="747890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26</a:t>
            </a:r>
            <a:endParaRPr sz="1800">
              <a:latin typeface="Arial"/>
              <a:cs typeface="Arial"/>
            </a:endParaRPr>
          </a:p>
        </p:txBody>
      </p:sp>
      <p:sp>
        <p:nvSpPr>
          <p:cNvPr id="23" name="text 1"/>
          <p:cNvSpPr txBox="1"/>
          <p:nvPr/>
        </p:nvSpPr>
        <p:spPr>
          <a:xfrm>
            <a:off x="797839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28</a:t>
            </a:r>
            <a:endParaRPr sz="1800">
              <a:latin typeface="Arial"/>
              <a:cs typeface="Arial"/>
            </a:endParaRPr>
          </a:p>
        </p:txBody>
      </p:sp>
      <p:sp>
        <p:nvSpPr>
          <p:cNvPr id="24" name="text 1"/>
          <p:cNvSpPr txBox="1"/>
          <p:nvPr/>
        </p:nvSpPr>
        <p:spPr>
          <a:xfrm>
            <a:off x="847775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30</a:t>
            </a:r>
            <a:endParaRPr sz="1800">
              <a:latin typeface="Arial"/>
              <a:cs typeface="Arial"/>
            </a:endParaRPr>
          </a:p>
        </p:txBody>
      </p:sp>
      <p:sp>
        <p:nvSpPr>
          <p:cNvPr id="25" name="text 1"/>
          <p:cNvSpPr txBox="1"/>
          <p:nvPr/>
        </p:nvSpPr>
        <p:spPr>
          <a:xfrm rot="-5400000">
            <a:off x="-213629" y="2055982"/>
            <a:ext cx="1676322" cy="255389"/>
          </a:xfrm>
          <a:prstGeom prst="rect">
            <a:avLst/>
          </a:prstGeom>
        </p:spPr>
        <p:txBody>
          <a:bodyPr vert="horz" wrap="none" lIns="0" tIns="0" rIns="0" bIns="0" rtlCol="0">
            <a:spAutoFit/>
          </a:bodyPr>
          <a:lstStyle/>
          <a:p>
            <a:pPr marL="0">
              <a:lnSpc>
                <a:spcPct val="100000"/>
              </a:lnSpc>
            </a:pPr>
            <a:r>
              <a:rPr sz="1740" b="1" spc="10" dirty="0">
                <a:solidFill>
                  <a:srgbClr val="FFFFFF"/>
                </a:solidFill>
                <a:latin typeface="Arial"/>
                <a:cs typeface="Arial"/>
              </a:rPr>
              <a:t>Instance  count</a:t>
            </a:r>
            <a:endParaRPr sz="1700">
              <a:latin typeface="Arial"/>
              <a:cs typeface="Arial"/>
            </a:endParaRPr>
          </a:p>
        </p:txBody>
      </p:sp>
      <p:pic>
        <p:nvPicPr>
          <p:cNvPr id="15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972" y="2097512"/>
            <a:ext cx="1552464" cy="1150975"/>
          </a:xfrm>
          <a:prstGeom prst="rect">
            <a:avLst/>
          </a:prstGeom>
        </p:spPr>
      </p:pic>
      <p:sp>
        <p:nvSpPr>
          <p:cNvPr id="26" name="text 1"/>
          <p:cNvSpPr txBox="1"/>
          <p:nvPr/>
        </p:nvSpPr>
        <p:spPr>
          <a:xfrm>
            <a:off x="4236974" y="1203241"/>
            <a:ext cx="1574341" cy="1438244"/>
          </a:xfrm>
          <a:prstGeom prst="rect">
            <a:avLst/>
          </a:prstGeom>
        </p:spPr>
        <p:txBody>
          <a:bodyPr vert="horz" wrap="none" lIns="0" tIns="0" rIns="0" bIns="0" rtlCol="0">
            <a:spAutoFit/>
          </a:bodyPr>
          <a:lstStyle/>
          <a:p>
            <a:pPr marL="211835">
              <a:lnSpc>
                <a:spcPct val="100000"/>
              </a:lnSpc>
            </a:pPr>
            <a:r>
              <a:rPr sz="2400" spc="10" dirty="0">
                <a:solidFill>
                  <a:srgbClr val="FFFFFF"/>
                </a:solidFill>
                <a:latin typeface="Arial"/>
                <a:cs typeface="Arial"/>
              </a:rPr>
              <a:t>Monthly</a:t>
            </a:r>
            <a:endParaRPr sz="2400">
              <a:latin typeface="Arial"/>
              <a:cs typeface="Arial"/>
            </a:endParaRPr>
          </a:p>
          <a:p>
            <a:pPr marL="0">
              <a:lnSpc>
                <a:spcPct val="100000"/>
              </a:lnSpc>
            </a:pPr>
            <a:r>
              <a:rPr sz="2400" spc="10" dirty="0">
                <a:solidFill>
                  <a:srgbClr val="FFFFFF"/>
                </a:solidFill>
                <a:latin typeface="Arial"/>
                <a:cs typeface="Arial"/>
              </a:rPr>
              <a:t>predictable</a:t>
            </a:r>
            <a:endParaRPr sz="2400">
              <a:latin typeface="Arial"/>
              <a:cs typeface="Arial"/>
            </a:endParaRPr>
          </a:p>
          <a:p>
            <a:pPr marL="414528">
              <a:lnSpc>
                <a:spcPct val="100000"/>
              </a:lnSpc>
            </a:pPr>
            <a:r>
              <a:rPr sz="2400" spc="10" dirty="0">
                <a:solidFill>
                  <a:srgbClr val="FFFFFF"/>
                </a:solidFill>
                <a:latin typeface="Arial"/>
                <a:cs typeface="Arial"/>
              </a:rPr>
              <a:t>peak</a:t>
            </a:r>
            <a:endParaRPr sz="2400">
              <a:latin typeface="Arial"/>
              <a:cs typeface="Arial"/>
            </a:endParaRPr>
          </a:p>
          <a:p>
            <a:pPr marL="9144">
              <a:lnSpc>
                <a:spcPct val="100000"/>
              </a:lnSpc>
            </a:pPr>
            <a:r>
              <a:rPr sz="2400" spc="10" dirty="0">
                <a:solidFill>
                  <a:srgbClr val="FFFFFF"/>
                </a:solidFill>
                <a:latin typeface="Arial"/>
                <a:cs typeface="Arial"/>
              </a:rPr>
              <a:t>processing</a:t>
            </a:r>
            <a:endParaRPr sz="2400">
              <a:latin typeface="Arial"/>
              <a:cs typeface="Arial"/>
            </a:endParaRPr>
          </a:p>
        </p:txBody>
      </p:sp>
    </p:spTree>
    <p:extLst>
      <p:ext uri="{BB962C8B-B14F-4D97-AF65-F5344CB8AC3E}">
        <p14:creationId xmlns:p14="http://schemas.microsoft.com/office/powerpoint/2010/main" val="39072744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
        <p:nvSpPr>
          <p:cNvPr id="75" name="object 75"/>
          <p:cNvSpPr/>
          <p:nvPr/>
        </p:nvSpPr>
        <p:spPr>
          <a:xfrm>
            <a:off x="1109472" y="486156"/>
            <a:ext cx="7498080" cy="2880359"/>
          </a:xfrm>
          <a:custGeom>
            <a:avLst/>
            <a:gdLst/>
            <a:ahLst/>
            <a:cxnLst/>
            <a:rect l="l" t="t" r="r" b="b"/>
            <a:pathLst>
              <a:path w="7498080" h="2880359">
                <a:moveTo>
                  <a:pt x="4572" y="2875788"/>
                </a:moveTo>
                <a:lnTo>
                  <a:pt x="7493508" y="2875788"/>
                </a:lnTo>
                <a:moveTo>
                  <a:pt x="4572" y="2301240"/>
                </a:moveTo>
                <a:lnTo>
                  <a:pt x="7493508" y="2301240"/>
                </a:lnTo>
                <a:moveTo>
                  <a:pt x="4572" y="1728216"/>
                </a:moveTo>
                <a:lnTo>
                  <a:pt x="7493508" y="1728216"/>
                </a:lnTo>
                <a:moveTo>
                  <a:pt x="4572" y="1153668"/>
                </a:moveTo>
                <a:lnTo>
                  <a:pt x="7493508" y="1153668"/>
                </a:lnTo>
                <a:moveTo>
                  <a:pt x="4572" y="579120"/>
                </a:moveTo>
                <a:lnTo>
                  <a:pt x="7493508" y="579120"/>
                </a:lnTo>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76" name="object 76"/>
          <p:cNvSpPr/>
          <p:nvPr/>
        </p:nvSpPr>
        <p:spPr>
          <a:xfrm>
            <a:off x="1109472" y="486156"/>
            <a:ext cx="9144" cy="3454907"/>
          </a:xfrm>
          <a:custGeom>
            <a:avLst/>
            <a:gdLst/>
            <a:ahLst/>
            <a:cxnLst/>
            <a:rect l="l" t="t" r="r" b="b"/>
            <a:pathLst>
              <a:path w="9144" h="3454907">
                <a:moveTo>
                  <a:pt x="4572" y="3450336"/>
                </a:moveTo>
                <a:lnTo>
                  <a:pt x="4572" y="4572"/>
                </a:lnTo>
              </a:path>
            </a:pathLst>
          </a:custGeom>
          <a:ln w="9144">
            <a:solidFill>
              <a:srgbClr val="898989"/>
            </a:solidFill>
          </a:ln>
        </p:spPr>
        <p:txBody>
          <a:bodyPr wrap="square" lIns="0" tIns="0" rIns="0" bIns="0" rtlCol="0">
            <a:noAutofit/>
          </a:bodyPr>
          <a:lstStyle/>
          <a:p>
            <a:endParaRPr/>
          </a:p>
        </p:txBody>
      </p:sp>
      <p:sp>
        <p:nvSpPr>
          <p:cNvPr id="77" name="object 77"/>
          <p:cNvSpPr/>
          <p:nvPr/>
        </p:nvSpPr>
        <p:spPr>
          <a:xfrm>
            <a:off x="1039367" y="486156"/>
            <a:ext cx="79248" cy="3454907"/>
          </a:xfrm>
          <a:custGeom>
            <a:avLst/>
            <a:gdLst/>
            <a:ahLst/>
            <a:cxnLst/>
            <a:rect l="l" t="t" r="r" b="b"/>
            <a:pathLst>
              <a:path w="79248" h="3454907">
                <a:moveTo>
                  <a:pt x="4572" y="3450336"/>
                </a:moveTo>
                <a:lnTo>
                  <a:pt x="74677" y="3450336"/>
                </a:lnTo>
                <a:moveTo>
                  <a:pt x="4572" y="2875788"/>
                </a:moveTo>
                <a:lnTo>
                  <a:pt x="74677" y="2875788"/>
                </a:lnTo>
                <a:moveTo>
                  <a:pt x="4572" y="2301240"/>
                </a:moveTo>
                <a:lnTo>
                  <a:pt x="74677" y="2301240"/>
                </a:lnTo>
                <a:moveTo>
                  <a:pt x="4572" y="1728216"/>
                </a:moveTo>
                <a:lnTo>
                  <a:pt x="74677" y="1728216"/>
                </a:lnTo>
                <a:moveTo>
                  <a:pt x="4572" y="1153668"/>
                </a:moveTo>
                <a:lnTo>
                  <a:pt x="74677" y="1153668"/>
                </a:lnTo>
                <a:moveTo>
                  <a:pt x="4572" y="579120"/>
                </a:moveTo>
                <a:lnTo>
                  <a:pt x="74677" y="579120"/>
                </a:lnTo>
                <a:moveTo>
                  <a:pt x="4572" y="4572"/>
                </a:moveTo>
                <a:lnTo>
                  <a:pt x="74677" y="4572"/>
                </a:lnTo>
              </a:path>
            </a:pathLst>
          </a:custGeom>
          <a:ln w="9144">
            <a:solidFill>
              <a:srgbClr val="898989"/>
            </a:solidFill>
          </a:ln>
        </p:spPr>
        <p:txBody>
          <a:bodyPr wrap="square" lIns="0" tIns="0" rIns="0" bIns="0" rtlCol="0">
            <a:noAutofit/>
          </a:bodyPr>
          <a:lstStyle/>
          <a:p>
            <a:endParaRPr/>
          </a:p>
        </p:txBody>
      </p:sp>
      <p:sp>
        <p:nvSpPr>
          <p:cNvPr id="78" name="object 78"/>
          <p:cNvSpPr/>
          <p:nvPr/>
        </p:nvSpPr>
        <p:spPr>
          <a:xfrm>
            <a:off x="1109472" y="3931920"/>
            <a:ext cx="7498080" cy="9144"/>
          </a:xfrm>
          <a:custGeom>
            <a:avLst/>
            <a:gdLst/>
            <a:ahLst/>
            <a:cxnLst/>
            <a:rect l="l" t="t" r="r" b="b"/>
            <a:pathLst>
              <a:path w="7498080" h="9144">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79" name="object 79"/>
          <p:cNvSpPr/>
          <p:nvPr/>
        </p:nvSpPr>
        <p:spPr>
          <a:xfrm>
            <a:off x="1109472" y="3931920"/>
            <a:ext cx="7498080" cy="77724"/>
          </a:xfrm>
          <a:custGeom>
            <a:avLst/>
            <a:gdLst/>
            <a:ahLst/>
            <a:cxnLst/>
            <a:rect l="l" t="t" r="r" b="b"/>
            <a:pathLst>
              <a:path w="7498080" h="77724">
                <a:moveTo>
                  <a:pt x="4572" y="4572"/>
                </a:moveTo>
                <a:lnTo>
                  <a:pt x="4572" y="73152"/>
                </a:lnTo>
                <a:moveTo>
                  <a:pt x="254508" y="4572"/>
                </a:moveTo>
                <a:lnTo>
                  <a:pt x="254508" y="73152"/>
                </a:lnTo>
                <a:moveTo>
                  <a:pt x="502920" y="4572"/>
                </a:moveTo>
                <a:lnTo>
                  <a:pt x="502920" y="73152"/>
                </a:lnTo>
                <a:moveTo>
                  <a:pt x="752856" y="4572"/>
                </a:moveTo>
                <a:lnTo>
                  <a:pt x="752856" y="73152"/>
                </a:lnTo>
                <a:moveTo>
                  <a:pt x="1002792" y="4572"/>
                </a:moveTo>
                <a:lnTo>
                  <a:pt x="1002792" y="73152"/>
                </a:lnTo>
                <a:moveTo>
                  <a:pt x="1252728" y="4572"/>
                </a:moveTo>
                <a:lnTo>
                  <a:pt x="1252728" y="73152"/>
                </a:lnTo>
                <a:moveTo>
                  <a:pt x="1502664" y="4572"/>
                </a:moveTo>
                <a:lnTo>
                  <a:pt x="1502664" y="73152"/>
                </a:lnTo>
                <a:moveTo>
                  <a:pt x="1751076" y="4572"/>
                </a:moveTo>
                <a:lnTo>
                  <a:pt x="1751076" y="73152"/>
                </a:lnTo>
                <a:moveTo>
                  <a:pt x="2001012" y="4572"/>
                </a:moveTo>
                <a:lnTo>
                  <a:pt x="2001012" y="73152"/>
                </a:lnTo>
                <a:moveTo>
                  <a:pt x="2250948" y="4572"/>
                </a:moveTo>
                <a:lnTo>
                  <a:pt x="2250948" y="73152"/>
                </a:lnTo>
                <a:moveTo>
                  <a:pt x="2500884" y="4572"/>
                </a:moveTo>
                <a:lnTo>
                  <a:pt x="2500884" y="73152"/>
                </a:lnTo>
                <a:moveTo>
                  <a:pt x="2750820" y="4572"/>
                </a:moveTo>
                <a:lnTo>
                  <a:pt x="2750820" y="73152"/>
                </a:lnTo>
                <a:moveTo>
                  <a:pt x="3000756" y="4572"/>
                </a:moveTo>
                <a:lnTo>
                  <a:pt x="3000756" y="73152"/>
                </a:lnTo>
                <a:moveTo>
                  <a:pt x="3249168" y="4572"/>
                </a:moveTo>
                <a:lnTo>
                  <a:pt x="3249168" y="73152"/>
                </a:lnTo>
                <a:moveTo>
                  <a:pt x="3499104" y="4572"/>
                </a:moveTo>
                <a:lnTo>
                  <a:pt x="3499104" y="73152"/>
                </a:lnTo>
                <a:moveTo>
                  <a:pt x="3749040" y="4572"/>
                </a:moveTo>
                <a:lnTo>
                  <a:pt x="3749040" y="73152"/>
                </a:lnTo>
                <a:moveTo>
                  <a:pt x="3998976" y="4572"/>
                </a:moveTo>
                <a:lnTo>
                  <a:pt x="3998976" y="73152"/>
                </a:lnTo>
                <a:moveTo>
                  <a:pt x="4248912" y="4572"/>
                </a:moveTo>
                <a:lnTo>
                  <a:pt x="4248912" y="73152"/>
                </a:lnTo>
                <a:moveTo>
                  <a:pt x="4497324" y="4572"/>
                </a:moveTo>
                <a:lnTo>
                  <a:pt x="4497324" y="73152"/>
                </a:lnTo>
                <a:moveTo>
                  <a:pt x="4747260" y="4572"/>
                </a:moveTo>
                <a:lnTo>
                  <a:pt x="4747260" y="73152"/>
                </a:lnTo>
                <a:moveTo>
                  <a:pt x="4997196" y="4572"/>
                </a:moveTo>
                <a:lnTo>
                  <a:pt x="4997196" y="73152"/>
                </a:lnTo>
                <a:moveTo>
                  <a:pt x="5247132" y="4572"/>
                </a:moveTo>
                <a:lnTo>
                  <a:pt x="5247132" y="73152"/>
                </a:lnTo>
                <a:moveTo>
                  <a:pt x="5497068" y="4572"/>
                </a:moveTo>
                <a:lnTo>
                  <a:pt x="5497068" y="73152"/>
                </a:lnTo>
                <a:moveTo>
                  <a:pt x="5747004" y="4572"/>
                </a:moveTo>
                <a:lnTo>
                  <a:pt x="5747004" y="73152"/>
                </a:lnTo>
                <a:moveTo>
                  <a:pt x="5995416" y="4572"/>
                </a:moveTo>
                <a:lnTo>
                  <a:pt x="5995416" y="73152"/>
                </a:lnTo>
                <a:moveTo>
                  <a:pt x="6245352" y="4572"/>
                </a:moveTo>
                <a:lnTo>
                  <a:pt x="6245352" y="73152"/>
                </a:lnTo>
                <a:moveTo>
                  <a:pt x="6495288" y="4572"/>
                </a:moveTo>
                <a:lnTo>
                  <a:pt x="6495288" y="73152"/>
                </a:lnTo>
                <a:moveTo>
                  <a:pt x="6745224" y="4572"/>
                </a:moveTo>
                <a:lnTo>
                  <a:pt x="6745224" y="73152"/>
                </a:lnTo>
                <a:moveTo>
                  <a:pt x="6995159" y="4572"/>
                </a:moveTo>
                <a:lnTo>
                  <a:pt x="6995159" y="73152"/>
                </a:lnTo>
                <a:moveTo>
                  <a:pt x="7243571" y="4572"/>
                </a:moveTo>
                <a:lnTo>
                  <a:pt x="7243571" y="73152"/>
                </a:lnTo>
                <a:moveTo>
                  <a:pt x="7493508" y="4572"/>
                </a:moveTo>
                <a:lnTo>
                  <a:pt x="7493508" y="73152"/>
                </a:lnTo>
              </a:path>
            </a:pathLst>
          </a:custGeom>
          <a:ln w="9144">
            <a:solidFill>
              <a:srgbClr val="898989"/>
            </a:solidFill>
          </a:ln>
        </p:spPr>
        <p:txBody>
          <a:bodyPr wrap="square" lIns="0" tIns="0" rIns="0" bIns="0" rtlCol="0">
            <a:noAutofit/>
          </a:bodyPr>
          <a:lstStyle/>
          <a:p>
            <a:endParaRPr/>
          </a:p>
        </p:txBody>
      </p:sp>
      <p:pic>
        <p:nvPicPr>
          <p:cNvPr id="15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60" y="467868"/>
            <a:ext cx="7537704" cy="2918459"/>
          </a:xfrm>
          <a:prstGeom prst="rect">
            <a:avLst/>
          </a:prstGeom>
        </p:spPr>
      </p:pic>
      <p:sp>
        <p:nvSpPr>
          <p:cNvPr id="2" name="text 1"/>
          <p:cNvSpPr txBox="1"/>
          <p:nvPr/>
        </p:nvSpPr>
        <p:spPr>
          <a:xfrm>
            <a:off x="790041" y="3803917"/>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3" name="text 1"/>
          <p:cNvSpPr txBox="1"/>
          <p:nvPr/>
        </p:nvSpPr>
        <p:spPr>
          <a:xfrm>
            <a:off x="790041" y="322942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a:t>
            </a:r>
            <a:endParaRPr sz="1800">
              <a:latin typeface="Arial"/>
              <a:cs typeface="Arial"/>
            </a:endParaRPr>
          </a:p>
        </p:txBody>
      </p:sp>
      <p:sp>
        <p:nvSpPr>
          <p:cNvPr id="4" name="text 1"/>
          <p:cNvSpPr txBox="1"/>
          <p:nvPr/>
        </p:nvSpPr>
        <p:spPr>
          <a:xfrm>
            <a:off x="790041" y="2654596"/>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5" name="text 1"/>
          <p:cNvSpPr txBox="1"/>
          <p:nvPr/>
        </p:nvSpPr>
        <p:spPr>
          <a:xfrm>
            <a:off x="790041" y="2080578"/>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a:t>
            </a:r>
            <a:endParaRPr sz="1800">
              <a:latin typeface="Arial"/>
              <a:cs typeface="Arial"/>
            </a:endParaRPr>
          </a:p>
        </p:txBody>
      </p:sp>
      <p:sp>
        <p:nvSpPr>
          <p:cNvPr id="6" name="text 1"/>
          <p:cNvSpPr txBox="1"/>
          <p:nvPr/>
        </p:nvSpPr>
        <p:spPr>
          <a:xfrm>
            <a:off x="790041" y="150603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7" name="text 1"/>
          <p:cNvSpPr txBox="1"/>
          <p:nvPr/>
        </p:nvSpPr>
        <p:spPr>
          <a:xfrm>
            <a:off x="790041" y="931482"/>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5</a:t>
            </a:r>
            <a:endParaRPr sz="1800">
              <a:latin typeface="Arial"/>
              <a:cs typeface="Arial"/>
            </a:endParaRPr>
          </a:p>
        </p:txBody>
      </p:sp>
      <p:sp>
        <p:nvSpPr>
          <p:cNvPr id="8" name="text 1"/>
          <p:cNvSpPr txBox="1"/>
          <p:nvPr/>
        </p:nvSpPr>
        <p:spPr>
          <a:xfrm>
            <a:off x="790041" y="356658"/>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9" name="text 1"/>
          <p:cNvSpPr txBox="1"/>
          <p:nvPr/>
        </p:nvSpPr>
        <p:spPr>
          <a:xfrm>
            <a:off x="105003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10" name="text 1"/>
          <p:cNvSpPr txBox="1"/>
          <p:nvPr/>
        </p:nvSpPr>
        <p:spPr>
          <a:xfrm>
            <a:off x="1549654"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11" name="text 1"/>
          <p:cNvSpPr txBox="1"/>
          <p:nvPr/>
        </p:nvSpPr>
        <p:spPr>
          <a:xfrm>
            <a:off x="2048891"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12" name="text 1"/>
          <p:cNvSpPr txBox="1"/>
          <p:nvPr/>
        </p:nvSpPr>
        <p:spPr>
          <a:xfrm>
            <a:off x="2548382"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13" name="text 1"/>
          <p:cNvSpPr txBox="1"/>
          <p:nvPr/>
        </p:nvSpPr>
        <p:spPr>
          <a:xfrm>
            <a:off x="304774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8</a:t>
            </a:r>
            <a:endParaRPr sz="1800">
              <a:latin typeface="Arial"/>
              <a:cs typeface="Arial"/>
            </a:endParaRPr>
          </a:p>
        </p:txBody>
      </p:sp>
      <p:sp>
        <p:nvSpPr>
          <p:cNvPr id="14" name="text 1"/>
          <p:cNvSpPr txBox="1"/>
          <p:nvPr/>
        </p:nvSpPr>
        <p:spPr>
          <a:xfrm>
            <a:off x="3483609"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10</a:t>
            </a:r>
            <a:endParaRPr sz="1800">
              <a:latin typeface="Arial"/>
              <a:cs typeface="Arial"/>
            </a:endParaRPr>
          </a:p>
        </p:txBody>
      </p:sp>
      <p:sp>
        <p:nvSpPr>
          <p:cNvPr id="15" name="text 1"/>
          <p:cNvSpPr txBox="1"/>
          <p:nvPr/>
        </p:nvSpPr>
        <p:spPr>
          <a:xfrm>
            <a:off x="398310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12</a:t>
            </a:r>
            <a:endParaRPr sz="1800">
              <a:latin typeface="Arial"/>
              <a:cs typeface="Arial"/>
            </a:endParaRPr>
          </a:p>
        </p:txBody>
      </p:sp>
      <p:sp>
        <p:nvSpPr>
          <p:cNvPr id="16" name="text 1"/>
          <p:cNvSpPr txBox="1"/>
          <p:nvPr/>
        </p:nvSpPr>
        <p:spPr>
          <a:xfrm>
            <a:off x="448233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14</a:t>
            </a:r>
            <a:endParaRPr sz="1800">
              <a:latin typeface="Arial"/>
              <a:cs typeface="Arial"/>
            </a:endParaRPr>
          </a:p>
        </p:txBody>
      </p:sp>
      <p:sp>
        <p:nvSpPr>
          <p:cNvPr id="17" name="text 1"/>
          <p:cNvSpPr txBox="1"/>
          <p:nvPr/>
        </p:nvSpPr>
        <p:spPr>
          <a:xfrm>
            <a:off x="498195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16</a:t>
            </a:r>
            <a:endParaRPr sz="1800">
              <a:latin typeface="Arial"/>
              <a:cs typeface="Arial"/>
            </a:endParaRPr>
          </a:p>
        </p:txBody>
      </p:sp>
      <p:sp>
        <p:nvSpPr>
          <p:cNvPr id="18" name="text 1"/>
          <p:cNvSpPr txBox="1"/>
          <p:nvPr/>
        </p:nvSpPr>
        <p:spPr>
          <a:xfrm>
            <a:off x="4128515" y="4076409"/>
            <a:ext cx="1668602" cy="556531"/>
          </a:xfrm>
          <a:prstGeom prst="rect">
            <a:avLst/>
          </a:prstGeom>
        </p:spPr>
        <p:txBody>
          <a:bodyPr vert="horz" wrap="none" lIns="0" tIns="0" rIns="0" bIns="0" rtlCol="0">
            <a:spAutoFit/>
          </a:bodyPr>
          <a:lstStyle/>
          <a:p>
            <a:pPr marL="1352677">
              <a:lnSpc>
                <a:spcPct val="100000"/>
              </a:lnSpc>
            </a:pPr>
            <a:r>
              <a:rPr sz="1800" spc="10" dirty="0">
                <a:solidFill>
                  <a:srgbClr val="222222"/>
                </a:solidFill>
                <a:latin typeface="Arial"/>
                <a:cs typeface="Arial"/>
              </a:rPr>
              <a:t>18</a:t>
            </a:r>
            <a:endParaRPr sz="1800">
              <a:latin typeface="Arial"/>
              <a:cs typeface="Arial"/>
            </a:endParaRPr>
          </a:p>
          <a:p>
            <a:pPr marL="0">
              <a:lnSpc>
                <a:spcPct val="100000"/>
              </a:lnSpc>
            </a:pPr>
            <a:r>
              <a:rPr sz="1800" b="1" spc="10" dirty="0">
                <a:solidFill>
                  <a:srgbClr val="FFFFFF"/>
                </a:solidFill>
                <a:latin typeface="Arial"/>
                <a:cs typeface="Arial"/>
              </a:rPr>
              <a:t>Day  of  month</a:t>
            </a:r>
            <a:endParaRPr sz="1800">
              <a:latin typeface="Arial"/>
              <a:cs typeface="Arial"/>
            </a:endParaRPr>
          </a:p>
        </p:txBody>
      </p:sp>
      <p:sp>
        <p:nvSpPr>
          <p:cNvPr id="19" name="text 1"/>
          <p:cNvSpPr txBox="1"/>
          <p:nvPr/>
        </p:nvSpPr>
        <p:spPr>
          <a:xfrm>
            <a:off x="598081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20</a:t>
            </a:r>
            <a:endParaRPr sz="1800">
              <a:latin typeface="Arial"/>
              <a:cs typeface="Arial"/>
            </a:endParaRPr>
          </a:p>
        </p:txBody>
      </p:sp>
      <p:sp>
        <p:nvSpPr>
          <p:cNvPr id="20" name="text 1"/>
          <p:cNvSpPr txBox="1"/>
          <p:nvPr/>
        </p:nvSpPr>
        <p:spPr>
          <a:xfrm>
            <a:off x="648004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22</a:t>
            </a:r>
            <a:endParaRPr sz="1800">
              <a:latin typeface="Arial"/>
              <a:cs typeface="Arial"/>
            </a:endParaRPr>
          </a:p>
        </p:txBody>
      </p:sp>
      <p:sp>
        <p:nvSpPr>
          <p:cNvPr id="21" name="text 1"/>
          <p:cNvSpPr txBox="1"/>
          <p:nvPr/>
        </p:nvSpPr>
        <p:spPr>
          <a:xfrm>
            <a:off x="697966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24</a:t>
            </a:r>
            <a:endParaRPr sz="1800">
              <a:latin typeface="Arial"/>
              <a:cs typeface="Arial"/>
            </a:endParaRPr>
          </a:p>
        </p:txBody>
      </p:sp>
      <p:sp>
        <p:nvSpPr>
          <p:cNvPr id="22" name="text 1"/>
          <p:cNvSpPr txBox="1"/>
          <p:nvPr/>
        </p:nvSpPr>
        <p:spPr>
          <a:xfrm>
            <a:off x="747890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26</a:t>
            </a:r>
            <a:endParaRPr sz="1800">
              <a:latin typeface="Arial"/>
              <a:cs typeface="Arial"/>
            </a:endParaRPr>
          </a:p>
        </p:txBody>
      </p:sp>
      <p:sp>
        <p:nvSpPr>
          <p:cNvPr id="23" name="text 1"/>
          <p:cNvSpPr txBox="1"/>
          <p:nvPr/>
        </p:nvSpPr>
        <p:spPr>
          <a:xfrm>
            <a:off x="797839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28</a:t>
            </a:r>
            <a:endParaRPr sz="1800">
              <a:latin typeface="Arial"/>
              <a:cs typeface="Arial"/>
            </a:endParaRPr>
          </a:p>
        </p:txBody>
      </p:sp>
      <p:sp>
        <p:nvSpPr>
          <p:cNvPr id="24" name="text 1"/>
          <p:cNvSpPr txBox="1"/>
          <p:nvPr/>
        </p:nvSpPr>
        <p:spPr>
          <a:xfrm>
            <a:off x="847775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30</a:t>
            </a:r>
            <a:endParaRPr sz="1800">
              <a:latin typeface="Arial"/>
              <a:cs typeface="Arial"/>
            </a:endParaRPr>
          </a:p>
        </p:txBody>
      </p:sp>
      <p:sp>
        <p:nvSpPr>
          <p:cNvPr id="25" name="text 1"/>
          <p:cNvSpPr txBox="1"/>
          <p:nvPr/>
        </p:nvSpPr>
        <p:spPr>
          <a:xfrm rot="-5400000">
            <a:off x="-213629" y="2055982"/>
            <a:ext cx="1676322" cy="255389"/>
          </a:xfrm>
          <a:prstGeom prst="rect">
            <a:avLst/>
          </a:prstGeom>
        </p:spPr>
        <p:txBody>
          <a:bodyPr vert="horz" wrap="none" lIns="0" tIns="0" rIns="0" bIns="0" rtlCol="0">
            <a:spAutoFit/>
          </a:bodyPr>
          <a:lstStyle/>
          <a:p>
            <a:pPr marL="0">
              <a:lnSpc>
                <a:spcPct val="100000"/>
              </a:lnSpc>
            </a:pPr>
            <a:r>
              <a:rPr sz="1740" b="1" spc="10" dirty="0">
                <a:solidFill>
                  <a:srgbClr val="FFFFFF"/>
                </a:solidFill>
                <a:latin typeface="Arial"/>
                <a:cs typeface="Arial"/>
              </a:rPr>
              <a:t>Instance  count</a:t>
            </a:r>
            <a:endParaRPr sz="1700">
              <a:latin typeface="Arial"/>
              <a:cs typeface="Arial"/>
            </a:endParaRPr>
          </a:p>
        </p:txBody>
      </p:sp>
      <p:sp>
        <p:nvSpPr>
          <p:cNvPr id="80" name="object 80"/>
          <p:cNvSpPr/>
          <p:nvPr/>
        </p:nvSpPr>
        <p:spPr>
          <a:xfrm>
            <a:off x="1060704" y="478536"/>
            <a:ext cx="7630541" cy="57912"/>
          </a:xfrm>
          <a:custGeom>
            <a:avLst/>
            <a:gdLst/>
            <a:ahLst/>
            <a:cxnLst/>
            <a:rect l="l" t="t" r="r" b="b"/>
            <a:pathLst>
              <a:path w="7630541" h="57912">
                <a:moveTo>
                  <a:pt x="28956" y="28956"/>
                </a:moveTo>
                <a:lnTo>
                  <a:pt x="7601585" y="28956"/>
                </a:lnTo>
              </a:path>
            </a:pathLst>
          </a:custGeom>
          <a:ln w="57912">
            <a:solidFill>
              <a:srgbClr val="1B508D"/>
            </a:solidFill>
          </a:ln>
        </p:spPr>
        <p:txBody>
          <a:bodyPr wrap="square" lIns="0" tIns="0" rIns="0" bIns="0" rtlCol="0">
            <a:noAutofit/>
          </a:bodyPr>
          <a:lstStyle/>
          <a:p>
            <a:endParaRPr/>
          </a:p>
        </p:txBody>
      </p:sp>
      <p:sp>
        <p:nvSpPr>
          <p:cNvPr id="26" name="text 1"/>
          <p:cNvSpPr txBox="1"/>
          <p:nvPr/>
        </p:nvSpPr>
        <p:spPr>
          <a:xfrm>
            <a:off x="5678170" y="178841"/>
            <a:ext cx="2699015" cy="228905"/>
          </a:xfrm>
          <a:prstGeom prst="rect">
            <a:avLst/>
          </a:prstGeom>
        </p:spPr>
        <p:txBody>
          <a:bodyPr vert="horz" wrap="none" lIns="0" tIns="0" rIns="0" bIns="0" rtlCol="0">
            <a:spAutoFit/>
          </a:bodyPr>
          <a:lstStyle/>
          <a:p>
            <a:pPr marL="0">
              <a:lnSpc>
                <a:spcPct val="100000"/>
              </a:lnSpc>
            </a:pPr>
            <a:r>
              <a:rPr sz="1740" spc="10" dirty="0">
                <a:solidFill>
                  <a:srgbClr val="FFFFFF"/>
                </a:solidFill>
                <a:latin typeface="Calibri"/>
                <a:cs typeface="Calibri"/>
              </a:rPr>
              <a:t>Traditional  capacity  required</a:t>
            </a:r>
            <a:endParaRPr sz="1700">
              <a:latin typeface="Calibri"/>
              <a:cs typeface="Calibri"/>
            </a:endParaRPr>
          </a:p>
        </p:txBody>
      </p:sp>
    </p:spTree>
    <p:extLst>
      <p:ext uri="{BB962C8B-B14F-4D97-AF65-F5344CB8AC3E}">
        <p14:creationId xmlns:p14="http://schemas.microsoft.com/office/powerpoint/2010/main" val="1938905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Platform</a:t>
            </a:r>
            <a:endParaRPr lang="en-IN" dirty="0"/>
          </a:p>
        </p:txBody>
      </p:sp>
      <p:grpSp>
        <p:nvGrpSpPr>
          <p:cNvPr id="4" name="Group 3"/>
          <p:cNvGrpSpPr/>
          <p:nvPr/>
        </p:nvGrpSpPr>
        <p:grpSpPr>
          <a:xfrm>
            <a:off x="283781" y="1094704"/>
            <a:ext cx="8231569" cy="3951312"/>
            <a:chOff x="283781" y="567556"/>
            <a:chExt cx="8560676" cy="4465582"/>
          </a:xfrm>
        </p:grpSpPr>
        <p:sp>
          <p:nvSpPr>
            <p:cNvPr id="5" name="Rectangle 5"/>
            <p:cNvSpPr/>
            <p:nvPr/>
          </p:nvSpPr>
          <p:spPr bwMode="auto">
            <a:xfrm>
              <a:off x="288159" y="928006"/>
              <a:ext cx="8540982" cy="1006392"/>
            </a:xfrm>
            <a:prstGeom prst="rect">
              <a:avLst/>
            </a:prstGeom>
            <a:solidFill>
              <a:srgbClr val="004B91">
                <a:alpha val="4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6" name="Rectangle 5"/>
            <p:cNvSpPr/>
            <p:nvPr/>
          </p:nvSpPr>
          <p:spPr bwMode="auto">
            <a:xfrm>
              <a:off x="288159" y="567556"/>
              <a:ext cx="8540982" cy="303790"/>
            </a:xfrm>
            <a:prstGeom prst="rect">
              <a:avLst/>
            </a:prstGeom>
            <a:solidFill>
              <a:srgbClr val="004B91">
                <a:alpha val="20000"/>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anchor="ctr"/>
            <a:lstStyle/>
            <a:p>
              <a:pPr algn="ctr" defTabSz="914400">
                <a:defRPr/>
              </a:pPr>
              <a:r>
                <a:rPr lang="en-US" sz="1600" b="1" spc="50" dirty="0" smtClean="0">
                  <a:ln w="13500">
                    <a:noFill/>
                    <a:prstDash val="solid"/>
                  </a:ln>
                  <a:solidFill>
                    <a:schemeClr val="tx1">
                      <a:lumMod val="75000"/>
                      <a:lumOff val="25000"/>
                    </a:schemeClr>
                  </a:solidFill>
                  <a:latin typeface="Arial" pitchFamily="34" charset="0"/>
                  <a:cs typeface="Arial" pitchFamily="34" charset="0"/>
                  <a:sym typeface="Times New Roman" pitchFamily="18" charset="0"/>
                </a:rPr>
                <a:t>Your Applications</a:t>
              </a:r>
              <a:endParaRPr lang="en-US" sz="1600" b="1" spc="50" dirty="0">
                <a:ln w="13500">
                  <a:noFill/>
                  <a:prstDash val="solid"/>
                </a:ln>
                <a:solidFill>
                  <a:schemeClr val="tx1">
                    <a:lumMod val="75000"/>
                    <a:lumOff val="25000"/>
                  </a:schemeClr>
                </a:solidFill>
                <a:latin typeface="Arial" pitchFamily="34" charset="0"/>
                <a:cs typeface="Arial" pitchFamily="34" charset="0"/>
                <a:sym typeface="Times New Roman" pitchFamily="18" charset="0"/>
              </a:endParaRPr>
            </a:p>
          </p:txBody>
        </p:sp>
        <p:grpSp>
          <p:nvGrpSpPr>
            <p:cNvPr id="7" name="Group 6"/>
            <p:cNvGrpSpPr/>
            <p:nvPr/>
          </p:nvGrpSpPr>
          <p:grpSpPr>
            <a:xfrm>
              <a:off x="288159" y="3078861"/>
              <a:ext cx="8540982" cy="1081286"/>
              <a:chOff x="371842" y="3987637"/>
              <a:chExt cx="8497837" cy="1446510"/>
            </a:xfrm>
          </p:grpSpPr>
          <p:sp>
            <p:nvSpPr>
              <p:cNvPr id="25" name="Rectangle 5"/>
              <p:cNvSpPr/>
              <p:nvPr/>
            </p:nvSpPr>
            <p:spPr bwMode="auto">
              <a:xfrm>
                <a:off x="371842" y="3996216"/>
                <a:ext cx="8497837" cy="1437931"/>
              </a:xfrm>
              <a:prstGeom prst="rect">
                <a:avLst/>
              </a:prstGeom>
              <a:solidFill>
                <a:srgbClr val="004B91">
                  <a:alpha val="8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6" name="TextBox 25"/>
              <p:cNvSpPr txBox="1"/>
              <p:nvPr/>
            </p:nvSpPr>
            <p:spPr>
              <a:xfrm>
                <a:off x="371842" y="3987637"/>
                <a:ext cx="1674332"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Foundation Services</a:t>
                </a:r>
              </a:p>
            </p:txBody>
          </p:sp>
          <p:sp>
            <p:nvSpPr>
              <p:cNvPr id="27" name="Rectangle 7"/>
              <p:cNvSpPr/>
              <p:nvPr/>
            </p:nvSpPr>
            <p:spPr bwMode="auto">
              <a:xfrm>
                <a:off x="503605" y="4341223"/>
                <a:ext cx="189996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Compute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EC2</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Auto Scale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28" name="Rectangle 7"/>
              <p:cNvSpPr/>
              <p:nvPr/>
            </p:nvSpPr>
            <p:spPr bwMode="auto">
              <a:xfrm>
                <a:off x="2547257" y="4341223"/>
                <a:ext cx="1980253"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Storage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S3</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EBS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StorageGateway</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29" name="Rectangle 7"/>
              <p:cNvSpPr/>
              <p:nvPr/>
            </p:nvSpPr>
            <p:spPr bwMode="auto">
              <a:xfrm>
                <a:off x="4661065" y="4341223"/>
                <a:ext cx="193512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Database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RDS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SimpleDB</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ElastiCache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DynamoDB</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0" name="Rectangle 7"/>
              <p:cNvSpPr/>
              <p:nvPr/>
            </p:nvSpPr>
            <p:spPr bwMode="auto">
              <a:xfrm>
                <a:off x="6727399" y="4341223"/>
                <a:ext cx="1960176"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400" b="1" dirty="0" smtClean="0">
                    <a:solidFill>
                      <a:schemeClr val="tx1">
                        <a:lumMod val="75000"/>
                        <a:lumOff val="25000"/>
                      </a:schemeClr>
                    </a:solidFill>
                    <a:latin typeface="Arial" pitchFamily="34" charset="0"/>
                    <a:cs typeface="Arial" pitchFamily="34" charset="0"/>
                    <a:sym typeface="Times New Roman" pitchFamily="18" charset="0"/>
                  </a:rPr>
                  <a:t>Networking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VPC</a:t>
                </a:r>
                <a:br>
                  <a:rPr lang="en-US" altLang="ja-JP" sz="900" dirty="0">
                    <a:solidFill>
                      <a:schemeClr val="tx1">
                        <a:lumMod val="75000"/>
                        <a:lumOff val="25000"/>
                      </a:schemeClr>
                    </a:solidFill>
                    <a:latin typeface="Arial" pitchFamily="34" charset="0"/>
                    <a:cs typeface="Arial" pitchFamily="34" charset="0"/>
                    <a:sym typeface="Times New Roman" pitchFamily="18" charset="0"/>
                  </a:rPr>
                </a:b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Load Balancing</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Route 53</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Direct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Connect</a:t>
                </a:r>
                <a:endParaRPr lang="en-US" altLang="ja-JP" sz="9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8" name="TextBox 7"/>
            <p:cNvSpPr txBox="1"/>
            <p:nvPr/>
          </p:nvSpPr>
          <p:spPr>
            <a:xfrm>
              <a:off x="283781" y="928218"/>
              <a:ext cx="2502608" cy="307777"/>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Management &amp; Administration</a:t>
              </a:r>
              <a:endParaRPr lang="en-US" sz="1400" dirty="0">
                <a:solidFill>
                  <a:schemeClr val="bg1"/>
                </a:solidFill>
              </a:endParaRPr>
            </a:p>
          </p:txBody>
        </p:sp>
        <p:grpSp>
          <p:nvGrpSpPr>
            <p:cNvPr id="9" name="Group 8"/>
            <p:cNvGrpSpPr/>
            <p:nvPr/>
          </p:nvGrpSpPr>
          <p:grpSpPr>
            <a:xfrm>
              <a:off x="288159" y="1995621"/>
              <a:ext cx="8540982" cy="1031828"/>
              <a:chOff x="371842" y="2633513"/>
              <a:chExt cx="8497837" cy="1380347"/>
            </a:xfrm>
          </p:grpSpPr>
          <p:sp>
            <p:nvSpPr>
              <p:cNvPr id="19" name="Rectangle 5"/>
              <p:cNvSpPr/>
              <p:nvPr/>
            </p:nvSpPr>
            <p:spPr bwMode="auto">
              <a:xfrm>
                <a:off x="371843" y="2633513"/>
                <a:ext cx="8497836" cy="1380347"/>
              </a:xfrm>
              <a:prstGeom prst="rect">
                <a:avLst/>
              </a:prstGeom>
              <a:solidFill>
                <a:srgbClr val="004B91">
                  <a:alpha val="6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0" name="TextBox 19"/>
              <p:cNvSpPr txBox="1"/>
              <p:nvPr/>
            </p:nvSpPr>
            <p:spPr>
              <a:xfrm>
                <a:off x="371842" y="2633799"/>
                <a:ext cx="2361736"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Application Platform Services</a:t>
                </a:r>
                <a:endParaRPr lang="en-US" sz="1400" dirty="0">
                  <a:solidFill>
                    <a:schemeClr val="bg1"/>
                  </a:solidFill>
                </a:endParaRPr>
              </a:p>
            </p:txBody>
          </p:sp>
          <p:sp>
            <p:nvSpPr>
              <p:cNvPr id="21" name="Rectangle 7"/>
              <p:cNvSpPr/>
              <p:nvPr/>
            </p:nvSpPr>
            <p:spPr bwMode="auto">
              <a:xfrm>
                <a:off x="499249" y="2989706"/>
                <a:ext cx="189996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Content Distribution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CloudFront</a:t>
                </a:r>
              </a:p>
            </p:txBody>
          </p:sp>
          <p:sp>
            <p:nvSpPr>
              <p:cNvPr id="22" name="Rectangle 7"/>
              <p:cNvSpPr/>
              <p:nvPr/>
            </p:nvSpPr>
            <p:spPr bwMode="auto">
              <a:xfrm>
                <a:off x="2542901" y="2989706"/>
                <a:ext cx="1980253"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Application Svcs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Simple Workflow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Service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CloudSearch</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SNS, SQS, SES</a:t>
                </a:r>
              </a:p>
            </p:txBody>
          </p:sp>
          <p:sp>
            <p:nvSpPr>
              <p:cNvPr id="23" name="Rectangle 7"/>
              <p:cNvSpPr/>
              <p:nvPr/>
            </p:nvSpPr>
            <p:spPr bwMode="auto">
              <a:xfrm>
                <a:off x="4656709" y="2989706"/>
                <a:ext cx="193512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Parallel Processing</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MapReduc</a:t>
                </a:r>
                <a:r>
                  <a:rPr lang="en-US" altLang="ja-JP" sz="900" dirty="0" smtClean="0">
                    <a:solidFill>
                      <a:schemeClr val="tx1"/>
                    </a:solidFill>
                    <a:latin typeface="Arial" pitchFamily="34" charset="0"/>
                    <a:cs typeface="Arial" pitchFamily="34" charset="0"/>
                    <a:sym typeface="Times New Roman" pitchFamily="18" charset="0"/>
                  </a:rPr>
                  <a:t>e</a:t>
                </a:r>
                <a:endParaRPr lang="en-US" altLang="ja-JP" sz="900" dirty="0">
                  <a:solidFill>
                    <a:schemeClr val="tx1"/>
                  </a:solidFill>
                  <a:latin typeface="Arial" pitchFamily="34" charset="0"/>
                  <a:cs typeface="Arial" pitchFamily="34" charset="0"/>
                  <a:sym typeface="Times New Roman" pitchFamily="18" charset="0"/>
                </a:endParaRPr>
              </a:p>
            </p:txBody>
          </p:sp>
          <p:sp>
            <p:nvSpPr>
              <p:cNvPr id="24" name="Rectangle 7"/>
              <p:cNvSpPr/>
              <p:nvPr/>
            </p:nvSpPr>
            <p:spPr bwMode="auto">
              <a:xfrm>
                <a:off x="6723043" y="2989706"/>
                <a:ext cx="1960138"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Libraries &amp; SDKs</a:t>
                </a:r>
              </a:p>
              <a:p>
                <a:pPr algn="ctr">
                  <a:defRPr/>
                </a:pPr>
                <a:r>
                  <a:rPr lang="en-US" sz="900" dirty="0">
                    <a:solidFill>
                      <a:schemeClr val="tx1">
                        <a:lumMod val="75000"/>
                        <a:lumOff val="25000"/>
                      </a:schemeClr>
                    </a:solidFill>
                    <a:latin typeface="Arial" pitchFamily="34" charset="0"/>
                    <a:cs typeface="Arial" pitchFamily="34" charset="0"/>
                    <a:sym typeface="Times New Roman" pitchFamily="18" charset="0"/>
                  </a:rPr>
                  <a:t>Java, </a:t>
                </a:r>
                <a:r>
                  <a:rPr lang="en-US" sz="900" dirty="0" smtClean="0">
                    <a:solidFill>
                      <a:schemeClr val="tx1">
                        <a:lumMod val="75000"/>
                        <a:lumOff val="25000"/>
                      </a:schemeClr>
                    </a:solidFill>
                    <a:latin typeface="Arial" pitchFamily="34" charset="0"/>
                    <a:cs typeface="Arial" pitchFamily="34" charset="0"/>
                    <a:sym typeface="Times New Roman" pitchFamily="18" charset="0"/>
                  </a:rPr>
                  <a:t>PHP, Python, </a:t>
                </a:r>
              </a:p>
              <a:p>
                <a:pPr algn="ctr">
                  <a:defRPr/>
                </a:pPr>
                <a:r>
                  <a:rPr lang="en-US" sz="900" dirty="0" smtClean="0">
                    <a:solidFill>
                      <a:schemeClr val="tx1">
                        <a:lumMod val="75000"/>
                        <a:lumOff val="25000"/>
                      </a:schemeClr>
                    </a:solidFill>
                    <a:latin typeface="Arial" pitchFamily="34" charset="0"/>
                    <a:cs typeface="Arial" pitchFamily="34" charset="0"/>
                    <a:sym typeface="Times New Roman" pitchFamily="18" charset="0"/>
                  </a:rPr>
                  <a:t>Ruby, .NET</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0" name="Rectangle 7"/>
            <p:cNvSpPr/>
            <p:nvPr/>
          </p:nvSpPr>
          <p:spPr bwMode="auto">
            <a:xfrm>
              <a:off x="411835" y="1195891"/>
              <a:ext cx="1909606"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Identity &amp; Access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IAM</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Identity Federation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Consolidated</a:t>
              </a:r>
              <a:r>
                <a:rPr lang="ja-JP" altLang="en-US" sz="900" dirty="0">
                  <a:solidFill>
                    <a:schemeClr val="tx1">
                      <a:lumMod val="75000"/>
                      <a:lumOff val="25000"/>
                    </a:schemeClr>
                  </a:solidFill>
                  <a:latin typeface="Arial" pitchFamily="34" charset="0"/>
                  <a:cs typeface="Arial" pitchFamily="34" charset="0"/>
                  <a:sym typeface="Times New Roman" pitchFamily="18" charset="0"/>
                </a:rPr>
                <a: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Billing</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1" name="Rectangle 7"/>
            <p:cNvSpPr/>
            <p:nvPr/>
          </p:nvSpPr>
          <p:spPr bwMode="auto">
            <a:xfrm>
              <a:off x="2465863" y="1195891"/>
              <a:ext cx="1990307"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Web </a:t>
              </a: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Interface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Management Console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2" name="Rectangle 7"/>
            <p:cNvSpPr/>
            <p:nvPr/>
          </p:nvSpPr>
          <p:spPr bwMode="auto">
            <a:xfrm>
              <a:off x="4590403" y="1195891"/>
              <a:ext cx="1944945"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Monitoring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CloudWatch </a:t>
              </a:r>
            </a:p>
          </p:txBody>
        </p:sp>
        <p:sp>
          <p:nvSpPr>
            <p:cNvPr id="13" name="Rectangle 7"/>
            <p:cNvSpPr/>
            <p:nvPr/>
          </p:nvSpPr>
          <p:spPr bwMode="auto">
            <a:xfrm>
              <a:off x="6667228" y="1195891"/>
              <a:ext cx="1978884"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100" b="1" dirty="0">
                  <a:solidFill>
                    <a:schemeClr val="tx1">
                      <a:lumMod val="75000"/>
                      <a:lumOff val="25000"/>
                    </a:schemeClr>
                  </a:solidFill>
                  <a:latin typeface="Arial" pitchFamily="34" charset="0"/>
                  <a:cs typeface="Arial" pitchFamily="34" charset="0"/>
                  <a:sym typeface="Times New Roman" pitchFamily="18" charset="0"/>
                </a:rPr>
                <a:t>Deployment &amp; </a:t>
              </a:r>
              <a:r>
                <a:rPr lang="en-US" altLang="ja-JP" sz="1100" b="1" dirty="0" smtClean="0">
                  <a:solidFill>
                    <a:schemeClr val="tx1">
                      <a:lumMod val="75000"/>
                      <a:lumOff val="25000"/>
                    </a:schemeClr>
                  </a:solidFill>
                  <a:latin typeface="Arial" pitchFamily="34" charset="0"/>
                  <a:cs typeface="Arial" pitchFamily="34" charset="0"/>
                  <a:sym typeface="Times New Roman" pitchFamily="18" charset="0"/>
                </a:rPr>
                <a:t>Automation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Elastic Beanstalk</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CloudFormation</a:t>
              </a:r>
            </a:p>
          </p:txBody>
        </p:sp>
        <p:sp>
          <p:nvSpPr>
            <p:cNvPr id="14" name="Rectangle 5"/>
            <p:cNvSpPr/>
            <p:nvPr/>
          </p:nvSpPr>
          <p:spPr bwMode="auto">
            <a:xfrm>
              <a:off x="292536" y="4225840"/>
              <a:ext cx="8551921" cy="807298"/>
            </a:xfrm>
            <a:prstGeom prst="rect">
              <a:avLst/>
            </a:prstGeom>
            <a:solidFill>
              <a:srgbClr val="004B91"/>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sz="1600" b="1" dirty="0">
                <a:solidFill>
                  <a:schemeClr val="tx1"/>
                </a:solidFill>
                <a:latin typeface="Arial" pitchFamily="34" charset="0"/>
                <a:cs typeface="Arial" pitchFamily="34" charset="0"/>
                <a:sym typeface="Times New Roman" pitchFamily="18" charset="0"/>
              </a:endParaRPr>
            </a:p>
          </p:txBody>
        </p:sp>
        <p:sp>
          <p:nvSpPr>
            <p:cNvPr id="15" name="TextBox 14"/>
            <p:cNvSpPr txBox="1"/>
            <p:nvPr/>
          </p:nvSpPr>
          <p:spPr>
            <a:xfrm>
              <a:off x="319227" y="4442374"/>
              <a:ext cx="3073197" cy="276081"/>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dirty="0" smtClean="0">
                  <a:solidFill>
                    <a:schemeClr val="bg1"/>
                  </a:solidFill>
                </a:rPr>
                <a:t>AWS Global Infrastructure</a:t>
              </a:r>
              <a:endParaRPr lang="en-US" dirty="0">
                <a:solidFill>
                  <a:schemeClr val="bg1"/>
                </a:solidFill>
              </a:endParaRPr>
            </a:p>
          </p:txBody>
        </p:sp>
        <p:sp>
          <p:nvSpPr>
            <p:cNvPr id="16" name="Rectangle 7"/>
            <p:cNvSpPr/>
            <p:nvPr/>
          </p:nvSpPr>
          <p:spPr bwMode="auto">
            <a:xfrm>
              <a:off x="3630262" y="4648574"/>
              <a:ext cx="2564291" cy="333965"/>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Regions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17" name="Rectangle 7"/>
            <p:cNvSpPr/>
            <p:nvPr/>
          </p:nvSpPr>
          <p:spPr bwMode="auto">
            <a:xfrm>
              <a:off x="3630262" y="4296856"/>
              <a:ext cx="2564291" cy="33263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Availability Zones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18" name="Rectangle 7"/>
            <p:cNvSpPr/>
            <p:nvPr/>
          </p:nvSpPr>
          <p:spPr bwMode="auto">
            <a:xfrm>
              <a:off x="6326567" y="4296856"/>
              <a:ext cx="2313370" cy="68568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Edge Locations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3" name="Rectangle 2"/>
          <p:cNvSpPr/>
          <p:nvPr/>
        </p:nvSpPr>
        <p:spPr>
          <a:xfrm>
            <a:off x="283780" y="1094703"/>
            <a:ext cx="8231569" cy="3236985"/>
          </a:xfrm>
          <a:prstGeom prst="rect">
            <a:avLst/>
          </a:prstGeom>
          <a:solidFill>
            <a:schemeClr val="bg1">
              <a:alpha val="9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208775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
        <p:nvSpPr>
          <p:cNvPr id="81" name="object 81"/>
          <p:cNvSpPr/>
          <p:nvPr/>
        </p:nvSpPr>
        <p:spPr>
          <a:xfrm>
            <a:off x="1109472" y="486156"/>
            <a:ext cx="7498080" cy="2880359"/>
          </a:xfrm>
          <a:custGeom>
            <a:avLst/>
            <a:gdLst/>
            <a:ahLst/>
            <a:cxnLst/>
            <a:rect l="l" t="t" r="r" b="b"/>
            <a:pathLst>
              <a:path w="7498080" h="2880359">
                <a:moveTo>
                  <a:pt x="4572" y="2875788"/>
                </a:moveTo>
                <a:lnTo>
                  <a:pt x="7493508" y="2875788"/>
                </a:lnTo>
                <a:moveTo>
                  <a:pt x="4572" y="2301240"/>
                </a:moveTo>
                <a:lnTo>
                  <a:pt x="7493508" y="2301240"/>
                </a:lnTo>
                <a:moveTo>
                  <a:pt x="4572" y="1728216"/>
                </a:moveTo>
                <a:lnTo>
                  <a:pt x="7493508" y="1728216"/>
                </a:lnTo>
                <a:moveTo>
                  <a:pt x="4572" y="1153668"/>
                </a:moveTo>
                <a:lnTo>
                  <a:pt x="7493508" y="1153668"/>
                </a:lnTo>
                <a:moveTo>
                  <a:pt x="4572" y="579120"/>
                </a:moveTo>
                <a:lnTo>
                  <a:pt x="7493508" y="579120"/>
                </a:lnTo>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82" name="object 82"/>
          <p:cNvSpPr/>
          <p:nvPr/>
        </p:nvSpPr>
        <p:spPr>
          <a:xfrm>
            <a:off x="1109472" y="486156"/>
            <a:ext cx="9144" cy="3454907"/>
          </a:xfrm>
          <a:custGeom>
            <a:avLst/>
            <a:gdLst/>
            <a:ahLst/>
            <a:cxnLst/>
            <a:rect l="l" t="t" r="r" b="b"/>
            <a:pathLst>
              <a:path w="9144" h="3454907">
                <a:moveTo>
                  <a:pt x="4572" y="3450336"/>
                </a:moveTo>
                <a:lnTo>
                  <a:pt x="4572" y="4572"/>
                </a:lnTo>
              </a:path>
            </a:pathLst>
          </a:custGeom>
          <a:ln w="9144">
            <a:solidFill>
              <a:srgbClr val="898989"/>
            </a:solidFill>
          </a:ln>
        </p:spPr>
        <p:txBody>
          <a:bodyPr wrap="square" lIns="0" tIns="0" rIns="0" bIns="0" rtlCol="0">
            <a:noAutofit/>
          </a:bodyPr>
          <a:lstStyle/>
          <a:p>
            <a:endParaRPr/>
          </a:p>
        </p:txBody>
      </p:sp>
      <p:sp>
        <p:nvSpPr>
          <p:cNvPr id="83" name="object 83"/>
          <p:cNvSpPr/>
          <p:nvPr/>
        </p:nvSpPr>
        <p:spPr>
          <a:xfrm>
            <a:off x="1039367" y="486156"/>
            <a:ext cx="79248" cy="3454907"/>
          </a:xfrm>
          <a:custGeom>
            <a:avLst/>
            <a:gdLst/>
            <a:ahLst/>
            <a:cxnLst/>
            <a:rect l="l" t="t" r="r" b="b"/>
            <a:pathLst>
              <a:path w="79248" h="3454907">
                <a:moveTo>
                  <a:pt x="4572" y="3450336"/>
                </a:moveTo>
                <a:lnTo>
                  <a:pt x="74677" y="3450336"/>
                </a:lnTo>
                <a:moveTo>
                  <a:pt x="4572" y="2875788"/>
                </a:moveTo>
                <a:lnTo>
                  <a:pt x="74677" y="2875788"/>
                </a:lnTo>
                <a:moveTo>
                  <a:pt x="4572" y="2301240"/>
                </a:moveTo>
                <a:lnTo>
                  <a:pt x="74677" y="2301240"/>
                </a:lnTo>
                <a:moveTo>
                  <a:pt x="4572" y="1728216"/>
                </a:moveTo>
                <a:lnTo>
                  <a:pt x="74677" y="1728216"/>
                </a:lnTo>
                <a:moveTo>
                  <a:pt x="4572" y="1153668"/>
                </a:moveTo>
                <a:lnTo>
                  <a:pt x="74677" y="1153668"/>
                </a:lnTo>
                <a:moveTo>
                  <a:pt x="4572" y="579120"/>
                </a:moveTo>
                <a:lnTo>
                  <a:pt x="74677" y="579120"/>
                </a:lnTo>
                <a:moveTo>
                  <a:pt x="4572" y="4572"/>
                </a:moveTo>
                <a:lnTo>
                  <a:pt x="74677" y="4572"/>
                </a:lnTo>
              </a:path>
            </a:pathLst>
          </a:custGeom>
          <a:ln w="9144">
            <a:solidFill>
              <a:srgbClr val="898989"/>
            </a:solidFill>
          </a:ln>
        </p:spPr>
        <p:txBody>
          <a:bodyPr wrap="square" lIns="0" tIns="0" rIns="0" bIns="0" rtlCol="0">
            <a:noAutofit/>
          </a:bodyPr>
          <a:lstStyle/>
          <a:p>
            <a:endParaRPr/>
          </a:p>
        </p:txBody>
      </p:sp>
      <p:sp>
        <p:nvSpPr>
          <p:cNvPr id="84" name="object 84"/>
          <p:cNvSpPr/>
          <p:nvPr/>
        </p:nvSpPr>
        <p:spPr>
          <a:xfrm>
            <a:off x="1109472" y="3931920"/>
            <a:ext cx="7498080" cy="9144"/>
          </a:xfrm>
          <a:custGeom>
            <a:avLst/>
            <a:gdLst/>
            <a:ahLst/>
            <a:cxnLst/>
            <a:rect l="l" t="t" r="r" b="b"/>
            <a:pathLst>
              <a:path w="7498080" h="9144">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85" name="object 85"/>
          <p:cNvSpPr/>
          <p:nvPr/>
        </p:nvSpPr>
        <p:spPr>
          <a:xfrm>
            <a:off x="1109472" y="3931920"/>
            <a:ext cx="7498080" cy="77724"/>
          </a:xfrm>
          <a:custGeom>
            <a:avLst/>
            <a:gdLst/>
            <a:ahLst/>
            <a:cxnLst/>
            <a:rect l="l" t="t" r="r" b="b"/>
            <a:pathLst>
              <a:path w="7498080" h="77724">
                <a:moveTo>
                  <a:pt x="4572" y="4572"/>
                </a:moveTo>
                <a:lnTo>
                  <a:pt x="4572" y="73152"/>
                </a:lnTo>
                <a:moveTo>
                  <a:pt x="254508" y="4572"/>
                </a:moveTo>
                <a:lnTo>
                  <a:pt x="254508" y="73152"/>
                </a:lnTo>
                <a:moveTo>
                  <a:pt x="502920" y="4572"/>
                </a:moveTo>
                <a:lnTo>
                  <a:pt x="502920" y="73152"/>
                </a:lnTo>
                <a:moveTo>
                  <a:pt x="752856" y="4572"/>
                </a:moveTo>
                <a:lnTo>
                  <a:pt x="752856" y="73152"/>
                </a:lnTo>
                <a:moveTo>
                  <a:pt x="1002792" y="4572"/>
                </a:moveTo>
                <a:lnTo>
                  <a:pt x="1002792" y="73152"/>
                </a:lnTo>
                <a:moveTo>
                  <a:pt x="1252728" y="4572"/>
                </a:moveTo>
                <a:lnTo>
                  <a:pt x="1252728" y="73152"/>
                </a:lnTo>
                <a:moveTo>
                  <a:pt x="1502664" y="4572"/>
                </a:moveTo>
                <a:lnTo>
                  <a:pt x="1502664" y="73152"/>
                </a:lnTo>
                <a:moveTo>
                  <a:pt x="1751076" y="4572"/>
                </a:moveTo>
                <a:lnTo>
                  <a:pt x="1751076" y="73152"/>
                </a:lnTo>
                <a:moveTo>
                  <a:pt x="2001012" y="4572"/>
                </a:moveTo>
                <a:lnTo>
                  <a:pt x="2001012" y="73152"/>
                </a:lnTo>
                <a:moveTo>
                  <a:pt x="2250948" y="4572"/>
                </a:moveTo>
                <a:lnTo>
                  <a:pt x="2250948" y="73152"/>
                </a:lnTo>
                <a:moveTo>
                  <a:pt x="2500884" y="4572"/>
                </a:moveTo>
                <a:lnTo>
                  <a:pt x="2500884" y="73152"/>
                </a:lnTo>
                <a:moveTo>
                  <a:pt x="2750820" y="4572"/>
                </a:moveTo>
                <a:lnTo>
                  <a:pt x="2750820" y="73152"/>
                </a:lnTo>
                <a:moveTo>
                  <a:pt x="3000756" y="4572"/>
                </a:moveTo>
                <a:lnTo>
                  <a:pt x="3000756" y="73152"/>
                </a:lnTo>
                <a:moveTo>
                  <a:pt x="3249168" y="4572"/>
                </a:moveTo>
                <a:lnTo>
                  <a:pt x="3249168" y="73152"/>
                </a:lnTo>
                <a:moveTo>
                  <a:pt x="3499104" y="4572"/>
                </a:moveTo>
                <a:lnTo>
                  <a:pt x="3499104" y="73152"/>
                </a:lnTo>
                <a:moveTo>
                  <a:pt x="3749040" y="4572"/>
                </a:moveTo>
                <a:lnTo>
                  <a:pt x="3749040" y="73152"/>
                </a:lnTo>
                <a:moveTo>
                  <a:pt x="3998976" y="4572"/>
                </a:moveTo>
                <a:lnTo>
                  <a:pt x="3998976" y="73152"/>
                </a:lnTo>
                <a:moveTo>
                  <a:pt x="4248912" y="4572"/>
                </a:moveTo>
                <a:lnTo>
                  <a:pt x="4248912" y="73152"/>
                </a:lnTo>
                <a:moveTo>
                  <a:pt x="4497324" y="4572"/>
                </a:moveTo>
                <a:lnTo>
                  <a:pt x="4497324" y="73152"/>
                </a:lnTo>
                <a:moveTo>
                  <a:pt x="4747260" y="4572"/>
                </a:moveTo>
                <a:lnTo>
                  <a:pt x="4747260" y="73152"/>
                </a:lnTo>
                <a:moveTo>
                  <a:pt x="4997196" y="4572"/>
                </a:moveTo>
                <a:lnTo>
                  <a:pt x="4997196" y="73152"/>
                </a:lnTo>
                <a:moveTo>
                  <a:pt x="5247132" y="4572"/>
                </a:moveTo>
                <a:lnTo>
                  <a:pt x="5247132" y="73152"/>
                </a:lnTo>
                <a:moveTo>
                  <a:pt x="5497068" y="4572"/>
                </a:moveTo>
                <a:lnTo>
                  <a:pt x="5497068" y="73152"/>
                </a:lnTo>
                <a:moveTo>
                  <a:pt x="5747004" y="4572"/>
                </a:moveTo>
                <a:lnTo>
                  <a:pt x="5747004" y="73152"/>
                </a:lnTo>
                <a:moveTo>
                  <a:pt x="5995416" y="4572"/>
                </a:moveTo>
                <a:lnTo>
                  <a:pt x="5995416" y="73152"/>
                </a:lnTo>
                <a:moveTo>
                  <a:pt x="6245352" y="4572"/>
                </a:moveTo>
                <a:lnTo>
                  <a:pt x="6245352" y="73152"/>
                </a:lnTo>
                <a:moveTo>
                  <a:pt x="6495288" y="4572"/>
                </a:moveTo>
                <a:lnTo>
                  <a:pt x="6495288" y="73152"/>
                </a:lnTo>
                <a:moveTo>
                  <a:pt x="6745224" y="4572"/>
                </a:moveTo>
                <a:lnTo>
                  <a:pt x="6745224" y="73152"/>
                </a:lnTo>
                <a:moveTo>
                  <a:pt x="6995159" y="4572"/>
                </a:moveTo>
                <a:lnTo>
                  <a:pt x="6995159" y="73152"/>
                </a:lnTo>
                <a:moveTo>
                  <a:pt x="7243571" y="4572"/>
                </a:moveTo>
                <a:lnTo>
                  <a:pt x="7243571" y="73152"/>
                </a:lnTo>
                <a:moveTo>
                  <a:pt x="7493508" y="4572"/>
                </a:moveTo>
                <a:lnTo>
                  <a:pt x="7493508" y="73152"/>
                </a:lnTo>
              </a:path>
            </a:pathLst>
          </a:custGeom>
          <a:ln w="9144">
            <a:solidFill>
              <a:srgbClr val="898989"/>
            </a:solidFill>
          </a:ln>
        </p:spPr>
        <p:txBody>
          <a:bodyPr wrap="square" lIns="0" tIns="0" rIns="0" bIns="0" rtlCol="0">
            <a:noAutofit/>
          </a:bodyPr>
          <a:lstStyle/>
          <a:p>
            <a:endParaRPr/>
          </a:p>
        </p:txBody>
      </p:sp>
      <p:pic>
        <p:nvPicPr>
          <p:cNvPr id="15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60" y="467868"/>
            <a:ext cx="7537704" cy="2918459"/>
          </a:xfrm>
          <a:prstGeom prst="rect">
            <a:avLst/>
          </a:prstGeom>
        </p:spPr>
      </p:pic>
      <p:sp>
        <p:nvSpPr>
          <p:cNvPr id="2" name="text 1"/>
          <p:cNvSpPr txBox="1"/>
          <p:nvPr/>
        </p:nvSpPr>
        <p:spPr>
          <a:xfrm>
            <a:off x="790041" y="3803917"/>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3" name="text 1"/>
          <p:cNvSpPr txBox="1"/>
          <p:nvPr/>
        </p:nvSpPr>
        <p:spPr>
          <a:xfrm>
            <a:off x="790041" y="322942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a:t>
            </a:r>
            <a:endParaRPr sz="1800">
              <a:latin typeface="Arial"/>
              <a:cs typeface="Arial"/>
            </a:endParaRPr>
          </a:p>
        </p:txBody>
      </p:sp>
      <p:sp>
        <p:nvSpPr>
          <p:cNvPr id="4" name="text 1"/>
          <p:cNvSpPr txBox="1"/>
          <p:nvPr/>
        </p:nvSpPr>
        <p:spPr>
          <a:xfrm>
            <a:off x="790041" y="2654596"/>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5" name="text 1"/>
          <p:cNvSpPr txBox="1"/>
          <p:nvPr/>
        </p:nvSpPr>
        <p:spPr>
          <a:xfrm>
            <a:off x="790041" y="2080578"/>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a:t>
            </a:r>
            <a:endParaRPr sz="1800">
              <a:latin typeface="Arial"/>
              <a:cs typeface="Arial"/>
            </a:endParaRPr>
          </a:p>
        </p:txBody>
      </p:sp>
      <p:sp>
        <p:nvSpPr>
          <p:cNvPr id="6" name="text 1"/>
          <p:cNvSpPr txBox="1"/>
          <p:nvPr/>
        </p:nvSpPr>
        <p:spPr>
          <a:xfrm>
            <a:off x="790041" y="150603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7" name="text 1"/>
          <p:cNvSpPr txBox="1"/>
          <p:nvPr/>
        </p:nvSpPr>
        <p:spPr>
          <a:xfrm>
            <a:off x="790041" y="931482"/>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5</a:t>
            </a:r>
            <a:endParaRPr sz="1800">
              <a:latin typeface="Arial"/>
              <a:cs typeface="Arial"/>
            </a:endParaRPr>
          </a:p>
        </p:txBody>
      </p:sp>
      <p:sp>
        <p:nvSpPr>
          <p:cNvPr id="8" name="text 1"/>
          <p:cNvSpPr txBox="1"/>
          <p:nvPr/>
        </p:nvSpPr>
        <p:spPr>
          <a:xfrm>
            <a:off x="790041" y="356658"/>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9" name="text 1"/>
          <p:cNvSpPr txBox="1"/>
          <p:nvPr/>
        </p:nvSpPr>
        <p:spPr>
          <a:xfrm>
            <a:off x="105003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10" name="text 1"/>
          <p:cNvSpPr txBox="1"/>
          <p:nvPr/>
        </p:nvSpPr>
        <p:spPr>
          <a:xfrm>
            <a:off x="1549654"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11" name="text 1"/>
          <p:cNvSpPr txBox="1"/>
          <p:nvPr/>
        </p:nvSpPr>
        <p:spPr>
          <a:xfrm>
            <a:off x="2048891"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12" name="text 1"/>
          <p:cNvSpPr txBox="1"/>
          <p:nvPr/>
        </p:nvSpPr>
        <p:spPr>
          <a:xfrm>
            <a:off x="2548382"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13" name="text 1"/>
          <p:cNvSpPr txBox="1"/>
          <p:nvPr/>
        </p:nvSpPr>
        <p:spPr>
          <a:xfrm>
            <a:off x="304774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8</a:t>
            </a:r>
            <a:endParaRPr sz="1800">
              <a:latin typeface="Arial"/>
              <a:cs typeface="Arial"/>
            </a:endParaRPr>
          </a:p>
        </p:txBody>
      </p:sp>
      <p:sp>
        <p:nvSpPr>
          <p:cNvPr id="14" name="text 1"/>
          <p:cNvSpPr txBox="1"/>
          <p:nvPr/>
        </p:nvSpPr>
        <p:spPr>
          <a:xfrm>
            <a:off x="3483609"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10</a:t>
            </a:r>
            <a:endParaRPr sz="1800">
              <a:latin typeface="Arial"/>
              <a:cs typeface="Arial"/>
            </a:endParaRPr>
          </a:p>
        </p:txBody>
      </p:sp>
      <p:sp>
        <p:nvSpPr>
          <p:cNvPr id="15" name="text 1"/>
          <p:cNvSpPr txBox="1"/>
          <p:nvPr/>
        </p:nvSpPr>
        <p:spPr>
          <a:xfrm>
            <a:off x="398310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12</a:t>
            </a:r>
            <a:endParaRPr sz="1800">
              <a:latin typeface="Arial"/>
              <a:cs typeface="Arial"/>
            </a:endParaRPr>
          </a:p>
        </p:txBody>
      </p:sp>
      <p:sp>
        <p:nvSpPr>
          <p:cNvPr id="16" name="text 1"/>
          <p:cNvSpPr txBox="1"/>
          <p:nvPr/>
        </p:nvSpPr>
        <p:spPr>
          <a:xfrm>
            <a:off x="448233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14</a:t>
            </a:r>
            <a:endParaRPr sz="1800">
              <a:latin typeface="Arial"/>
              <a:cs typeface="Arial"/>
            </a:endParaRPr>
          </a:p>
        </p:txBody>
      </p:sp>
      <p:sp>
        <p:nvSpPr>
          <p:cNvPr id="17" name="text 1"/>
          <p:cNvSpPr txBox="1"/>
          <p:nvPr/>
        </p:nvSpPr>
        <p:spPr>
          <a:xfrm>
            <a:off x="498195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16</a:t>
            </a:r>
            <a:endParaRPr sz="1800">
              <a:latin typeface="Arial"/>
              <a:cs typeface="Arial"/>
            </a:endParaRPr>
          </a:p>
        </p:txBody>
      </p:sp>
      <p:sp>
        <p:nvSpPr>
          <p:cNvPr id="18" name="text 1"/>
          <p:cNvSpPr txBox="1"/>
          <p:nvPr/>
        </p:nvSpPr>
        <p:spPr>
          <a:xfrm>
            <a:off x="4128515" y="4076409"/>
            <a:ext cx="1668602" cy="556531"/>
          </a:xfrm>
          <a:prstGeom prst="rect">
            <a:avLst/>
          </a:prstGeom>
        </p:spPr>
        <p:txBody>
          <a:bodyPr vert="horz" wrap="none" lIns="0" tIns="0" rIns="0" bIns="0" rtlCol="0">
            <a:spAutoFit/>
          </a:bodyPr>
          <a:lstStyle/>
          <a:p>
            <a:pPr marL="1352677">
              <a:lnSpc>
                <a:spcPct val="100000"/>
              </a:lnSpc>
            </a:pPr>
            <a:r>
              <a:rPr sz="1800" spc="10" dirty="0">
                <a:solidFill>
                  <a:srgbClr val="222222"/>
                </a:solidFill>
                <a:latin typeface="Arial"/>
                <a:cs typeface="Arial"/>
              </a:rPr>
              <a:t>18</a:t>
            </a:r>
            <a:endParaRPr sz="1800">
              <a:latin typeface="Arial"/>
              <a:cs typeface="Arial"/>
            </a:endParaRPr>
          </a:p>
          <a:p>
            <a:pPr marL="0">
              <a:lnSpc>
                <a:spcPct val="100000"/>
              </a:lnSpc>
            </a:pPr>
            <a:r>
              <a:rPr sz="1800" b="1" spc="10" dirty="0">
                <a:solidFill>
                  <a:srgbClr val="FFFFFF"/>
                </a:solidFill>
                <a:latin typeface="Arial"/>
                <a:cs typeface="Arial"/>
              </a:rPr>
              <a:t>Day  of  month</a:t>
            </a:r>
            <a:endParaRPr sz="1800">
              <a:latin typeface="Arial"/>
              <a:cs typeface="Arial"/>
            </a:endParaRPr>
          </a:p>
        </p:txBody>
      </p:sp>
      <p:sp>
        <p:nvSpPr>
          <p:cNvPr id="19" name="text 1"/>
          <p:cNvSpPr txBox="1"/>
          <p:nvPr/>
        </p:nvSpPr>
        <p:spPr>
          <a:xfrm>
            <a:off x="598081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20</a:t>
            </a:r>
            <a:endParaRPr sz="1800">
              <a:latin typeface="Arial"/>
              <a:cs typeface="Arial"/>
            </a:endParaRPr>
          </a:p>
        </p:txBody>
      </p:sp>
      <p:sp>
        <p:nvSpPr>
          <p:cNvPr id="20" name="text 1"/>
          <p:cNvSpPr txBox="1"/>
          <p:nvPr/>
        </p:nvSpPr>
        <p:spPr>
          <a:xfrm>
            <a:off x="648004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22</a:t>
            </a:r>
            <a:endParaRPr sz="1800">
              <a:latin typeface="Arial"/>
              <a:cs typeface="Arial"/>
            </a:endParaRPr>
          </a:p>
        </p:txBody>
      </p:sp>
      <p:sp>
        <p:nvSpPr>
          <p:cNvPr id="21" name="text 1"/>
          <p:cNvSpPr txBox="1"/>
          <p:nvPr/>
        </p:nvSpPr>
        <p:spPr>
          <a:xfrm>
            <a:off x="697966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24</a:t>
            </a:r>
            <a:endParaRPr sz="1800">
              <a:latin typeface="Arial"/>
              <a:cs typeface="Arial"/>
            </a:endParaRPr>
          </a:p>
        </p:txBody>
      </p:sp>
      <p:sp>
        <p:nvSpPr>
          <p:cNvPr id="22" name="text 1"/>
          <p:cNvSpPr txBox="1"/>
          <p:nvPr/>
        </p:nvSpPr>
        <p:spPr>
          <a:xfrm>
            <a:off x="747890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26</a:t>
            </a:r>
            <a:endParaRPr sz="1800">
              <a:latin typeface="Arial"/>
              <a:cs typeface="Arial"/>
            </a:endParaRPr>
          </a:p>
        </p:txBody>
      </p:sp>
      <p:sp>
        <p:nvSpPr>
          <p:cNvPr id="23" name="text 1"/>
          <p:cNvSpPr txBox="1"/>
          <p:nvPr/>
        </p:nvSpPr>
        <p:spPr>
          <a:xfrm>
            <a:off x="797839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28</a:t>
            </a:r>
            <a:endParaRPr sz="1800">
              <a:latin typeface="Arial"/>
              <a:cs typeface="Arial"/>
            </a:endParaRPr>
          </a:p>
        </p:txBody>
      </p:sp>
      <p:sp>
        <p:nvSpPr>
          <p:cNvPr id="24" name="text 1"/>
          <p:cNvSpPr txBox="1"/>
          <p:nvPr/>
        </p:nvSpPr>
        <p:spPr>
          <a:xfrm>
            <a:off x="847775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30</a:t>
            </a:r>
            <a:endParaRPr sz="1800">
              <a:latin typeface="Arial"/>
              <a:cs typeface="Arial"/>
            </a:endParaRPr>
          </a:p>
        </p:txBody>
      </p:sp>
      <p:sp>
        <p:nvSpPr>
          <p:cNvPr id="25" name="text 1"/>
          <p:cNvSpPr txBox="1"/>
          <p:nvPr/>
        </p:nvSpPr>
        <p:spPr>
          <a:xfrm rot="-5400000">
            <a:off x="-213629" y="2055982"/>
            <a:ext cx="1676322" cy="255389"/>
          </a:xfrm>
          <a:prstGeom prst="rect">
            <a:avLst/>
          </a:prstGeom>
        </p:spPr>
        <p:txBody>
          <a:bodyPr vert="horz" wrap="none" lIns="0" tIns="0" rIns="0" bIns="0" rtlCol="0">
            <a:spAutoFit/>
          </a:bodyPr>
          <a:lstStyle/>
          <a:p>
            <a:pPr marL="0">
              <a:lnSpc>
                <a:spcPct val="100000"/>
              </a:lnSpc>
            </a:pPr>
            <a:r>
              <a:rPr sz="1740" b="1" spc="10" dirty="0">
                <a:solidFill>
                  <a:srgbClr val="FFFFFF"/>
                </a:solidFill>
                <a:latin typeface="Arial"/>
                <a:cs typeface="Arial"/>
              </a:rPr>
              <a:t>Instance  count</a:t>
            </a:r>
            <a:endParaRPr sz="1700">
              <a:latin typeface="Arial"/>
              <a:cs typeface="Arial"/>
            </a:endParaRPr>
          </a:p>
        </p:txBody>
      </p:sp>
      <p:pic>
        <p:nvPicPr>
          <p:cNvPr id="15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956" y="496824"/>
            <a:ext cx="1117092" cy="2913888"/>
          </a:xfrm>
          <a:prstGeom prst="rect">
            <a:avLst/>
          </a:prstGeom>
        </p:spPr>
      </p:pic>
      <p:sp>
        <p:nvSpPr>
          <p:cNvPr id="86" name="object 86"/>
          <p:cNvSpPr/>
          <p:nvPr/>
        </p:nvSpPr>
        <p:spPr>
          <a:xfrm>
            <a:off x="7310628" y="516636"/>
            <a:ext cx="1031748" cy="2828544"/>
          </a:xfrm>
          <a:custGeom>
            <a:avLst/>
            <a:gdLst/>
            <a:ahLst/>
            <a:cxnLst/>
            <a:rect l="l" t="t" r="r" b="b"/>
            <a:pathLst>
              <a:path w="1031748" h="2828544">
                <a:moveTo>
                  <a:pt x="0" y="0"/>
                </a:moveTo>
                <a:lnTo>
                  <a:pt x="0" y="2828544"/>
                </a:lnTo>
                <a:lnTo>
                  <a:pt x="1031748" y="2828544"/>
                </a:lnTo>
                <a:lnTo>
                  <a:pt x="1031748" y="0"/>
                </a:lnTo>
                <a:lnTo>
                  <a:pt x="0" y="0"/>
                </a:lnTo>
                <a:close/>
              </a:path>
            </a:pathLst>
          </a:custGeom>
          <a:solidFill>
            <a:srgbClr val="F19725"/>
          </a:solidFill>
        </p:spPr>
        <p:txBody>
          <a:bodyPr wrap="square" lIns="0" tIns="0" rIns="0" bIns="0" rtlCol="0">
            <a:noAutofit/>
          </a:bodyPr>
          <a:lstStyle/>
          <a:p>
            <a:endParaRPr/>
          </a:p>
        </p:txBody>
      </p:sp>
      <p:pic>
        <p:nvPicPr>
          <p:cNvPr id="15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284" y="3325368"/>
            <a:ext cx="7501128" cy="580644"/>
          </a:xfrm>
          <a:prstGeom prst="rect">
            <a:avLst/>
          </a:prstGeom>
        </p:spPr>
      </p:pic>
      <p:pic>
        <p:nvPicPr>
          <p:cNvPr id="160"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4259" y="3299460"/>
            <a:ext cx="2551176" cy="725424"/>
          </a:xfrm>
          <a:prstGeom prst="rect">
            <a:avLst/>
          </a:prstGeom>
        </p:spPr>
      </p:pic>
      <p:sp>
        <p:nvSpPr>
          <p:cNvPr id="87" name="object 87"/>
          <p:cNvSpPr/>
          <p:nvPr/>
        </p:nvSpPr>
        <p:spPr>
          <a:xfrm>
            <a:off x="1171956" y="3345180"/>
            <a:ext cx="7415783" cy="495300"/>
          </a:xfrm>
          <a:custGeom>
            <a:avLst/>
            <a:gdLst/>
            <a:ahLst/>
            <a:cxnLst/>
            <a:rect l="l" t="t" r="r" b="b"/>
            <a:pathLst>
              <a:path w="7415783" h="495300">
                <a:moveTo>
                  <a:pt x="0" y="0"/>
                </a:moveTo>
                <a:lnTo>
                  <a:pt x="0" y="495300"/>
                </a:lnTo>
                <a:lnTo>
                  <a:pt x="7415783" y="495300"/>
                </a:lnTo>
                <a:lnTo>
                  <a:pt x="7415783" y="0"/>
                </a:lnTo>
                <a:lnTo>
                  <a:pt x="0" y="0"/>
                </a:lnTo>
                <a:close/>
              </a:path>
            </a:pathLst>
          </a:custGeom>
          <a:solidFill>
            <a:srgbClr val="F19725"/>
          </a:solidFill>
        </p:spPr>
        <p:txBody>
          <a:bodyPr wrap="square" lIns="0" tIns="0" rIns="0" bIns="0" rtlCol="0">
            <a:noAutofit/>
          </a:bodyPr>
          <a:lstStyle/>
          <a:p>
            <a:endParaRPr/>
          </a:p>
        </p:txBody>
      </p:sp>
      <p:sp>
        <p:nvSpPr>
          <p:cNvPr id="26" name="text 1"/>
          <p:cNvSpPr txBox="1"/>
          <p:nvPr/>
        </p:nvSpPr>
        <p:spPr>
          <a:xfrm>
            <a:off x="3830446" y="3432577"/>
            <a:ext cx="2184245" cy="340859"/>
          </a:xfrm>
          <a:prstGeom prst="rect">
            <a:avLst/>
          </a:prstGeom>
        </p:spPr>
        <p:txBody>
          <a:bodyPr vert="horz" wrap="none" lIns="0" tIns="0" rIns="0" bIns="0" rtlCol="0">
            <a:spAutoFit/>
          </a:bodyPr>
          <a:lstStyle/>
          <a:p>
            <a:pPr marL="0">
              <a:lnSpc>
                <a:spcPct val="100000"/>
              </a:lnSpc>
            </a:pPr>
            <a:r>
              <a:rPr sz="2340" spc="10" dirty="0">
                <a:solidFill>
                  <a:srgbClr val="DDDEDD"/>
                </a:solidFill>
                <a:latin typeface="Arial"/>
                <a:cs typeface="Arial"/>
              </a:rPr>
              <a:t>Elastic  capacity</a:t>
            </a:r>
            <a:endParaRPr sz="2300">
              <a:latin typeface="Arial"/>
              <a:cs typeface="Arial"/>
            </a:endParaRPr>
          </a:p>
        </p:txBody>
      </p:sp>
      <p:sp>
        <p:nvSpPr>
          <p:cNvPr id="88" name="object 88"/>
          <p:cNvSpPr/>
          <p:nvPr/>
        </p:nvSpPr>
        <p:spPr>
          <a:xfrm>
            <a:off x="1060704" y="478536"/>
            <a:ext cx="7630541" cy="57912"/>
          </a:xfrm>
          <a:custGeom>
            <a:avLst/>
            <a:gdLst/>
            <a:ahLst/>
            <a:cxnLst/>
            <a:rect l="l" t="t" r="r" b="b"/>
            <a:pathLst>
              <a:path w="7630541" h="57912">
                <a:moveTo>
                  <a:pt x="28956" y="28956"/>
                </a:moveTo>
                <a:lnTo>
                  <a:pt x="7601585" y="28956"/>
                </a:lnTo>
              </a:path>
            </a:pathLst>
          </a:custGeom>
          <a:ln w="57912">
            <a:solidFill>
              <a:srgbClr val="1B508D"/>
            </a:solidFill>
          </a:ln>
        </p:spPr>
        <p:txBody>
          <a:bodyPr wrap="square" lIns="0" tIns="0" rIns="0" bIns="0" rtlCol="0">
            <a:noAutofit/>
          </a:bodyPr>
          <a:lstStyle/>
          <a:p>
            <a:endParaRPr/>
          </a:p>
        </p:txBody>
      </p:sp>
      <p:sp>
        <p:nvSpPr>
          <p:cNvPr id="27" name="text 1"/>
          <p:cNvSpPr txBox="1"/>
          <p:nvPr/>
        </p:nvSpPr>
        <p:spPr>
          <a:xfrm>
            <a:off x="5678170" y="178841"/>
            <a:ext cx="2699015" cy="228905"/>
          </a:xfrm>
          <a:prstGeom prst="rect">
            <a:avLst/>
          </a:prstGeom>
        </p:spPr>
        <p:txBody>
          <a:bodyPr vert="horz" wrap="none" lIns="0" tIns="0" rIns="0" bIns="0" rtlCol="0">
            <a:spAutoFit/>
          </a:bodyPr>
          <a:lstStyle/>
          <a:p>
            <a:pPr marL="0">
              <a:lnSpc>
                <a:spcPct val="100000"/>
              </a:lnSpc>
            </a:pPr>
            <a:r>
              <a:rPr sz="1740" spc="10" dirty="0">
                <a:solidFill>
                  <a:srgbClr val="FFFFFF"/>
                </a:solidFill>
                <a:latin typeface="Calibri"/>
                <a:cs typeface="Calibri"/>
              </a:rPr>
              <a:t>Traditional  capacity  required</a:t>
            </a:r>
            <a:endParaRPr sz="1700">
              <a:latin typeface="Calibri"/>
              <a:cs typeface="Calibri"/>
            </a:endParaRPr>
          </a:p>
        </p:txBody>
      </p:sp>
    </p:spTree>
    <p:extLst>
      <p:ext uri="{BB962C8B-B14F-4D97-AF65-F5344CB8AC3E}">
        <p14:creationId xmlns:p14="http://schemas.microsoft.com/office/powerpoint/2010/main" val="230299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
        <p:nvSpPr>
          <p:cNvPr id="89" name="object 89"/>
          <p:cNvSpPr/>
          <p:nvPr/>
        </p:nvSpPr>
        <p:spPr>
          <a:xfrm>
            <a:off x="1109472" y="486156"/>
            <a:ext cx="7498080" cy="2880359"/>
          </a:xfrm>
          <a:custGeom>
            <a:avLst/>
            <a:gdLst/>
            <a:ahLst/>
            <a:cxnLst/>
            <a:rect l="l" t="t" r="r" b="b"/>
            <a:pathLst>
              <a:path w="7498080" h="2880359">
                <a:moveTo>
                  <a:pt x="4572" y="2875788"/>
                </a:moveTo>
                <a:lnTo>
                  <a:pt x="7493508" y="2875788"/>
                </a:lnTo>
                <a:moveTo>
                  <a:pt x="4572" y="2301240"/>
                </a:moveTo>
                <a:lnTo>
                  <a:pt x="7493508" y="2301240"/>
                </a:lnTo>
                <a:moveTo>
                  <a:pt x="4572" y="1728216"/>
                </a:moveTo>
                <a:lnTo>
                  <a:pt x="7493508" y="1728216"/>
                </a:lnTo>
                <a:moveTo>
                  <a:pt x="4572" y="1153668"/>
                </a:moveTo>
                <a:lnTo>
                  <a:pt x="7493508" y="1153668"/>
                </a:lnTo>
                <a:moveTo>
                  <a:pt x="4572" y="579120"/>
                </a:moveTo>
                <a:lnTo>
                  <a:pt x="7493508" y="579120"/>
                </a:lnTo>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90" name="object 90"/>
          <p:cNvSpPr/>
          <p:nvPr/>
        </p:nvSpPr>
        <p:spPr>
          <a:xfrm>
            <a:off x="1109472" y="486156"/>
            <a:ext cx="9144" cy="3454907"/>
          </a:xfrm>
          <a:custGeom>
            <a:avLst/>
            <a:gdLst/>
            <a:ahLst/>
            <a:cxnLst/>
            <a:rect l="l" t="t" r="r" b="b"/>
            <a:pathLst>
              <a:path w="9144" h="3454907">
                <a:moveTo>
                  <a:pt x="4572" y="3450336"/>
                </a:moveTo>
                <a:lnTo>
                  <a:pt x="4572" y="4572"/>
                </a:lnTo>
              </a:path>
            </a:pathLst>
          </a:custGeom>
          <a:ln w="9144">
            <a:solidFill>
              <a:srgbClr val="898989"/>
            </a:solidFill>
          </a:ln>
        </p:spPr>
        <p:txBody>
          <a:bodyPr wrap="square" lIns="0" tIns="0" rIns="0" bIns="0" rtlCol="0">
            <a:noAutofit/>
          </a:bodyPr>
          <a:lstStyle/>
          <a:p>
            <a:endParaRPr/>
          </a:p>
        </p:txBody>
      </p:sp>
      <p:sp>
        <p:nvSpPr>
          <p:cNvPr id="91" name="object 91"/>
          <p:cNvSpPr/>
          <p:nvPr/>
        </p:nvSpPr>
        <p:spPr>
          <a:xfrm>
            <a:off x="1039367" y="486156"/>
            <a:ext cx="79248" cy="3454907"/>
          </a:xfrm>
          <a:custGeom>
            <a:avLst/>
            <a:gdLst/>
            <a:ahLst/>
            <a:cxnLst/>
            <a:rect l="l" t="t" r="r" b="b"/>
            <a:pathLst>
              <a:path w="79248" h="3454907">
                <a:moveTo>
                  <a:pt x="4572" y="3450336"/>
                </a:moveTo>
                <a:lnTo>
                  <a:pt x="74677" y="3450336"/>
                </a:lnTo>
                <a:moveTo>
                  <a:pt x="4572" y="2875788"/>
                </a:moveTo>
                <a:lnTo>
                  <a:pt x="74677" y="2875788"/>
                </a:lnTo>
                <a:moveTo>
                  <a:pt x="4572" y="2301240"/>
                </a:moveTo>
                <a:lnTo>
                  <a:pt x="74677" y="2301240"/>
                </a:lnTo>
                <a:moveTo>
                  <a:pt x="4572" y="1728216"/>
                </a:moveTo>
                <a:lnTo>
                  <a:pt x="74677" y="1728216"/>
                </a:lnTo>
                <a:moveTo>
                  <a:pt x="4572" y="1153668"/>
                </a:moveTo>
                <a:lnTo>
                  <a:pt x="74677" y="1153668"/>
                </a:lnTo>
                <a:moveTo>
                  <a:pt x="4572" y="579120"/>
                </a:moveTo>
                <a:lnTo>
                  <a:pt x="74677" y="579120"/>
                </a:lnTo>
                <a:moveTo>
                  <a:pt x="4572" y="4572"/>
                </a:moveTo>
                <a:lnTo>
                  <a:pt x="74677" y="4572"/>
                </a:lnTo>
              </a:path>
            </a:pathLst>
          </a:custGeom>
          <a:ln w="9144">
            <a:solidFill>
              <a:srgbClr val="898989"/>
            </a:solidFill>
          </a:ln>
        </p:spPr>
        <p:txBody>
          <a:bodyPr wrap="square" lIns="0" tIns="0" rIns="0" bIns="0" rtlCol="0">
            <a:noAutofit/>
          </a:bodyPr>
          <a:lstStyle/>
          <a:p>
            <a:endParaRPr/>
          </a:p>
        </p:txBody>
      </p:sp>
      <p:sp>
        <p:nvSpPr>
          <p:cNvPr id="92" name="object 92"/>
          <p:cNvSpPr/>
          <p:nvPr/>
        </p:nvSpPr>
        <p:spPr>
          <a:xfrm>
            <a:off x="1109472" y="3931920"/>
            <a:ext cx="7498080" cy="9144"/>
          </a:xfrm>
          <a:custGeom>
            <a:avLst/>
            <a:gdLst/>
            <a:ahLst/>
            <a:cxnLst/>
            <a:rect l="l" t="t" r="r" b="b"/>
            <a:pathLst>
              <a:path w="7498080" h="9144">
                <a:moveTo>
                  <a:pt x="4572" y="4572"/>
                </a:moveTo>
                <a:lnTo>
                  <a:pt x="7493508" y="4572"/>
                </a:lnTo>
              </a:path>
            </a:pathLst>
          </a:custGeom>
          <a:ln w="9144">
            <a:solidFill>
              <a:srgbClr val="898989"/>
            </a:solidFill>
          </a:ln>
        </p:spPr>
        <p:txBody>
          <a:bodyPr wrap="square" lIns="0" tIns="0" rIns="0" bIns="0" rtlCol="0">
            <a:noAutofit/>
          </a:bodyPr>
          <a:lstStyle/>
          <a:p>
            <a:endParaRPr/>
          </a:p>
        </p:txBody>
      </p:sp>
      <p:sp>
        <p:nvSpPr>
          <p:cNvPr id="93" name="object 93"/>
          <p:cNvSpPr/>
          <p:nvPr/>
        </p:nvSpPr>
        <p:spPr>
          <a:xfrm>
            <a:off x="1109472" y="3931920"/>
            <a:ext cx="7498080" cy="77724"/>
          </a:xfrm>
          <a:custGeom>
            <a:avLst/>
            <a:gdLst/>
            <a:ahLst/>
            <a:cxnLst/>
            <a:rect l="l" t="t" r="r" b="b"/>
            <a:pathLst>
              <a:path w="7498080" h="77724">
                <a:moveTo>
                  <a:pt x="4572" y="4572"/>
                </a:moveTo>
                <a:lnTo>
                  <a:pt x="4572" y="73152"/>
                </a:lnTo>
                <a:moveTo>
                  <a:pt x="254508" y="4572"/>
                </a:moveTo>
                <a:lnTo>
                  <a:pt x="254508" y="73152"/>
                </a:lnTo>
                <a:moveTo>
                  <a:pt x="502920" y="4572"/>
                </a:moveTo>
                <a:lnTo>
                  <a:pt x="502920" y="73152"/>
                </a:lnTo>
                <a:moveTo>
                  <a:pt x="752856" y="4572"/>
                </a:moveTo>
                <a:lnTo>
                  <a:pt x="752856" y="73152"/>
                </a:lnTo>
                <a:moveTo>
                  <a:pt x="1002792" y="4572"/>
                </a:moveTo>
                <a:lnTo>
                  <a:pt x="1002792" y="73152"/>
                </a:lnTo>
                <a:moveTo>
                  <a:pt x="1252728" y="4572"/>
                </a:moveTo>
                <a:lnTo>
                  <a:pt x="1252728" y="73152"/>
                </a:lnTo>
                <a:moveTo>
                  <a:pt x="1502664" y="4572"/>
                </a:moveTo>
                <a:lnTo>
                  <a:pt x="1502664" y="73152"/>
                </a:lnTo>
                <a:moveTo>
                  <a:pt x="1751076" y="4572"/>
                </a:moveTo>
                <a:lnTo>
                  <a:pt x="1751076" y="73152"/>
                </a:lnTo>
                <a:moveTo>
                  <a:pt x="2001012" y="4572"/>
                </a:moveTo>
                <a:lnTo>
                  <a:pt x="2001012" y="73152"/>
                </a:lnTo>
                <a:moveTo>
                  <a:pt x="2250948" y="4572"/>
                </a:moveTo>
                <a:lnTo>
                  <a:pt x="2250948" y="73152"/>
                </a:lnTo>
                <a:moveTo>
                  <a:pt x="2500884" y="4572"/>
                </a:moveTo>
                <a:lnTo>
                  <a:pt x="2500884" y="73152"/>
                </a:lnTo>
                <a:moveTo>
                  <a:pt x="2750820" y="4572"/>
                </a:moveTo>
                <a:lnTo>
                  <a:pt x="2750820" y="73152"/>
                </a:lnTo>
                <a:moveTo>
                  <a:pt x="3000756" y="4572"/>
                </a:moveTo>
                <a:lnTo>
                  <a:pt x="3000756" y="73152"/>
                </a:lnTo>
                <a:moveTo>
                  <a:pt x="3249168" y="4572"/>
                </a:moveTo>
                <a:lnTo>
                  <a:pt x="3249168" y="73152"/>
                </a:lnTo>
                <a:moveTo>
                  <a:pt x="3499104" y="4572"/>
                </a:moveTo>
                <a:lnTo>
                  <a:pt x="3499104" y="73152"/>
                </a:lnTo>
                <a:moveTo>
                  <a:pt x="3749040" y="4572"/>
                </a:moveTo>
                <a:lnTo>
                  <a:pt x="3749040" y="73152"/>
                </a:lnTo>
                <a:moveTo>
                  <a:pt x="3998976" y="4572"/>
                </a:moveTo>
                <a:lnTo>
                  <a:pt x="3998976" y="73152"/>
                </a:lnTo>
                <a:moveTo>
                  <a:pt x="4248912" y="4572"/>
                </a:moveTo>
                <a:lnTo>
                  <a:pt x="4248912" y="73152"/>
                </a:lnTo>
                <a:moveTo>
                  <a:pt x="4497324" y="4572"/>
                </a:moveTo>
                <a:lnTo>
                  <a:pt x="4497324" y="73152"/>
                </a:lnTo>
                <a:moveTo>
                  <a:pt x="4747260" y="4572"/>
                </a:moveTo>
                <a:lnTo>
                  <a:pt x="4747260" y="73152"/>
                </a:lnTo>
                <a:moveTo>
                  <a:pt x="4997196" y="4572"/>
                </a:moveTo>
                <a:lnTo>
                  <a:pt x="4997196" y="73152"/>
                </a:lnTo>
                <a:moveTo>
                  <a:pt x="5247132" y="4572"/>
                </a:moveTo>
                <a:lnTo>
                  <a:pt x="5247132" y="73152"/>
                </a:lnTo>
                <a:moveTo>
                  <a:pt x="5497068" y="4572"/>
                </a:moveTo>
                <a:lnTo>
                  <a:pt x="5497068" y="73152"/>
                </a:lnTo>
                <a:moveTo>
                  <a:pt x="5747004" y="4572"/>
                </a:moveTo>
                <a:lnTo>
                  <a:pt x="5747004" y="73152"/>
                </a:lnTo>
                <a:moveTo>
                  <a:pt x="5995416" y="4572"/>
                </a:moveTo>
                <a:lnTo>
                  <a:pt x="5995416" y="73152"/>
                </a:lnTo>
                <a:moveTo>
                  <a:pt x="6245352" y="4572"/>
                </a:moveTo>
                <a:lnTo>
                  <a:pt x="6245352" y="73152"/>
                </a:lnTo>
                <a:moveTo>
                  <a:pt x="6495288" y="4572"/>
                </a:moveTo>
                <a:lnTo>
                  <a:pt x="6495288" y="73152"/>
                </a:lnTo>
                <a:moveTo>
                  <a:pt x="6745224" y="4572"/>
                </a:moveTo>
                <a:lnTo>
                  <a:pt x="6745224" y="73152"/>
                </a:lnTo>
                <a:moveTo>
                  <a:pt x="6995159" y="4572"/>
                </a:moveTo>
                <a:lnTo>
                  <a:pt x="6995159" y="73152"/>
                </a:lnTo>
                <a:moveTo>
                  <a:pt x="7243571" y="4572"/>
                </a:moveTo>
                <a:lnTo>
                  <a:pt x="7243571" y="73152"/>
                </a:lnTo>
                <a:moveTo>
                  <a:pt x="7493508" y="4572"/>
                </a:moveTo>
                <a:lnTo>
                  <a:pt x="7493508" y="73152"/>
                </a:lnTo>
              </a:path>
            </a:pathLst>
          </a:custGeom>
          <a:ln w="9144">
            <a:solidFill>
              <a:srgbClr val="898989"/>
            </a:solidFill>
          </a:ln>
        </p:spPr>
        <p:txBody>
          <a:bodyPr wrap="square" lIns="0" tIns="0" rIns="0" bIns="0" rtlCol="0">
            <a:noAutofit/>
          </a:bodyPr>
          <a:lstStyle/>
          <a:p>
            <a:endParaRPr/>
          </a:p>
        </p:txBody>
      </p:sp>
      <p:pic>
        <p:nvPicPr>
          <p:cNvPr id="16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60" y="467868"/>
            <a:ext cx="7537704" cy="2918459"/>
          </a:xfrm>
          <a:prstGeom prst="rect">
            <a:avLst/>
          </a:prstGeom>
        </p:spPr>
      </p:pic>
      <p:sp>
        <p:nvSpPr>
          <p:cNvPr id="2" name="text 1"/>
          <p:cNvSpPr txBox="1"/>
          <p:nvPr/>
        </p:nvSpPr>
        <p:spPr>
          <a:xfrm>
            <a:off x="790041" y="3803917"/>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3" name="text 1"/>
          <p:cNvSpPr txBox="1"/>
          <p:nvPr/>
        </p:nvSpPr>
        <p:spPr>
          <a:xfrm>
            <a:off x="790041" y="322942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a:t>
            </a:r>
            <a:endParaRPr sz="1800">
              <a:latin typeface="Arial"/>
              <a:cs typeface="Arial"/>
            </a:endParaRPr>
          </a:p>
        </p:txBody>
      </p:sp>
      <p:sp>
        <p:nvSpPr>
          <p:cNvPr id="4" name="text 1"/>
          <p:cNvSpPr txBox="1"/>
          <p:nvPr/>
        </p:nvSpPr>
        <p:spPr>
          <a:xfrm>
            <a:off x="790041" y="2654596"/>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5" name="text 1"/>
          <p:cNvSpPr txBox="1"/>
          <p:nvPr/>
        </p:nvSpPr>
        <p:spPr>
          <a:xfrm>
            <a:off x="790041" y="2080578"/>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a:t>
            </a:r>
            <a:endParaRPr sz="1800">
              <a:latin typeface="Arial"/>
              <a:cs typeface="Arial"/>
            </a:endParaRPr>
          </a:p>
        </p:txBody>
      </p:sp>
      <p:sp>
        <p:nvSpPr>
          <p:cNvPr id="6" name="text 1"/>
          <p:cNvSpPr txBox="1"/>
          <p:nvPr/>
        </p:nvSpPr>
        <p:spPr>
          <a:xfrm>
            <a:off x="790041" y="1506030"/>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7" name="text 1"/>
          <p:cNvSpPr txBox="1"/>
          <p:nvPr/>
        </p:nvSpPr>
        <p:spPr>
          <a:xfrm>
            <a:off x="790041" y="931482"/>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5</a:t>
            </a:r>
            <a:endParaRPr sz="1800">
              <a:latin typeface="Arial"/>
              <a:cs typeface="Arial"/>
            </a:endParaRPr>
          </a:p>
        </p:txBody>
      </p:sp>
      <p:sp>
        <p:nvSpPr>
          <p:cNvPr id="8" name="text 1"/>
          <p:cNvSpPr txBox="1"/>
          <p:nvPr/>
        </p:nvSpPr>
        <p:spPr>
          <a:xfrm>
            <a:off x="790041" y="356658"/>
            <a:ext cx="190906" cy="25572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9" name="text 1"/>
          <p:cNvSpPr txBox="1"/>
          <p:nvPr/>
        </p:nvSpPr>
        <p:spPr>
          <a:xfrm>
            <a:off x="105003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0</a:t>
            </a:r>
            <a:endParaRPr sz="1800">
              <a:latin typeface="Arial"/>
              <a:cs typeface="Arial"/>
            </a:endParaRPr>
          </a:p>
        </p:txBody>
      </p:sp>
      <p:sp>
        <p:nvSpPr>
          <p:cNvPr id="10" name="text 1"/>
          <p:cNvSpPr txBox="1"/>
          <p:nvPr/>
        </p:nvSpPr>
        <p:spPr>
          <a:xfrm>
            <a:off x="1549654"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a:t>
            </a:r>
            <a:endParaRPr sz="1800">
              <a:latin typeface="Arial"/>
              <a:cs typeface="Arial"/>
            </a:endParaRPr>
          </a:p>
        </p:txBody>
      </p:sp>
      <p:sp>
        <p:nvSpPr>
          <p:cNvPr id="11" name="text 1"/>
          <p:cNvSpPr txBox="1"/>
          <p:nvPr/>
        </p:nvSpPr>
        <p:spPr>
          <a:xfrm>
            <a:off x="2048891"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4</a:t>
            </a:r>
            <a:endParaRPr sz="1800">
              <a:latin typeface="Arial"/>
              <a:cs typeface="Arial"/>
            </a:endParaRPr>
          </a:p>
        </p:txBody>
      </p:sp>
      <p:sp>
        <p:nvSpPr>
          <p:cNvPr id="12" name="text 1"/>
          <p:cNvSpPr txBox="1"/>
          <p:nvPr/>
        </p:nvSpPr>
        <p:spPr>
          <a:xfrm>
            <a:off x="2548382"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6</a:t>
            </a:r>
            <a:endParaRPr sz="1800">
              <a:latin typeface="Arial"/>
              <a:cs typeface="Arial"/>
            </a:endParaRPr>
          </a:p>
        </p:txBody>
      </p:sp>
      <p:sp>
        <p:nvSpPr>
          <p:cNvPr id="13" name="text 1"/>
          <p:cNvSpPr txBox="1"/>
          <p:nvPr/>
        </p:nvSpPr>
        <p:spPr>
          <a:xfrm>
            <a:off x="3047746" y="4076409"/>
            <a:ext cx="190652"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8</a:t>
            </a:r>
            <a:endParaRPr sz="1800">
              <a:latin typeface="Arial"/>
              <a:cs typeface="Arial"/>
            </a:endParaRPr>
          </a:p>
        </p:txBody>
      </p:sp>
      <p:sp>
        <p:nvSpPr>
          <p:cNvPr id="14" name="text 1"/>
          <p:cNvSpPr txBox="1"/>
          <p:nvPr/>
        </p:nvSpPr>
        <p:spPr>
          <a:xfrm>
            <a:off x="3483609"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10</a:t>
            </a:r>
            <a:endParaRPr sz="1800">
              <a:latin typeface="Arial"/>
              <a:cs typeface="Arial"/>
            </a:endParaRPr>
          </a:p>
        </p:txBody>
      </p:sp>
      <p:sp>
        <p:nvSpPr>
          <p:cNvPr id="15" name="text 1"/>
          <p:cNvSpPr txBox="1"/>
          <p:nvPr/>
        </p:nvSpPr>
        <p:spPr>
          <a:xfrm>
            <a:off x="398310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12</a:t>
            </a:r>
            <a:endParaRPr sz="1800">
              <a:latin typeface="Arial"/>
              <a:cs typeface="Arial"/>
            </a:endParaRPr>
          </a:p>
        </p:txBody>
      </p:sp>
      <p:sp>
        <p:nvSpPr>
          <p:cNvPr id="16" name="text 1"/>
          <p:cNvSpPr txBox="1"/>
          <p:nvPr/>
        </p:nvSpPr>
        <p:spPr>
          <a:xfrm>
            <a:off x="448233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14</a:t>
            </a:r>
            <a:endParaRPr sz="1800">
              <a:latin typeface="Arial"/>
              <a:cs typeface="Arial"/>
            </a:endParaRPr>
          </a:p>
        </p:txBody>
      </p:sp>
      <p:sp>
        <p:nvSpPr>
          <p:cNvPr id="17" name="text 1"/>
          <p:cNvSpPr txBox="1"/>
          <p:nvPr/>
        </p:nvSpPr>
        <p:spPr>
          <a:xfrm>
            <a:off x="498195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16</a:t>
            </a:r>
            <a:endParaRPr sz="1800">
              <a:latin typeface="Arial"/>
              <a:cs typeface="Arial"/>
            </a:endParaRPr>
          </a:p>
        </p:txBody>
      </p:sp>
      <p:sp>
        <p:nvSpPr>
          <p:cNvPr id="18" name="text 1"/>
          <p:cNvSpPr txBox="1"/>
          <p:nvPr/>
        </p:nvSpPr>
        <p:spPr>
          <a:xfrm>
            <a:off x="4128515" y="4076409"/>
            <a:ext cx="1668602" cy="556531"/>
          </a:xfrm>
          <a:prstGeom prst="rect">
            <a:avLst/>
          </a:prstGeom>
        </p:spPr>
        <p:txBody>
          <a:bodyPr vert="horz" wrap="none" lIns="0" tIns="0" rIns="0" bIns="0" rtlCol="0">
            <a:spAutoFit/>
          </a:bodyPr>
          <a:lstStyle/>
          <a:p>
            <a:pPr marL="1352677">
              <a:lnSpc>
                <a:spcPct val="100000"/>
              </a:lnSpc>
            </a:pPr>
            <a:r>
              <a:rPr sz="1800" spc="10" dirty="0">
                <a:solidFill>
                  <a:srgbClr val="222222"/>
                </a:solidFill>
                <a:latin typeface="Arial"/>
                <a:cs typeface="Arial"/>
              </a:rPr>
              <a:t>18</a:t>
            </a:r>
            <a:endParaRPr sz="1800">
              <a:latin typeface="Arial"/>
              <a:cs typeface="Arial"/>
            </a:endParaRPr>
          </a:p>
          <a:p>
            <a:pPr marL="0">
              <a:lnSpc>
                <a:spcPct val="100000"/>
              </a:lnSpc>
            </a:pPr>
            <a:r>
              <a:rPr sz="1800" b="1" spc="10" dirty="0">
                <a:solidFill>
                  <a:srgbClr val="FFFFFF"/>
                </a:solidFill>
                <a:latin typeface="Arial"/>
                <a:cs typeface="Arial"/>
              </a:rPr>
              <a:t>Day  of  month</a:t>
            </a:r>
            <a:endParaRPr sz="1800">
              <a:latin typeface="Arial"/>
              <a:cs typeface="Arial"/>
            </a:endParaRPr>
          </a:p>
        </p:txBody>
      </p:sp>
      <p:sp>
        <p:nvSpPr>
          <p:cNvPr id="19" name="text 1"/>
          <p:cNvSpPr txBox="1"/>
          <p:nvPr/>
        </p:nvSpPr>
        <p:spPr>
          <a:xfrm>
            <a:off x="5980811"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20</a:t>
            </a:r>
            <a:endParaRPr sz="1800">
              <a:latin typeface="Arial"/>
              <a:cs typeface="Arial"/>
            </a:endParaRPr>
          </a:p>
        </p:txBody>
      </p:sp>
      <p:sp>
        <p:nvSpPr>
          <p:cNvPr id="20" name="text 1"/>
          <p:cNvSpPr txBox="1"/>
          <p:nvPr/>
        </p:nvSpPr>
        <p:spPr>
          <a:xfrm>
            <a:off x="648004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22</a:t>
            </a:r>
            <a:endParaRPr sz="1800">
              <a:latin typeface="Arial"/>
              <a:cs typeface="Arial"/>
            </a:endParaRPr>
          </a:p>
        </p:txBody>
      </p:sp>
      <p:sp>
        <p:nvSpPr>
          <p:cNvPr id="21" name="text 1"/>
          <p:cNvSpPr txBox="1"/>
          <p:nvPr/>
        </p:nvSpPr>
        <p:spPr>
          <a:xfrm>
            <a:off x="6979666"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24</a:t>
            </a:r>
            <a:endParaRPr sz="1800">
              <a:latin typeface="Arial"/>
              <a:cs typeface="Arial"/>
            </a:endParaRPr>
          </a:p>
        </p:txBody>
      </p:sp>
      <p:sp>
        <p:nvSpPr>
          <p:cNvPr id="22" name="text 1"/>
          <p:cNvSpPr txBox="1"/>
          <p:nvPr/>
        </p:nvSpPr>
        <p:spPr>
          <a:xfrm>
            <a:off x="747890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26</a:t>
            </a:r>
            <a:endParaRPr sz="1800">
              <a:latin typeface="Arial"/>
              <a:cs typeface="Arial"/>
            </a:endParaRPr>
          </a:p>
        </p:txBody>
      </p:sp>
      <p:sp>
        <p:nvSpPr>
          <p:cNvPr id="23" name="text 1"/>
          <p:cNvSpPr txBox="1"/>
          <p:nvPr/>
        </p:nvSpPr>
        <p:spPr>
          <a:xfrm>
            <a:off x="7978393"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28</a:t>
            </a:r>
            <a:endParaRPr sz="1800">
              <a:latin typeface="Arial"/>
              <a:cs typeface="Arial"/>
            </a:endParaRPr>
          </a:p>
        </p:txBody>
      </p:sp>
      <p:sp>
        <p:nvSpPr>
          <p:cNvPr id="24" name="text 1"/>
          <p:cNvSpPr txBox="1"/>
          <p:nvPr/>
        </p:nvSpPr>
        <p:spPr>
          <a:xfrm>
            <a:off x="8477758" y="4076409"/>
            <a:ext cx="315925" cy="255389"/>
          </a:xfrm>
          <a:prstGeom prst="rect">
            <a:avLst/>
          </a:prstGeom>
        </p:spPr>
        <p:txBody>
          <a:bodyPr vert="horz" wrap="none" lIns="0" tIns="0" rIns="0" bIns="0" rtlCol="0">
            <a:spAutoFit/>
          </a:bodyPr>
          <a:lstStyle/>
          <a:p>
            <a:pPr marL="0">
              <a:lnSpc>
                <a:spcPct val="100000"/>
              </a:lnSpc>
            </a:pPr>
            <a:r>
              <a:rPr sz="1800" spc="10" dirty="0">
                <a:solidFill>
                  <a:srgbClr val="222222"/>
                </a:solidFill>
                <a:latin typeface="Arial"/>
                <a:cs typeface="Arial"/>
              </a:rPr>
              <a:t>30</a:t>
            </a:r>
            <a:endParaRPr sz="1800">
              <a:latin typeface="Arial"/>
              <a:cs typeface="Arial"/>
            </a:endParaRPr>
          </a:p>
        </p:txBody>
      </p:sp>
      <p:sp>
        <p:nvSpPr>
          <p:cNvPr id="25" name="text 1"/>
          <p:cNvSpPr txBox="1"/>
          <p:nvPr/>
        </p:nvSpPr>
        <p:spPr>
          <a:xfrm rot="-5400000">
            <a:off x="-213629" y="2055982"/>
            <a:ext cx="1676322" cy="255389"/>
          </a:xfrm>
          <a:prstGeom prst="rect">
            <a:avLst/>
          </a:prstGeom>
        </p:spPr>
        <p:txBody>
          <a:bodyPr vert="horz" wrap="none" lIns="0" tIns="0" rIns="0" bIns="0" rtlCol="0">
            <a:spAutoFit/>
          </a:bodyPr>
          <a:lstStyle/>
          <a:p>
            <a:pPr marL="0">
              <a:lnSpc>
                <a:spcPct val="100000"/>
              </a:lnSpc>
            </a:pPr>
            <a:r>
              <a:rPr sz="1740" b="1" spc="10" dirty="0">
                <a:solidFill>
                  <a:srgbClr val="FFFFFF"/>
                </a:solidFill>
                <a:latin typeface="Arial"/>
                <a:cs typeface="Arial"/>
              </a:rPr>
              <a:t>Instance  count</a:t>
            </a:r>
            <a:endParaRPr sz="1700">
              <a:latin typeface="Arial"/>
              <a:cs typeface="Arial"/>
            </a:endParaRPr>
          </a:p>
        </p:txBody>
      </p:sp>
      <p:pic>
        <p:nvPicPr>
          <p:cNvPr id="16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284" y="496824"/>
            <a:ext cx="6224016" cy="2842260"/>
          </a:xfrm>
          <a:prstGeom prst="rect">
            <a:avLst/>
          </a:prstGeom>
        </p:spPr>
      </p:pic>
      <p:pic>
        <p:nvPicPr>
          <p:cNvPr id="16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1112" y="1508759"/>
            <a:ext cx="2877312" cy="938784"/>
          </a:xfrm>
          <a:prstGeom prst="rect">
            <a:avLst/>
          </a:prstGeom>
        </p:spPr>
      </p:pic>
      <p:sp>
        <p:nvSpPr>
          <p:cNvPr id="94" name="object 94"/>
          <p:cNvSpPr/>
          <p:nvPr/>
        </p:nvSpPr>
        <p:spPr>
          <a:xfrm>
            <a:off x="1171956" y="516636"/>
            <a:ext cx="6138672" cy="2756916"/>
          </a:xfrm>
          <a:custGeom>
            <a:avLst/>
            <a:gdLst/>
            <a:ahLst/>
            <a:cxnLst/>
            <a:rect l="l" t="t" r="r" b="b"/>
            <a:pathLst>
              <a:path w="6138672" h="2756916">
                <a:moveTo>
                  <a:pt x="0" y="0"/>
                </a:moveTo>
                <a:lnTo>
                  <a:pt x="0" y="2756916"/>
                </a:lnTo>
                <a:lnTo>
                  <a:pt x="6138672" y="2756916"/>
                </a:lnTo>
                <a:lnTo>
                  <a:pt x="6138672" y="0"/>
                </a:lnTo>
                <a:lnTo>
                  <a:pt x="0" y="0"/>
                </a:lnTo>
                <a:close/>
              </a:path>
            </a:pathLst>
          </a:custGeom>
          <a:solidFill>
            <a:srgbClr val="222222"/>
          </a:solidFill>
        </p:spPr>
        <p:txBody>
          <a:bodyPr wrap="square" lIns="0" tIns="0" rIns="0" bIns="0" rtlCol="0">
            <a:noAutofit/>
          </a:bodyPr>
          <a:lstStyle/>
          <a:p>
            <a:endParaRPr/>
          </a:p>
        </p:txBody>
      </p:sp>
      <p:sp>
        <p:nvSpPr>
          <p:cNvPr id="26" name="text 1"/>
          <p:cNvSpPr txBox="1"/>
          <p:nvPr/>
        </p:nvSpPr>
        <p:spPr>
          <a:xfrm>
            <a:off x="3088259" y="1678115"/>
            <a:ext cx="2416626" cy="454592"/>
          </a:xfrm>
          <a:prstGeom prst="rect">
            <a:avLst/>
          </a:prstGeom>
        </p:spPr>
        <p:txBody>
          <a:bodyPr vert="horz" wrap="none" lIns="0" tIns="0" rIns="0" bIns="0" rtlCol="0">
            <a:spAutoFit/>
          </a:bodyPr>
          <a:lstStyle/>
          <a:p>
            <a:pPr marL="0">
              <a:lnSpc>
                <a:spcPct val="100000"/>
              </a:lnSpc>
            </a:pPr>
            <a:r>
              <a:rPr sz="3170" spc="10" dirty="0">
                <a:solidFill>
                  <a:srgbClr val="DDDEDD"/>
                </a:solidFill>
                <a:latin typeface="Arial"/>
                <a:cs typeface="Arial"/>
              </a:rPr>
              <a:t>75%  savings</a:t>
            </a:r>
            <a:endParaRPr sz="3100">
              <a:latin typeface="Arial"/>
              <a:cs typeface="Arial"/>
            </a:endParaRPr>
          </a:p>
        </p:txBody>
      </p:sp>
      <p:pic>
        <p:nvPicPr>
          <p:cNvPr id="166"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9704" y="496824"/>
            <a:ext cx="330708" cy="2842260"/>
          </a:xfrm>
          <a:prstGeom prst="rect">
            <a:avLst/>
          </a:prstGeom>
        </p:spPr>
      </p:pic>
      <p:sp>
        <p:nvSpPr>
          <p:cNvPr id="95" name="object 95"/>
          <p:cNvSpPr/>
          <p:nvPr/>
        </p:nvSpPr>
        <p:spPr>
          <a:xfrm>
            <a:off x="8342376" y="516636"/>
            <a:ext cx="245364" cy="2756916"/>
          </a:xfrm>
          <a:custGeom>
            <a:avLst/>
            <a:gdLst/>
            <a:ahLst/>
            <a:cxnLst/>
            <a:rect l="l" t="t" r="r" b="b"/>
            <a:pathLst>
              <a:path w="245364" h="2756916">
                <a:moveTo>
                  <a:pt x="0" y="0"/>
                </a:moveTo>
                <a:lnTo>
                  <a:pt x="0" y="2756916"/>
                </a:lnTo>
                <a:lnTo>
                  <a:pt x="245364" y="2756916"/>
                </a:lnTo>
                <a:lnTo>
                  <a:pt x="245364" y="0"/>
                </a:lnTo>
                <a:lnTo>
                  <a:pt x="0" y="0"/>
                </a:lnTo>
                <a:close/>
              </a:path>
            </a:pathLst>
          </a:custGeom>
          <a:solidFill>
            <a:srgbClr val="222222"/>
          </a:solidFill>
        </p:spPr>
        <p:txBody>
          <a:bodyPr wrap="square" lIns="0" tIns="0" rIns="0" bIns="0" rtlCol="0">
            <a:noAutofit/>
          </a:bodyPr>
          <a:lstStyle/>
          <a:p>
            <a:endParaRPr/>
          </a:p>
        </p:txBody>
      </p:sp>
      <p:pic>
        <p:nvPicPr>
          <p:cNvPr id="167"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7956" y="496824"/>
            <a:ext cx="1117092" cy="2913888"/>
          </a:xfrm>
          <a:prstGeom prst="rect">
            <a:avLst/>
          </a:prstGeom>
        </p:spPr>
      </p:pic>
      <p:sp>
        <p:nvSpPr>
          <p:cNvPr id="96" name="object 96"/>
          <p:cNvSpPr/>
          <p:nvPr/>
        </p:nvSpPr>
        <p:spPr>
          <a:xfrm>
            <a:off x="7310628" y="516636"/>
            <a:ext cx="1031748" cy="2828544"/>
          </a:xfrm>
          <a:custGeom>
            <a:avLst/>
            <a:gdLst/>
            <a:ahLst/>
            <a:cxnLst/>
            <a:rect l="l" t="t" r="r" b="b"/>
            <a:pathLst>
              <a:path w="1031748" h="2828544">
                <a:moveTo>
                  <a:pt x="0" y="0"/>
                </a:moveTo>
                <a:lnTo>
                  <a:pt x="0" y="2828544"/>
                </a:lnTo>
                <a:lnTo>
                  <a:pt x="1031748" y="2828544"/>
                </a:lnTo>
                <a:lnTo>
                  <a:pt x="1031748" y="0"/>
                </a:lnTo>
                <a:lnTo>
                  <a:pt x="0" y="0"/>
                </a:lnTo>
                <a:close/>
              </a:path>
            </a:pathLst>
          </a:custGeom>
          <a:solidFill>
            <a:srgbClr val="F19725"/>
          </a:solidFill>
        </p:spPr>
        <p:txBody>
          <a:bodyPr wrap="square" lIns="0" tIns="0" rIns="0" bIns="0" rtlCol="0">
            <a:noAutofit/>
          </a:bodyPr>
          <a:lstStyle/>
          <a:p>
            <a:endParaRPr/>
          </a:p>
        </p:txBody>
      </p:sp>
      <p:sp>
        <p:nvSpPr>
          <p:cNvPr id="97" name="object 97"/>
          <p:cNvSpPr/>
          <p:nvPr/>
        </p:nvSpPr>
        <p:spPr>
          <a:xfrm>
            <a:off x="1060704" y="478536"/>
            <a:ext cx="7630541" cy="57912"/>
          </a:xfrm>
          <a:custGeom>
            <a:avLst/>
            <a:gdLst/>
            <a:ahLst/>
            <a:cxnLst/>
            <a:rect l="l" t="t" r="r" b="b"/>
            <a:pathLst>
              <a:path w="7630541" h="57912">
                <a:moveTo>
                  <a:pt x="28956" y="28956"/>
                </a:moveTo>
                <a:lnTo>
                  <a:pt x="7601585" y="28956"/>
                </a:lnTo>
              </a:path>
            </a:pathLst>
          </a:custGeom>
          <a:ln w="57912">
            <a:solidFill>
              <a:srgbClr val="1B508D"/>
            </a:solidFill>
          </a:ln>
        </p:spPr>
        <p:txBody>
          <a:bodyPr wrap="square" lIns="0" tIns="0" rIns="0" bIns="0" rtlCol="0">
            <a:noAutofit/>
          </a:bodyPr>
          <a:lstStyle/>
          <a:p>
            <a:endParaRPr/>
          </a:p>
        </p:txBody>
      </p:sp>
      <p:sp>
        <p:nvSpPr>
          <p:cNvPr id="27" name="text 1"/>
          <p:cNvSpPr txBox="1"/>
          <p:nvPr/>
        </p:nvSpPr>
        <p:spPr>
          <a:xfrm>
            <a:off x="5678170" y="178841"/>
            <a:ext cx="2699015" cy="228905"/>
          </a:xfrm>
          <a:prstGeom prst="rect">
            <a:avLst/>
          </a:prstGeom>
        </p:spPr>
        <p:txBody>
          <a:bodyPr vert="horz" wrap="none" lIns="0" tIns="0" rIns="0" bIns="0" rtlCol="0">
            <a:spAutoFit/>
          </a:bodyPr>
          <a:lstStyle/>
          <a:p>
            <a:pPr marL="0">
              <a:lnSpc>
                <a:spcPct val="100000"/>
              </a:lnSpc>
            </a:pPr>
            <a:r>
              <a:rPr sz="1740" spc="10" dirty="0">
                <a:solidFill>
                  <a:srgbClr val="FFFFFF"/>
                </a:solidFill>
                <a:latin typeface="Calibri"/>
                <a:cs typeface="Calibri"/>
              </a:rPr>
              <a:t>Traditional  capacity  required</a:t>
            </a:r>
            <a:endParaRPr sz="1700">
              <a:latin typeface="Calibri"/>
              <a:cs typeface="Calibri"/>
            </a:endParaRPr>
          </a:p>
        </p:txBody>
      </p:sp>
      <p:pic>
        <p:nvPicPr>
          <p:cNvPr id="168"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9284" y="3325368"/>
            <a:ext cx="7501128" cy="580644"/>
          </a:xfrm>
          <a:prstGeom prst="rect">
            <a:avLst/>
          </a:prstGeom>
        </p:spPr>
      </p:pic>
      <p:pic>
        <p:nvPicPr>
          <p:cNvPr id="169"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4259" y="3299460"/>
            <a:ext cx="2551176" cy="725424"/>
          </a:xfrm>
          <a:prstGeom prst="rect">
            <a:avLst/>
          </a:prstGeom>
        </p:spPr>
      </p:pic>
      <p:sp>
        <p:nvSpPr>
          <p:cNvPr id="98" name="object 98"/>
          <p:cNvSpPr/>
          <p:nvPr/>
        </p:nvSpPr>
        <p:spPr>
          <a:xfrm>
            <a:off x="1171956" y="3345180"/>
            <a:ext cx="7415783" cy="495300"/>
          </a:xfrm>
          <a:custGeom>
            <a:avLst/>
            <a:gdLst/>
            <a:ahLst/>
            <a:cxnLst/>
            <a:rect l="l" t="t" r="r" b="b"/>
            <a:pathLst>
              <a:path w="7415783" h="495300">
                <a:moveTo>
                  <a:pt x="0" y="0"/>
                </a:moveTo>
                <a:lnTo>
                  <a:pt x="0" y="495300"/>
                </a:lnTo>
                <a:lnTo>
                  <a:pt x="7415783" y="495300"/>
                </a:lnTo>
                <a:lnTo>
                  <a:pt x="7415783" y="0"/>
                </a:lnTo>
                <a:lnTo>
                  <a:pt x="0" y="0"/>
                </a:lnTo>
                <a:close/>
              </a:path>
            </a:pathLst>
          </a:custGeom>
          <a:solidFill>
            <a:srgbClr val="F19725"/>
          </a:solidFill>
        </p:spPr>
        <p:txBody>
          <a:bodyPr wrap="square" lIns="0" tIns="0" rIns="0" bIns="0" rtlCol="0">
            <a:noAutofit/>
          </a:bodyPr>
          <a:lstStyle/>
          <a:p>
            <a:endParaRPr/>
          </a:p>
        </p:txBody>
      </p:sp>
      <p:sp>
        <p:nvSpPr>
          <p:cNvPr id="28" name="text 1"/>
          <p:cNvSpPr txBox="1"/>
          <p:nvPr/>
        </p:nvSpPr>
        <p:spPr>
          <a:xfrm>
            <a:off x="3830446" y="3432577"/>
            <a:ext cx="2184245" cy="340859"/>
          </a:xfrm>
          <a:prstGeom prst="rect">
            <a:avLst/>
          </a:prstGeom>
        </p:spPr>
        <p:txBody>
          <a:bodyPr vert="horz" wrap="none" lIns="0" tIns="0" rIns="0" bIns="0" rtlCol="0">
            <a:spAutoFit/>
          </a:bodyPr>
          <a:lstStyle/>
          <a:p>
            <a:pPr marL="0">
              <a:lnSpc>
                <a:spcPct val="100000"/>
              </a:lnSpc>
            </a:pPr>
            <a:r>
              <a:rPr sz="2340" spc="10" dirty="0">
                <a:solidFill>
                  <a:srgbClr val="DDDEDD"/>
                </a:solidFill>
                <a:latin typeface="Arial"/>
                <a:cs typeface="Arial"/>
              </a:rPr>
              <a:t>Elastic  capacity</a:t>
            </a:r>
            <a:endParaRPr sz="2300">
              <a:latin typeface="Arial"/>
              <a:cs typeface="Arial"/>
            </a:endParaRPr>
          </a:p>
        </p:txBody>
      </p:sp>
    </p:spTree>
    <p:extLst>
      <p:ext uri="{BB962C8B-B14F-4D97-AF65-F5344CB8AC3E}">
        <p14:creationId xmlns:p14="http://schemas.microsoft.com/office/powerpoint/2010/main" val="19033641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pic>
        <p:nvPicPr>
          <p:cNvPr id="172"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2267712"/>
            <a:ext cx="1261872" cy="647700"/>
          </a:xfrm>
          <a:prstGeom prst="rect">
            <a:avLst/>
          </a:prstGeom>
        </p:spPr>
      </p:pic>
      <p:sp>
        <p:nvSpPr>
          <p:cNvPr id="2" name="text 1"/>
          <p:cNvSpPr txBox="1"/>
          <p:nvPr/>
        </p:nvSpPr>
        <p:spPr>
          <a:xfrm>
            <a:off x="548640" y="275931"/>
            <a:ext cx="3734864" cy="397044"/>
          </a:xfrm>
          <a:prstGeom prst="rect">
            <a:avLst/>
          </a:prstGeom>
        </p:spPr>
        <p:txBody>
          <a:bodyPr vert="horz" wrap="none" lIns="0" tIns="0" rIns="0" bIns="0" rtlCol="0">
            <a:spAutoFit/>
          </a:bodyPr>
          <a:lstStyle/>
          <a:p>
            <a:pPr marL="0">
              <a:lnSpc>
                <a:spcPct val="100000"/>
              </a:lnSpc>
            </a:pPr>
            <a:r>
              <a:rPr sz="2800" b="1" spc="10" dirty="0">
                <a:solidFill>
                  <a:srgbClr val="BABCBA"/>
                </a:solidFill>
                <a:latin typeface="Arial"/>
                <a:cs typeface="Arial"/>
              </a:rPr>
              <a:t>Scaling  automatically</a:t>
            </a:r>
            <a:endParaRPr sz="2800">
              <a:latin typeface="Arial"/>
              <a:cs typeface="Arial"/>
            </a:endParaRPr>
          </a:p>
        </p:txBody>
      </p:sp>
      <p:sp>
        <p:nvSpPr>
          <p:cNvPr id="3" name="text 1"/>
          <p:cNvSpPr txBox="1"/>
          <p:nvPr/>
        </p:nvSpPr>
        <p:spPr>
          <a:xfrm>
            <a:off x="1610868" y="1230883"/>
            <a:ext cx="395665" cy="199203"/>
          </a:xfrm>
          <a:prstGeom prst="rect">
            <a:avLst/>
          </a:prstGeom>
        </p:spPr>
        <p:txBody>
          <a:bodyPr vert="horz" wrap="none" lIns="0" tIns="0" rIns="0" bIns="0" rtlCol="0">
            <a:spAutoFit/>
          </a:bodyPr>
          <a:lstStyle/>
          <a:p>
            <a:pPr marL="0">
              <a:lnSpc>
                <a:spcPct val="100000"/>
              </a:lnSpc>
            </a:pPr>
            <a:r>
              <a:rPr sz="1400" b="1" spc="10" dirty="0">
                <a:solidFill>
                  <a:srgbClr val="DDDDDD"/>
                </a:solidFill>
                <a:latin typeface="Arial"/>
                <a:cs typeface="Arial"/>
              </a:rPr>
              <a:t>EC2</a:t>
            </a:r>
            <a:endParaRPr sz="1400">
              <a:latin typeface="Arial"/>
              <a:cs typeface="Arial"/>
            </a:endParaRPr>
          </a:p>
        </p:txBody>
      </p:sp>
      <p:sp>
        <p:nvSpPr>
          <p:cNvPr id="4" name="text 1"/>
          <p:cNvSpPr txBox="1"/>
          <p:nvPr/>
        </p:nvSpPr>
        <p:spPr>
          <a:xfrm>
            <a:off x="4292473" y="1230883"/>
            <a:ext cx="1136535" cy="199203"/>
          </a:xfrm>
          <a:prstGeom prst="rect">
            <a:avLst/>
          </a:prstGeom>
        </p:spPr>
        <p:txBody>
          <a:bodyPr vert="horz" wrap="none" lIns="0" tIns="0" rIns="0" bIns="0" rtlCol="0">
            <a:spAutoFit/>
          </a:bodyPr>
          <a:lstStyle/>
          <a:p>
            <a:pPr marL="0">
              <a:lnSpc>
                <a:spcPct val="100000"/>
              </a:lnSpc>
            </a:pPr>
            <a:r>
              <a:rPr sz="1370" b="1" spc="10" dirty="0">
                <a:solidFill>
                  <a:srgbClr val="DDDDDD"/>
                </a:solidFill>
                <a:latin typeface="Arial"/>
                <a:cs typeface="Arial"/>
              </a:rPr>
              <a:t>Auto  Scaling</a:t>
            </a:r>
            <a:endParaRPr sz="1300">
              <a:latin typeface="Arial"/>
              <a:cs typeface="Arial"/>
            </a:endParaRPr>
          </a:p>
        </p:txBody>
      </p:sp>
      <p:sp>
        <p:nvSpPr>
          <p:cNvPr id="5" name="text 1"/>
          <p:cNvSpPr txBox="1"/>
          <p:nvPr/>
        </p:nvSpPr>
        <p:spPr>
          <a:xfrm>
            <a:off x="7343267" y="1230883"/>
            <a:ext cx="405472" cy="199203"/>
          </a:xfrm>
          <a:prstGeom prst="rect">
            <a:avLst/>
          </a:prstGeom>
        </p:spPr>
        <p:txBody>
          <a:bodyPr vert="horz" wrap="none" lIns="0" tIns="0" rIns="0" bIns="0" rtlCol="0">
            <a:spAutoFit/>
          </a:bodyPr>
          <a:lstStyle/>
          <a:p>
            <a:pPr marL="0">
              <a:lnSpc>
                <a:spcPct val="100000"/>
              </a:lnSpc>
            </a:pPr>
            <a:r>
              <a:rPr sz="1400" b="1" spc="10" dirty="0">
                <a:solidFill>
                  <a:srgbClr val="DDDDDD"/>
                </a:solidFill>
                <a:latin typeface="Arial"/>
                <a:cs typeface="Arial"/>
              </a:rPr>
              <a:t>ELB</a:t>
            </a:r>
            <a:endParaRPr sz="1400">
              <a:latin typeface="Arial"/>
              <a:cs typeface="Arial"/>
            </a:endParaRPr>
          </a:p>
        </p:txBody>
      </p:sp>
      <p:pic>
        <p:nvPicPr>
          <p:cNvPr id="17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868" y="3058668"/>
            <a:ext cx="505968" cy="600456"/>
          </a:xfrm>
          <a:prstGeom prst="rect">
            <a:avLst/>
          </a:prstGeom>
        </p:spPr>
      </p:pic>
      <p:pic>
        <p:nvPicPr>
          <p:cNvPr id="17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980" y="2766060"/>
            <a:ext cx="507492" cy="600456"/>
          </a:xfrm>
          <a:prstGeom prst="rect">
            <a:avLst/>
          </a:prstGeom>
        </p:spPr>
      </p:pic>
      <p:pic>
        <p:nvPicPr>
          <p:cNvPr id="17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616" y="2471928"/>
            <a:ext cx="505968" cy="600456"/>
          </a:xfrm>
          <a:prstGeom prst="rect">
            <a:avLst/>
          </a:prstGeom>
        </p:spPr>
      </p:pic>
      <p:sp>
        <p:nvSpPr>
          <p:cNvPr id="6" name="text 1"/>
          <p:cNvSpPr txBox="1"/>
          <p:nvPr/>
        </p:nvSpPr>
        <p:spPr>
          <a:xfrm>
            <a:off x="5664962" y="3145736"/>
            <a:ext cx="428195" cy="156638"/>
          </a:xfrm>
          <a:prstGeom prst="rect">
            <a:avLst/>
          </a:prstGeom>
        </p:spPr>
        <p:txBody>
          <a:bodyPr vert="horz" wrap="none" lIns="0" tIns="0" rIns="0" bIns="0" rtlCol="0">
            <a:spAutoFit/>
          </a:bodyPr>
          <a:lstStyle/>
          <a:p>
            <a:pPr marL="0">
              <a:lnSpc>
                <a:spcPct val="100000"/>
              </a:lnSpc>
            </a:pPr>
            <a:r>
              <a:rPr sz="1100" spc="10" dirty="0">
                <a:solidFill>
                  <a:srgbClr val="466DB4"/>
                </a:solidFill>
                <a:latin typeface="Arial"/>
                <a:cs typeface="Arial"/>
              </a:rPr>
              <a:t>Actual</a:t>
            </a:r>
            <a:endParaRPr sz="1100">
              <a:latin typeface="Arial"/>
              <a:cs typeface="Arial"/>
            </a:endParaRPr>
          </a:p>
        </p:txBody>
      </p:sp>
      <p:sp>
        <p:nvSpPr>
          <p:cNvPr id="7" name="text 1"/>
          <p:cNvSpPr txBox="1"/>
          <p:nvPr/>
        </p:nvSpPr>
        <p:spPr>
          <a:xfrm>
            <a:off x="5664962" y="2765625"/>
            <a:ext cx="309462" cy="156638"/>
          </a:xfrm>
          <a:prstGeom prst="rect">
            <a:avLst/>
          </a:prstGeom>
        </p:spPr>
        <p:txBody>
          <a:bodyPr vert="horz" wrap="none" lIns="0" tIns="0" rIns="0" bIns="0" rtlCol="0">
            <a:spAutoFit/>
          </a:bodyPr>
          <a:lstStyle/>
          <a:p>
            <a:pPr marL="0">
              <a:lnSpc>
                <a:spcPct val="100000"/>
              </a:lnSpc>
            </a:pPr>
            <a:r>
              <a:rPr sz="1100" spc="10" dirty="0">
                <a:solidFill>
                  <a:srgbClr val="F9A634"/>
                </a:solidFill>
                <a:latin typeface="Arial"/>
                <a:cs typeface="Arial"/>
              </a:rPr>
              <a:t>EC2</a:t>
            </a:r>
            <a:endParaRPr sz="1100">
              <a:latin typeface="Arial"/>
              <a:cs typeface="Arial"/>
            </a:endParaRPr>
          </a:p>
        </p:txBody>
      </p:sp>
      <p:pic>
        <p:nvPicPr>
          <p:cNvPr id="17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092" y="2787396"/>
            <a:ext cx="1863851" cy="1042416"/>
          </a:xfrm>
          <a:prstGeom prst="rect">
            <a:avLst/>
          </a:prstGeom>
        </p:spPr>
      </p:pic>
      <p:pic>
        <p:nvPicPr>
          <p:cNvPr id="177"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3840" y="3131820"/>
            <a:ext cx="405384" cy="480060"/>
          </a:xfrm>
          <a:prstGeom prst="rect">
            <a:avLst/>
          </a:prstGeom>
        </p:spPr>
      </p:pic>
      <p:pic>
        <p:nvPicPr>
          <p:cNvPr id="178"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3840" y="2641092"/>
            <a:ext cx="405384" cy="480060"/>
          </a:xfrm>
          <a:prstGeom prst="rect">
            <a:avLst/>
          </a:prstGeom>
        </p:spPr>
      </p:pic>
      <p:pic>
        <p:nvPicPr>
          <p:cNvPr id="179"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3840" y="3619500"/>
            <a:ext cx="405384" cy="481584"/>
          </a:xfrm>
          <a:prstGeom prst="rect">
            <a:avLst/>
          </a:prstGeom>
        </p:spPr>
      </p:pic>
      <p:pic>
        <p:nvPicPr>
          <p:cNvPr id="180"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6852" y="3037332"/>
            <a:ext cx="563880" cy="669036"/>
          </a:xfrm>
          <a:prstGeom prst="rect">
            <a:avLst/>
          </a:prstGeom>
        </p:spPr>
      </p:pic>
      <p:sp>
        <p:nvSpPr>
          <p:cNvPr id="99" name="object 99"/>
          <p:cNvSpPr/>
          <p:nvPr/>
        </p:nvSpPr>
        <p:spPr>
          <a:xfrm>
            <a:off x="7437119" y="2869692"/>
            <a:ext cx="375158" cy="491617"/>
          </a:xfrm>
          <a:custGeom>
            <a:avLst/>
            <a:gdLst/>
            <a:ahLst/>
            <a:cxnLst/>
            <a:rect l="l" t="t" r="r" b="b"/>
            <a:pathLst>
              <a:path w="375158" h="491617">
                <a:moveTo>
                  <a:pt x="362205" y="12954"/>
                </a:moveTo>
                <a:lnTo>
                  <a:pt x="12955" y="478663"/>
                </a:lnTo>
              </a:path>
            </a:pathLst>
          </a:custGeom>
          <a:ln w="25908">
            <a:solidFill>
              <a:srgbClr val="585A5D"/>
            </a:solidFill>
          </a:ln>
        </p:spPr>
        <p:txBody>
          <a:bodyPr wrap="square" lIns="0" tIns="0" rIns="0" bIns="0" rtlCol="0">
            <a:noAutofit/>
          </a:bodyPr>
          <a:lstStyle/>
          <a:p>
            <a:endParaRPr/>
          </a:p>
        </p:txBody>
      </p:sp>
      <p:sp>
        <p:nvSpPr>
          <p:cNvPr id="100" name="object 100"/>
          <p:cNvSpPr/>
          <p:nvPr/>
        </p:nvSpPr>
        <p:spPr>
          <a:xfrm>
            <a:off x="7437119" y="3337560"/>
            <a:ext cx="375158" cy="491617"/>
          </a:xfrm>
          <a:custGeom>
            <a:avLst/>
            <a:gdLst/>
            <a:ahLst/>
            <a:cxnLst/>
            <a:rect l="l" t="t" r="r" b="b"/>
            <a:pathLst>
              <a:path w="375158" h="491617">
                <a:moveTo>
                  <a:pt x="12955" y="12954"/>
                </a:moveTo>
                <a:lnTo>
                  <a:pt x="362205" y="478663"/>
                </a:lnTo>
              </a:path>
            </a:pathLst>
          </a:custGeom>
          <a:ln w="25908">
            <a:solidFill>
              <a:srgbClr val="585A5D"/>
            </a:solidFill>
          </a:ln>
        </p:spPr>
        <p:txBody>
          <a:bodyPr wrap="square" lIns="0" tIns="0" rIns="0" bIns="0" rtlCol="0">
            <a:noAutofit/>
          </a:bodyPr>
          <a:lstStyle/>
          <a:p>
            <a:endParaRPr/>
          </a:p>
        </p:txBody>
      </p:sp>
      <p:sp>
        <p:nvSpPr>
          <p:cNvPr id="101" name="object 101"/>
          <p:cNvSpPr/>
          <p:nvPr/>
        </p:nvSpPr>
        <p:spPr>
          <a:xfrm>
            <a:off x="7441691" y="3334512"/>
            <a:ext cx="327533" cy="25908"/>
          </a:xfrm>
          <a:custGeom>
            <a:avLst/>
            <a:gdLst/>
            <a:ahLst/>
            <a:cxnLst/>
            <a:rect l="l" t="t" r="r" b="b"/>
            <a:pathLst>
              <a:path w="327533" h="25908">
                <a:moveTo>
                  <a:pt x="12955" y="12954"/>
                </a:moveTo>
                <a:lnTo>
                  <a:pt x="314580" y="12954"/>
                </a:lnTo>
              </a:path>
            </a:pathLst>
          </a:custGeom>
          <a:ln w="25908">
            <a:solidFill>
              <a:srgbClr val="585A5D"/>
            </a:solidFill>
          </a:ln>
        </p:spPr>
        <p:txBody>
          <a:bodyPr wrap="square" lIns="0" tIns="0" rIns="0" bIns="0" rtlCol="0">
            <a:noAutofit/>
          </a:bodyPr>
          <a:lstStyle/>
          <a:p>
            <a:endParaRPr/>
          </a:p>
        </p:txBody>
      </p:sp>
      <p:sp>
        <p:nvSpPr>
          <p:cNvPr id="8" name="text 1"/>
          <p:cNvSpPr txBox="1"/>
          <p:nvPr/>
        </p:nvSpPr>
        <p:spPr>
          <a:xfrm>
            <a:off x="1016508" y="1708870"/>
            <a:ext cx="1574596" cy="353393"/>
          </a:xfrm>
          <a:prstGeom prst="rect">
            <a:avLst/>
          </a:prstGeom>
        </p:spPr>
        <p:txBody>
          <a:bodyPr vert="horz" wrap="none" lIns="0" tIns="0" rIns="0" bIns="0" rtlCol="0">
            <a:spAutoFit/>
          </a:bodyPr>
          <a:lstStyle/>
          <a:p>
            <a:pPr marL="0">
              <a:lnSpc>
                <a:spcPct val="100000"/>
              </a:lnSpc>
            </a:pPr>
            <a:r>
              <a:rPr sz="899" spc="10" dirty="0">
                <a:solidFill>
                  <a:srgbClr val="DDDDDD"/>
                </a:solidFill>
                <a:latin typeface="Arial"/>
                <a:cs typeface="Arial"/>
              </a:rPr>
              <a:t>Elastic  </a:t>
            </a:r>
            <a:r>
              <a:rPr sz="899" b="1" spc="10" dirty="0">
                <a:solidFill>
                  <a:srgbClr val="E98E30"/>
                </a:solidFill>
                <a:latin typeface="Arial"/>
                <a:cs typeface="Arial"/>
              </a:rPr>
              <a:t>virtual  servers</a:t>
            </a:r>
            <a:endParaRPr sz="800">
              <a:latin typeface="Arial"/>
              <a:cs typeface="Arial"/>
            </a:endParaRPr>
          </a:p>
          <a:p>
            <a:pPr marL="376428">
              <a:lnSpc>
                <a:spcPct val="100000"/>
              </a:lnSpc>
            </a:pPr>
            <a:r>
              <a:rPr sz="1200" spc="10" dirty="0">
                <a:solidFill>
                  <a:srgbClr val="DDDDDD"/>
                </a:solidFill>
                <a:latin typeface="Arial"/>
                <a:cs typeface="Arial"/>
              </a:rPr>
              <a:t>in  the  cloud</a:t>
            </a:r>
            <a:endParaRPr sz="1200">
              <a:latin typeface="Arial"/>
              <a:cs typeface="Arial"/>
            </a:endParaRPr>
          </a:p>
        </p:txBody>
      </p:sp>
      <p:sp>
        <p:nvSpPr>
          <p:cNvPr id="9" name="text 1"/>
          <p:cNvSpPr txBox="1"/>
          <p:nvPr/>
        </p:nvSpPr>
        <p:spPr>
          <a:xfrm>
            <a:off x="6990842" y="1708870"/>
            <a:ext cx="1100251" cy="353393"/>
          </a:xfrm>
          <a:prstGeom prst="rect">
            <a:avLst/>
          </a:prstGeom>
        </p:spPr>
        <p:txBody>
          <a:bodyPr vert="horz" wrap="none" lIns="0" tIns="0" rIns="0" bIns="0" rtlCol="0">
            <a:spAutoFit/>
          </a:bodyPr>
          <a:lstStyle/>
          <a:p>
            <a:pPr marL="0">
              <a:lnSpc>
                <a:spcPct val="100000"/>
              </a:lnSpc>
            </a:pPr>
            <a:r>
              <a:rPr sz="1140" spc="10" dirty="0">
                <a:solidFill>
                  <a:srgbClr val="DDDDDD"/>
                </a:solidFill>
                <a:latin typeface="Arial"/>
                <a:cs typeface="Arial"/>
              </a:rPr>
              <a:t>Dynamic  </a:t>
            </a:r>
            <a:r>
              <a:rPr sz="1140" b="1" spc="10" dirty="0">
                <a:solidFill>
                  <a:srgbClr val="E98E30"/>
                </a:solidFill>
                <a:latin typeface="Arial"/>
                <a:cs typeface="Arial"/>
              </a:rPr>
              <a:t>traffic</a:t>
            </a:r>
            <a:endParaRPr sz="1100">
              <a:latin typeface="Arial"/>
              <a:cs typeface="Arial"/>
            </a:endParaRPr>
          </a:p>
          <a:p>
            <a:pPr marL="109727">
              <a:lnSpc>
                <a:spcPct val="100000"/>
              </a:lnSpc>
            </a:pPr>
            <a:r>
              <a:rPr sz="1200" b="1" spc="10" dirty="0">
                <a:solidFill>
                  <a:srgbClr val="E98E30"/>
                </a:solidFill>
                <a:latin typeface="Arial"/>
                <a:cs typeface="Arial"/>
              </a:rPr>
              <a:t>distribution</a:t>
            </a:r>
            <a:endParaRPr sz="1200">
              <a:latin typeface="Arial"/>
              <a:cs typeface="Arial"/>
            </a:endParaRPr>
          </a:p>
        </p:txBody>
      </p:sp>
      <p:sp>
        <p:nvSpPr>
          <p:cNvPr id="10" name="text 1"/>
          <p:cNvSpPr txBox="1"/>
          <p:nvPr/>
        </p:nvSpPr>
        <p:spPr>
          <a:xfrm>
            <a:off x="4177284" y="1708870"/>
            <a:ext cx="1448105" cy="353393"/>
          </a:xfrm>
          <a:prstGeom prst="rect">
            <a:avLst/>
          </a:prstGeom>
        </p:spPr>
        <p:txBody>
          <a:bodyPr vert="horz" wrap="none" lIns="0" tIns="0" rIns="0" bIns="0" rtlCol="0">
            <a:spAutoFit/>
          </a:bodyPr>
          <a:lstStyle/>
          <a:p>
            <a:pPr marL="0">
              <a:lnSpc>
                <a:spcPct val="100000"/>
              </a:lnSpc>
            </a:pPr>
            <a:r>
              <a:rPr sz="1140" b="1" spc="10" dirty="0">
                <a:solidFill>
                  <a:srgbClr val="E98E30"/>
                </a:solidFill>
                <a:latin typeface="Arial"/>
                <a:cs typeface="Arial"/>
              </a:rPr>
              <a:t>Automated  scaling  </a:t>
            </a:r>
            <a:endParaRPr sz="1100">
              <a:latin typeface="Arial"/>
              <a:cs typeface="Arial"/>
            </a:endParaRPr>
          </a:p>
          <a:p>
            <a:pPr marL="149351">
              <a:lnSpc>
                <a:spcPct val="100000"/>
              </a:lnSpc>
            </a:pPr>
            <a:r>
              <a:rPr sz="1200" spc="10" dirty="0">
                <a:solidFill>
                  <a:srgbClr val="DDDDDD"/>
                </a:solidFill>
                <a:latin typeface="Arial"/>
                <a:cs typeface="Arial"/>
              </a:rPr>
              <a:t>of  EC2  capacity</a:t>
            </a:r>
            <a:endParaRPr sz="1200">
              <a:latin typeface="Arial"/>
              <a:cs typeface="Arial"/>
            </a:endParaRPr>
          </a:p>
        </p:txBody>
      </p:sp>
    </p:spTree>
    <p:extLst>
      <p:ext uri="{BB962C8B-B14F-4D97-AF65-F5344CB8AC3E}">
        <p14:creationId xmlns:p14="http://schemas.microsoft.com/office/powerpoint/2010/main" val="33824014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Completely Controlled</a:t>
            </a:r>
            <a:endParaRPr lang="en-IN" dirty="0"/>
          </a:p>
        </p:txBody>
      </p:sp>
    </p:spTree>
    <p:extLst>
      <p:ext uri="{BB962C8B-B14F-4D97-AF65-F5344CB8AC3E}">
        <p14:creationId xmlns:p14="http://schemas.microsoft.com/office/powerpoint/2010/main" val="4686555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Completely Controlled</a:t>
            </a:r>
            <a:endParaRPr lang="en-IN" dirty="0"/>
          </a:p>
        </p:txBody>
      </p:sp>
      <p:sp>
        <p:nvSpPr>
          <p:cNvPr id="3" name="Content Placeholder 2"/>
          <p:cNvSpPr>
            <a:spLocks noGrp="1"/>
          </p:cNvSpPr>
          <p:nvPr>
            <p:ph idx="1"/>
          </p:nvPr>
        </p:nvSpPr>
        <p:spPr/>
        <p:txBody>
          <a:bodyPr/>
          <a:lstStyle/>
          <a:p>
            <a:r>
              <a:rPr lang="en-IN" dirty="0" smtClean="0"/>
              <a:t>You have control of your instances</a:t>
            </a:r>
          </a:p>
          <a:p>
            <a:r>
              <a:rPr lang="en-IN" dirty="0" smtClean="0"/>
              <a:t>Log on as root (Linux)/Administrator (Windows)</a:t>
            </a:r>
          </a:p>
          <a:p>
            <a:r>
              <a:rPr lang="en-IN" dirty="0" smtClean="0"/>
              <a:t>Install the software you need</a:t>
            </a:r>
          </a:p>
          <a:p>
            <a:r>
              <a:rPr lang="en-IN" dirty="0" smtClean="0"/>
              <a:t>Start/stop and control instances with console or APIs</a:t>
            </a:r>
          </a:p>
          <a:p>
            <a:r>
              <a:rPr lang="en-IN" dirty="0" smtClean="0"/>
              <a:t>Make the configuration changes you like</a:t>
            </a:r>
          </a:p>
          <a:p>
            <a:r>
              <a:rPr lang="en-IN" dirty="0" smtClean="0"/>
              <a:t>Create  an  AMI  (Amazon  Machine  Image)</a:t>
            </a:r>
          </a:p>
        </p:txBody>
      </p:sp>
    </p:spTree>
    <p:extLst>
      <p:ext uri="{BB962C8B-B14F-4D97-AF65-F5344CB8AC3E}">
        <p14:creationId xmlns:p14="http://schemas.microsoft.com/office/powerpoint/2010/main" val="20314113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Flexibility</a:t>
            </a:r>
            <a:endParaRPr lang="en-IN" dirty="0"/>
          </a:p>
        </p:txBody>
      </p:sp>
    </p:spTree>
    <p:extLst>
      <p:ext uri="{BB962C8B-B14F-4D97-AF65-F5344CB8AC3E}">
        <p14:creationId xmlns:p14="http://schemas.microsoft.com/office/powerpoint/2010/main" val="16218268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Multiple EC2 Instance Types</a:t>
            </a:r>
            <a:endParaRPr lang="en-IN" dirty="0"/>
          </a:p>
        </p:txBody>
      </p:sp>
      <p:sp>
        <p:nvSpPr>
          <p:cNvPr id="3" name="Content Placeholder 2"/>
          <p:cNvSpPr>
            <a:spLocks noGrp="1"/>
          </p:cNvSpPr>
          <p:nvPr>
            <p:ph idx="1"/>
          </p:nvPr>
        </p:nvSpPr>
        <p:spPr/>
        <p:txBody>
          <a:bodyPr/>
          <a:lstStyle/>
          <a:p>
            <a:r>
              <a:rPr lang="en-IN" smtClean="0"/>
              <a:t>Choose the instance type that suits you</a:t>
            </a:r>
          </a:p>
          <a:p>
            <a:r>
              <a:rPr lang="en-IN" smtClean="0"/>
              <a:t>Change the instance type when you want to</a:t>
            </a:r>
          </a:p>
          <a:p>
            <a:r>
              <a:rPr lang="en-IN" smtClean="0"/>
              <a:t>Attach as much or as little storage as you need</a:t>
            </a:r>
          </a:p>
          <a:p>
            <a:r>
              <a:rPr lang="en-IN" smtClean="0"/>
              <a:t>Choose your operating system</a:t>
            </a:r>
          </a:p>
          <a:p>
            <a:r>
              <a:rPr lang="en-IN" smtClean="0"/>
              <a:t>Choose  a  pre-configured  image  (AMI)</a:t>
            </a:r>
          </a:p>
          <a:p>
            <a:endParaRPr lang="en-IN" dirty="0"/>
          </a:p>
        </p:txBody>
      </p:sp>
    </p:spTree>
    <p:extLst>
      <p:ext uri="{BB962C8B-B14F-4D97-AF65-F5344CB8AC3E}">
        <p14:creationId xmlns:p14="http://schemas.microsoft.com/office/powerpoint/2010/main" val="21629965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435279649"/>
              </p:ext>
            </p:extLst>
          </p:nvPr>
        </p:nvGraphicFramePr>
        <p:xfrm>
          <a:off x="1418264" y="263875"/>
          <a:ext cx="6373188" cy="4429195"/>
        </p:xfrm>
        <a:graphic>
          <a:graphicData uri="http://schemas.openxmlformats.org/drawingml/2006/table">
            <a:tbl>
              <a:tblPr>
                <a:tableStyleId>{5940675A-B579-460E-94D1-54222C63F5DA}</a:tableStyleId>
              </a:tblPr>
              <a:tblGrid>
                <a:gridCol w="708132"/>
                <a:gridCol w="708132"/>
                <a:gridCol w="708132"/>
                <a:gridCol w="708132"/>
                <a:gridCol w="708132"/>
                <a:gridCol w="708132"/>
                <a:gridCol w="708132"/>
                <a:gridCol w="708132"/>
                <a:gridCol w="708132"/>
              </a:tblGrid>
              <a:tr h="450479">
                <a:tc>
                  <a:txBody>
                    <a:bodyPr/>
                    <a:lstStyle/>
                    <a:p>
                      <a:pPr algn="ctr" fontAlgn="ctr"/>
                      <a:r>
                        <a:rPr lang="en-US" sz="2400" b="1" i="0" u="none" strike="noStrike" dirty="0" smtClean="0">
                          <a:solidFill>
                            <a:schemeClr val="tx1">
                              <a:lumMod val="75000"/>
                              <a:lumOff val="25000"/>
                            </a:schemeClr>
                          </a:solidFill>
                          <a:effectLst/>
                          <a:latin typeface="Helvetica Neue"/>
                        </a:rPr>
                        <a:t>256</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smtClean="0">
                          <a:solidFill>
                            <a:schemeClr val="tx1">
                              <a:lumMod val="75000"/>
                              <a:lumOff val="25000"/>
                            </a:schemeClr>
                          </a:solidFill>
                          <a:effectLst/>
                          <a:latin typeface="Helvetica Neue"/>
                        </a:rPr>
                        <a:t>128</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64</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32</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16</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8</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4</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2</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1</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319349">
                <a:tc>
                  <a:txBody>
                    <a:bodyPr/>
                    <a:lstStyle/>
                    <a:p>
                      <a:pPr algn="ctr" fontAlgn="ctr"/>
                      <a:endParaRPr lang="en-US" sz="2400" b="1" i="0" u="none" strike="noStrike" dirty="0">
                        <a:solidFill>
                          <a:schemeClr val="tx1">
                            <a:lumMod val="75000"/>
                            <a:lumOff val="25000"/>
                          </a:schemeClr>
                        </a:solidFill>
                        <a:effectLst/>
                        <a:latin typeface="Verdana"/>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1</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2</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4</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8</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16</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32</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64</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smtClean="0">
                          <a:solidFill>
                            <a:schemeClr val="tx1">
                              <a:lumMod val="75000"/>
                              <a:lumOff val="25000"/>
                            </a:schemeClr>
                          </a:solidFill>
                          <a:effectLst/>
                          <a:latin typeface="Helvetica Neue"/>
                        </a:rPr>
                        <a:t>128</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7" name="TextBox 16"/>
          <p:cNvSpPr txBox="1"/>
          <p:nvPr/>
        </p:nvSpPr>
        <p:spPr>
          <a:xfrm>
            <a:off x="1399219" y="4765805"/>
            <a:ext cx="6324599" cy="369332"/>
          </a:xfrm>
          <a:prstGeom prst="rect">
            <a:avLst/>
          </a:prstGeom>
          <a:noFill/>
        </p:spPr>
        <p:txBody>
          <a:bodyPr wrap="square" rtlCol="0">
            <a:spAutoFit/>
          </a:bodyPr>
          <a:lstStyle/>
          <a:p>
            <a:pPr algn="ctr"/>
            <a:r>
              <a:rPr lang="en-US" b="1" dirty="0" smtClean="0">
                <a:solidFill>
                  <a:schemeClr val="tx1">
                    <a:lumMod val="75000"/>
                    <a:lumOff val="25000"/>
                  </a:schemeClr>
                </a:solidFill>
                <a:latin typeface="Helvetica Neue"/>
              </a:rPr>
              <a:t>EC2 Compute Units (HP)</a:t>
            </a:r>
            <a:endParaRPr lang="en-US" b="1" dirty="0">
              <a:solidFill>
                <a:schemeClr val="tx1">
                  <a:lumMod val="75000"/>
                  <a:lumOff val="25000"/>
                </a:schemeClr>
              </a:solidFill>
              <a:latin typeface="Helvetica Neue"/>
            </a:endParaRPr>
          </a:p>
        </p:txBody>
      </p:sp>
      <p:sp>
        <p:nvSpPr>
          <p:cNvPr id="18" name="TextBox 17"/>
          <p:cNvSpPr txBox="1"/>
          <p:nvPr/>
        </p:nvSpPr>
        <p:spPr>
          <a:xfrm rot="16200000">
            <a:off x="-27539" y="2412123"/>
            <a:ext cx="1877143" cy="369332"/>
          </a:xfrm>
          <a:prstGeom prst="rect">
            <a:avLst/>
          </a:prstGeom>
          <a:noFill/>
        </p:spPr>
        <p:txBody>
          <a:bodyPr wrap="square" rtlCol="0">
            <a:spAutoFit/>
          </a:bodyPr>
          <a:lstStyle/>
          <a:p>
            <a:r>
              <a:rPr lang="en-US" b="1" dirty="0" smtClean="0">
                <a:solidFill>
                  <a:schemeClr val="tx1">
                    <a:lumMod val="75000"/>
                    <a:lumOff val="25000"/>
                  </a:schemeClr>
                </a:solidFill>
                <a:latin typeface="Helvetica Neue"/>
              </a:rPr>
              <a:t>Memory (GB)</a:t>
            </a:r>
            <a:endParaRPr lang="en-US" b="1" dirty="0">
              <a:solidFill>
                <a:schemeClr val="tx1">
                  <a:lumMod val="75000"/>
                  <a:lumOff val="25000"/>
                </a:schemeClr>
              </a:solidFill>
              <a:latin typeface="Helvetica Neue"/>
            </a:endParaRPr>
          </a:p>
        </p:txBody>
      </p:sp>
      <p:grpSp>
        <p:nvGrpSpPr>
          <p:cNvPr id="7" name="Group 6"/>
          <p:cNvGrpSpPr/>
          <p:nvPr/>
        </p:nvGrpSpPr>
        <p:grpSpPr>
          <a:xfrm>
            <a:off x="3978397" y="2585445"/>
            <a:ext cx="2464326" cy="1099048"/>
            <a:chOff x="3953374" y="2324066"/>
            <a:chExt cx="2464326" cy="1099048"/>
          </a:xfrm>
        </p:grpSpPr>
        <p:sp>
          <p:nvSpPr>
            <p:cNvPr id="43" name="Oval 42"/>
            <p:cNvSpPr/>
            <p:nvPr/>
          </p:nvSpPr>
          <p:spPr>
            <a:xfrm>
              <a:off x="4298470" y="3284092"/>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45" name="Oval 44"/>
            <p:cNvSpPr/>
            <p:nvPr/>
          </p:nvSpPr>
          <p:spPr>
            <a:xfrm>
              <a:off x="5819002" y="2324066"/>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60" name="Oval 59"/>
            <p:cNvSpPr/>
            <p:nvPr/>
          </p:nvSpPr>
          <p:spPr>
            <a:xfrm rot="19638218">
              <a:off x="4014008" y="2557502"/>
              <a:ext cx="2403692" cy="53017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rot="19570175">
              <a:off x="3953374" y="2379761"/>
              <a:ext cx="1851903"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Helvetica Neue"/>
                </a:rPr>
                <a:t>High CPU</a:t>
              </a:r>
              <a:endParaRPr lang="en-US" b="1" dirty="0">
                <a:solidFill>
                  <a:schemeClr val="tx1">
                    <a:lumMod val="75000"/>
                    <a:lumOff val="25000"/>
                  </a:schemeClr>
                </a:solidFill>
                <a:latin typeface="Helvetica Neue"/>
              </a:endParaRPr>
            </a:p>
          </p:txBody>
        </p:sp>
      </p:grpSp>
      <p:grpSp>
        <p:nvGrpSpPr>
          <p:cNvPr id="5" name="Group 4"/>
          <p:cNvGrpSpPr/>
          <p:nvPr/>
        </p:nvGrpSpPr>
        <p:grpSpPr>
          <a:xfrm>
            <a:off x="4014549" y="996623"/>
            <a:ext cx="2328089" cy="1081165"/>
            <a:chOff x="4005024" y="750742"/>
            <a:chExt cx="2328089" cy="1081165"/>
          </a:xfrm>
        </p:grpSpPr>
        <p:sp>
          <p:nvSpPr>
            <p:cNvPr id="37" name="Oval 36"/>
            <p:cNvSpPr/>
            <p:nvPr/>
          </p:nvSpPr>
          <p:spPr>
            <a:xfrm>
              <a:off x="4437693" y="1692885"/>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9" name="Oval 38"/>
            <p:cNvSpPr/>
            <p:nvPr/>
          </p:nvSpPr>
          <p:spPr>
            <a:xfrm>
              <a:off x="5352093" y="1199436"/>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1" name="Oval 40"/>
            <p:cNvSpPr/>
            <p:nvPr/>
          </p:nvSpPr>
          <p:spPr>
            <a:xfrm>
              <a:off x="5879329" y="750742"/>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8" name="Oval 57"/>
            <p:cNvSpPr/>
            <p:nvPr/>
          </p:nvSpPr>
          <p:spPr>
            <a:xfrm rot="19638218">
              <a:off x="4043134" y="1098547"/>
              <a:ext cx="2289979" cy="4196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rot="19570175">
              <a:off x="4005024" y="895651"/>
              <a:ext cx="1851903"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Helvetica Neue"/>
                </a:rPr>
                <a:t>High Memory</a:t>
              </a:r>
              <a:endParaRPr lang="en-US" b="1" dirty="0">
                <a:solidFill>
                  <a:schemeClr val="tx1">
                    <a:lumMod val="75000"/>
                    <a:lumOff val="25000"/>
                  </a:schemeClr>
                </a:solidFill>
                <a:latin typeface="Helvetica Neue"/>
              </a:endParaRPr>
            </a:p>
          </p:txBody>
        </p:sp>
      </p:grpSp>
      <p:grpSp>
        <p:nvGrpSpPr>
          <p:cNvPr id="6" name="Group 5"/>
          <p:cNvGrpSpPr/>
          <p:nvPr/>
        </p:nvGrpSpPr>
        <p:grpSpPr>
          <a:xfrm>
            <a:off x="6093021" y="1082804"/>
            <a:ext cx="2274872" cy="1285471"/>
            <a:chOff x="6083496" y="836923"/>
            <a:chExt cx="2274872" cy="1285471"/>
          </a:xfrm>
        </p:grpSpPr>
        <p:sp>
          <p:nvSpPr>
            <p:cNvPr id="47" name="Oval 46"/>
            <p:cNvSpPr/>
            <p:nvPr/>
          </p:nvSpPr>
          <p:spPr>
            <a:xfrm>
              <a:off x="6372162" y="1620347"/>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49" name="Oval 48"/>
            <p:cNvSpPr/>
            <p:nvPr/>
          </p:nvSpPr>
          <p:spPr>
            <a:xfrm>
              <a:off x="6372162" y="1445834"/>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51" name="Oval 50"/>
            <p:cNvSpPr/>
            <p:nvPr/>
          </p:nvSpPr>
          <p:spPr>
            <a:xfrm>
              <a:off x="7231277" y="93143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55" name="Oval 54"/>
            <p:cNvSpPr/>
            <p:nvPr/>
          </p:nvSpPr>
          <p:spPr>
            <a:xfrm>
              <a:off x="6368612" y="1024899"/>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3" name="Oval 2"/>
            <p:cNvSpPr/>
            <p:nvPr/>
          </p:nvSpPr>
          <p:spPr>
            <a:xfrm rot="20383667">
              <a:off x="6083496" y="836923"/>
              <a:ext cx="1478943" cy="1003068"/>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rot="19492489">
              <a:off x="6506465" y="1599174"/>
              <a:ext cx="1851903" cy="523220"/>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Helvetica Neue"/>
                </a:rPr>
                <a:t>Cluster Compute </a:t>
              </a:r>
            </a:p>
            <a:p>
              <a:pPr algn="ctr"/>
              <a:r>
                <a:rPr lang="en-US" sz="1400" b="1" dirty="0" smtClean="0">
                  <a:solidFill>
                    <a:schemeClr val="tx1">
                      <a:lumMod val="75000"/>
                      <a:lumOff val="25000"/>
                    </a:schemeClr>
                  </a:solidFill>
                  <a:latin typeface="Helvetica Neue"/>
                </a:rPr>
                <a:t>&amp; High I/O</a:t>
              </a:r>
              <a:endParaRPr lang="en-US" b="1" dirty="0">
                <a:solidFill>
                  <a:schemeClr val="tx1">
                    <a:lumMod val="75000"/>
                    <a:lumOff val="25000"/>
                  </a:schemeClr>
                </a:solidFill>
                <a:latin typeface="Helvetica Neue"/>
              </a:endParaRPr>
            </a:p>
          </p:txBody>
        </p:sp>
      </p:grpSp>
      <p:grpSp>
        <p:nvGrpSpPr>
          <p:cNvPr id="8" name="Group 7"/>
          <p:cNvGrpSpPr/>
          <p:nvPr/>
        </p:nvGrpSpPr>
        <p:grpSpPr>
          <a:xfrm>
            <a:off x="2137257" y="3669553"/>
            <a:ext cx="1851903" cy="410248"/>
            <a:chOff x="2127732" y="3423672"/>
            <a:chExt cx="1851903" cy="410248"/>
          </a:xfrm>
        </p:grpSpPr>
        <p:sp>
          <p:nvSpPr>
            <p:cNvPr id="29" name="Oval 28"/>
            <p:cNvSpPr/>
            <p:nvPr/>
          </p:nvSpPr>
          <p:spPr>
            <a:xfrm>
              <a:off x="3082703" y="369489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8" name="TextBox 27"/>
            <p:cNvSpPr txBox="1"/>
            <p:nvPr/>
          </p:nvSpPr>
          <p:spPr>
            <a:xfrm rot="19451962">
              <a:off x="2127732" y="3423672"/>
              <a:ext cx="1851903"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Helvetica Neue"/>
                </a:rPr>
                <a:t>Micro</a:t>
              </a:r>
              <a:endParaRPr lang="en-US" b="1" dirty="0">
                <a:solidFill>
                  <a:schemeClr val="tx1">
                    <a:lumMod val="75000"/>
                    <a:lumOff val="25000"/>
                  </a:schemeClr>
                </a:solidFill>
                <a:latin typeface="Helvetica Neue"/>
              </a:endParaRPr>
            </a:p>
          </p:txBody>
        </p:sp>
      </p:grpSp>
      <p:grpSp>
        <p:nvGrpSpPr>
          <p:cNvPr id="9" name="Group 8"/>
          <p:cNvGrpSpPr/>
          <p:nvPr/>
        </p:nvGrpSpPr>
        <p:grpSpPr>
          <a:xfrm>
            <a:off x="2393921" y="1615229"/>
            <a:ext cx="4066980" cy="2084762"/>
            <a:chOff x="2384396" y="1369348"/>
            <a:chExt cx="4066980" cy="2084762"/>
          </a:xfrm>
        </p:grpSpPr>
        <p:sp>
          <p:nvSpPr>
            <p:cNvPr id="26" name="Oval 25"/>
            <p:cNvSpPr/>
            <p:nvPr/>
          </p:nvSpPr>
          <p:spPr>
            <a:xfrm>
              <a:off x="2724039" y="331508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1" name="Oval 30"/>
            <p:cNvSpPr/>
            <p:nvPr/>
          </p:nvSpPr>
          <p:spPr>
            <a:xfrm>
              <a:off x="4124651" y="2232913"/>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3" name="Oval 32"/>
            <p:cNvSpPr/>
            <p:nvPr/>
          </p:nvSpPr>
          <p:spPr>
            <a:xfrm>
              <a:off x="4833113" y="1823321"/>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53" name="Oval 52"/>
            <p:cNvSpPr/>
            <p:nvPr/>
          </p:nvSpPr>
          <p:spPr>
            <a:xfrm>
              <a:off x="3421085" y="2772076"/>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59" name="Oval 58"/>
            <p:cNvSpPr/>
            <p:nvPr/>
          </p:nvSpPr>
          <p:spPr>
            <a:xfrm rot="19638218">
              <a:off x="2384396" y="2073415"/>
              <a:ext cx="4066980" cy="632017"/>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rot="19451962">
              <a:off x="2428910" y="2344482"/>
              <a:ext cx="1851903" cy="307777"/>
            </a:xfrm>
            <a:prstGeom prst="rect">
              <a:avLst/>
            </a:prstGeom>
            <a:noFill/>
          </p:spPr>
          <p:txBody>
            <a:bodyPr wrap="square" rtlCol="0">
              <a:spAutoFit/>
            </a:bodyPr>
            <a:lstStyle/>
            <a:p>
              <a:pPr algn="ctr"/>
              <a:r>
                <a:rPr lang="en-US" sz="1400" b="1" dirty="0" smtClean="0">
                  <a:solidFill>
                    <a:schemeClr val="tx1">
                      <a:lumMod val="75000"/>
                      <a:lumOff val="25000"/>
                    </a:schemeClr>
                  </a:solidFill>
                  <a:latin typeface="Helvetica Neue"/>
                </a:rPr>
                <a:t>Standard</a:t>
              </a:r>
              <a:endParaRPr lang="en-US" b="1" dirty="0">
                <a:solidFill>
                  <a:schemeClr val="tx1">
                    <a:lumMod val="75000"/>
                    <a:lumOff val="25000"/>
                  </a:schemeClr>
                </a:solidFill>
                <a:latin typeface="Helvetica Neue"/>
              </a:endParaRPr>
            </a:p>
          </p:txBody>
        </p:sp>
        <p:sp>
          <p:nvSpPr>
            <p:cNvPr id="35" name="Oval 34"/>
            <p:cNvSpPr/>
            <p:nvPr/>
          </p:nvSpPr>
          <p:spPr>
            <a:xfrm>
              <a:off x="5188713" y="1829373"/>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6" name="Oval 35"/>
            <p:cNvSpPr/>
            <p:nvPr/>
          </p:nvSpPr>
          <p:spPr>
            <a:xfrm>
              <a:off x="5897986" y="136934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grpSp>
      <p:grpSp>
        <p:nvGrpSpPr>
          <p:cNvPr id="10" name="Group 9"/>
          <p:cNvGrpSpPr/>
          <p:nvPr/>
        </p:nvGrpSpPr>
        <p:grpSpPr>
          <a:xfrm>
            <a:off x="5571264" y="170305"/>
            <a:ext cx="2073427" cy="727881"/>
            <a:chOff x="5571264" y="95874"/>
            <a:chExt cx="2073427" cy="727881"/>
          </a:xfrm>
        </p:grpSpPr>
        <p:grpSp>
          <p:nvGrpSpPr>
            <p:cNvPr id="4" name="Group 3"/>
            <p:cNvGrpSpPr/>
            <p:nvPr/>
          </p:nvGrpSpPr>
          <p:grpSpPr>
            <a:xfrm>
              <a:off x="5571264" y="95874"/>
              <a:ext cx="1583813" cy="600164"/>
              <a:chOff x="5571264" y="95874"/>
              <a:chExt cx="1583813" cy="600164"/>
            </a:xfrm>
          </p:grpSpPr>
          <p:sp>
            <p:nvSpPr>
              <p:cNvPr id="38" name="Oval 37"/>
              <p:cNvSpPr/>
              <p:nvPr/>
            </p:nvSpPr>
            <p:spPr>
              <a:xfrm>
                <a:off x="7002677" y="256933"/>
                <a:ext cx="152400" cy="139022"/>
              </a:xfrm>
              <a:prstGeom prst="ellipse">
                <a:avLst/>
              </a:prstGeom>
              <a:solidFill>
                <a:schemeClr val="bg1">
                  <a:lumMod val="75000"/>
                </a:schemeClr>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40" name="TextBox 39"/>
              <p:cNvSpPr txBox="1"/>
              <p:nvPr/>
            </p:nvSpPr>
            <p:spPr>
              <a:xfrm rot="19570175">
                <a:off x="5571264" y="95874"/>
                <a:ext cx="1547773" cy="600164"/>
              </a:xfrm>
              <a:prstGeom prst="rect">
                <a:avLst/>
              </a:prstGeom>
              <a:noFill/>
            </p:spPr>
            <p:txBody>
              <a:bodyPr wrap="square" rtlCol="0">
                <a:spAutoFit/>
              </a:bodyPr>
              <a:lstStyle/>
              <a:p>
                <a:pPr algn="ctr"/>
                <a:r>
                  <a:rPr lang="en-US" sz="1100" b="1" dirty="0" smtClean="0">
                    <a:solidFill>
                      <a:schemeClr val="tx1">
                        <a:lumMod val="75000"/>
                        <a:lumOff val="25000"/>
                      </a:schemeClr>
                    </a:solidFill>
                    <a:latin typeface="Helvetica Neue"/>
                  </a:rPr>
                  <a:t>Cluster High Memory &amp; High Storage</a:t>
                </a:r>
                <a:endParaRPr lang="en-US" sz="1400" b="1" dirty="0">
                  <a:solidFill>
                    <a:schemeClr val="tx1">
                      <a:lumMod val="75000"/>
                      <a:lumOff val="25000"/>
                    </a:schemeClr>
                  </a:solidFill>
                  <a:latin typeface="Helvetica Neue"/>
                </a:endParaRPr>
              </a:p>
            </p:txBody>
          </p:sp>
        </p:grpSp>
        <p:sp>
          <p:nvSpPr>
            <p:cNvPr id="44" name="Oval 43"/>
            <p:cNvSpPr/>
            <p:nvPr/>
          </p:nvSpPr>
          <p:spPr>
            <a:xfrm>
              <a:off x="6608109" y="684733"/>
              <a:ext cx="152400" cy="139022"/>
            </a:xfrm>
            <a:prstGeom prst="ellipse">
              <a:avLst/>
            </a:prstGeom>
            <a:solidFill>
              <a:schemeClr val="bg1">
                <a:lumMod val="75000"/>
              </a:schemeClr>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48" name="Oval 47"/>
            <p:cNvSpPr/>
            <p:nvPr/>
          </p:nvSpPr>
          <p:spPr>
            <a:xfrm rot="19638218">
              <a:off x="6279735" y="306183"/>
              <a:ext cx="1364956" cy="4196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335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EC2 instances: Families and Generations</a:t>
            </a:r>
            <a:endParaRPr lang="en-IN" dirty="0"/>
          </a:p>
        </p:txBody>
      </p:sp>
      <p:sp>
        <p:nvSpPr>
          <p:cNvPr id="6" name="text 1"/>
          <p:cNvSpPr txBox="1"/>
          <p:nvPr/>
        </p:nvSpPr>
        <p:spPr>
          <a:xfrm>
            <a:off x="2133854" y="1187809"/>
            <a:ext cx="2014654" cy="307777"/>
          </a:xfrm>
          <a:prstGeom prst="rect">
            <a:avLst/>
          </a:prstGeom>
        </p:spPr>
        <p:txBody>
          <a:bodyPr vert="horz" wrap="none" lIns="0" tIns="0" rIns="0" bIns="0" rtlCol="0">
            <a:spAutoFit/>
          </a:bodyPr>
          <a:lstStyle/>
          <a:p>
            <a:pPr marL="0">
              <a:lnSpc>
                <a:spcPct val="100000"/>
              </a:lnSpc>
            </a:pPr>
            <a:r>
              <a:rPr sz="2000" spc="10" dirty="0">
                <a:latin typeface="Arial"/>
                <a:cs typeface="Arial"/>
              </a:rPr>
              <a:t>General-purpose:</a:t>
            </a:r>
            <a:endParaRPr sz="2000">
              <a:latin typeface="Arial"/>
              <a:cs typeface="Arial"/>
            </a:endParaRPr>
          </a:p>
        </p:txBody>
      </p:sp>
      <p:sp>
        <p:nvSpPr>
          <p:cNvPr id="7" name="text 1"/>
          <p:cNvSpPr txBox="1"/>
          <p:nvPr/>
        </p:nvSpPr>
        <p:spPr>
          <a:xfrm>
            <a:off x="4877689" y="1187809"/>
            <a:ext cx="1574726" cy="303160"/>
          </a:xfrm>
          <a:prstGeom prst="rect">
            <a:avLst/>
          </a:prstGeom>
        </p:spPr>
        <p:txBody>
          <a:bodyPr vert="horz" wrap="none" lIns="0" tIns="0" rIns="0" bIns="0" rtlCol="0">
            <a:spAutoFit/>
          </a:bodyPr>
          <a:lstStyle/>
          <a:p>
            <a:pPr marL="0">
              <a:lnSpc>
                <a:spcPct val="100000"/>
              </a:lnSpc>
            </a:pPr>
            <a:r>
              <a:rPr sz="1970" spc="10" dirty="0">
                <a:latin typeface="Arial"/>
                <a:cs typeface="Arial"/>
              </a:rPr>
              <a:t>M1,  M3  ,  T2</a:t>
            </a:r>
            <a:endParaRPr sz="1900">
              <a:latin typeface="Arial"/>
              <a:cs typeface="Arial"/>
            </a:endParaRPr>
          </a:p>
        </p:txBody>
      </p:sp>
      <p:sp>
        <p:nvSpPr>
          <p:cNvPr id="8" name="text 1"/>
          <p:cNvSpPr txBox="1"/>
          <p:nvPr/>
        </p:nvSpPr>
        <p:spPr>
          <a:xfrm>
            <a:off x="2133854" y="1675870"/>
            <a:ext cx="2288127" cy="303160"/>
          </a:xfrm>
          <a:prstGeom prst="rect">
            <a:avLst/>
          </a:prstGeom>
        </p:spPr>
        <p:txBody>
          <a:bodyPr vert="horz" wrap="none" lIns="0" tIns="0" rIns="0" bIns="0" rtlCol="0">
            <a:spAutoFit/>
          </a:bodyPr>
          <a:lstStyle/>
          <a:p>
            <a:pPr marL="0">
              <a:lnSpc>
                <a:spcPct val="100000"/>
              </a:lnSpc>
            </a:pPr>
            <a:r>
              <a:rPr sz="1970" spc="10" dirty="0">
                <a:latin typeface="Arial"/>
                <a:cs typeface="Arial"/>
              </a:rPr>
              <a:t>Compute-optimized:</a:t>
            </a:r>
            <a:endParaRPr sz="1900">
              <a:latin typeface="Arial"/>
              <a:cs typeface="Arial"/>
            </a:endParaRPr>
          </a:p>
        </p:txBody>
      </p:sp>
      <p:sp>
        <p:nvSpPr>
          <p:cNvPr id="9" name="text 1"/>
          <p:cNvSpPr txBox="1"/>
          <p:nvPr/>
        </p:nvSpPr>
        <p:spPr>
          <a:xfrm>
            <a:off x="4877689" y="1675870"/>
            <a:ext cx="2135841" cy="303160"/>
          </a:xfrm>
          <a:prstGeom prst="rect">
            <a:avLst/>
          </a:prstGeom>
        </p:spPr>
        <p:txBody>
          <a:bodyPr vert="horz" wrap="none" lIns="0" tIns="0" rIns="0" bIns="0" rtlCol="0">
            <a:spAutoFit/>
          </a:bodyPr>
          <a:lstStyle/>
          <a:p>
            <a:pPr marL="0">
              <a:lnSpc>
                <a:spcPct val="100000"/>
              </a:lnSpc>
            </a:pPr>
            <a:r>
              <a:rPr sz="1970" spc="10" dirty="0">
                <a:latin typeface="Arial"/>
                <a:cs typeface="Arial"/>
              </a:rPr>
              <a:t>C1,  CC2,  C3,  C4</a:t>
            </a:r>
            <a:endParaRPr sz="1900">
              <a:latin typeface="Arial"/>
              <a:cs typeface="Arial"/>
            </a:endParaRPr>
          </a:p>
        </p:txBody>
      </p:sp>
      <p:sp>
        <p:nvSpPr>
          <p:cNvPr id="10" name="text 1"/>
          <p:cNvSpPr txBox="1"/>
          <p:nvPr/>
        </p:nvSpPr>
        <p:spPr>
          <a:xfrm>
            <a:off x="2133854" y="2163550"/>
            <a:ext cx="2171428" cy="303160"/>
          </a:xfrm>
          <a:prstGeom prst="rect">
            <a:avLst/>
          </a:prstGeom>
        </p:spPr>
        <p:txBody>
          <a:bodyPr vert="horz" wrap="none" lIns="0" tIns="0" rIns="0" bIns="0" rtlCol="0">
            <a:spAutoFit/>
          </a:bodyPr>
          <a:lstStyle/>
          <a:p>
            <a:pPr marL="0">
              <a:lnSpc>
                <a:spcPct val="100000"/>
              </a:lnSpc>
            </a:pPr>
            <a:r>
              <a:rPr sz="1970" spc="10" dirty="0">
                <a:latin typeface="Arial"/>
                <a:cs typeface="Arial"/>
              </a:rPr>
              <a:t>Memory-optimized:</a:t>
            </a:r>
            <a:endParaRPr sz="1900">
              <a:latin typeface="Arial"/>
              <a:cs typeface="Arial"/>
            </a:endParaRPr>
          </a:p>
        </p:txBody>
      </p:sp>
      <p:sp>
        <p:nvSpPr>
          <p:cNvPr id="11" name="text 1"/>
          <p:cNvSpPr txBox="1"/>
          <p:nvPr/>
        </p:nvSpPr>
        <p:spPr>
          <a:xfrm>
            <a:off x="4877689" y="2163550"/>
            <a:ext cx="1638910" cy="307777"/>
          </a:xfrm>
          <a:prstGeom prst="rect">
            <a:avLst/>
          </a:prstGeom>
        </p:spPr>
        <p:txBody>
          <a:bodyPr vert="horz" wrap="none" lIns="0" tIns="0" rIns="0" bIns="0" rtlCol="0">
            <a:spAutoFit/>
          </a:bodyPr>
          <a:lstStyle/>
          <a:p>
            <a:pPr marL="0">
              <a:lnSpc>
                <a:spcPct val="100000"/>
              </a:lnSpc>
            </a:pPr>
            <a:r>
              <a:rPr sz="2000" spc="10" dirty="0">
                <a:latin typeface="Arial"/>
                <a:cs typeface="Arial"/>
              </a:rPr>
              <a:t>M2,  CR1,  R3</a:t>
            </a:r>
            <a:endParaRPr sz="2000">
              <a:latin typeface="Arial"/>
              <a:cs typeface="Arial"/>
            </a:endParaRPr>
          </a:p>
        </p:txBody>
      </p:sp>
      <p:sp>
        <p:nvSpPr>
          <p:cNvPr id="12" name="text 1"/>
          <p:cNvSpPr txBox="1"/>
          <p:nvPr/>
        </p:nvSpPr>
        <p:spPr>
          <a:xfrm>
            <a:off x="2133854" y="2651484"/>
            <a:ext cx="1770036" cy="307777"/>
          </a:xfrm>
          <a:prstGeom prst="rect">
            <a:avLst/>
          </a:prstGeom>
        </p:spPr>
        <p:txBody>
          <a:bodyPr vert="horz" wrap="none" lIns="0" tIns="0" rIns="0" bIns="0" rtlCol="0">
            <a:spAutoFit/>
          </a:bodyPr>
          <a:lstStyle/>
          <a:p>
            <a:pPr marL="0">
              <a:lnSpc>
                <a:spcPct val="100000"/>
              </a:lnSpc>
            </a:pPr>
            <a:r>
              <a:rPr sz="2000" spc="10" dirty="0">
                <a:latin typeface="Arial"/>
                <a:cs typeface="Arial"/>
              </a:rPr>
              <a:t>Dense-storage:</a:t>
            </a:r>
            <a:endParaRPr sz="2000" dirty="0">
              <a:latin typeface="Arial"/>
              <a:cs typeface="Arial"/>
            </a:endParaRPr>
          </a:p>
        </p:txBody>
      </p:sp>
      <p:sp>
        <p:nvSpPr>
          <p:cNvPr id="13" name="text 1"/>
          <p:cNvSpPr txBox="1"/>
          <p:nvPr/>
        </p:nvSpPr>
        <p:spPr>
          <a:xfrm>
            <a:off x="4877689" y="2651484"/>
            <a:ext cx="1050609" cy="307777"/>
          </a:xfrm>
          <a:prstGeom prst="rect">
            <a:avLst/>
          </a:prstGeom>
        </p:spPr>
        <p:txBody>
          <a:bodyPr vert="horz" wrap="none" lIns="0" tIns="0" rIns="0" bIns="0" rtlCol="0">
            <a:spAutoFit/>
          </a:bodyPr>
          <a:lstStyle/>
          <a:p>
            <a:pPr marL="0">
              <a:lnSpc>
                <a:spcPct val="100000"/>
              </a:lnSpc>
            </a:pPr>
            <a:r>
              <a:rPr sz="2000" spc="10" dirty="0">
                <a:latin typeface="Arial"/>
                <a:cs typeface="Arial"/>
              </a:rPr>
              <a:t>HS1,  D2</a:t>
            </a:r>
            <a:endParaRPr sz="2000">
              <a:latin typeface="Arial"/>
              <a:cs typeface="Arial"/>
            </a:endParaRPr>
          </a:p>
        </p:txBody>
      </p:sp>
      <p:sp>
        <p:nvSpPr>
          <p:cNvPr id="14" name="text 1"/>
          <p:cNvSpPr txBox="1"/>
          <p:nvPr/>
        </p:nvSpPr>
        <p:spPr>
          <a:xfrm>
            <a:off x="2133854" y="3139164"/>
            <a:ext cx="1611339" cy="307777"/>
          </a:xfrm>
          <a:prstGeom prst="rect">
            <a:avLst/>
          </a:prstGeom>
        </p:spPr>
        <p:txBody>
          <a:bodyPr vert="horz" wrap="none" lIns="0" tIns="0" rIns="0" bIns="0" rtlCol="0">
            <a:spAutoFit/>
          </a:bodyPr>
          <a:lstStyle/>
          <a:p>
            <a:pPr marL="0">
              <a:lnSpc>
                <a:spcPct val="100000"/>
              </a:lnSpc>
            </a:pPr>
            <a:r>
              <a:rPr sz="2000" spc="10" dirty="0">
                <a:latin typeface="Arial"/>
                <a:cs typeface="Arial"/>
              </a:rPr>
              <a:t>I/O-optimized:</a:t>
            </a:r>
            <a:endParaRPr sz="2000">
              <a:latin typeface="Arial"/>
              <a:cs typeface="Arial"/>
            </a:endParaRPr>
          </a:p>
        </p:txBody>
      </p:sp>
      <p:sp>
        <p:nvSpPr>
          <p:cNvPr id="15" name="text 1"/>
          <p:cNvSpPr txBox="1"/>
          <p:nvPr/>
        </p:nvSpPr>
        <p:spPr>
          <a:xfrm>
            <a:off x="4877689" y="3139164"/>
            <a:ext cx="834203" cy="307777"/>
          </a:xfrm>
          <a:prstGeom prst="rect">
            <a:avLst/>
          </a:prstGeom>
        </p:spPr>
        <p:txBody>
          <a:bodyPr vert="horz" wrap="none" lIns="0" tIns="0" rIns="0" bIns="0" rtlCol="0">
            <a:spAutoFit/>
          </a:bodyPr>
          <a:lstStyle/>
          <a:p>
            <a:pPr marL="0">
              <a:lnSpc>
                <a:spcPct val="100000"/>
              </a:lnSpc>
            </a:pPr>
            <a:r>
              <a:rPr sz="2000" spc="10" dirty="0">
                <a:latin typeface="Arial"/>
                <a:cs typeface="Arial"/>
              </a:rPr>
              <a:t>HI1,  I2</a:t>
            </a:r>
            <a:endParaRPr sz="2000">
              <a:latin typeface="Arial"/>
              <a:cs typeface="Arial"/>
            </a:endParaRPr>
          </a:p>
        </p:txBody>
      </p:sp>
      <p:sp>
        <p:nvSpPr>
          <p:cNvPr id="16" name="text 1"/>
          <p:cNvSpPr txBox="1"/>
          <p:nvPr/>
        </p:nvSpPr>
        <p:spPr>
          <a:xfrm>
            <a:off x="2133854" y="3627098"/>
            <a:ext cx="631904" cy="307777"/>
          </a:xfrm>
          <a:prstGeom prst="rect">
            <a:avLst/>
          </a:prstGeom>
        </p:spPr>
        <p:txBody>
          <a:bodyPr vert="horz" wrap="none" lIns="0" tIns="0" rIns="0" bIns="0" rtlCol="0">
            <a:spAutoFit/>
          </a:bodyPr>
          <a:lstStyle/>
          <a:p>
            <a:pPr marL="0">
              <a:lnSpc>
                <a:spcPct val="100000"/>
              </a:lnSpc>
            </a:pPr>
            <a:r>
              <a:rPr sz="2000" spc="10" dirty="0">
                <a:latin typeface="Arial"/>
                <a:cs typeface="Arial"/>
              </a:rPr>
              <a:t>GPU:</a:t>
            </a:r>
            <a:endParaRPr sz="2000">
              <a:latin typeface="Arial"/>
              <a:cs typeface="Arial"/>
            </a:endParaRPr>
          </a:p>
        </p:txBody>
      </p:sp>
      <p:sp>
        <p:nvSpPr>
          <p:cNvPr id="17" name="text 1"/>
          <p:cNvSpPr txBox="1"/>
          <p:nvPr/>
        </p:nvSpPr>
        <p:spPr>
          <a:xfrm>
            <a:off x="4877689" y="3627098"/>
            <a:ext cx="1018869" cy="307777"/>
          </a:xfrm>
          <a:prstGeom prst="rect">
            <a:avLst/>
          </a:prstGeom>
        </p:spPr>
        <p:txBody>
          <a:bodyPr vert="horz" wrap="none" lIns="0" tIns="0" rIns="0" bIns="0" rtlCol="0">
            <a:spAutoFit/>
          </a:bodyPr>
          <a:lstStyle/>
          <a:p>
            <a:pPr marL="0">
              <a:lnSpc>
                <a:spcPct val="100000"/>
              </a:lnSpc>
            </a:pPr>
            <a:r>
              <a:rPr sz="2000" spc="10" dirty="0">
                <a:latin typeface="Arial"/>
                <a:cs typeface="Arial"/>
              </a:rPr>
              <a:t>CG1, G2</a:t>
            </a:r>
            <a:endParaRPr sz="2000">
              <a:latin typeface="Arial"/>
              <a:cs typeface="Arial"/>
            </a:endParaRPr>
          </a:p>
        </p:txBody>
      </p:sp>
      <p:sp>
        <p:nvSpPr>
          <p:cNvPr id="18" name="text 1"/>
          <p:cNvSpPr txBox="1"/>
          <p:nvPr/>
        </p:nvSpPr>
        <p:spPr>
          <a:xfrm>
            <a:off x="2133854" y="4114829"/>
            <a:ext cx="705001" cy="307777"/>
          </a:xfrm>
          <a:prstGeom prst="rect">
            <a:avLst/>
          </a:prstGeom>
        </p:spPr>
        <p:txBody>
          <a:bodyPr vert="horz" wrap="none" lIns="0" tIns="0" rIns="0" bIns="0" rtlCol="0">
            <a:spAutoFit/>
          </a:bodyPr>
          <a:lstStyle/>
          <a:p>
            <a:pPr marL="0">
              <a:lnSpc>
                <a:spcPct val="100000"/>
              </a:lnSpc>
            </a:pPr>
            <a:r>
              <a:rPr sz="2000" spc="10" dirty="0">
                <a:latin typeface="Arial"/>
                <a:cs typeface="Arial"/>
              </a:rPr>
              <a:t>Micro:</a:t>
            </a:r>
            <a:endParaRPr sz="2000">
              <a:latin typeface="Arial"/>
              <a:cs typeface="Arial"/>
            </a:endParaRPr>
          </a:p>
        </p:txBody>
      </p:sp>
      <p:sp>
        <p:nvSpPr>
          <p:cNvPr id="19" name="text 1"/>
          <p:cNvSpPr txBox="1"/>
          <p:nvPr/>
        </p:nvSpPr>
        <p:spPr>
          <a:xfrm>
            <a:off x="4877689" y="4114829"/>
            <a:ext cx="815480" cy="307777"/>
          </a:xfrm>
          <a:prstGeom prst="rect">
            <a:avLst/>
          </a:prstGeom>
        </p:spPr>
        <p:txBody>
          <a:bodyPr vert="horz" wrap="none" lIns="0" tIns="0" rIns="0" bIns="0" rtlCol="0">
            <a:spAutoFit/>
          </a:bodyPr>
          <a:lstStyle/>
          <a:p>
            <a:pPr marL="0">
              <a:lnSpc>
                <a:spcPct val="100000"/>
              </a:lnSpc>
            </a:pPr>
            <a:r>
              <a:rPr sz="2000" spc="10" dirty="0">
                <a:latin typeface="Arial"/>
                <a:cs typeface="Arial"/>
              </a:rPr>
              <a:t>T1,  T2</a:t>
            </a:r>
            <a:endParaRPr sz="2000">
              <a:latin typeface="Arial"/>
              <a:cs typeface="Arial"/>
            </a:endParaRPr>
          </a:p>
        </p:txBody>
      </p:sp>
    </p:spTree>
    <p:extLst>
      <p:ext uri="{BB962C8B-B14F-4D97-AF65-F5344CB8AC3E}">
        <p14:creationId xmlns:p14="http://schemas.microsoft.com/office/powerpoint/2010/main" val="28701973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EC2  instances:  Sizes</a:t>
            </a:r>
            <a:endParaRPr lang="en-IN" dirty="0"/>
          </a:p>
        </p:txBody>
      </p:sp>
      <p:pic>
        <p:nvPicPr>
          <p:cNvPr id="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496" y="896112"/>
            <a:ext cx="3742690" cy="4018788"/>
          </a:xfrm>
          <a:prstGeom prst="rect">
            <a:avLst/>
          </a:prstGeom>
        </p:spPr>
      </p:pic>
    </p:spTree>
    <p:extLst>
      <p:ext uri="{BB962C8B-B14F-4D97-AF65-F5344CB8AC3E}">
        <p14:creationId xmlns:p14="http://schemas.microsoft.com/office/powerpoint/2010/main" val="5658881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F29826"/>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defTabSz="338349"/>
            <a:r>
              <a:rPr lang="en-US" sz="2000" b="1" dirty="0" smtClean="0">
                <a:solidFill>
                  <a:prstClr val="white"/>
                </a:solidFill>
                <a:latin typeface="Helvetica Neue"/>
              </a:rPr>
              <a:t>Foundation Services</a:t>
            </a:r>
            <a:endParaRPr lang="en-US" sz="2000" b="1" dirty="0">
              <a:solidFill>
                <a:prstClr val="white"/>
              </a:solidFill>
              <a:latin typeface="Helvetica Neue"/>
            </a:endParaRPr>
          </a:p>
        </p:txBody>
      </p:sp>
      <p:grpSp>
        <p:nvGrpSpPr>
          <p:cNvPr id="4" name="Group 3"/>
          <p:cNvGrpSpPr/>
          <p:nvPr/>
        </p:nvGrpSpPr>
        <p:grpSpPr>
          <a:xfrm>
            <a:off x="283781" y="719450"/>
            <a:ext cx="8560676" cy="4313687"/>
            <a:chOff x="283781" y="567556"/>
            <a:chExt cx="8560676" cy="4465582"/>
          </a:xfrm>
        </p:grpSpPr>
        <p:sp>
          <p:nvSpPr>
            <p:cNvPr id="10" name="Rectangle 5"/>
            <p:cNvSpPr/>
            <p:nvPr/>
          </p:nvSpPr>
          <p:spPr bwMode="auto">
            <a:xfrm>
              <a:off x="288159" y="928006"/>
              <a:ext cx="8540982" cy="1006392"/>
            </a:xfrm>
            <a:prstGeom prst="rect">
              <a:avLst/>
            </a:prstGeom>
            <a:solidFill>
              <a:srgbClr val="004B91">
                <a:alpha val="4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7" name="Rectangle 6"/>
            <p:cNvSpPr/>
            <p:nvPr/>
          </p:nvSpPr>
          <p:spPr bwMode="auto">
            <a:xfrm>
              <a:off x="288159" y="567556"/>
              <a:ext cx="8540982" cy="303790"/>
            </a:xfrm>
            <a:prstGeom prst="rect">
              <a:avLst/>
            </a:prstGeom>
            <a:solidFill>
              <a:srgbClr val="004B91">
                <a:alpha val="20000"/>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anchor="ctr"/>
            <a:lstStyle/>
            <a:p>
              <a:pPr algn="ctr" defTabSz="914400">
                <a:defRPr/>
              </a:pPr>
              <a:r>
                <a:rPr lang="en-US" sz="1600" b="1" spc="50" dirty="0" smtClean="0">
                  <a:ln w="13500">
                    <a:noFill/>
                    <a:prstDash val="solid"/>
                  </a:ln>
                  <a:solidFill>
                    <a:schemeClr val="tx1">
                      <a:lumMod val="75000"/>
                      <a:lumOff val="25000"/>
                    </a:schemeClr>
                  </a:solidFill>
                  <a:latin typeface="Arial" pitchFamily="34" charset="0"/>
                  <a:cs typeface="Arial" pitchFamily="34" charset="0"/>
                  <a:sym typeface="Times New Roman" pitchFamily="18" charset="0"/>
                </a:rPr>
                <a:t>Your Applications</a:t>
              </a:r>
              <a:endParaRPr lang="en-US" sz="1600" b="1" spc="50" dirty="0">
                <a:ln w="13500">
                  <a:noFill/>
                  <a:prstDash val="solid"/>
                </a:ln>
                <a:solidFill>
                  <a:schemeClr val="tx1">
                    <a:lumMod val="75000"/>
                    <a:lumOff val="25000"/>
                  </a:schemeClr>
                </a:solidFill>
                <a:latin typeface="Arial" pitchFamily="34" charset="0"/>
                <a:cs typeface="Arial" pitchFamily="34" charset="0"/>
                <a:sym typeface="Times New Roman" pitchFamily="18" charset="0"/>
              </a:endParaRPr>
            </a:p>
          </p:txBody>
        </p:sp>
        <p:grpSp>
          <p:nvGrpSpPr>
            <p:cNvPr id="9" name="Group 8"/>
            <p:cNvGrpSpPr/>
            <p:nvPr/>
          </p:nvGrpSpPr>
          <p:grpSpPr>
            <a:xfrm>
              <a:off x="288159" y="3078861"/>
              <a:ext cx="8540982" cy="1081286"/>
              <a:chOff x="371842" y="3987637"/>
              <a:chExt cx="8497837" cy="1446510"/>
            </a:xfrm>
          </p:grpSpPr>
          <p:sp>
            <p:nvSpPr>
              <p:cNvPr id="29" name="Rectangle 5"/>
              <p:cNvSpPr/>
              <p:nvPr/>
            </p:nvSpPr>
            <p:spPr bwMode="auto">
              <a:xfrm>
                <a:off x="371842" y="3996216"/>
                <a:ext cx="8497837" cy="1437931"/>
              </a:xfrm>
              <a:prstGeom prst="rect">
                <a:avLst/>
              </a:prstGeom>
              <a:solidFill>
                <a:srgbClr val="004B91">
                  <a:alpha val="8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30" name="TextBox 29"/>
              <p:cNvSpPr txBox="1"/>
              <p:nvPr/>
            </p:nvSpPr>
            <p:spPr>
              <a:xfrm>
                <a:off x="371842" y="3987637"/>
                <a:ext cx="1674332"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Foundation Services</a:t>
                </a:r>
              </a:p>
            </p:txBody>
          </p:sp>
          <p:sp>
            <p:nvSpPr>
              <p:cNvPr id="31" name="Rectangle 7"/>
              <p:cNvSpPr/>
              <p:nvPr/>
            </p:nvSpPr>
            <p:spPr bwMode="auto">
              <a:xfrm>
                <a:off x="503605" y="4341223"/>
                <a:ext cx="189996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Compute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EC2</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Auto Scale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2" name="Rectangle 7"/>
              <p:cNvSpPr/>
              <p:nvPr/>
            </p:nvSpPr>
            <p:spPr bwMode="auto">
              <a:xfrm>
                <a:off x="2547257" y="4341223"/>
                <a:ext cx="1980253"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Storage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S3</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EBS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StorageGateway</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3" name="Rectangle 7"/>
              <p:cNvSpPr/>
              <p:nvPr/>
            </p:nvSpPr>
            <p:spPr bwMode="auto">
              <a:xfrm>
                <a:off x="4661065" y="4341223"/>
                <a:ext cx="193512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Database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RDS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SimpleDB</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ElastiCache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DynamoDB</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4" name="Rectangle 7"/>
              <p:cNvSpPr/>
              <p:nvPr/>
            </p:nvSpPr>
            <p:spPr bwMode="auto">
              <a:xfrm>
                <a:off x="6727399" y="4341223"/>
                <a:ext cx="1960176"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400" b="1" dirty="0" smtClean="0">
                    <a:solidFill>
                      <a:schemeClr val="tx1">
                        <a:lumMod val="75000"/>
                        <a:lumOff val="25000"/>
                      </a:schemeClr>
                    </a:solidFill>
                    <a:latin typeface="Arial" pitchFamily="34" charset="0"/>
                    <a:cs typeface="Arial" pitchFamily="34" charset="0"/>
                    <a:sym typeface="Times New Roman" pitchFamily="18" charset="0"/>
                  </a:rPr>
                  <a:t>Networking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VPC</a:t>
                </a:r>
                <a:br>
                  <a:rPr lang="en-US" altLang="ja-JP" sz="900" dirty="0">
                    <a:solidFill>
                      <a:schemeClr val="tx1">
                        <a:lumMod val="75000"/>
                        <a:lumOff val="25000"/>
                      </a:schemeClr>
                    </a:solidFill>
                    <a:latin typeface="Arial" pitchFamily="34" charset="0"/>
                    <a:cs typeface="Arial" pitchFamily="34" charset="0"/>
                    <a:sym typeface="Times New Roman" pitchFamily="18" charset="0"/>
                  </a:rPr>
                </a:b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Load Balancing</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Route 53</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Direct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Connect</a:t>
                </a:r>
                <a:endParaRPr lang="en-US" altLang="ja-JP" sz="9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1" name="TextBox 10"/>
            <p:cNvSpPr txBox="1"/>
            <p:nvPr/>
          </p:nvSpPr>
          <p:spPr>
            <a:xfrm>
              <a:off x="283781" y="928218"/>
              <a:ext cx="2502608" cy="307777"/>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Management &amp; Administration</a:t>
              </a:r>
              <a:endParaRPr lang="en-US" sz="1400" dirty="0">
                <a:solidFill>
                  <a:schemeClr val="bg1"/>
                </a:solidFill>
              </a:endParaRPr>
            </a:p>
          </p:txBody>
        </p:sp>
        <p:grpSp>
          <p:nvGrpSpPr>
            <p:cNvPr id="12" name="Group 11"/>
            <p:cNvGrpSpPr/>
            <p:nvPr/>
          </p:nvGrpSpPr>
          <p:grpSpPr>
            <a:xfrm>
              <a:off x="288159" y="1995621"/>
              <a:ext cx="8540982" cy="1031828"/>
              <a:chOff x="371842" y="2633513"/>
              <a:chExt cx="8497837" cy="1380347"/>
            </a:xfrm>
          </p:grpSpPr>
          <p:sp>
            <p:nvSpPr>
              <p:cNvPr id="22" name="Rectangle 5"/>
              <p:cNvSpPr/>
              <p:nvPr/>
            </p:nvSpPr>
            <p:spPr bwMode="auto">
              <a:xfrm>
                <a:off x="371843" y="2633513"/>
                <a:ext cx="8497836" cy="1380347"/>
              </a:xfrm>
              <a:prstGeom prst="rect">
                <a:avLst/>
              </a:prstGeom>
              <a:solidFill>
                <a:srgbClr val="004B91">
                  <a:alpha val="6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3" name="TextBox 22"/>
              <p:cNvSpPr txBox="1"/>
              <p:nvPr/>
            </p:nvSpPr>
            <p:spPr>
              <a:xfrm>
                <a:off x="371842" y="2633800"/>
                <a:ext cx="2361736"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Application Platform Services</a:t>
                </a:r>
                <a:endParaRPr lang="en-US" sz="1400" dirty="0">
                  <a:solidFill>
                    <a:schemeClr val="bg1"/>
                  </a:solidFill>
                </a:endParaRPr>
              </a:p>
            </p:txBody>
          </p:sp>
          <p:sp>
            <p:nvSpPr>
              <p:cNvPr id="24" name="Rectangle 7"/>
              <p:cNvSpPr/>
              <p:nvPr/>
            </p:nvSpPr>
            <p:spPr bwMode="auto">
              <a:xfrm>
                <a:off x="499249" y="2989706"/>
                <a:ext cx="189996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Content Distribution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CloudFront</a:t>
                </a:r>
              </a:p>
            </p:txBody>
          </p:sp>
          <p:sp>
            <p:nvSpPr>
              <p:cNvPr id="25" name="Rectangle 7"/>
              <p:cNvSpPr/>
              <p:nvPr/>
            </p:nvSpPr>
            <p:spPr bwMode="auto">
              <a:xfrm>
                <a:off x="2542901" y="2989706"/>
                <a:ext cx="1980253"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Application Svcs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Simple Workflow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Service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CloudSearch</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SNS, SQS, SES</a:t>
                </a:r>
              </a:p>
            </p:txBody>
          </p:sp>
          <p:sp>
            <p:nvSpPr>
              <p:cNvPr id="26" name="Rectangle 7"/>
              <p:cNvSpPr/>
              <p:nvPr/>
            </p:nvSpPr>
            <p:spPr bwMode="auto">
              <a:xfrm>
                <a:off x="4656709" y="2989706"/>
                <a:ext cx="193512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Parallel Processing</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MapReduc</a:t>
                </a:r>
                <a:r>
                  <a:rPr lang="en-US" altLang="ja-JP" sz="900" dirty="0" smtClean="0">
                    <a:solidFill>
                      <a:schemeClr val="tx1"/>
                    </a:solidFill>
                    <a:latin typeface="Arial" pitchFamily="34" charset="0"/>
                    <a:cs typeface="Arial" pitchFamily="34" charset="0"/>
                    <a:sym typeface="Times New Roman" pitchFamily="18" charset="0"/>
                  </a:rPr>
                  <a:t>e</a:t>
                </a:r>
                <a:endParaRPr lang="en-US" altLang="ja-JP" sz="900" dirty="0">
                  <a:solidFill>
                    <a:schemeClr val="tx1"/>
                  </a:solidFill>
                  <a:latin typeface="Arial" pitchFamily="34" charset="0"/>
                  <a:cs typeface="Arial" pitchFamily="34" charset="0"/>
                  <a:sym typeface="Times New Roman" pitchFamily="18" charset="0"/>
                </a:endParaRPr>
              </a:p>
            </p:txBody>
          </p:sp>
          <p:sp>
            <p:nvSpPr>
              <p:cNvPr id="28" name="Rectangle 7"/>
              <p:cNvSpPr/>
              <p:nvPr/>
            </p:nvSpPr>
            <p:spPr bwMode="auto">
              <a:xfrm>
                <a:off x="6723043" y="2989706"/>
                <a:ext cx="1960138"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Libraries &amp; SDKs</a:t>
                </a:r>
              </a:p>
              <a:p>
                <a:pPr algn="ctr">
                  <a:defRPr/>
                </a:pPr>
                <a:r>
                  <a:rPr lang="en-US" sz="900" dirty="0">
                    <a:solidFill>
                      <a:schemeClr val="tx1">
                        <a:lumMod val="75000"/>
                        <a:lumOff val="25000"/>
                      </a:schemeClr>
                    </a:solidFill>
                    <a:latin typeface="Arial" pitchFamily="34" charset="0"/>
                    <a:cs typeface="Arial" pitchFamily="34" charset="0"/>
                    <a:sym typeface="Times New Roman" pitchFamily="18" charset="0"/>
                  </a:rPr>
                  <a:t>Java, </a:t>
                </a:r>
                <a:r>
                  <a:rPr lang="en-US" sz="900" dirty="0" smtClean="0">
                    <a:solidFill>
                      <a:schemeClr val="tx1">
                        <a:lumMod val="75000"/>
                        <a:lumOff val="25000"/>
                      </a:schemeClr>
                    </a:solidFill>
                    <a:latin typeface="Arial" pitchFamily="34" charset="0"/>
                    <a:cs typeface="Arial" pitchFamily="34" charset="0"/>
                    <a:sym typeface="Times New Roman" pitchFamily="18" charset="0"/>
                  </a:rPr>
                  <a:t>PHP, Python, </a:t>
                </a:r>
              </a:p>
              <a:p>
                <a:pPr algn="ctr">
                  <a:defRPr/>
                </a:pPr>
                <a:r>
                  <a:rPr lang="en-US" sz="900" dirty="0" smtClean="0">
                    <a:solidFill>
                      <a:schemeClr val="tx1">
                        <a:lumMod val="75000"/>
                        <a:lumOff val="25000"/>
                      </a:schemeClr>
                    </a:solidFill>
                    <a:latin typeface="Arial" pitchFamily="34" charset="0"/>
                    <a:cs typeface="Arial" pitchFamily="34" charset="0"/>
                    <a:sym typeface="Times New Roman" pitchFamily="18" charset="0"/>
                  </a:rPr>
                  <a:t>Ruby, .NET</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3" name="Rectangle 7"/>
            <p:cNvSpPr/>
            <p:nvPr/>
          </p:nvSpPr>
          <p:spPr bwMode="auto">
            <a:xfrm>
              <a:off x="411835" y="1195891"/>
              <a:ext cx="1909606"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Identity &amp; Access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IAM</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Identity Federation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Consolidated</a:t>
              </a:r>
              <a:r>
                <a:rPr lang="ja-JP" altLang="en-US" sz="900" dirty="0">
                  <a:solidFill>
                    <a:schemeClr val="tx1">
                      <a:lumMod val="75000"/>
                      <a:lumOff val="25000"/>
                    </a:schemeClr>
                  </a:solidFill>
                  <a:latin typeface="Arial" pitchFamily="34" charset="0"/>
                  <a:cs typeface="Arial" pitchFamily="34" charset="0"/>
                  <a:sym typeface="Times New Roman" pitchFamily="18" charset="0"/>
                </a:rPr>
                <a: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Billing</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4" name="Rectangle 7"/>
            <p:cNvSpPr/>
            <p:nvPr/>
          </p:nvSpPr>
          <p:spPr bwMode="auto">
            <a:xfrm>
              <a:off x="2465863" y="1195891"/>
              <a:ext cx="1990307"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Web </a:t>
              </a: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Interface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Management Console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5" name="Rectangle 7"/>
            <p:cNvSpPr/>
            <p:nvPr/>
          </p:nvSpPr>
          <p:spPr bwMode="auto">
            <a:xfrm>
              <a:off x="4590403" y="1195891"/>
              <a:ext cx="1944945"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Monitoring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CloudWatch </a:t>
              </a:r>
            </a:p>
          </p:txBody>
        </p:sp>
        <p:sp>
          <p:nvSpPr>
            <p:cNvPr id="16" name="Rectangle 7"/>
            <p:cNvSpPr/>
            <p:nvPr/>
          </p:nvSpPr>
          <p:spPr bwMode="auto">
            <a:xfrm>
              <a:off x="6667228" y="1195891"/>
              <a:ext cx="1978884"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100" b="1" dirty="0">
                  <a:solidFill>
                    <a:schemeClr val="tx1">
                      <a:lumMod val="75000"/>
                      <a:lumOff val="25000"/>
                    </a:schemeClr>
                  </a:solidFill>
                  <a:latin typeface="Arial" pitchFamily="34" charset="0"/>
                  <a:cs typeface="Arial" pitchFamily="34" charset="0"/>
                  <a:sym typeface="Times New Roman" pitchFamily="18" charset="0"/>
                </a:rPr>
                <a:t>Deployment &amp; </a:t>
              </a:r>
              <a:r>
                <a:rPr lang="en-US" altLang="ja-JP" sz="1100" b="1" dirty="0" smtClean="0">
                  <a:solidFill>
                    <a:schemeClr val="tx1">
                      <a:lumMod val="75000"/>
                      <a:lumOff val="25000"/>
                    </a:schemeClr>
                  </a:solidFill>
                  <a:latin typeface="Arial" pitchFamily="34" charset="0"/>
                  <a:cs typeface="Arial" pitchFamily="34" charset="0"/>
                  <a:sym typeface="Times New Roman" pitchFamily="18" charset="0"/>
                </a:rPr>
                <a:t>Automation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Elastic Beanstalk</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CloudFormation</a:t>
              </a:r>
            </a:p>
          </p:txBody>
        </p:sp>
        <p:sp>
          <p:nvSpPr>
            <p:cNvPr id="17" name="Rectangle 5"/>
            <p:cNvSpPr/>
            <p:nvPr/>
          </p:nvSpPr>
          <p:spPr bwMode="auto">
            <a:xfrm>
              <a:off x="292536" y="4225840"/>
              <a:ext cx="8551921" cy="807298"/>
            </a:xfrm>
            <a:prstGeom prst="rect">
              <a:avLst/>
            </a:prstGeom>
            <a:solidFill>
              <a:srgbClr val="004B91"/>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sz="1600" b="1" dirty="0">
                <a:solidFill>
                  <a:schemeClr val="tx1"/>
                </a:solidFill>
                <a:latin typeface="Arial" pitchFamily="34" charset="0"/>
                <a:cs typeface="Arial" pitchFamily="34" charset="0"/>
                <a:sym typeface="Times New Roman" pitchFamily="18" charset="0"/>
              </a:endParaRPr>
            </a:p>
          </p:txBody>
        </p:sp>
        <p:sp>
          <p:nvSpPr>
            <p:cNvPr id="18" name="TextBox 17"/>
            <p:cNvSpPr txBox="1"/>
            <p:nvPr/>
          </p:nvSpPr>
          <p:spPr>
            <a:xfrm>
              <a:off x="319227" y="4442374"/>
              <a:ext cx="3073197" cy="276081"/>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dirty="0" smtClean="0">
                  <a:solidFill>
                    <a:schemeClr val="bg1"/>
                  </a:solidFill>
                </a:rPr>
                <a:t>AWS Global Infrastructure</a:t>
              </a:r>
              <a:endParaRPr lang="en-US" dirty="0">
                <a:solidFill>
                  <a:schemeClr val="bg1"/>
                </a:solidFill>
              </a:endParaRPr>
            </a:p>
          </p:txBody>
        </p:sp>
        <p:sp>
          <p:nvSpPr>
            <p:cNvPr id="19" name="Rectangle 7"/>
            <p:cNvSpPr/>
            <p:nvPr/>
          </p:nvSpPr>
          <p:spPr bwMode="auto">
            <a:xfrm>
              <a:off x="3630262" y="4648574"/>
              <a:ext cx="2564291" cy="333965"/>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Regions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0" name="Rectangle 7"/>
            <p:cNvSpPr/>
            <p:nvPr/>
          </p:nvSpPr>
          <p:spPr bwMode="auto">
            <a:xfrm>
              <a:off x="3630262" y="4296856"/>
              <a:ext cx="2564291" cy="33263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Availability Zones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1" name="Rectangle 7"/>
            <p:cNvSpPr/>
            <p:nvPr/>
          </p:nvSpPr>
          <p:spPr bwMode="auto">
            <a:xfrm>
              <a:off x="6326567" y="4296856"/>
              <a:ext cx="2313370" cy="68568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Edge Locations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35" name="Rectangle 34"/>
          <p:cNvSpPr/>
          <p:nvPr/>
        </p:nvSpPr>
        <p:spPr>
          <a:xfrm>
            <a:off x="-159488" y="627322"/>
            <a:ext cx="9558669" cy="2499576"/>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699102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EC2 instances: Types</a:t>
            </a:r>
            <a:endParaRPr lang="en-IN" dirty="0"/>
          </a:p>
        </p:txBody>
      </p:sp>
      <p:sp>
        <p:nvSpPr>
          <p:cNvPr id="3" name="text 1"/>
          <p:cNvSpPr txBox="1"/>
          <p:nvPr/>
        </p:nvSpPr>
        <p:spPr>
          <a:xfrm>
            <a:off x="3146806" y="2391329"/>
            <a:ext cx="3498394" cy="1107996"/>
          </a:xfrm>
          <a:prstGeom prst="rect">
            <a:avLst/>
          </a:prstGeom>
        </p:spPr>
        <p:txBody>
          <a:bodyPr vert="horz" wrap="none" lIns="0" tIns="0" rIns="0" bIns="0" rtlCol="0">
            <a:spAutoFit/>
          </a:bodyPr>
          <a:lstStyle/>
          <a:p>
            <a:pPr marL="0">
              <a:lnSpc>
                <a:spcPct val="100000"/>
              </a:lnSpc>
            </a:pPr>
            <a:r>
              <a:rPr sz="7200" b="1" spc="10" dirty="0">
                <a:solidFill>
                  <a:schemeClr val="accent2">
                    <a:lumMod val="75000"/>
                  </a:schemeClr>
                </a:solidFill>
                <a:latin typeface="Arial"/>
                <a:cs typeface="Arial"/>
              </a:rPr>
              <a:t>c4.large</a:t>
            </a:r>
            <a:endParaRPr sz="7200">
              <a:solidFill>
                <a:schemeClr val="accent2">
                  <a:lumMod val="75000"/>
                </a:schemeClr>
              </a:solidFill>
              <a:latin typeface="Arial"/>
              <a:cs typeface="Arial"/>
            </a:endParaRPr>
          </a:p>
        </p:txBody>
      </p:sp>
      <p:pic>
        <p:nvPicPr>
          <p:cNvPr id="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0" y="3303461"/>
            <a:ext cx="678180" cy="327660"/>
          </a:xfrm>
          <a:prstGeom prst="rect">
            <a:avLst/>
          </a:prstGeom>
        </p:spPr>
      </p:pic>
      <p:pic>
        <p:nvPicPr>
          <p:cNvPr id="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631" y="3312605"/>
            <a:ext cx="592836" cy="256032"/>
          </a:xfrm>
          <a:prstGeom prst="rect">
            <a:avLst/>
          </a:prstGeom>
        </p:spPr>
      </p:pic>
      <p:sp>
        <p:nvSpPr>
          <p:cNvPr id="6" name="text 1"/>
          <p:cNvSpPr txBox="1"/>
          <p:nvPr/>
        </p:nvSpPr>
        <p:spPr>
          <a:xfrm>
            <a:off x="1267968" y="3680947"/>
            <a:ext cx="2921954" cy="464743"/>
          </a:xfrm>
          <a:prstGeom prst="rect">
            <a:avLst/>
          </a:prstGeom>
        </p:spPr>
        <p:txBody>
          <a:bodyPr vert="horz" wrap="none" lIns="0" tIns="0" rIns="0" bIns="0" rtlCol="0">
            <a:spAutoFit/>
          </a:bodyPr>
          <a:lstStyle/>
          <a:p>
            <a:pPr marL="0">
              <a:lnSpc>
                <a:spcPct val="100000"/>
              </a:lnSpc>
            </a:pPr>
            <a:r>
              <a:rPr sz="3020" b="1" spc="10" dirty="0">
                <a:solidFill>
                  <a:schemeClr val="accent2">
                    <a:lumMod val="75000"/>
                  </a:schemeClr>
                </a:solidFill>
                <a:latin typeface="Arial"/>
                <a:cs typeface="Arial"/>
              </a:rPr>
              <a:t>Instance  family</a:t>
            </a:r>
            <a:endParaRPr sz="3000">
              <a:solidFill>
                <a:schemeClr val="accent2">
                  <a:lumMod val="75000"/>
                </a:schemeClr>
              </a:solidFill>
              <a:latin typeface="Arial"/>
              <a:cs typeface="Arial"/>
            </a:endParaRPr>
          </a:p>
        </p:txBody>
      </p:sp>
      <p:pic>
        <p:nvPicPr>
          <p:cNvPr id="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832" y="2264093"/>
            <a:ext cx="679704" cy="329184"/>
          </a:xfrm>
          <a:prstGeom prst="rect">
            <a:avLst/>
          </a:prstGeom>
        </p:spPr>
      </p:pic>
      <p:pic>
        <p:nvPicPr>
          <p:cNvPr id="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504" y="2286953"/>
            <a:ext cx="594359" cy="256032"/>
          </a:xfrm>
          <a:prstGeom prst="rect">
            <a:avLst/>
          </a:prstGeom>
        </p:spPr>
      </p:pic>
      <p:sp>
        <p:nvSpPr>
          <p:cNvPr id="9" name="text 1"/>
          <p:cNvSpPr txBox="1"/>
          <p:nvPr/>
        </p:nvSpPr>
        <p:spPr>
          <a:xfrm>
            <a:off x="2151888" y="1657350"/>
            <a:ext cx="3789499" cy="464743"/>
          </a:xfrm>
          <a:prstGeom prst="rect">
            <a:avLst/>
          </a:prstGeom>
        </p:spPr>
        <p:txBody>
          <a:bodyPr vert="horz" wrap="none" lIns="0" tIns="0" rIns="0" bIns="0" rtlCol="0">
            <a:spAutoFit/>
          </a:bodyPr>
          <a:lstStyle/>
          <a:p>
            <a:pPr marL="0">
              <a:lnSpc>
                <a:spcPct val="100000"/>
              </a:lnSpc>
            </a:pPr>
            <a:r>
              <a:rPr sz="3020" b="1" spc="10" dirty="0">
                <a:solidFill>
                  <a:schemeClr val="accent2">
                    <a:lumMod val="75000"/>
                  </a:schemeClr>
                </a:solidFill>
                <a:latin typeface="Arial"/>
                <a:cs typeface="Arial"/>
              </a:rPr>
              <a:t>Instance  generation</a:t>
            </a:r>
            <a:endParaRPr sz="3000" dirty="0">
              <a:solidFill>
                <a:schemeClr val="accent2">
                  <a:lumMod val="75000"/>
                </a:schemeClr>
              </a:solidFill>
              <a:latin typeface="Arial"/>
              <a:cs typeface="Arial"/>
            </a:endParaRPr>
          </a:p>
        </p:txBody>
      </p:sp>
      <p:pic>
        <p:nvPicPr>
          <p:cNvPr id="10"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308" y="3303461"/>
            <a:ext cx="2200656" cy="379476"/>
          </a:xfrm>
          <a:prstGeom prst="rect">
            <a:avLst/>
          </a:prstGeom>
        </p:spPr>
      </p:pic>
      <p:pic>
        <p:nvPicPr>
          <p:cNvPr id="11"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1980" y="3312605"/>
            <a:ext cx="2115312" cy="307848"/>
          </a:xfrm>
          <a:prstGeom prst="rect">
            <a:avLst/>
          </a:prstGeom>
        </p:spPr>
      </p:pic>
      <p:sp>
        <p:nvSpPr>
          <p:cNvPr id="12" name="text 1"/>
          <p:cNvSpPr txBox="1"/>
          <p:nvPr/>
        </p:nvSpPr>
        <p:spPr>
          <a:xfrm>
            <a:off x="4904867" y="3680947"/>
            <a:ext cx="2533066" cy="464743"/>
          </a:xfrm>
          <a:prstGeom prst="rect">
            <a:avLst/>
          </a:prstGeom>
        </p:spPr>
        <p:txBody>
          <a:bodyPr vert="horz" wrap="none" lIns="0" tIns="0" rIns="0" bIns="0" rtlCol="0">
            <a:spAutoFit/>
          </a:bodyPr>
          <a:lstStyle/>
          <a:p>
            <a:pPr marL="0">
              <a:lnSpc>
                <a:spcPct val="100000"/>
              </a:lnSpc>
            </a:pPr>
            <a:r>
              <a:rPr sz="3020" b="1" spc="10" dirty="0">
                <a:solidFill>
                  <a:schemeClr val="accent2">
                    <a:lumMod val="75000"/>
                  </a:schemeClr>
                </a:solidFill>
                <a:latin typeface="Arial"/>
                <a:cs typeface="Arial"/>
              </a:rPr>
              <a:t>Instance  size</a:t>
            </a:r>
            <a:endParaRPr sz="3000">
              <a:solidFill>
                <a:schemeClr val="accent2">
                  <a:lumMod val="75000"/>
                </a:schemeClr>
              </a:solidFill>
              <a:latin typeface="Arial"/>
              <a:cs typeface="Arial"/>
            </a:endParaRPr>
          </a:p>
        </p:txBody>
      </p:sp>
    </p:spTree>
    <p:extLst>
      <p:ext uri="{BB962C8B-B14F-4D97-AF65-F5344CB8AC3E}">
        <p14:creationId xmlns:p14="http://schemas.microsoft.com/office/powerpoint/2010/main" val="10996910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pic>
        <p:nvPicPr>
          <p:cNvPr id="5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631" y="4669537"/>
            <a:ext cx="903165" cy="338352"/>
          </a:xfrm>
          <a:prstGeom prst="rect">
            <a:avLst/>
          </a:prstGeom>
        </p:spPr>
      </p:pic>
      <p:sp>
        <p:nvSpPr>
          <p:cNvPr id="2" name="text 1"/>
          <p:cNvSpPr txBox="1"/>
          <p:nvPr/>
        </p:nvSpPr>
        <p:spPr>
          <a:xfrm>
            <a:off x="108813" y="220559"/>
            <a:ext cx="4529734" cy="397045"/>
          </a:xfrm>
          <a:prstGeom prst="rect">
            <a:avLst/>
          </a:prstGeom>
        </p:spPr>
        <p:txBody>
          <a:bodyPr vert="horz" wrap="none" lIns="0" tIns="0" rIns="0" bIns="0" rtlCol="0">
            <a:spAutoFit/>
          </a:bodyPr>
          <a:lstStyle/>
          <a:p>
            <a:pPr marL="0">
              <a:lnSpc>
                <a:spcPct val="100000"/>
              </a:lnSpc>
            </a:pPr>
            <a:r>
              <a:rPr sz="2710" b="1" spc="10" dirty="0">
                <a:solidFill>
                  <a:srgbClr val="BABCBA"/>
                </a:solidFill>
                <a:latin typeface="Arial"/>
                <a:cs typeface="Arial"/>
              </a:rPr>
              <a:t>Performance  factors:  CPU</a:t>
            </a:r>
            <a:endParaRPr sz="2700" dirty="0">
              <a:latin typeface="Arial"/>
              <a:cs typeface="Arial"/>
            </a:endParaRPr>
          </a:p>
        </p:txBody>
      </p:sp>
      <p:pic>
        <p:nvPicPr>
          <p:cNvPr id="5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847344"/>
            <a:ext cx="2667000" cy="2667000"/>
          </a:xfrm>
          <a:prstGeom prst="rect">
            <a:avLst/>
          </a:prstGeom>
        </p:spPr>
      </p:pic>
      <p:pic>
        <p:nvPicPr>
          <p:cNvPr id="60"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2877312"/>
            <a:ext cx="1781556" cy="2008632"/>
          </a:xfrm>
          <a:prstGeom prst="rect">
            <a:avLst/>
          </a:prstGeom>
        </p:spPr>
      </p:pic>
      <p:sp>
        <p:nvSpPr>
          <p:cNvPr id="3" name="text 1"/>
          <p:cNvSpPr txBox="1"/>
          <p:nvPr/>
        </p:nvSpPr>
        <p:spPr>
          <a:xfrm>
            <a:off x="228600" y="996527"/>
            <a:ext cx="2965577" cy="170259"/>
          </a:xfrm>
          <a:prstGeom prst="rect">
            <a:avLst/>
          </a:prstGeom>
        </p:spPr>
        <p:txBody>
          <a:bodyPr vert="horz" wrap="none" lIns="0" tIns="0" rIns="0" bIns="0" rtlCol="0">
            <a:spAutoFit/>
          </a:bodyPr>
          <a:lstStyle/>
          <a:p>
            <a:pPr marL="0">
              <a:lnSpc>
                <a:spcPct val="100000"/>
              </a:lnSpc>
            </a:pPr>
            <a:r>
              <a:rPr sz="1140" b="1" spc="10" dirty="0">
                <a:solidFill>
                  <a:srgbClr val="DDDDDD"/>
                </a:solidFill>
                <a:latin typeface="Arial"/>
                <a:cs typeface="Arial"/>
              </a:rPr>
              <a:t>Intel  Xeon  E5-2670  (Sandy  Bridge)  CPUs</a:t>
            </a:r>
            <a:endParaRPr sz="1100" dirty="0">
              <a:latin typeface="Arial"/>
              <a:cs typeface="Arial"/>
            </a:endParaRPr>
          </a:p>
        </p:txBody>
      </p:sp>
      <p:sp>
        <p:nvSpPr>
          <p:cNvPr id="4" name="text 1"/>
          <p:cNvSpPr txBox="1"/>
          <p:nvPr/>
        </p:nvSpPr>
        <p:spPr>
          <a:xfrm>
            <a:off x="228600" y="1255649"/>
            <a:ext cx="95707" cy="169926"/>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5" name="text 1"/>
          <p:cNvSpPr txBox="1"/>
          <p:nvPr/>
        </p:nvSpPr>
        <p:spPr>
          <a:xfrm>
            <a:off x="571500" y="1255607"/>
            <a:ext cx="657301"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Available</a:t>
            </a:r>
            <a:endParaRPr sz="1200">
              <a:latin typeface="Arial"/>
              <a:cs typeface="Arial"/>
            </a:endParaRPr>
          </a:p>
        </p:txBody>
      </p:sp>
      <p:sp>
        <p:nvSpPr>
          <p:cNvPr id="6" name="text 1"/>
          <p:cNvSpPr txBox="1"/>
          <p:nvPr/>
        </p:nvSpPr>
        <p:spPr>
          <a:xfrm>
            <a:off x="1225600" y="1255607"/>
            <a:ext cx="465124" cy="170259"/>
          </a:xfrm>
          <a:prstGeom prst="rect">
            <a:avLst/>
          </a:prstGeom>
        </p:spPr>
        <p:txBody>
          <a:bodyPr vert="horz" wrap="none" lIns="0" tIns="0" rIns="0" bIns="0" rtlCol="0">
            <a:spAutoFit/>
          </a:bodyPr>
          <a:lstStyle/>
          <a:p>
            <a:pPr marL="0">
              <a:lnSpc>
                <a:spcPct val="100000"/>
              </a:lnSpc>
            </a:pPr>
            <a:r>
              <a:rPr sz="1140" spc="10" dirty="0">
                <a:solidFill>
                  <a:srgbClr val="DDDDDD"/>
                </a:solidFill>
                <a:latin typeface="Arial"/>
                <a:cs typeface="Arial"/>
              </a:rPr>
              <a:t>on  M3</a:t>
            </a:r>
            <a:endParaRPr sz="1100">
              <a:latin typeface="Arial"/>
              <a:cs typeface="Arial"/>
            </a:endParaRPr>
          </a:p>
        </p:txBody>
      </p:sp>
      <p:sp>
        <p:nvSpPr>
          <p:cNvPr id="7" name="text 1"/>
          <p:cNvSpPr txBox="1"/>
          <p:nvPr/>
        </p:nvSpPr>
        <p:spPr>
          <a:xfrm>
            <a:off x="1649222" y="1255607"/>
            <a:ext cx="85344"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8" name="text 1"/>
          <p:cNvSpPr txBox="1"/>
          <p:nvPr/>
        </p:nvSpPr>
        <p:spPr>
          <a:xfrm>
            <a:off x="1734566" y="1255607"/>
            <a:ext cx="389382"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CC2,</a:t>
            </a:r>
            <a:endParaRPr sz="1200">
              <a:latin typeface="Arial"/>
              <a:cs typeface="Arial"/>
            </a:endParaRPr>
          </a:p>
        </p:txBody>
      </p:sp>
      <p:sp>
        <p:nvSpPr>
          <p:cNvPr id="9" name="text 1"/>
          <p:cNvSpPr txBox="1"/>
          <p:nvPr/>
        </p:nvSpPr>
        <p:spPr>
          <a:xfrm>
            <a:off x="2123033" y="1255607"/>
            <a:ext cx="389381"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CR1,</a:t>
            </a:r>
            <a:endParaRPr sz="1200">
              <a:latin typeface="Arial"/>
              <a:cs typeface="Arial"/>
            </a:endParaRPr>
          </a:p>
        </p:txBody>
      </p:sp>
      <p:sp>
        <p:nvSpPr>
          <p:cNvPr id="10" name="text 1"/>
          <p:cNvSpPr txBox="1"/>
          <p:nvPr/>
        </p:nvSpPr>
        <p:spPr>
          <a:xfrm>
            <a:off x="2511500" y="1255607"/>
            <a:ext cx="541629" cy="170259"/>
          </a:xfrm>
          <a:prstGeom prst="rect">
            <a:avLst/>
          </a:prstGeom>
        </p:spPr>
        <p:txBody>
          <a:bodyPr vert="horz" wrap="none" lIns="0" tIns="0" rIns="0" bIns="0" rtlCol="0">
            <a:spAutoFit/>
          </a:bodyPr>
          <a:lstStyle/>
          <a:p>
            <a:pPr marL="0">
              <a:lnSpc>
                <a:spcPct val="100000"/>
              </a:lnSpc>
            </a:pPr>
            <a:r>
              <a:rPr sz="1140" spc="10" dirty="0">
                <a:solidFill>
                  <a:srgbClr val="DDDDDD"/>
                </a:solidFill>
                <a:latin typeface="Arial"/>
                <a:cs typeface="Arial"/>
              </a:rPr>
              <a:t>and  G2</a:t>
            </a:r>
            <a:endParaRPr sz="1100">
              <a:latin typeface="Arial"/>
              <a:cs typeface="Arial"/>
            </a:endParaRPr>
          </a:p>
        </p:txBody>
      </p:sp>
      <p:sp>
        <p:nvSpPr>
          <p:cNvPr id="11" name="text 1"/>
          <p:cNvSpPr txBox="1"/>
          <p:nvPr/>
        </p:nvSpPr>
        <p:spPr>
          <a:xfrm>
            <a:off x="3053207" y="1255607"/>
            <a:ext cx="611734"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instance</a:t>
            </a:r>
            <a:endParaRPr sz="1200">
              <a:latin typeface="Arial"/>
              <a:cs typeface="Arial"/>
            </a:endParaRPr>
          </a:p>
        </p:txBody>
      </p:sp>
      <p:sp>
        <p:nvSpPr>
          <p:cNvPr id="12" name="text 1"/>
          <p:cNvSpPr txBox="1"/>
          <p:nvPr/>
        </p:nvSpPr>
        <p:spPr>
          <a:xfrm>
            <a:off x="3661283" y="1255607"/>
            <a:ext cx="406298"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types</a:t>
            </a:r>
            <a:endParaRPr sz="1200">
              <a:latin typeface="Arial"/>
              <a:cs typeface="Arial"/>
            </a:endParaRPr>
          </a:p>
        </p:txBody>
      </p:sp>
      <p:sp>
        <p:nvSpPr>
          <p:cNvPr id="13" name="text 1"/>
          <p:cNvSpPr txBox="1"/>
          <p:nvPr/>
        </p:nvSpPr>
        <p:spPr>
          <a:xfrm>
            <a:off x="228600" y="1697821"/>
            <a:ext cx="2930525" cy="170259"/>
          </a:xfrm>
          <a:prstGeom prst="rect">
            <a:avLst/>
          </a:prstGeom>
        </p:spPr>
        <p:txBody>
          <a:bodyPr vert="horz" wrap="none" lIns="0" tIns="0" rIns="0" bIns="0" rtlCol="0">
            <a:spAutoFit/>
          </a:bodyPr>
          <a:lstStyle/>
          <a:p>
            <a:pPr marL="0">
              <a:lnSpc>
                <a:spcPct val="100000"/>
              </a:lnSpc>
            </a:pPr>
            <a:r>
              <a:rPr sz="1140" b="1" spc="10" dirty="0">
                <a:solidFill>
                  <a:srgbClr val="DDDDDD"/>
                </a:solidFill>
                <a:latin typeface="Arial"/>
                <a:cs typeface="Arial"/>
              </a:rPr>
              <a:t>Intel  Xeon  E5-2680  v2 (Ivy  Bridge)  CPUs</a:t>
            </a:r>
            <a:endParaRPr sz="1100">
              <a:latin typeface="Arial"/>
              <a:cs typeface="Arial"/>
            </a:endParaRPr>
          </a:p>
        </p:txBody>
      </p:sp>
      <p:sp>
        <p:nvSpPr>
          <p:cNvPr id="14" name="text 1"/>
          <p:cNvSpPr txBox="1"/>
          <p:nvPr/>
        </p:nvSpPr>
        <p:spPr>
          <a:xfrm>
            <a:off x="228600" y="1956943"/>
            <a:ext cx="95707" cy="169926"/>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15" name="text 1"/>
          <p:cNvSpPr txBox="1"/>
          <p:nvPr/>
        </p:nvSpPr>
        <p:spPr>
          <a:xfrm>
            <a:off x="571500" y="1956901"/>
            <a:ext cx="2901848" cy="170259"/>
          </a:xfrm>
          <a:prstGeom prst="rect">
            <a:avLst/>
          </a:prstGeom>
        </p:spPr>
        <p:txBody>
          <a:bodyPr vert="horz" wrap="none" lIns="0" tIns="0" rIns="0" bIns="0" rtlCol="0">
            <a:spAutoFit/>
          </a:bodyPr>
          <a:lstStyle/>
          <a:p>
            <a:pPr marL="0">
              <a:lnSpc>
                <a:spcPct val="100000"/>
              </a:lnSpc>
            </a:pPr>
            <a:r>
              <a:rPr sz="1110" spc="10" dirty="0">
                <a:solidFill>
                  <a:srgbClr val="DDDDDD"/>
                </a:solidFill>
                <a:latin typeface="Arial"/>
                <a:cs typeface="Arial"/>
              </a:rPr>
              <a:t>Available  on  C3,  R3,  and  I2  instance  types</a:t>
            </a:r>
            <a:endParaRPr sz="1100" dirty="0">
              <a:latin typeface="Arial"/>
              <a:cs typeface="Arial"/>
            </a:endParaRPr>
          </a:p>
        </p:txBody>
      </p:sp>
      <p:sp>
        <p:nvSpPr>
          <p:cNvPr id="16" name="text 1"/>
          <p:cNvSpPr txBox="1"/>
          <p:nvPr/>
        </p:nvSpPr>
        <p:spPr>
          <a:xfrm>
            <a:off x="228600" y="2216023"/>
            <a:ext cx="95707" cy="169926"/>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17" name="text 1"/>
          <p:cNvSpPr txBox="1"/>
          <p:nvPr/>
        </p:nvSpPr>
        <p:spPr>
          <a:xfrm>
            <a:off x="571500" y="2215981"/>
            <a:ext cx="3033064" cy="170259"/>
          </a:xfrm>
          <a:prstGeom prst="rect">
            <a:avLst/>
          </a:prstGeom>
        </p:spPr>
        <p:txBody>
          <a:bodyPr vert="horz" wrap="none" lIns="0" tIns="0" rIns="0" bIns="0" rtlCol="0">
            <a:spAutoFit/>
          </a:bodyPr>
          <a:lstStyle/>
          <a:p>
            <a:pPr marL="0">
              <a:lnSpc>
                <a:spcPct val="100000"/>
              </a:lnSpc>
            </a:pPr>
            <a:r>
              <a:rPr sz="1079" spc="10" dirty="0">
                <a:solidFill>
                  <a:srgbClr val="DDDDDD"/>
                </a:solidFill>
                <a:latin typeface="Arial"/>
                <a:cs typeface="Arial"/>
              </a:rPr>
              <a:t>2.8  GHz  in  C3,  Turbo  enabled  up  to  3.6  GHz</a:t>
            </a:r>
            <a:endParaRPr sz="1000">
              <a:latin typeface="Arial"/>
              <a:cs typeface="Arial"/>
            </a:endParaRPr>
          </a:p>
        </p:txBody>
      </p:sp>
      <p:sp>
        <p:nvSpPr>
          <p:cNvPr id="18" name="text 1"/>
          <p:cNvSpPr txBox="1"/>
          <p:nvPr/>
        </p:nvSpPr>
        <p:spPr>
          <a:xfrm>
            <a:off x="228600" y="2475484"/>
            <a:ext cx="95707" cy="169926"/>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19" name="text 1"/>
          <p:cNvSpPr txBox="1"/>
          <p:nvPr/>
        </p:nvSpPr>
        <p:spPr>
          <a:xfrm>
            <a:off x="571500" y="2475442"/>
            <a:ext cx="2559558" cy="170259"/>
          </a:xfrm>
          <a:prstGeom prst="rect">
            <a:avLst/>
          </a:prstGeom>
        </p:spPr>
        <p:txBody>
          <a:bodyPr vert="horz" wrap="none" lIns="0" tIns="0" rIns="0" bIns="0" rtlCol="0">
            <a:spAutoFit/>
          </a:bodyPr>
          <a:lstStyle/>
          <a:p>
            <a:pPr marL="0">
              <a:lnSpc>
                <a:spcPct val="100000"/>
              </a:lnSpc>
            </a:pPr>
            <a:r>
              <a:rPr sz="1140" spc="10" dirty="0">
                <a:solidFill>
                  <a:srgbClr val="DDDDDD"/>
                </a:solidFill>
                <a:latin typeface="Arial"/>
                <a:cs typeface="Arial"/>
              </a:rPr>
              <a:t>Supports  Enhanced  Advanced  Vector</a:t>
            </a:r>
            <a:endParaRPr sz="1100" dirty="0">
              <a:latin typeface="Arial"/>
              <a:cs typeface="Arial"/>
            </a:endParaRPr>
          </a:p>
        </p:txBody>
      </p:sp>
      <p:sp>
        <p:nvSpPr>
          <p:cNvPr id="20" name="text 1"/>
          <p:cNvSpPr txBox="1"/>
          <p:nvPr/>
        </p:nvSpPr>
        <p:spPr>
          <a:xfrm>
            <a:off x="3129381" y="2475442"/>
            <a:ext cx="788517"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Extensions</a:t>
            </a:r>
            <a:endParaRPr sz="1200">
              <a:latin typeface="Arial"/>
              <a:cs typeface="Arial"/>
            </a:endParaRPr>
          </a:p>
        </p:txBody>
      </p:sp>
      <p:sp>
        <p:nvSpPr>
          <p:cNvPr id="21" name="text 1"/>
          <p:cNvSpPr txBox="1"/>
          <p:nvPr/>
        </p:nvSpPr>
        <p:spPr>
          <a:xfrm>
            <a:off x="3913631" y="2475442"/>
            <a:ext cx="437387"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(AVX)</a:t>
            </a:r>
            <a:endParaRPr sz="1200">
              <a:latin typeface="Arial"/>
              <a:cs typeface="Arial"/>
            </a:endParaRPr>
          </a:p>
        </p:txBody>
      </p:sp>
      <p:sp>
        <p:nvSpPr>
          <p:cNvPr id="22" name="text 1"/>
          <p:cNvSpPr txBox="1"/>
          <p:nvPr/>
        </p:nvSpPr>
        <p:spPr>
          <a:xfrm>
            <a:off x="4352238" y="2475442"/>
            <a:ext cx="814578"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instructions</a:t>
            </a:r>
            <a:endParaRPr sz="1200">
              <a:latin typeface="Arial"/>
              <a:cs typeface="Arial"/>
            </a:endParaRPr>
          </a:p>
        </p:txBody>
      </p:sp>
      <p:sp>
        <p:nvSpPr>
          <p:cNvPr id="23" name="text 1"/>
          <p:cNvSpPr txBox="1"/>
          <p:nvPr/>
        </p:nvSpPr>
        <p:spPr>
          <a:xfrm>
            <a:off x="228600" y="2917402"/>
            <a:ext cx="3310001" cy="170259"/>
          </a:xfrm>
          <a:prstGeom prst="rect">
            <a:avLst/>
          </a:prstGeom>
        </p:spPr>
        <p:txBody>
          <a:bodyPr vert="horz" wrap="none" lIns="0" tIns="0" rIns="0" bIns="0" rtlCol="0">
            <a:spAutoFit/>
          </a:bodyPr>
          <a:lstStyle/>
          <a:p>
            <a:pPr marL="0">
              <a:lnSpc>
                <a:spcPct val="100000"/>
              </a:lnSpc>
            </a:pPr>
            <a:r>
              <a:rPr sz="1079" b="1" spc="10" dirty="0">
                <a:solidFill>
                  <a:srgbClr val="DDDDDD"/>
                </a:solidFill>
                <a:latin typeface="Arial"/>
                <a:cs typeface="Arial"/>
              </a:rPr>
              <a:t>Intel  Xeon  E5-2666  v3  (Haswell  –  AVX2)  CPUs</a:t>
            </a:r>
            <a:endParaRPr sz="1000">
              <a:latin typeface="Arial"/>
              <a:cs typeface="Arial"/>
            </a:endParaRPr>
          </a:p>
        </p:txBody>
      </p:sp>
      <p:sp>
        <p:nvSpPr>
          <p:cNvPr id="24" name="text 1"/>
          <p:cNvSpPr txBox="1"/>
          <p:nvPr/>
        </p:nvSpPr>
        <p:spPr>
          <a:xfrm>
            <a:off x="228600" y="3176524"/>
            <a:ext cx="95707" cy="169926"/>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25" name="text 1"/>
          <p:cNvSpPr txBox="1"/>
          <p:nvPr/>
        </p:nvSpPr>
        <p:spPr>
          <a:xfrm>
            <a:off x="571500" y="3176482"/>
            <a:ext cx="657301"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Available</a:t>
            </a:r>
            <a:endParaRPr sz="1200">
              <a:latin typeface="Arial"/>
              <a:cs typeface="Arial"/>
            </a:endParaRPr>
          </a:p>
        </p:txBody>
      </p:sp>
      <p:sp>
        <p:nvSpPr>
          <p:cNvPr id="26" name="text 1"/>
          <p:cNvSpPr txBox="1"/>
          <p:nvPr/>
        </p:nvSpPr>
        <p:spPr>
          <a:xfrm>
            <a:off x="1225600" y="3176482"/>
            <a:ext cx="448665" cy="170259"/>
          </a:xfrm>
          <a:prstGeom prst="rect">
            <a:avLst/>
          </a:prstGeom>
        </p:spPr>
        <p:txBody>
          <a:bodyPr vert="horz" wrap="none" lIns="0" tIns="0" rIns="0" bIns="0" rtlCol="0">
            <a:spAutoFit/>
          </a:bodyPr>
          <a:lstStyle/>
          <a:p>
            <a:pPr marL="0">
              <a:lnSpc>
                <a:spcPct val="100000"/>
              </a:lnSpc>
            </a:pPr>
            <a:r>
              <a:rPr sz="1170" spc="10" dirty="0">
                <a:solidFill>
                  <a:srgbClr val="DDDDDD"/>
                </a:solidFill>
                <a:latin typeface="Arial"/>
                <a:cs typeface="Arial"/>
              </a:rPr>
              <a:t>on  C4</a:t>
            </a:r>
            <a:endParaRPr sz="1100">
              <a:latin typeface="Arial"/>
              <a:cs typeface="Arial"/>
            </a:endParaRPr>
          </a:p>
        </p:txBody>
      </p:sp>
      <p:sp>
        <p:nvSpPr>
          <p:cNvPr id="27" name="text 1"/>
          <p:cNvSpPr txBox="1"/>
          <p:nvPr/>
        </p:nvSpPr>
        <p:spPr>
          <a:xfrm>
            <a:off x="1673606" y="3176482"/>
            <a:ext cx="1013764" cy="170259"/>
          </a:xfrm>
          <a:prstGeom prst="rect">
            <a:avLst/>
          </a:prstGeom>
        </p:spPr>
        <p:txBody>
          <a:bodyPr vert="horz" wrap="none" lIns="0" tIns="0" rIns="0" bIns="0" rtlCol="0">
            <a:spAutoFit/>
          </a:bodyPr>
          <a:lstStyle/>
          <a:p>
            <a:pPr marL="0">
              <a:lnSpc>
                <a:spcPct val="100000"/>
              </a:lnSpc>
            </a:pPr>
            <a:r>
              <a:rPr sz="1140" spc="10" dirty="0">
                <a:solidFill>
                  <a:srgbClr val="DDDDDD"/>
                </a:solidFill>
                <a:latin typeface="Arial"/>
                <a:cs typeface="Arial"/>
              </a:rPr>
              <a:t>instance  types</a:t>
            </a:r>
            <a:endParaRPr sz="1100">
              <a:latin typeface="Arial"/>
              <a:cs typeface="Arial"/>
            </a:endParaRPr>
          </a:p>
        </p:txBody>
      </p:sp>
      <p:sp>
        <p:nvSpPr>
          <p:cNvPr id="28" name="text 1"/>
          <p:cNvSpPr txBox="1"/>
          <p:nvPr/>
        </p:nvSpPr>
        <p:spPr>
          <a:xfrm>
            <a:off x="228600" y="3435858"/>
            <a:ext cx="95707" cy="169926"/>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29" name="text 1"/>
          <p:cNvSpPr txBox="1"/>
          <p:nvPr/>
        </p:nvSpPr>
        <p:spPr>
          <a:xfrm>
            <a:off x="571500" y="3435816"/>
            <a:ext cx="599846"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2.9  GHz</a:t>
            </a:r>
            <a:endParaRPr sz="1200">
              <a:latin typeface="Arial"/>
              <a:cs typeface="Arial"/>
            </a:endParaRPr>
          </a:p>
        </p:txBody>
      </p:sp>
      <p:sp>
        <p:nvSpPr>
          <p:cNvPr id="30" name="text 1"/>
          <p:cNvSpPr txBox="1"/>
          <p:nvPr/>
        </p:nvSpPr>
        <p:spPr>
          <a:xfrm>
            <a:off x="1173784" y="3435816"/>
            <a:ext cx="160934"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in</a:t>
            </a:r>
            <a:endParaRPr sz="1200">
              <a:latin typeface="Arial"/>
              <a:cs typeface="Arial"/>
            </a:endParaRPr>
          </a:p>
        </p:txBody>
      </p:sp>
      <p:sp>
        <p:nvSpPr>
          <p:cNvPr id="31" name="text 1"/>
          <p:cNvSpPr txBox="1"/>
          <p:nvPr/>
        </p:nvSpPr>
        <p:spPr>
          <a:xfrm>
            <a:off x="1333754" y="3435816"/>
            <a:ext cx="279958"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C4,</a:t>
            </a:r>
            <a:endParaRPr sz="1200">
              <a:latin typeface="Arial"/>
              <a:cs typeface="Arial"/>
            </a:endParaRPr>
          </a:p>
        </p:txBody>
      </p:sp>
      <p:sp>
        <p:nvSpPr>
          <p:cNvPr id="32" name="text 1"/>
          <p:cNvSpPr txBox="1"/>
          <p:nvPr/>
        </p:nvSpPr>
        <p:spPr>
          <a:xfrm>
            <a:off x="1611122" y="3435816"/>
            <a:ext cx="1394155" cy="170259"/>
          </a:xfrm>
          <a:prstGeom prst="rect">
            <a:avLst/>
          </a:prstGeom>
        </p:spPr>
        <p:txBody>
          <a:bodyPr vert="horz" wrap="none" lIns="0" tIns="0" rIns="0" bIns="0" rtlCol="0">
            <a:spAutoFit/>
          </a:bodyPr>
          <a:lstStyle/>
          <a:p>
            <a:pPr marL="0">
              <a:lnSpc>
                <a:spcPct val="100000"/>
              </a:lnSpc>
            </a:pPr>
            <a:r>
              <a:rPr sz="1140" spc="10" dirty="0">
                <a:solidFill>
                  <a:srgbClr val="DDDDDD"/>
                </a:solidFill>
                <a:latin typeface="Arial"/>
                <a:cs typeface="Arial"/>
              </a:rPr>
              <a:t>Turbo  enabled  up  to</a:t>
            </a:r>
            <a:endParaRPr sz="1100">
              <a:latin typeface="Arial"/>
              <a:cs typeface="Arial"/>
            </a:endParaRPr>
          </a:p>
        </p:txBody>
      </p:sp>
      <p:sp>
        <p:nvSpPr>
          <p:cNvPr id="33" name="text 1"/>
          <p:cNvSpPr txBox="1"/>
          <p:nvPr/>
        </p:nvSpPr>
        <p:spPr>
          <a:xfrm>
            <a:off x="3007487" y="3435816"/>
            <a:ext cx="598322"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3.5  GHz</a:t>
            </a:r>
            <a:endParaRPr sz="1200">
              <a:latin typeface="Arial"/>
              <a:cs typeface="Arial"/>
            </a:endParaRPr>
          </a:p>
        </p:txBody>
      </p:sp>
      <p:sp>
        <p:nvSpPr>
          <p:cNvPr id="34" name="text 1"/>
          <p:cNvSpPr txBox="1"/>
          <p:nvPr/>
        </p:nvSpPr>
        <p:spPr>
          <a:xfrm>
            <a:off x="3607943" y="3435816"/>
            <a:ext cx="362255"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(with</a:t>
            </a:r>
            <a:endParaRPr sz="1200">
              <a:latin typeface="Arial"/>
              <a:cs typeface="Arial"/>
            </a:endParaRPr>
          </a:p>
        </p:txBody>
      </p:sp>
      <p:sp>
        <p:nvSpPr>
          <p:cNvPr id="35" name="text 1"/>
          <p:cNvSpPr txBox="1"/>
          <p:nvPr/>
        </p:nvSpPr>
        <p:spPr>
          <a:xfrm>
            <a:off x="3972178" y="3435816"/>
            <a:ext cx="331927"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Intel</a:t>
            </a:r>
            <a:endParaRPr sz="1200">
              <a:latin typeface="Arial"/>
              <a:cs typeface="Arial"/>
            </a:endParaRPr>
          </a:p>
        </p:txBody>
      </p:sp>
      <p:sp>
        <p:nvSpPr>
          <p:cNvPr id="36" name="text 1"/>
          <p:cNvSpPr txBox="1"/>
          <p:nvPr/>
        </p:nvSpPr>
        <p:spPr>
          <a:xfrm>
            <a:off x="4299534" y="3435816"/>
            <a:ext cx="918057"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Turbo  Boost)</a:t>
            </a:r>
            <a:endParaRPr sz="1200">
              <a:latin typeface="Arial"/>
              <a:cs typeface="Arial"/>
            </a:endParaRPr>
          </a:p>
        </p:txBody>
      </p:sp>
      <p:sp>
        <p:nvSpPr>
          <p:cNvPr id="37" name="text 1"/>
          <p:cNvSpPr txBox="1"/>
          <p:nvPr/>
        </p:nvSpPr>
        <p:spPr>
          <a:xfrm>
            <a:off x="228600" y="3694938"/>
            <a:ext cx="95707" cy="169926"/>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38" name="text 1"/>
          <p:cNvSpPr txBox="1"/>
          <p:nvPr/>
        </p:nvSpPr>
        <p:spPr>
          <a:xfrm>
            <a:off x="571500" y="3694896"/>
            <a:ext cx="653034"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Supports</a:t>
            </a:r>
            <a:endParaRPr sz="1200">
              <a:latin typeface="Arial"/>
              <a:cs typeface="Arial"/>
            </a:endParaRPr>
          </a:p>
        </p:txBody>
      </p:sp>
      <p:sp>
        <p:nvSpPr>
          <p:cNvPr id="39" name="text 1"/>
          <p:cNvSpPr txBox="1"/>
          <p:nvPr/>
        </p:nvSpPr>
        <p:spPr>
          <a:xfrm>
            <a:off x="1222552" y="3694896"/>
            <a:ext cx="299008"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256</a:t>
            </a:r>
            <a:endParaRPr sz="1200">
              <a:latin typeface="Arial"/>
              <a:cs typeface="Arial"/>
            </a:endParaRPr>
          </a:p>
        </p:txBody>
      </p:sp>
      <p:sp>
        <p:nvSpPr>
          <p:cNvPr id="40" name="text 1"/>
          <p:cNvSpPr txBox="1"/>
          <p:nvPr/>
        </p:nvSpPr>
        <p:spPr>
          <a:xfrm>
            <a:off x="1478534" y="3694896"/>
            <a:ext cx="93116"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41" name="text 1"/>
          <p:cNvSpPr txBox="1"/>
          <p:nvPr/>
        </p:nvSpPr>
        <p:spPr>
          <a:xfrm>
            <a:off x="1528826" y="3694896"/>
            <a:ext cx="203758"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bit</a:t>
            </a:r>
            <a:endParaRPr sz="1200">
              <a:latin typeface="Arial"/>
              <a:cs typeface="Arial"/>
            </a:endParaRPr>
          </a:p>
        </p:txBody>
      </p:sp>
      <p:sp>
        <p:nvSpPr>
          <p:cNvPr id="42" name="text 1"/>
          <p:cNvSpPr txBox="1"/>
          <p:nvPr/>
        </p:nvSpPr>
        <p:spPr>
          <a:xfrm>
            <a:off x="1728317" y="3694896"/>
            <a:ext cx="508710"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integer</a:t>
            </a:r>
            <a:endParaRPr sz="1200">
              <a:latin typeface="Arial"/>
              <a:cs typeface="Arial"/>
            </a:endParaRPr>
          </a:p>
        </p:txBody>
      </p:sp>
      <p:sp>
        <p:nvSpPr>
          <p:cNvPr id="43" name="text 1"/>
          <p:cNvSpPr txBox="1"/>
          <p:nvPr/>
        </p:nvSpPr>
        <p:spPr>
          <a:xfrm>
            <a:off x="571500" y="3694896"/>
            <a:ext cx="3565347" cy="353139"/>
          </a:xfrm>
          <a:prstGeom prst="rect">
            <a:avLst/>
          </a:prstGeom>
        </p:spPr>
        <p:txBody>
          <a:bodyPr vert="horz" wrap="none" lIns="0" tIns="0" rIns="0" bIns="0" rtlCol="0">
            <a:spAutoFit/>
          </a:bodyPr>
          <a:lstStyle/>
          <a:p>
            <a:pPr marL="1663851">
              <a:lnSpc>
                <a:spcPct val="100000"/>
              </a:lnSpc>
            </a:pPr>
            <a:r>
              <a:rPr sz="1140" spc="10" dirty="0">
                <a:solidFill>
                  <a:srgbClr val="DDDDDD"/>
                </a:solidFill>
                <a:latin typeface="Arial"/>
                <a:cs typeface="Arial"/>
              </a:rPr>
              <a:t>vectors  and  can  process  32</a:t>
            </a:r>
            <a:endParaRPr sz="1100">
              <a:latin typeface="Arial"/>
              <a:cs typeface="Arial"/>
            </a:endParaRPr>
          </a:p>
          <a:p>
            <a:pPr marL="0">
              <a:lnSpc>
                <a:spcPct val="100000"/>
              </a:lnSpc>
            </a:pPr>
            <a:r>
              <a:rPr sz="1140" spc="10" dirty="0">
                <a:solidFill>
                  <a:srgbClr val="DDDDDD"/>
                </a:solidFill>
                <a:latin typeface="Arial"/>
                <a:cs typeface="Arial"/>
              </a:rPr>
              <a:t>double-precision  floating-point  operations  per  cycle</a:t>
            </a:r>
            <a:endParaRPr sz="1100">
              <a:latin typeface="Arial"/>
              <a:cs typeface="Arial"/>
            </a:endParaRPr>
          </a:p>
        </p:txBody>
      </p:sp>
      <p:sp>
        <p:nvSpPr>
          <p:cNvPr id="44" name="text 1"/>
          <p:cNvSpPr txBox="1"/>
          <p:nvPr/>
        </p:nvSpPr>
        <p:spPr>
          <a:xfrm>
            <a:off x="4138295" y="3694896"/>
            <a:ext cx="439826"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single</a:t>
            </a:r>
            <a:endParaRPr sz="1200">
              <a:latin typeface="Arial"/>
              <a:cs typeface="Arial"/>
            </a:endParaRPr>
          </a:p>
        </p:txBody>
      </p:sp>
      <p:sp>
        <p:nvSpPr>
          <p:cNvPr id="45" name="text 1"/>
          <p:cNvSpPr txBox="1"/>
          <p:nvPr/>
        </p:nvSpPr>
        <p:spPr>
          <a:xfrm>
            <a:off x="4536313" y="3694896"/>
            <a:ext cx="93116" cy="170259"/>
          </a:xfrm>
          <a:prstGeom prst="rect">
            <a:avLst/>
          </a:prstGeom>
        </p:spPr>
        <p:txBody>
          <a:bodyPr vert="horz" wrap="none" lIns="0" tIns="0" rIns="0" bIns="0" rtlCol="0">
            <a:spAutoFit/>
          </a:bodyPr>
          <a:lstStyle/>
          <a:p>
            <a:pPr marL="0">
              <a:lnSpc>
                <a:spcPct val="100000"/>
              </a:lnSpc>
            </a:pPr>
            <a:r>
              <a:rPr sz="1200" spc="10" dirty="0">
                <a:solidFill>
                  <a:srgbClr val="DDDDDD"/>
                </a:solidFill>
                <a:latin typeface="Arial"/>
                <a:cs typeface="Arial"/>
              </a:rPr>
              <a:t>-</a:t>
            </a:r>
            <a:endParaRPr sz="1200">
              <a:latin typeface="Arial"/>
              <a:cs typeface="Arial"/>
            </a:endParaRPr>
          </a:p>
        </p:txBody>
      </p:sp>
      <p:sp>
        <p:nvSpPr>
          <p:cNvPr id="46" name="text 1"/>
          <p:cNvSpPr txBox="1"/>
          <p:nvPr/>
        </p:nvSpPr>
        <p:spPr>
          <a:xfrm>
            <a:off x="4586605" y="3694896"/>
            <a:ext cx="1035863" cy="170259"/>
          </a:xfrm>
          <a:prstGeom prst="rect">
            <a:avLst/>
          </a:prstGeom>
        </p:spPr>
        <p:txBody>
          <a:bodyPr vert="horz" wrap="none" lIns="0" tIns="0" rIns="0" bIns="0" rtlCol="0">
            <a:spAutoFit/>
          </a:bodyPr>
          <a:lstStyle/>
          <a:p>
            <a:pPr marL="0">
              <a:lnSpc>
                <a:spcPct val="100000"/>
              </a:lnSpc>
            </a:pPr>
            <a:r>
              <a:rPr sz="1140" spc="10" dirty="0">
                <a:solidFill>
                  <a:srgbClr val="DDDDDD"/>
                </a:solidFill>
                <a:latin typeface="Arial"/>
                <a:cs typeface="Arial"/>
              </a:rPr>
              <a:t>precision  16  or</a:t>
            </a:r>
            <a:endParaRPr sz="1100">
              <a:latin typeface="Arial"/>
              <a:cs typeface="Arial"/>
            </a:endParaRPr>
          </a:p>
        </p:txBody>
      </p:sp>
    </p:spTree>
    <p:extLst>
      <p:ext uri="{BB962C8B-B14F-4D97-AF65-F5344CB8AC3E}">
        <p14:creationId xmlns:p14="http://schemas.microsoft.com/office/powerpoint/2010/main" val="23985135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pic>
        <p:nvPicPr>
          <p:cNvPr id="6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631" y="4669537"/>
            <a:ext cx="903165" cy="338352"/>
          </a:xfrm>
          <a:prstGeom prst="rect">
            <a:avLst/>
          </a:prstGeom>
        </p:spPr>
      </p:pic>
      <p:sp>
        <p:nvSpPr>
          <p:cNvPr id="2" name="text 1"/>
          <p:cNvSpPr txBox="1"/>
          <p:nvPr/>
        </p:nvSpPr>
        <p:spPr>
          <a:xfrm>
            <a:off x="108813" y="220559"/>
            <a:ext cx="5380554" cy="397045"/>
          </a:xfrm>
          <a:prstGeom prst="rect">
            <a:avLst/>
          </a:prstGeom>
        </p:spPr>
        <p:txBody>
          <a:bodyPr vert="horz" wrap="none" lIns="0" tIns="0" rIns="0" bIns="0" rtlCol="0">
            <a:spAutoFit/>
          </a:bodyPr>
          <a:lstStyle/>
          <a:p>
            <a:pPr marL="0">
              <a:lnSpc>
                <a:spcPct val="100000"/>
              </a:lnSpc>
            </a:pPr>
            <a:r>
              <a:rPr sz="2710" b="1" spc="10" dirty="0">
                <a:solidFill>
                  <a:srgbClr val="BABCBA"/>
                </a:solidFill>
                <a:latin typeface="Arial"/>
                <a:cs typeface="Arial"/>
              </a:rPr>
              <a:t>Performance  factors:  Networks</a:t>
            </a:r>
            <a:endParaRPr sz="2700">
              <a:latin typeface="Arial"/>
              <a:cs typeface="Arial"/>
            </a:endParaRPr>
          </a:p>
        </p:txBody>
      </p:sp>
      <p:sp>
        <p:nvSpPr>
          <p:cNvPr id="3" name="text 1"/>
          <p:cNvSpPr txBox="1"/>
          <p:nvPr/>
        </p:nvSpPr>
        <p:spPr>
          <a:xfrm>
            <a:off x="533400" y="1198223"/>
            <a:ext cx="4193529" cy="284333"/>
          </a:xfrm>
          <a:prstGeom prst="rect">
            <a:avLst/>
          </a:prstGeom>
        </p:spPr>
        <p:txBody>
          <a:bodyPr vert="horz" wrap="none" lIns="0" tIns="0" rIns="0" bIns="0" rtlCol="0">
            <a:spAutoFit/>
          </a:bodyPr>
          <a:lstStyle/>
          <a:p>
            <a:pPr marL="0">
              <a:lnSpc>
                <a:spcPct val="100000"/>
              </a:lnSpc>
            </a:pPr>
            <a:r>
              <a:rPr sz="1910" b="1" spc="10" dirty="0">
                <a:solidFill>
                  <a:srgbClr val="DDDDDD"/>
                </a:solidFill>
                <a:latin typeface="Arial"/>
                <a:cs typeface="Arial"/>
              </a:rPr>
              <a:t>AWS  proprietary  10Gb  networking</a:t>
            </a:r>
            <a:endParaRPr sz="1900">
              <a:latin typeface="Arial"/>
              <a:cs typeface="Arial"/>
            </a:endParaRPr>
          </a:p>
        </p:txBody>
      </p:sp>
      <p:sp>
        <p:nvSpPr>
          <p:cNvPr id="4" name="text 1"/>
          <p:cNvSpPr txBox="1"/>
          <p:nvPr/>
        </p:nvSpPr>
        <p:spPr>
          <a:xfrm>
            <a:off x="533400" y="1578356"/>
            <a:ext cx="143560" cy="2548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a:t>
            </a:r>
            <a:endParaRPr sz="1800">
              <a:latin typeface="Arial"/>
              <a:cs typeface="Arial"/>
            </a:endParaRPr>
          </a:p>
        </p:txBody>
      </p:sp>
      <p:sp>
        <p:nvSpPr>
          <p:cNvPr id="5" name="text 1"/>
          <p:cNvSpPr txBox="1"/>
          <p:nvPr/>
        </p:nvSpPr>
        <p:spPr>
          <a:xfrm>
            <a:off x="819912" y="1578293"/>
            <a:ext cx="837590" cy="2553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Highest</a:t>
            </a:r>
            <a:endParaRPr sz="1800">
              <a:latin typeface="Arial"/>
              <a:cs typeface="Arial"/>
            </a:endParaRPr>
          </a:p>
        </p:txBody>
      </p:sp>
      <p:sp>
        <p:nvSpPr>
          <p:cNvPr id="6" name="text 1"/>
          <p:cNvSpPr txBox="1"/>
          <p:nvPr/>
        </p:nvSpPr>
        <p:spPr>
          <a:xfrm>
            <a:off x="1658366" y="1578293"/>
            <a:ext cx="3376650" cy="255389"/>
          </a:xfrm>
          <a:prstGeom prst="rect">
            <a:avLst/>
          </a:prstGeom>
        </p:spPr>
        <p:txBody>
          <a:bodyPr vert="horz" wrap="none" lIns="0" tIns="0" rIns="0" bIns="0" rtlCol="0">
            <a:spAutoFit/>
          </a:bodyPr>
          <a:lstStyle/>
          <a:p>
            <a:pPr marL="0">
              <a:lnSpc>
                <a:spcPct val="100000"/>
              </a:lnSpc>
            </a:pPr>
            <a:r>
              <a:rPr sz="1680" spc="10" dirty="0">
                <a:solidFill>
                  <a:srgbClr val="DDDDDD"/>
                </a:solidFill>
                <a:latin typeface="Arial"/>
                <a:cs typeface="Arial"/>
              </a:rPr>
              <a:t>performance  in  .8xlarge  instance</a:t>
            </a:r>
            <a:endParaRPr sz="1600">
              <a:latin typeface="Arial"/>
              <a:cs typeface="Arial"/>
            </a:endParaRPr>
          </a:p>
        </p:txBody>
      </p:sp>
      <p:sp>
        <p:nvSpPr>
          <p:cNvPr id="7" name="text 1"/>
          <p:cNvSpPr txBox="1"/>
          <p:nvPr/>
        </p:nvSpPr>
        <p:spPr>
          <a:xfrm>
            <a:off x="5037709" y="1578293"/>
            <a:ext cx="583159" cy="2553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sizes</a:t>
            </a:r>
            <a:endParaRPr sz="1800">
              <a:latin typeface="Arial"/>
              <a:cs typeface="Arial"/>
            </a:endParaRPr>
          </a:p>
        </p:txBody>
      </p:sp>
      <p:sp>
        <p:nvSpPr>
          <p:cNvPr id="8" name="text 1"/>
          <p:cNvSpPr txBox="1"/>
          <p:nvPr/>
        </p:nvSpPr>
        <p:spPr>
          <a:xfrm>
            <a:off x="533400" y="1928876"/>
            <a:ext cx="143560" cy="2548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a:t>
            </a:r>
            <a:endParaRPr sz="1800">
              <a:latin typeface="Arial"/>
              <a:cs typeface="Arial"/>
            </a:endParaRPr>
          </a:p>
        </p:txBody>
      </p:sp>
      <p:sp>
        <p:nvSpPr>
          <p:cNvPr id="9" name="text 1"/>
          <p:cNvSpPr txBox="1"/>
          <p:nvPr/>
        </p:nvSpPr>
        <p:spPr>
          <a:xfrm>
            <a:off x="819912" y="1928813"/>
            <a:ext cx="431825" cy="2553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Full</a:t>
            </a:r>
            <a:endParaRPr sz="1800">
              <a:latin typeface="Arial"/>
              <a:cs typeface="Arial"/>
            </a:endParaRPr>
          </a:p>
        </p:txBody>
      </p:sp>
      <p:sp>
        <p:nvSpPr>
          <p:cNvPr id="10" name="text 1"/>
          <p:cNvSpPr txBox="1"/>
          <p:nvPr/>
        </p:nvSpPr>
        <p:spPr>
          <a:xfrm>
            <a:off x="1251737" y="1928813"/>
            <a:ext cx="241401" cy="2553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bi</a:t>
            </a:r>
            <a:endParaRPr sz="1800">
              <a:latin typeface="Arial"/>
              <a:cs typeface="Arial"/>
            </a:endParaRPr>
          </a:p>
        </p:txBody>
      </p:sp>
      <p:sp>
        <p:nvSpPr>
          <p:cNvPr id="11" name="text 1"/>
          <p:cNvSpPr txBox="1"/>
          <p:nvPr/>
        </p:nvSpPr>
        <p:spPr>
          <a:xfrm>
            <a:off x="1428242" y="1928813"/>
            <a:ext cx="139674" cy="2553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a:t>
            </a:r>
            <a:endParaRPr sz="1800">
              <a:latin typeface="Arial"/>
              <a:cs typeface="Arial"/>
            </a:endParaRPr>
          </a:p>
        </p:txBody>
      </p:sp>
      <p:sp>
        <p:nvSpPr>
          <p:cNvPr id="12" name="text 1"/>
          <p:cNvSpPr txBox="1"/>
          <p:nvPr/>
        </p:nvSpPr>
        <p:spPr>
          <a:xfrm>
            <a:off x="1504442" y="1928813"/>
            <a:ext cx="4011929" cy="255389"/>
          </a:xfrm>
          <a:prstGeom prst="rect">
            <a:avLst/>
          </a:prstGeom>
        </p:spPr>
        <p:txBody>
          <a:bodyPr vert="horz" wrap="none" lIns="0" tIns="0" rIns="0" bIns="0" rtlCol="0">
            <a:spAutoFit/>
          </a:bodyPr>
          <a:lstStyle/>
          <a:p>
            <a:pPr marL="0">
              <a:lnSpc>
                <a:spcPct val="100000"/>
              </a:lnSpc>
            </a:pPr>
            <a:r>
              <a:rPr sz="1680" spc="10" dirty="0">
                <a:solidFill>
                  <a:srgbClr val="DDDDDD"/>
                </a:solidFill>
                <a:latin typeface="Arial"/>
                <a:cs typeface="Arial"/>
              </a:rPr>
              <a:t>section  bandwidth  in  placement  groups</a:t>
            </a:r>
            <a:endParaRPr sz="1600">
              <a:latin typeface="Arial"/>
              <a:cs typeface="Arial"/>
            </a:endParaRPr>
          </a:p>
        </p:txBody>
      </p:sp>
      <p:sp>
        <p:nvSpPr>
          <p:cNvPr id="13" name="text 1"/>
          <p:cNvSpPr txBox="1"/>
          <p:nvPr/>
        </p:nvSpPr>
        <p:spPr>
          <a:xfrm>
            <a:off x="533400" y="2279650"/>
            <a:ext cx="143560" cy="2548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a:t>
            </a:r>
            <a:endParaRPr sz="1800">
              <a:latin typeface="Arial"/>
              <a:cs typeface="Arial"/>
            </a:endParaRPr>
          </a:p>
        </p:txBody>
      </p:sp>
      <p:sp>
        <p:nvSpPr>
          <p:cNvPr id="14" name="text 1"/>
          <p:cNvSpPr txBox="1"/>
          <p:nvPr/>
        </p:nvSpPr>
        <p:spPr>
          <a:xfrm>
            <a:off x="819912" y="2279587"/>
            <a:ext cx="2948025" cy="255389"/>
          </a:xfrm>
          <a:prstGeom prst="rect">
            <a:avLst/>
          </a:prstGeom>
        </p:spPr>
        <p:txBody>
          <a:bodyPr vert="horz" wrap="none" lIns="0" tIns="0" rIns="0" bIns="0" rtlCol="0">
            <a:spAutoFit/>
          </a:bodyPr>
          <a:lstStyle/>
          <a:p>
            <a:pPr marL="0">
              <a:lnSpc>
                <a:spcPct val="100000"/>
              </a:lnSpc>
            </a:pPr>
            <a:r>
              <a:rPr sz="1740" spc="10" dirty="0">
                <a:solidFill>
                  <a:srgbClr val="DDDDDD"/>
                </a:solidFill>
                <a:latin typeface="Arial"/>
                <a:cs typeface="Arial"/>
              </a:rPr>
              <a:t>No  network  oversubscription</a:t>
            </a:r>
            <a:endParaRPr sz="1700">
              <a:latin typeface="Arial"/>
              <a:cs typeface="Arial"/>
            </a:endParaRPr>
          </a:p>
        </p:txBody>
      </p:sp>
      <p:sp>
        <p:nvSpPr>
          <p:cNvPr id="15" name="text 1"/>
          <p:cNvSpPr txBox="1"/>
          <p:nvPr/>
        </p:nvSpPr>
        <p:spPr>
          <a:xfrm>
            <a:off x="533400" y="2905081"/>
            <a:ext cx="2743824" cy="284673"/>
          </a:xfrm>
          <a:prstGeom prst="rect">
            <a:avLst/>
          </a:prstGeom>
        </p:spPr>
        <p:txBody>
          <a:bodyPr vert="horz" wrap="none" lIns="0" tIns="0" rIns="0" bIns="0" rtlCol="0">
            <a:spAutoFit/>
          </a:bodyPr>
          <a:lstStyle/>
          <a:p>
            <a:pPr marL="0">
              <a:lnSpc>
                <a:spcPct val="100000"/>
              </a:lnSpc>
            </a:pPr>
            <a:r>
              <a:rPr sz="1970" b="1" spc="10" dirty="0">
                <a:solidFill>
                  <a:srgbClr val="DDDDDD"/>
                </a:solidFill>
                <a:latin typeface="Arial"/>
                <a:cs typeface="Arial"/>
              </a:rPr>
              <a:t>Enhanced  Networking</a:t>
            </a:r>
            <a:endParaRPr sz="1900">
              <a:latin typeface="Arial"/>
              <a:cs typeface="Arial"/>
            </a:endParaRPr>
          </a:p>
        </p:txBody>
      </p:sp>
      <p:sp>
        <p:nvSpPr>
          <p:cNvPr id="16" name="text 1"/>
          <p:cNvSpPr txBox="1"/>
          <p:nvPr/>
        </p:nvSpPr>
        <p:spPr>
          <a:xfrm>
            <a:off x="533400" y="3285871"/>
            <a:ext cx="143560" cy="2548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a:t>
            </a:r>
            <a:endParaRPr sz="1800">
              <a:latin typeface="Arial"/>
              <a:cs typeface="Arial"/>
            </a:endParaRPr>
          </a:p>
        </p:txBody>
      </p:sp>
      <p:sp>
        <p:nvSpPr>
          <p:cNvPr id="17" name="text 1"/>
          <p:cNvSpPr txBox="1"/>
          <p:nvPr/>
        </p:nvSpPr>
        <p:spPr>
          <a:xfrm>
            <a:off x="819912" y="3285808"/>
            <a:ext cx="5208194" cy="255389"/>
          </a:xfrm>
          <a:prstGeom prst="rect">
            <a:avLst/>
          </a:prstGeom>
        </p:spPr>
        <p:txBody>
          <a:bodyPr vert="horz" wrap="none" lIns="0" tIns="0" rIns="0" bIns="0" rtlCol="0">
            <a:spAutoFit/>
          </a:bodyPr>
          <a:lstStyle/>
          <a:p>
            <a:pPr marL="0">
              <a:lnSpc>
                <a:spcPct val="100000"/>
              </a:lnSpc>
            </a:pPr>
            <a:r>
              <a:rPr sz="1590" spc="10" dirty="0">
                <a:solidFill>
                  <a:srgbClr val="DDDDDD"/>
                </a:solidFill>
                <a:latin typeface="Arial"/>
                <a:cs typeface="Arial"/>
              </a:rPr>
              <a:t>Available  on  D2,  C3,  C4,  R3,  I2  (in  VPC  with  HVM)</a:t>
            </a:r>
            <a:endParaRPr sz="1500">
              <a:latin typeface="Arial"/>
              <a:cs typeface="Arial"/>
            </a:endParaRPr>
          </a:p>
        </p:txBody>
      </p:sp>
      <p:sp>
        <p:nvSpPr>
          <p:cNvPr id="18" name="text 1"/>
          <p:cNvSpPr txBox="1"/>
          <p:nvPr/>
        </p:nvSpPr>
        <p:spPr>
          <a:xfrm>
            <a:off x="533400" y="3636391"/>
            <a:ext cx="143560" cy="2548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a:t>
            </a:r>
            <a:endParaRPr sz="1800">
              <a:latin typeface="Arial"/>
              <a:cs typeface="Arial"/>
            </a:endParaRPr>
          </a:p>
        </p:txBody>
      </p:sp>
      <p:sp>
        <p:nvSpPr>
          <p:cNvPr id="19" name="text 1"/>
          <p:cNvSpPr txBox="1"/>
          <p:nvPr/>
        </p:nvSpPr>
        <p:spPr>
          <a:xfrm>
            <a:off x="819912" y="3636328"/>
            <a:ext cx="4679671" cy="255389"/>
          </a:xfrm>
          <a:prstGeom prst="rect">
            <a:avLst/>
          </a:prstGeom>
        </p:spPr>
        <p:txBody>
          <a:bodyPr vert="horz" wrap="none" lIns="0" tIns="0" rIns="0" bIns="0" rtlCol="0">
            <a:spAutoFit/>
          </a:bodyPr>
          <a:lstStyle/>
          <a:p>
            <a:pPr marL="0">
              <a:lnSpc>
                <a:spcPct val="100000"/>
              </a:lnSpc>
            </a:pPr>
            <a:r>
              <a:rPr sz="1680" spc="10" dirty="0">
                <a:solidFill>
                  <a:srgbClr val="DDDDDD"/>
                </a:solidFill>
                <a:latin typeface="Arial"/>
                <a:cs typeface="Arial"/>
              </a:rPr>
              <a:t>Over  1M  PPS  performance,  reduced  instance</a:t>
            </a:r>
            <a:endParaRPr sz="1600">
              <a:latin typeface="Arial"/>
              <a:cs typeface="Arial"/>
            </a:endParaRPr>
          </a:p>
        </p:txBody>
      </p:sp>
      <p:sp>
        <p:nvSpPr>
          <p:cNvPr id="20" name="text 1"/>
          <p:cNvSpPr txBox="1"/>
          <p:nvPr/>
        </p:nvSpPr>
        <p:spPr>
          <a:xfrm>
            <a:off x="5429377" y="3636328"/>
            <a:ext cx="139674" cy="2553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a:t>
            </a:r>
            <a:endParaRPr sz="1800">
              <a:latin typeface="Arial"/>
              <a:cs typeface="Arial"/>
            </a:endParaRPr>
          </a:p>
        </p:txBody>
      </p:sp>
      <p:sp>
        <p:nvSpPr>
          <p:cNvPr id="21" name="text 1"/>
          <p:cNvSpPr txBox="1"/>
          <p:nvPr/>
        </p:nvSpPr>
        <p:spPr>
          <a:xfrm>
            <a:off x="819912" y="3636328"/>
            <a:ext cx="4972498" cy="529723"/>
          </a:xfrm>
          <a:prstGeom prst="rect">
            <a:avLst/>
          </a:prstGeom>
        </p:spPr>
        <p:txBody>
          <a:bodyPr vert="horz" wrap="none" lIns="0" tIns="0" rIns="0" bIns="0" rtlCol="0">
            <a:spAutoFit/>
          </a:bodyPr>
          <a:lstStyle/>
          <a:p>
            <a:pPr marL="4685665">
              <a:lnSpc>
                <a:spcPct val="100000"/>
              </a:lnSpc>
            </a:pPr>
            <a:r>
              <a:rPr sz="1800" spc="10" dirty="0">
                <a:solidFill>
                  <a:srgbClr val="DDDDDD"/>
                </a:solidFill>
                <a:latin typeface="Arial"/>
                <a:cs typeface="Arial"/>
              </a:rPr>
              <a:t>to</a:t>
            </a:r>
            <a:endParaRPr sz="1800">
              <a:latin typeface="Arial"/>
              <a:cs typeface="Arial"/>
            </a:endParaRPr>
          </a:p>
          <a:p>
            <a:pPr marL="0">
              <a:lnSpc>
                <a:spcPct val="100000"/>
              </a:lnSpc>
            </a:pPr>
            <a:r>
              <a:rPr sz="1680" spc="10" dirty="0">
                <a:solidFill>
                  <a:srgbClr val="DDDDDD"/>
                </a:solidFill>
                <a:latin typeface="Arial"/>
                <a:cs typeface="Arial"/>
              </a:rPr>
              <a:t>instance  latencies,  more  consistent  performance</a:t>
            </a:r>
            <a:endParaRPr sz="1600">
              <a:latin typeface="Arial"/>
              <a:cs typeface="Arial"/>
            </a:endParaRPr>
          </a:p>
        </p:txBody>
      </p:sp>
      <p:sp>
        <p:nvSpPr>
          <p:cNvPr id="22" name="text 1"/>
          <p:cNvSpPr txBox="1"/>
          <p:nvPr/>
        </p:nvSpPr>
        <p:spPr>
          <a:xfrm>
            <a:off x="5696077" y="3636328"/>
            <a:ext cx="139674" cy="255389"/>
          </a:xfrm>
          <a:prstGeom prst="rect">
            <a:avLst/>
          </a:prstGeom>
        </p:spPr>
        <p:txBody>
          <a:bodyPr vert="horz" wrap="none" lIns="0" tIns="0" rIns="0" bIns="0" rtlCol="0">
            <a:spAutoFit/>
          </a:bodyPr>
          <a:lstStyle/>
          <a:p>
            <a:pPr marL="0">
              <a:lnSpc>
                <a:spcPct val="100000"/>
              </a:lnSpc>
            </a:pPr>
            <a:r>
              <a:rPr sz="1800" spc="10" dirty="0">
                <a:solidFill>
                  <a:srgbClr val="DDDDDD"/>
                </a:solidFill>
                <a:latin typeface="Arial"/>
                <a:cs typeface="Arial"/>
              </a:rPr>
              <a:t>-</a:t>
            </a:r>
            <a:endParaRPr sz="1800">
              <a:latin typeface="Arial"/>
              <a:cs typeface="Arial"/>
            </a:endParaRPr>
          </a:p>
        </p:txBody>
      </p:sp>
      <p:pic>
        <p:nvPicPr>
          <p:cNvPr id="6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2328" y="1143000"/>
            <a:ext cx="3048000" cy="2095500"/>
          </a:xfrm>
          <a:prstGeom prst="rect">
            <a:avLst/>
          </a:prstGeom>
        </p:spPr>
      </p:pic>
    </p:spTree>
    <p:extLst>
      <p:ext uri="{BB962C8B-B14F-4D97-AF65-F5344CB8AC3E}">
        <p14:creationId xmlns:p14="http://schemas.microsoft.com/office/powerpoint/2010/main" val="392581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pic>
        <p:nvPicPr>
          <p:cNvPr id="6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631" y="4669537"/>
            <a:ext cx="903165" cy="338352"/>
          </a:xfrm>
          <a:prstGeom prst="rect">
            <a:avLst/>
          </a:prstGeom>
        </p:spPr>
      </p:pic>
      <p:sp>
        <p:nvSpPr>
          <p:cNvPr id="2" name="text 1"/>
          <p:cNvSpPr txBox="1"/>
          <p:nvPr/>
        </p:nvSpPr>
        <p:spPr>
          <a:xfrm>
            <a:off x="428244" y="185402"/>
            <a:ext cx="5329574" cy="396704"/>
          </a:xfrm>
          <a:prstGeom prst="rect">
            <a:avLst/>
          </a:prstGeom>
        </p:spPr>
        <p:txBody>
          <a:bodyPr vert="horz" wrap="none" lIns="0" tIns="0" rIns="0" bIns="0" rtlCol="0">
            <a:spAutoFit/>
          </a:bodyPr>
          <a:lstStyle/>
          <a:p>
            <a:pPr marL="0">
              <a:lnSpc>
                <a:spcPct val="100000"/>
              </a:lnSpc>
            </a:pPr>
            <a:r>
              <a:rPr sz="2800" b="1" spc="10" dirty="0">
                <a:solidFill>
                  <a:srgbClr val="BABCBA"/>
                </a:solidFill>
                <a:latin typeface="Arial"/>
                <a:cs typeface="Arial"/>
              </a:rPr>
              <a:t>Tip: Use Enhanced Networking</a:t>
            </a:r>
            <a:endParaRPr sz="2800">
              <a:latin typeface="Arial"/>
              <a:cs typeface="Arial"/>
            </a:endParaRPr>
          </a:p>
        </p:txBody>
      </p:sp>
      <p:sp>
        <p:nvSpPr>
          <p:cNvPr id="3" name="text 1"/>
          <p:cNvSpPr txBox="1"/>
          <p:nvPr/>
        </p:nvSpPr>
        <p:spPr>
          <a:xfrm>
            <a:off x="434340" y="895585"/>
            <a:ext cx="8114089" cy="1805515"/>
          </a:xfrm>
          <a:prstGeom prst="rect">
            <a:avLst/>
          </a:prstGeom>
        </p:spPr>
        <p:txBody>
          <a:bodyPr vert="horz" wrap="none" lIns="0" tIns="0" rIns="0" bIns="0" rtlCol="0">
            <a:spAutoFit/>
          </a:bodyPr>
          <a:lstStyle/>
          <a:p>
            <a:pPr marL="0">
              <a:lnSpc>
                <a:spcPct val="100000"/>
              </a:lnSpc>
            </a:pPr>
            <a:r>
              <a:rPr sz="2800" spc="10" dirty="0">
                <a:solidFill>
                  <a:srgbClr val="BABCBA"/>
                </a:solidFill>
                <a:latin typeface="Arial"/>
                <a:cs typeface="Arial"/>
              </a:rPr>
              <a:t>•  Available on D2, C4, C3, R3, I2 instance families</a:t>
            </a:r>
            <a:endParaRPr sz="2800" dirty="0">
              <a:latin typeface="Arial"/>
              <a:cs typeface="Arial"/>
            </a:endParaRPr>
          </a:p>
          <a:p>
            <a:pPr marL="0">
              <a:lnSpc>
                <a:spcPct val="100000"/>
              </a:lnSpc>
            </a:pPr>
            <a:r>
              <a:rPr sz="2800" spc="10" dirty="0">
                <a:solidFill>
                  <a:srgbClr val="BABCBA"/>
                </a:solidFill>
                <a:latin typeface="Arial"/>
                <a:cs typeface="Arial"/>
              </a:rPr>
              <a:t>•  HVM virtualization type</a:t>
            </a:r>
            <a:endParaRPr sz="2800" dirty="0">
              <a:latin typeface="Arial"/>
              <a:cs typeface="Arial"/>
            </a:endParaRPr>
          </a:p>
          <a:p>
            <a:pPr marL="0">
              <a:lnSpc>
                <a:spcPct val="100000"/>
              </a:lnSpc>
            </a:pPr>
            <a:r>
              <a:rPr sz="2800" spc="10" dirty="0">
                <a:solidFill>
                  <a:srgbClr val="BABCBA"/>
                </a:solidFill>
                <a:latin typeface="Arial"/>
                <a:cs typeface="Arial"/>
              </a:rPr>
              <a:t>•  VPC-only</a:t>
            </a:r>
            <a:endParaRPr sz="2800" dirty="0">
              <a:latin typeface="Arial"/>
              <a:cs typeface="Arial"/>
            </a:endParaRPr>
          </a:p>
          <a:p>
            <a:pPr marL="0">
              <a:lnSpc>
                <a:spcPct val="100000"/>
              </a:lnSpc>
            </a:pPr>
            <a:r>
              <a:rPr sz="2800" spc="10" dirty="0">
                <a:solidFill>
                  <a:srgbClr val="BABCBA"/>
                </a:solidFill>
                <a:latin typeface="Arial"/>
                <a:cs typeface="Arial"/>
              </a:rPr>
              <a:t>•  Required kernel version</a:t>
            </a:r>
            <a:endParaRPr sz="2800" dirty="0">
              <a:latin typeface="Arial"/>
              <a:cs typeface="Arial"/>
            </a:endParaRPr>
          </a:p>
        </p:txBody>
      </p:sp>
      <p:sp>
        <p:nvSpPr>
          <p:cNvPr id="4" name="text 1"/>
          <p:cNvSpPr txBox="1"/>
          <p:nvPr/>
        </p:nvSpPr>
        <p:spPr>
          <a:xfrm>
            <a:off x="891844" y="2753592"/>
            <a:ext cx="3455872" cy="619677"/>
          </a:xfrm>
          <a:prstGeom prst="rect">
            <a:avLst/>
          </a:prstGeom>
        </p:spPr>
        <p:txBody>
          <a:bodyPr vert="horz" wrap="none" lIns="0" tIns="0" rIns="0" bIns="0" rtlCol="0">
            <a:spAutoFit/>
          </a:bodyPr>
          <a:lstStyle/>
          <a:p>
            <a:pPr marL="0">
              <a:lnSpc>
                <a:spcPct val="100000"/>
              </a:lnSpc>
            </a:pPr>
            <a:r>
              <a:rPr sz="2000" spc="10" dirty="0">
                <a:solidFill>
                  <a:srgbClr val="BABCBA"/>
                </a:solidFill>
                <a:latin typeface="Arial"/>
                <a:cs typeface="Arial"/>
              </a:rPr>
              <a:t>–   Linux:  2.6.32+</a:t>
            </a:r>
            <a:endParaRPr sz="2000" dirty="0">
              <a:latin typeface="Arial"/>
              <a:cs typeface="Arial"/>
            </a:endParaRPr>
          </a:p>
          <a:p>
            <a:pPr marL="0">
              <a:lnSpc>
                <a:spcPct val="100000"/>
              </a:lnSpc>
            </a:pPr>
            <a:r>
              <a:rPr sz="1820" spc="10" dirty="0">
                <a:solidFill>
                  <a:srgbClr val="BABCBA"/>
                </a:solidFill>
                <a:latin typeface="Arial"/>
                <a:cs typeface="Arial"/>
              </a:rPr>
              <a:t>–   Windows:  Server  2008  R2+</a:t>
            </a:r>
            <a:endParaRPr sz="1800" dirty="0">
              <a:latin typeface="Arial"/>
              <a:cs typeface="Arial"/>
            </a:endParaRPr>
          </a:p>
        </p:txBody>
      </p:sp>
      <p:sp>
        <p:nvSpPr>
          <p:cNvPr id="5" name="text 1"/>
          <p:cNvSpPr txBox="1"/>
          <p:nvPr/>
        </p:nvSpPr>
        <p:spPr>
          <a:xfrm>
            <a:off x="434340" y="3444602"/>
            <a:ext cx="5670347" cy="396704"/>
          </a:xfrm>
          <a:prstGeom prst="rect">
            <a:avLst/>
          </a:prstGeom>
        </p:spPr>
        <p:txBody>
          <a:bodyPr vert="horz" wrap="none" lIns="0" tIns="0" rIns="0" bIns="0" rtlCol="0">
            <a:spAutoFit/>
          </a:bodyPr>
          <a:lstStyle/>
          <a:p>
            <a:pPr marL="0">
              <a:lnSpc>
                <a:spcPct val="100000"/>
              </a:lnSpc>
            </a:pPr>
            <a:r>
              <a:rPr sz="2800" spc="10" dirty="0">
                <a:solidFill>
                  <a:srgbClr val="BABCBA"/>
                </a:solidFill>
                <a:latin typeface="Arial"/>
                <a:cs typeface="Arial"/>
              </a:rPr>
              <a:t>•  Appropriate virtual function driver</a:t>
            </a:r>
            <a:endParaRPr sz="2800" dirty="0">
              <a:latin typeface="Arial"/>
              <a:cs typeface="Arial"/>
            </a:endParaRPr>
          </a:p>
        </p:txBody>
      </p:sp>
      <p:sp>
        <p:nvSpPr>
          <p:cNvPr id="6" name="text 1"/>
          <p:cNvSpPr txBox="1"/>
          <p:nvPr/>
        </p:nvSpPr>
        <p:spPr>
          <a:xfrm>
            <a:off x="891844" y="3893849"/>
            <a:ext cx="5197008" cy="619677"/>
          </a:xfrm>
          <a:prstGeom prst="rect">
            <a:avLst/>
          </a:prstGeom>
        </p:spPr>
        <p:txBody>
          <a:bodyPr vert="horz" wrap="none" lIns="0" tIns="0" rIns="0" bIns="0" rtlCol="0">
            <a:spAutoFit/>
          </a:bodyPr>
          <a:lstStyle/>
          <a:p>
            <a:pPr marL="0">
              <a:lnSpc>
                <a:spcPct val="100000"/>
              </a:lnSpc>
            </a:pPr>
            <a:r>
              <a:rPr sz="2000" spc="10" dirty="0">
                <a:solidFill>
                  <a:srgbClr val="BABCBA"/>
                </a:solidFill>
                <a:latin typeface="Arial"/>
                <a:cs typeface="Arial"/>
              </a:rPr>
              <a:t>–   Linux:  ixgbevf  2.14.2+  module</a:t>
            </a:r>
            <a:endParaRPr sz="2000" dirty="0">
              <a:latin typeface="Arial"/>
              <a:cs typeface="Arial"/>
            </a:endParaRPr>
          </a:p>
          <a:p>
            <a:pPr marL="0">
              <a:lnSpc>
                <a:spcPct val="100000"/>
              </a:lnSpc>
            </a:pPr>
            <a:r>
              <a:rPr sz="1820" spc="10" dirty="0">
                <a:solidFill>
                  <a:srgbClr val="BABCBA"/>
                </a:solidFill>
                <a:latin typeface="Arial"/>
                <a:cs typeface="Arial"/>
              </a:rPr>
              <a:t>–   Windows:  Intel  82599  virtual  function  driver</a:t>
            </a:r>
            <a:endParaRPr sz="1800" dirty="0">
              <a:latin typeface="Arial"/>
              <a:cs typeface="Arial"/>
            </a:endParaRPr>
          </a:p>
        </p:txBody>
      </p:sp>
      <p:pic>
        <p:nvPicPr>
          <p:cNvPr id="6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828" y="1229868"/>
            <a:ext cx="2298192" cy="3048000"/>
          </a:xfrm>
          <a:prstGeom prst="rect">
            <a:avLst/>
          </a:prstGeom>
        </p:spPr>
      </p:pic>
    </p:spTree>
    <p:extLst>
      <p:ext uri="{BB962C8B-B14F-4D97-AF65-F5344CB8AC3E}">
        <p14:creationId xmlns:p14="http://schemas.microsoft.com/office/powerpoint/2010/main" val="32322239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 factors:  Storage</a:t>
            </a:r>
            <a:endParaRPr lang="en-IN" dirty="0"/>
          </a:p>
        </p:txBody>
      </p:sp>
      <p:sp>
        <p:nvSpPr>
          <p:cNvPr id="3" name="Content Placeholder 2"/>
          <p:cNvSpPr>
            <a:spLocks noGrp="1"/>
          </p:cNvSpPr>
          <p:nvPr>
            <p:ph idx="1"/>
          </p:nvPr>
        </p:nvSpPr>
        <p:spPr/>
        <p:txBody>
          <a:bodyPr/>
          <a:lstStyle/>
          <a:p>
            <a:r>
              <a:rPr lang="en-IN" dirty="0" smtClean="0"/>
              <a:t>Locally attached or “instance storage”</a:t>
            </a:r>
          </a:p>
          <a:p>
            <a:r>
              <a:rPr lang="en-IN" dirty="0" smtClean="0"/>
              <a:t>Amazon EBS General Purpose (SSD) volumes</a:t>
            </a:r>
          </a:p>
          <a:p>
            <a:r>
              <a:rPr lang="en-IN" dirty="0" smtClean="0"/>
              <a:t>Amazon EBS Provisioned IOPS (SSD) volumes</a:t>
            </a:r>
          </a:p>
          <a:p>
            <a:r>
              <a:rPr lang="en-IN" dirty="0" smtClean="0"/>
              <a:t>Amazon EBS Magnetic volumes</a:t>
            </a:r>
          </a:p>
          <a:p>
            <a:r>
              <a:rPr lang="en-IN" dirty="0" smtClean="0"/>
              <a:t>S3/Glacier</a:t>
            </a:r>
            <a:endParaRPr lang="en-IN" dirty="0"/>
          </a:p>
        </p:txBody>
      </p:sp>
    </p:spTree>
    <p:extLst>
      <p:ext uri="{BB962C8B-B14F-4D97-AF65-F5344CB8AC3E}">
        <p14:creationId xmlns:p14="http://schemas.microsoft.com/office/powerpoint/2010/main" val="1895797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Reliability</a:t>
            </a:r>
            <a:endParaRPr lang="en-IN" dirty="0"/>
          </a:p>
        </p:txBody>
      </p:sp>
    </p:spTree>
    <p:extLst>
      <p:ext uri="{BB962C8B-B14F-4D97-AF65-F5344CB8AC3E}">
        <p14:creationId xmlns:p14="http://schemas.microsoft.com/office/powerpoint/2010/main" val="9352275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Build reliable architectures</a:t>
            </a:r>
            <a:endParaRPr lang="en-IN" dirty="0"/>
          </a:p>
        </p:txBody>
      </p:sp>
      <p:sp>
        <p:nvSpPr>
          <p:cNvPr id="3" name="Content Placeholder 2"/>
          <p:cNvSpPr>
            <a:spLocks noGrp="1"/>
          </p:cNvSpPr>
          <p:nvPr>
            <p:ph idx="1"/>
          </p:nvPr>
        </p:nvSpPr>
        <p:spPr/>
        <p:txBody>
          <a:bodyPr/>
          <a:lstStyle/>
          <a:p>
            <a:r>
              <a:rPr lang="en-IN" dirty="0" smtClean="0"/>
              <a:t>Easily build highly available applications</a:t>
            </a:r>
          </a:p>
          <a:p>
            <a:r>
              <a:rPr lang="en-IN" dirty="0" smtClean="0"/>
              <a:t>ELB distributes load</a:t>
            </a:r>
          </a:p>
          <a:p>
            <a:r>
              <a:rPr lang="en-IN" dirty="0" smtClean="0"/>
              <a:t>Auto Scaling helps ensure availability and scale</a:t>
            </a:r>
          </a:p>
          <a:p>
            <a:r>
              <a:rPr lang="en-IN" dirty="0" smtClean="0"/>
              <a:t>Use multiple Availability Zones (AZs)</a:t>
            </a:r>
          </a:p>
        </p:txBody>
      </p:sp>
    </p:spTree>
    <p:extLst>
      <p:ext uri="{BB962C8B-B14F-4D97-AF65-F5344CB8AC3E}">
        <p14:creationId xmlns:p14="http://schemas.microsoft.com/office/powerpoint/2010/main" val="1014341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
        <p:nvSpPr>
          <p:cNvPr id="2" name="text 1"/>
          <p:cNvSpPr txBox="1"/>
          <p:nvPr/>
        </p:nvSpPr>
        <p:spPr>
          <a:xfrm>
            <a:off x="548640" y="324749"/>
            <a:ext cx="7820254" cy="412027"/>
          </a:xfrm>
          <a:prstGeom prst="rect">
            <a:avLst/>
          </a:prstGeom>
        </p:spPr>
        <p:txBody>
          <a:bodyPr vert="horz" wrap="none" lIns="0" tIns="0" rIns="0" bIns="0" rtlCol="0">
            <a:spAutoFit/>
          </a:bodyPr>
          <a:lstStyle/>
          <a:p>
            <a:pPr marL="0">
              <a:lnSpc>
                <a:spcPct val="100000"/>
              </a:lnSpc>
            </a:pPr>
            <a:r>
              <a:rPr sz="2810" b="1" spc="10" dirty="0">
                <a:solidFill>
                  <a:srgbClr val="BABCBA"/>
                </a:solidFill>
                <a:latin typeface="Arial"/>
                <a:cs typeface="Arial"/>
              </a:rPr>
              <a:t>Example:  3-tier  web  application  architecture</a:t>
            </a:r>
            <a:endParaRPr sz="2800">
              <a:latin typeface="Arial"/>
              <a:cs typeface="Arial"/>
            </a:endParaRPr>
          </a:p>
        </p:txBody>
      </p:sp>
      <p:pic>
        <p:nvPicPr>
          <p:cNvPr id="19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84" y="922020"/>
            <a:ext cx="7597140" cy="3709416"/>
          </a:xfrm>
          <a:prstGeom prst="rect">
            <a:avLst/>
          </a:prstGeom>
        </p:spPr>
      </p:pic>
    </p:spTree>
    <p:extLst>
      <p:ext uri="{BB962C8B-B14F-4D97-AF65-F5344CB8AC3E}">
        <p14:creationId xmlns:p14="http://schemas.microsoft.com/office/powerpoint/2010/main" val="2262243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Security</a:t>
            </a:r>
            <a:endParaRPr lang="en-IN" dirty="0"/>
          </a:p>
        </p:txBody>
      </p:sp>
    </p:spTree>
    <p:extLst>
      <p:ext uri="{BB962C8B-B14F-4D97-AF65-F5344CB8AC3E}">
        <p14:creationId xmlns:p14="http://schemas.microsoft.com/office/powerpoint/2010/main" val="12724777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pic>
        <p:nvPicPr>
          <p:cNvPr id="21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631" y="4669537"/>
            <a:ext cx="903165" cy="338352"/>
          </a:xfrm>
          <a:prstGeom prst="rect">
            <a:avLst/>
          </a:prstGeom>
        </p:spPr>
      </p:pic>
      <p:sp>
        <p:nvSpPr>
          <p:cNvPr id="2" name="text 1"/>
          <p:cNvSpPr txBox="1"/>
          <p:nvPr/>
        </p:nvSpPr>
        <p:spPr>
          <a:xfrm>
            <a:off x="377647" y="260437"/>
            <a:ext cx="4633957" cy="397044"/>
          </a:xfrm>
          <a:prstGeom prst="rect">
            <a:avLst/>
          </a:prstGeom>
        </p:spPr>
        <p:txBody>
          <a:bodyPr vert="horz" wrap="none" lIns="0" tIns="0" rIns="0" bIns="0" rtlCol="0">
            <a:spAutoFit/>
          </a:bodyPr>
          <a:lstStyle/>
          <a:p>
            <a:pPr marL="0">
              <a:lnSpc>
                <a:spcPct val="100000"/>
              </a:lnSpc>
            </a:pPr>
            <a:r>
              <a:rPr sz="2560" b="1" spc="10" dirty="0">
                <a:solidFill>
                  <a:srgbClr val="BABCBA"/>
                </a:solidFill>
                <a:latin typeface="Arial"/>
                <a:cs typeface="Arial"/>
              </a:rPr>
              <a:t>VPC  -  Virtual  Private  Cloud</a:t>
            </a:r>
            <a:endParaRPr sz="2500">
              <a:latin typeface="Arial"/>
              <a:cs typeface="Arial"/>
            </a:endParaRPr>
          </a:p>
        </p:txBody>
      </p:sp>
      <p:sp>
        <p:nvSpPr>
          <p:cNvPr id="3" name="text 1"/>
          <p:cNvSpPr txBox="1"/>
          <p:nvPr/>
        </p:nvSpPr>
        <p:spPr>
          <a:xfrm>
            <a:off x="432206" y="1040173"/>
            <a:ext cx="7702598" cy="742919"/>
          </a:xfrm>
          <a:prstGeom prst="rect">
            <a:avLst/>
          </a:prstGeom>
        </p:spPr>
        <p:txBody>
          <a:bodyPr vert="horz" wrap="none" lIns="0" tIns="0" rIns="0" bIns="0" rtlCol="0">
            <a:spAutoFit/>
          </a:bodyPr>
          <a:lstStyle/>
          <a:p>
            <a:pPr marL="0">
              <a:lnSpc>
                <a:spcPct val="100000"/>
              </a:lnSpc>
            </a:pPr>
            <a:r>
              <a:rPr sz="2190" spc="10" dirty="0">
                <a:solidFill>
                  <a:srgbClr val="BABCBA"/>
                </a:solidFill>
                <a:latin typeface="Arial"/>
                <a:cs typeface="Arial"/>
              </a:rPr>
              <a:t>•   Provision  a  logically  isolated  section  of  the  AWS  cloud</a:t>
            </a:r>
            <a:endParaRPr sz="2100">
              <a:latin typeface="Arial"/>
              <a:cs typeface="Arial"/>
            </a:endParaRPr>
          </a:p>
          <a:p>
            <a:pPr marL="0">
              <a:lnSpc>
                <a:spcPct val="100000"/>
              </a:lnSpc>
            </a:pPr>
            <a:r>
              <a:rPr sz="2400" spc="10" dirty="0">
                <a:solidFill>
                  <a:srgbClr val="BABCBA"/>
                </a:solidFill>
                <a:latin typeface="Arial"/>
                <a:cs typeface="Arial"/>
              </a:rPr>
              <a:t>•   Control  your  virtual  networking  environment  with:</a:t>
            </a:r>
            <a:endParaRPr sz="2400">
              <a:latin typeface="Arial"/>
              <a:cs typeface="Arial"/>
            </a:endParaRPr>
          </a:p>
        </p:txBody>
      </p:sp>
      <p:sp>
        <p:nvSpPr>
          <p:cNvPr id="4" name="text 1"/>
          <p:cNvSpPr txBox="1"/>
          <p:nvPr/>
        </p:nvSpPr>
        <p:spPr>
          <a:xfrm>
            <a:off x="889406" y="1827709"/>
            <a:ext cx="1849194" cy="1096986"/>
          </a:xfrm>
          <a:prstGeom prst="rect">
            <a:avLst/>
          </a:prstGeom>
        </p:spPr>
        <p:txBody>
          <a:bodyPr vert="horz" wrap="none" lIns="0" tIns="0" rIns="0" bIns="0" rtlCol="0">
            <a:spAutoFit/>
          </a:bodyPr>
          <a:lstStyle/>
          <a:p>
            <a:pPr marL="0">
              <a:lnSpc>
                <a:spcPct val="100000"/>
              </a:lnSpc>
            </a:pPr>
            <a:r>
              <a:rPr sz="1700" spc="10" dirty="0">
                <a:solidFill>
                  <a:srgbClr val="BABCBA"/>
                </a:solidFill>
                <a:latin typeface="Arial"/>
                <a:cs typeface="Arial"/>
              </a:rPr>
              <a:t>–   Subnets</a:t>
            </a:r>
            <a:endParaRPr sz="1700">
              <a:latin typeface="Arial"/>
              <a:cs typeface="Arial"/>
            </a:endParaRPr>
          </a:p>
          <a:p>
            <a:pPr marL="0">
              <a:lnSpc>
                <a:spcPct val="100000"/>
              </a:lnSpc>
            </a:pPr>
            <a:r>
              <a:rPr sz="1700" spc="10" dirty="0">
                <a:solidFill>
                  <a:srgbClr val="BABCBA"/>
                </a:solidFill>
                <a:latin typeface="Arial"/>
                <a:cs typeface="Arial"/>
              </a:rPr>
              <a:t>–   Route  tables</a:t>
            </a:r>
            <a:endParaRPr sz="1700">
              <a:latin typeface="Arial"/>
              <a:cs typeface="Arial"/>
            </a:endParaRPr>
          </a:p>
          <a:p>
            <a:pPr marL="0">
              <a:lnSpc>
                <a:spcPct val="100000"/>
              </a:lnSpc>
            </a:pPr>
            <a:r>
              <a:rPr sz="1670" spc="10" dirty="0">
                <a:solidFill>
                  <a:srgbClr val="BABCBA"/>
                </a:solidFill>
                <a:latin typeface="Arial"/>
                <a:cs typeface="Arial"/>
              </a:rPr>
              <a:t>–   Security  groups</a:t>
            </a:r>
            <a:endParaRPr sz="1600">
              <a:latin typeface="Arial"/>
              <a:cs typeface="Arial"/>
            </a:endParaRPr>
          </a:p>
          <a:p>
            <a:pPr marL="0">
              <a:lnSpc>
                <a:spcPct val="100000"/>
              </a:lnSpc>
            </a:pPr>
            <a:r>
              <a:rPr sz="1700" spc="10" dirty="0">
                <a:solidFill>
                  <a:srgbClr val="BABCBA"/>
                </a:solidFill>
                <a:latin typeface="Arial"/>
                <a:cs typeface="Arial"/>
              </a:rPr>
              <a:t>–   Network  ACLs</a:t>
            </a:r>
            <a:endParaRPr sz="1700">
              <a:latin typeface="Arial"/>
              <a:cs typeface="Arial"/>
            </a:endParaRPr>
          </a:p>
        </p:txBody>
      </p:sp>
      <p:sp>
        <p:nvSpPr>
          <p:cNvPr id="5" name="text 1"/>
          <p:cNvSpPr txBox="1"/>
          <p:nvPr/>
        </p:nvSpPr>
        <p:spPr>
          <a:xfrm>
            <a:off x="432206" y="2985432"/>
            <a:ext cx="7596226" cy="1072343"/>
          </a:xfrm>
          <a:prstGeom prst="rect">
            <a:avLst/>
          </a:prstGeom>
        </p:spPr>
        <p:txBody>
          <a:bodyPr vert="horz" wrap="none" lIns="0" tIns="0" rIns="0" bIns="0" rtlCol="0">
            <a:spAutoFit/>
          </a:bodyPr>
          <a:lstStyle/>
          <a:p>
            <a:pPr marL="0">
              <a:lnSpc>
                <a:spcPct val="100000"/>
              </a:lnSpc>
            </a:pPr>
            <a:r>
              <a:rPr sz="2190" spc="10" dirty="0">
                <a:solidFill>
                  <a:srgbClr val="BABCBA"/>
                </a:solidFill>
                <a:latin typeface="Arial"/>
                <a:cs typeface="Arial"/>
              </a:rPr>
              <a:t>•   Control  if  and  how  your  instances  access  the  Internet</a:t>
            </a:r>
            <a:endParaRPr sz="2100">
              <a:latin typeface="Arial"/>
              <a:cs typeface="Arial"/>
            </a:endParaRPr>
          </a:p>
          <a:p>
            <a:pPr marL="0">
              <a:lnSpc>
                <a:spcPct val="100000"/>
              </a:lnSpc>
            </a:pPr>
            <a:r>
              <a:rPr sz="2190" spc="10" dirty="0">
                <a:solidFill>
                  <a:srgbClr val="BABCBA"/>
                </a:solidFill>
                <a:latin typeface="Arial"/>
                <a:cs typeface="Arial"/>
              </a:rPr>
              <a:t>•   Connect  to  your  on-premises  network  via  a  hardware</a:t>
            </a:r>
            <a:endParaRPr sz="2100">
              <a:latin typeface="Arial"/>
              <a:cs typeface="Arial"/>
            </a:endParaRPr>
          </a:p>
          <a:p>
            <a:pPr marL="342900">
              <a:lnSpc>
                <a:spcPct val="100000"/>
              </a:lnSpc>
            </a:pPr>
            <a:r>
              <a:rPr sz="2400" spc="10" dirty="0">
                <a:solidFill>
                  <a:srgbClr val="BABCBA"/>
                </a:solidFill>
                <a:latin typeface="Arial"/>
                <a:cs typeface="Arial"/>
              </a:rPr>
              <a:t>VPN  or  Direct  Connect</a:t>
            </a:r>
            <a:endParaRPr sz="2400">
              <a:latin typeface="Arial"/>
              <a:cs typeface="Arial"/>
            </a:endParaRPr>
          </a:p>
        </p:txBody>
      </p:sp>
    </p:spTree>
    <p:extLst>
      <p:ext uri="{BB962C8B-B14F-4D97-AF65-F5344CB8AC3E}">
        <p14:creationId xmlns:p14="http://schemas.microsoft.com/office/powerpoint/2010/main" val="24467625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F29826"/>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defTabSz="338349"/>
            <a:r>
              <a:rPr lang="en-US" sz="2000" b="1" dirty="0" smtClean="0">
                <a:solidFill>
                  <a:prstClr val="white"/>
                </a:solidFill>
                <a:latin typeface="Helvetica Neue"/>
              </a:rPr>
              <a:t>Application Platform Services</a:t>
            </a:r>
            <a:endParaRPr lang="en-US" sz="2000" b="1" dirty="0">
              <a:solidFill>
                <a:prstClr val="white"/>
              </a:solidFill>
              <a:latin typeface="Helvetica Neue"/>
            </a:endParaRPr>
          </a:p>
        </p:txBody>
      </p:sp>
      <p:grpSp>
        <p:nvGrpSpPr>
          <p:cNvPr id="4" name="Group 3"/>
          <p:cNvGrpSpPr/>
          <p:nvPr/>
        </p:nvGrpSpPr>
        <p:grpSpPr>
          <a:xfrm>
            <a:off x="283781" y="719450"/>
            <a:ext cx="8560676" cy="4313687"/>
            <a:chOff x="283781" y="567556"/>
            <a:chExt cx="8560676" cy="4465582"/>
          </a:xfrm>
        </p:grpSpPr>
        <p:sp>
          <p:nvSpPr>
            <p:cNvPr id="10" name="Rectangle 5"/>
            <p:cNvSpPr/>
            <p:nvPr/>
          </p:nvSpPr>
          <p:spPr bwMode="auto">
            <a:xfrm>
              <a:off x="288159" y="928006"/>
              <a:ext cx="8540982" cy="1006392"/>
            </a:xfrm>
            <a:prstGeom prst="rect">
              <a:avLst/>
            </a:prstGeom>
            <a:solidFill>
              <a:srgbClr val="004B91">
                <a:alpha val="4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7" name="Rectangle 6"/>
            <p:cNvSpPr/>
            <p:nvPr/>
          </p:nvSpPr>
          <p:spPr bwMode="auto">
            <a:xfrm>
              <a:off x="288159" y="567556"/>
              <a:ext cx="8540982" cy="303790"/>
            </a:xfrm>
            <a:prstGeom prst="rect">
              <a:avLst/>
            </a:prstGeom>
            <a:solidFill>
              <a:srgbClr val="004B91">
                <a:alpha val="20000"/>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anchor="ctr"/>
            <a:lstStyle/>
            <a:p>
              <a:pPr algn="ctr" defTabSz="914400">
                <a:defRPr/>
              </a:pPr>
              <a:r>
                <a:rPr lang="en-US" sz="1600" b="1" spc="50" dirty="0" smtClean="0">
                  <a:ln w="13500">
                    <a:noFill/>
                    <a:prstDash val="solid"/>
                  </a:ln>
                  <a:solidFill>
                    <a:schemeClr val="tx1">
                      <a:lumMod val="75000"/>
                      <a:lumOff val="25000"/>
                    </a:schemeClr>
                  </a:solidFill>
                  <a:latin typeface="Arial" pitchFamily="34" charset="0"/>
                  <a:cs typeface="Arial" pitchFamily="34" charset="0"/>
                  <a:sym typeface="Times New Roman" pitchFamily="18" charset="0"/>
                </a:rPr>
                <a:t>Your Applications</a:t>
              </a:r>
              <a:endParaRPr lang="en-US" sz="1600" b="1" spc="50" dirty="0">
                <a:ln w="13500">
                  <a:noFill/>
                  <a:prstDash val="solid"/>
                </a:ln>
                <a:solidFill>
                  <a:schemeClr val="tx1">
                    <a:lumMod val="75000"/>
                    <a:lumOff val="25000"/>
                  </a:schemeClr>
                </a:solidFill>
                <a:latin typeface="Arial" pitchFamily="34" charset="0"/>
                <a:cs typeface="Arial" pitchFamily="34" charset="0"/>
                <a:sym typeface="Times New Roman" pitchFamily="18" charset="0"/>
              </a:endParaRPr>
            </a:p>
          </p:txBody>
        </p:sp>
        <p:grpSp>
          <p:nvGrpSpPr>
            <p:cNvPr id="9" name="Group 8"/>
            <p:cNvGrpSpPr/>
            <p:nvPr/>
          </p:nvGrpSpPr>
          <p:grpSpPr>
            <a:xfrm>
              <a:off x="288159" y="3078861"/>
              <a:ext cx="8540982" cy="1081286"/>
              <a:chOff x="371842" y="3987637"/>
              <a:chExt cx="8497837" cy="1446510"/>
            </a:xfrm>
          </p:grpSpPr>
          <p:sp>
            <p:nvSpPr>
              <p:cNvPr id="29" name="Rectangle 5"/>
              <p:cNvSpPr/>
              <p:nvPr/>
            </p:nvSpPr>
            <p:spPr bwMode="auto">
              <a:xfrm>
                <a:off x="371842" y="3996216"/>
                <a:ext cx="8497837" cy="1437931"/>
              </a:xfrm>
              <a:prstGeom prst="rect">
                <a:avLst/>
              </a:prstGeom>
              <a:solidFill>
                <a:srgbClr val="004B91">
                  <a:alpha val="8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30" name="TextBox 29"/>
              <p:cNvSpPr txBox="1"/>
              <p:nvPr/>
            </p:nvSpPr>
            <p:spPr>
              <a:xfrm>
                <a:off x="371842" y="3987637"/>
                <a:ext cx="1674332"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Foundation Services</a:t>
                </a:r>
              </a:p>
            </p:txBody>
          </p:sp>
          <p:sp>
            <p:nvSpPr>
              <p:cNvPr id="31" name="Rectangle 7"/>
              <p:cNvSpPr/>
              <p:nvPr/>
            </p:nvSpPr>
            <p:spPr bwMode="auto">
              <a:xfrm>
                <a:off x="503605" y="4341223"/>
                <a:ext cx="189996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Compute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EC2</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Auto Scale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2" name="Rectangle 7"/>
              <p:cNvSpPr/>
              <p:nvPr/>
            </p:nvSpPr>
            <p:spPr bwMode="auto">
              <a:xfrm>
                <a:off x="2547257" y="4341223"/>
                <a:ext cx="1980253"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Storage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S3</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EBS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StorageGateway</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3" name="Rectangle 7"/>
              <p:cNvSpPr/>
              <p:nvPr/>
            </p:nvSpPr>
            <p:spPr bwMode="auto">
              <a:xfrm>
                <a:off x="4661065" y="4341223"/>
                <a:ext cx="193512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Database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RDS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SimpleDB</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ElastiCache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DynamoDB</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4" name="Rectangle 7"/>
              <p:cNvSpPr/>
              <p:nvPr/>
            </p:nvSpPr>
            <p:spPr bwMode="auto">
              <a:xfrm>
                <a:off x="6727399" y="4341223"/>
                <a:ext cx="1960176"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400" b="1" dirty="0" smtClean="0">
                    <a:solidFill>
                      <a:schemeClr val="tx1">
                        <a:lumMod val="75000"/>
                        <a:lumOff val="25000"/>
                      </a:schemeClr>
                    </a:solidFill>
                    <a:latin typeface="Arial" pitchFamily="34" charset="0"/>
                    <a:cs typeface="Arial" pitchFamily="34" charset="0"/>
                    <a:sym typeface="Times New Roman" pitchFamily="18" charset="0"/>
                  </a:rPr>
                  <a:t>Networking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VPC</a:t>
                </a:r>
                <a:br>
                  <a:rPr lang="en-US" altLang="ja-JP" sz="900" dirty="0">
                    <a:solidFill>
                      <a:schemeClr val="tx1">
                        <a:lumMod val="75000"/>
                        <a:lumOff val="25000"/>
                      </a:schemeClr>
                    </a:solidFill>
                    <a:latin typeface="Arial" pitchFamily="34" charset="0"/>
                    <a:cs typeface="Arial" pitchFamily="34" charset="0"/>
                    <a:sym typeface="Times New Roman" pitchFamily="18" charset="0"/>
                  </a:rPr>
                </a:b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Load Balancing</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Route 53</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Direct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Connect</a:t>
                </a:r>
                <a:endParaRPr lang="en-US" altLang="ja-JP" sz="9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1" name="TextBox 10"/>
            <p:cNvSpPr txBox="1"/>
            <p:nvPr/>
          </p:nvSpPr>
          <p:spPr>
            <a:xfrm>
              <a:off x="283781" y="928218"/>
              <a:ext cx="2502608" cy="307777"/>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Management &amp; Administration</a:t>
              </a:r>
              <a:endParaRPr lang="en-US" sz="1400" dirty="0">
                <a:solidFill>
                  <a:schemeClr val="bg1"/>
                </a:solidFill>
              </a:endParaRPr>
            </a:p>
          </p:txBody>
        </p:sp>
        <p:grpSp>
          <p:nvGrpSpPr>
            <p:cNvPr id="12" name="Group 11"/>
            <p:cNvGrpSpPr/>
            <p:nvPr/>
          </p:nvGrpSpPr>
          <p:grpSpPr>
            <a:xfrm>
              <a:off x="288159" y="1995621"/>
              <a:ext cx="8540982" cy="1031828"/>
              <a:chOff x="371842" y="2633513"/>
              <a:chExt cx="8497837" cy="1380347"/>
            </a:xfrm>
          </p:grpSpPr>
          <p:sp>
            <p:nvSpPr>
              <p:cNvPr id="22" name="Rectangle 5"/>
              <p:cNvSpPr/>
              <p:nvPr/>
            </p:nvSpPr>
            <p:spPr bwMode="auto">
              <a:xfrm>
                <a:off x="371843" y="2633513"/>
                <a:ext cx="8497836" cy="1380347"/>
              </a:xfrm>
              <a:prstGeom prst="rect">
                <a:avLst/>
              </a:prstGeom>
              <a:solidFill>
                <a:srgbClr val="004B91">
                  <a:alpha val="6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3" name="TextBox 22"/>
              <p:cNvSpPr txBox="1"/>
              <p:nvPr/>
            </p:nvSpPr>
            <p:spPr>
              <a:xfrm>
                <a:off x="371842" y="2633800"/>
                <a:ext cx="2361736"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Application Platform Services</a:t>
                </a:r>
                <a:endParaRPr lang="en-US" sz="1400" dirty="0">
                  <a:solidFill>
                    <a:schemeClr val="bg1"/>
                  </a:solidFill>
                </a:endParaRPr>
              </a:p>
            </p:txBody>
          </p:sp>
          <p:sp>
            <p:nvSpPr>
              <p:cNvPr id="24" name="Rectangle 7"/>
              <p:cNvSpPr/>
              <p:nvPr/>
            </p:nvSpPr>
            <p:spPr bwMode="auto">
              <a:xfrm>
                <a:off x="499249" y="2989706"/>
                <a:ext cx="189996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Content Distribution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CloudFront</a:t>
                </a:r>
              </a:p>
            </p:txBody>
          </p:sp>
          <p:sp>
            <p:nvSpPr>
              <p:cNvPr id="25" name="Rectangle 7"/>
              <p:cNvSpPr/>
              <p:nvPr/>
            </p:nvSpPr>
            <p:spPr bwMode="auto">
              <a:xfrm>
                <a:off x="2542901" y="2989706"/>
                <a:ext cx="1980253"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Application Svcs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Simple Workflow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Service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CloudSearch</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SNS, SQS, SES</a:t>
                </a:r>
              </a:p>
            </p:txBody>
          </p:sp>
          <p:sp>
            <p:nvSpPr>
              <p:cNvPr id="26" name="Rectangle 7"/>
              <p:cNvSpPr/>
              <p:nvPr/>
            </p:nvSpPr>
            <p:spPr bwMode="auto">
              <a:xfrm>
                <a:off x="4656709" y="2989706"/>
                <a:ext cx="193512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Parallel Processing</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MapReduc</a:t>
                </a:r>
                <a:r>
                  <a:rPr lang="en-US" altLang="ja-JP" sz="900" dirty="0" smtClean="0">
                    <a:solidFill>
                      <a:schemeClr val="tx1"/>
                    </a:solidFill>
                    <a:latin typeface="Arial" pitchFamily="34" charset="0"/>
                    <a:cs typeface="Arial" pitchFamily="34" charset="0"/>
                    <a:sym typeface="Times New Roman" pitchFamily="18" charset="0"/>
                  </a:rPr>
                  <a:t>e</a:t>
                </a:r>
                <a:endParaRPr lang="en-US" altLang="ja-JP" sz="900" dirty="0">
                  <a:solidFill>
                    <a:schemeClr val="tx1"/>
                  </a:solidFill>
                  <a:latin typeface="Arial" pitchFamily="34" charset="0"/>
                  <a:cs typeface="Arial" pitchFamily="34" charset="0"/>
                  <a:sym typeface="Times New Roman" pitchFamily="18" charset="0"/>
                </a:endParaRPr>
              </a:p>
            </p:txBody>
          </p:sp>
          <p:sp>
            <p:nvSpPr>
              <p:cNvPr id="28" name="Rectangle 7"/>
              <p:cNvSpPr/>
              <p:nvPr/>
            </p:nvSpPr>
            <p:spPr bwMode="auto">
              <a:xfrm>
                <a:off x="6723043" y="2989706"/>
                <a:ext cx="1960138"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Libraries &amp; SDKs</a:t>
                </a:r>
              </a:p>
              <a:p>
                <a:pPr algn="ctr">
                  <a:defRPr/>
                </a:pPr>
                <a:r>
                  <a:rPr lang="en-US" sz="900" dirty="0">
                    <a:solidFill>
                      <a:schemeClr val="tx1">
                        <a:lumMod val="75000"/>
                        <a:lumOff val="25000"/>
                      </a:schemeClr>
                    </a:solidFill>
                    <a:latin typeface="Arial" pitchFamily="34" charset="0"/>
                    <a:cs typeface="Arial" pitchFamily="34" charset="0"/>
                    <a:sym typeface="Times New Roman" pitchFamily="18" charset="0"/>
                  </a:rPr>
                  <a:t>Java, </a:t>
                </a:r>
                <a:r>
                  <a:rPr lang="en-US" sz="900" dirty="0" smtClean="0">
                    <a:solidFill>
                      <a:schemeClr val="tx1">
                        <a:lumMod val="75000"/>
                        <a:lumOff val="25000"/>
                      </a:schemeClr>
                    </a:solidFill>
                    <a:latin typeface="Arial" pitchFamily="34" charset="0"/>
                    <a:cs typeface="Arial" pitchFamily="34" charset="0"/>
                    <a:sym typeface="Times New Roman" pitchFamily="18" charset="0"/>
                  </a:rPr>
                  <a:t>PHP, Python, </a:t>
                </a:r>
              </a:p>
              <a:p>
                <a:pPr algn="ctr">
                  <a:defRPr/>
                </a:pPr>
                <a:r>
                  <a:rPr lang="en-US" sz="900" dirty="0" smtClean="0">
                    <a:solidFill>
                      <a:schemeClr val="tx1">
                        <a:lumMod val="75000"/>
                        <a:lumOff val="25000"/>
                      </a:schemeClr>
                    </a:solidFill>
                    <a:latin typeface="Arial" pitchFamily="34" charset="0"/>
                    <a:cs typeface="Arial" pitchFamily="34" charset="0"/>
                    <a:sym typeface="Times New Roman" pitchFamily="18" charset="0"/>
                  </a:rPr>
                  <a:t>Ruby, .NET</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3" name="Rectangle 7"/>
            <p:cNvSpPr/>
            <p:nvPr/>
          </p:nvSpPr>
          <p:spPr bwMode="auto">
            <a:xfrm>
              <a:off x="411835" y="1195891"/>
              <a:ext cx="1909606"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Identity &amp; Access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IAM</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Identity Federation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Consolidated</a:t>
              </a:r>
              <a:r>
                <a:rPr lang="ja-JP" altLang="en-US" sz="900" dirty="0">
                  <a:solidFill>
                    <a:schemeClr val="tx1">
                      <a:lumMod val="75000"/>
                      <a:lumOff val="25000"/>
                    </a:schemeClr>
                  </a:solidFill>
                  <a:latin typeface="Arial" pitchFamily="34" charset="0"/>
                  <a:cs typeface="Arial" pitchFamily="34" charset="0"/>
                  <a:sym typeface="Times New Roman" pitchFamily="18" charset="0"/>
                </a:rPr>
                <a: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Billing</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4" name="Rectangle 7"/>
            <p:cNvSpPr/>
            <p:nvPr/>
          </p:nvSpPr>
          <p:spPr bwMode="auto">
            <a:xfrm>
              <a:off x="2465863" y="1195891"/>
              <a:ext cx="1990307"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Web </a:t>
              </a: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Interface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Management Console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5" name="Rectangle 7"/>
            <p:cNvSpPr/>
            <p:nvPr/>
          </p:nvSpPr>
          <p:spPr bwMode="auto">
            <a:xfrm>
              <a:off x="4590403" y="1195891"/>
              <a:ext cx="1944945"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Monitoring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CloudWatch </a:t>
              </a:r>
            </a:p>
          </p:txBody>
        </p:sp>
        <p:sp>
          <p:nvSpPr>
            <p:cNvPr id="16" name="Rectangle 7"/>
            <p:cNvSpPr/>
            <p:nvPr/>
          </p:nvSpPr>
          <p:spPr bwMode="auto">
            <a:xfrm>
              <a:off x="6667228" y="1195891"/>
              <a:ext cx="1978884"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100" b="1" dirty="0">
                  <a:solidFill>
                    <a:schemeClr val="tx1">
                      <a:lumMod val="75000"/>
                      <a:lumOff val="25000"/>
                    </a:schemeClr>
                  </a:solidFill>
                  <a:latin typeface="Arial" pitchFamily="34" charset="0"/>
                  <a:cs typeface="Arial" pitchFamily="34" charset="0"/>
                  <a:sym typeface="Times New Roman" pitchFamily="18" charset="0"/>
                </a:rPr>
                <a:t>Deployment &amp; </a:t>
              </a:r>
              <a:r>
                <a:rPr lang="en-US" altLang="ja-JP" sz="1100" b="1" dirty="0" smtClean="0">
                  <a:solidFill>
                    <a:schemeClr val="tx1">
                      <a:lumMod val="75000"/>
                      <a:lumOff val="25000"/>
                    </a:schemeClr>
                  </a:solidFill>
                  <a:latin typeface="Arial" pitchFamily="34" charset="0"/>
                  <a:cs typeface="Arial" pitchFamily="34" charset="0"/>
                  <a:sym typeface="Times New Roman" pitchFamily="18" charset="0"/>
                </a:rPr>
                <a:t>Automation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Elastic Beanstalk</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CloudFormation</a:t>
              </a:r>
            </a:p>
          </p:txBody>
        </p:sp>
        <p:sp>
          <p:nvSpPr>
            <p:cNvPr id="17" name="Rectangle 5"/>
            <p:cNvSpPr/>
            <p:nvPr/>
          </p:nvSpPr>
          <p:spPr bwMode="auto">
            <a:xfrm>
              <a:off x="292536" y="4225840"/>
              <a:ext cx="8551921" cy="807298"/>
            </a:xfrm>
            <a:prstGeom prst="rect">
              <a:avLst/>
            </a:prstGeom>
            <a:solidFill>
              <a:srgbClr val="004B91"/>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sz="1600" b="1" dirty="0">
                <a:solidFill>
                  <a:schemeClr val="tx1"/>
                </a:solidFill>
                <a:latin typeface="Arial" pitchFamily="34" charset="0"/>
                <a:cs typeface="Arial" pitchFamily="34" charset="0"/>
                <a:sym typeface="Times New Roman" pitchFamily="18" charset="0"/>
              </a:endParaRPr>
            </a:p>
          </p:txBody>
        </p:sp>
        <p:sp>
          <p:nvSpPr>
            <p:cNvPr id="18" name="TextBox 17"/>
            <p:cNvSpPr txBox="1"/>
            <p:nvPr/>
          </p:nvSpPr>
          <p:spPr>
            <a:xfrm>
              <a:off x="319227" y="4442374"/>
              <a:ext cx="3073197" cy="276081"/>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dirty="0" smtClean="0">
                  <a:solidFill>
                    <a:schemeClr val="bg1"/>
                  </a:solidFill>
                </a:rPr>
                <a:t>AWS Global Infrastructure</a:t>
              </a:r>
              <a:endParaRPr lang="en-US" dirty="0">
                <a:solidFill>
                  <a:schemeClr val="bg1"/>
                </a:solidFill>
              </a:endParaRPr>
            </a:p>
          </p:txBody>
        </p:sp>
        <p:sp>
          <p:nvSpPr>
            <p:cNvPr id="19" name="Rectangle 7"/>
            <p:cNvSpPr/>
            <p:nvPr/>
          </p:nvSpPr>
          <p:spPr bwMode="auto">
            <a:xfrm>
              <a:off x="3630262" y="4648574"/>
              <a:ext cx="2564291" cy="333965"/>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Regions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0" name="Rectangle 7"/>
            <p:cNvSpPr/>
            <p:nvPr/>
          </p:nvSpPr>
          <p:spPr bwMode="auto">
            <a:xfrm>
              <a:off x="3630262" y="4296856"/>
              <a:ext cx="2564291" cy="33263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Availability Zones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1" name="Rectangle 7"/>
            <p:cNvSpPr/>
            <p:nvPr/>
          </p:nvSpPr>
          <p:spPr bwMode="auto">
            <a:xfrm>
              <a:off x="6326567" y="4296856"/>
              <a:ext cx="2313370" cy="68568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Edge Locations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35" name="Rectangle 34"/>
          <p:cNvSpPr/>
          <p:nvPr/>
        </p:nvSpPr>
        <p:spPr>
          <a:xfrm>
            <a:off x="-159488" y="627322"/>
            <a:ext cx="9558669" cy="1412477"/>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1856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pic>
        <p:nvPicPr>
          <p:cNvPr id="21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631" y="4669537"/>
            <a:ext cx="903165" cy="338352"/>
          </a:xfrm>
          <a:prstGeom prst="rect">
            <a:avLst/>
          </a:prstGeom>
        </p:spPr>
      </p:pic>
      <p:pic>
        <p:nvPicPr>
          <p:cNvPr id="21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72" y="0"/>
            <a:ext cx="8830056" cy="5143500"/>
          </a:xfrm>
          <a:prstGeom prst="rect">
            <a:avLst/>
          </a:prstGeom>
        </p:spPr>
      </p:pic>
      <p:pic>
        <p:nvPicPr>
          <p:cNvPr id="21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 y="9144"/>
            <a:ext cx="8747760" cy="5119116"/>
          </a:xfrm>
          <a:prstGeom prst="rect">
            <a:avLst/>
          </a:prstGeom>
        </p:spPr>
      </p:pic>
      <p:pic>
        <p:nvPicPr>
          <p:cNvPr id="21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128" y="73150"/>
            <a:ext cx="8619744" cy="4991100"/>
          </a:xfrm>
          <a:prstGeom prst="rect">
            <a:avLst/>
          </a:prstGeom>
        </p:spPr>
      </p:pic>
      <p:sp>
        <p:nvSpPr>
          <p:cNvPr id="102" name="object 102"/>
          <p:cNvSpPr/>
          <p:nvPr/>
        </p:nvSpPr>
        <p:spPr>
          <a:xfrm>
            <a:off x="265176" y="665988"/>
            <a:ext cx="8613648" cy="3307080"/>
          </a:xfrm>
          <a:custGeom>
            <a:avLst/>
            <a:gdLst/>
            <a:ahLst/>
            <a:cxnLst/>
            <a:rect l="l" t="t" r="r" b="b"/>
            <a:pathLst>
              <a:path w="8613648" h="3307080">
                <a:moveTo>
                  <a:pt x="3048" y="327152"/>
                </a:moveTo>
                <a:cubicBezTo>
                  <a:pt x="3048" y="148209"/>
                  <a:pt x="148145" y="3048"/>
                  <a:pt x="327139" y="3048"/>
                </a:cubicBezTo>
                <a:lnTo>
                  <a:pt x="8286496" y="3048"/>
                </a:lnTo>
                <a:cubicBezTo>
                  <a:pt x="8465439" y="3048"/>
                  <a:pt x="8610600" y="148209"/>
                  <a:pt x="8610600" y="327152"/>
                </a:cubicBezTo>
                <a:lnTo>
                  <a:pt x="8610600" y="2979928"/>
                </a:lnTo>
                <a:cubicBezTo>
                  <a:pt x="8610600" y="3158871"/>
                  <a:pt x="8465439" y="3304032"/>
                  <a:pt x="8286496" y="3304032"/>
                </a:cubicBezTo>
                <a:lnTo>
                  <a:pt x="327139" y="3304032"/>
                </a:lnTo>
                <a:cubicBezTo>
                  <a:pt x="148145" y="3304032"/>
                  <a:pt x="3048" y="3158871"/>
                  <a:pt x="3048" y="2979928"/>
                </a:cubicBezTo>
                <a:close/>
              </a:path>
            </a:pathLst>
          </a:custGeom>
          <a:ln w="6096">
            <a:solidFill>
              <a:srgbClr val="222222"/>
            </a:solidFill>
          </a:ln>
        </p:spPr>
        <p:txBody>
          <a:bodyPr wrap="square" lIns="0" tIns="0" rIns="0" bIns="0" rtlCol="0">
            <a:noAutofit/>
          </a:bodyPr>
          <a:lstStyle/>
          <a:p>
            <a:endParaRPr/>
          </a:p>
        </p:txBody>
      </p:sp>
      <p:pic>
        <p:nvPicPr>
          <p:cNvPr id="21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184" y="500885"/>
            <a:ext cx="706713" cy="334267"/>
          </a:xfrm>
          <a:prstGeom prst="rect">
            <a:avLst/>
          </a:prstGeom>
        </p:spPr>
      </p:pic>
      <p:sp>
        <p:nvSpPr>
          <p:cNvPr id="103" name="object 103"/>
          <p:cNvSpPr/>
          <p:nvPr/>
        </p:nvSpPr>
        <p:spPr>
          <a:xfrm>
            <a:off x="518160" y="1414272"/>
            <a:ext cx="3966972" cy="2456687"/>
          </a:xfrm>
          <a:custGeom>
            <a:avLst/>
            <a:gdLst/>
            <a:ahLst/>
            <a:cxnLst/>
            <a:rect l="l" t="t" r="r" b="b"/>
            <a:pathLst>
              <a:path w="3966972" h="2456687">
                <a:moveTo>
                  <a:pt x="9906" y="249174"/>
                </a:moveTo>
                <a:cubicBezTo>
                  <a:pt x="9906" y="116967"/>
                  <a:pt x="117017" y="9906"/>
                  <a:pt x="249161" y="9906"/>
                </a:cubicBezTo>
                <a:lnTo>
                  <a:pt x="3717798" y="9906"/>
                </a:lnTo>
                <a:cubicBezTo>
                  <a:pt x="3850005" y="9906"/>
                  <a:pt x="3957066" y="116967"/>
                  <a:pt x="3957066" y="249174"/>
                </a:cubicBezTo>
                <a:lnTo>
                  <a:pt x="3957066" y="2207514"/>
                </a:lnTo>
                <a:cubicBezTo>
                  <a:pt x="3957066" y="2339721"/>
                  <a:pt x="3850005" y="2446782"/>
                  <a:pt x="3717798" y="2446782"/>
                </a:cubicBezTo>
                <a:lnTo>
                  <a:pt x="249161" y="2446782"/>
                </a:lnTo>
                <a:cubicBezTo>
                  <a:pt x="117017" y="2446782"/>
                  <a:pt x="9906" y="2339721"/>
                  <a:pt x="9906" y="2207514"/>
                </a:cubicBezTo>
                <a:close/>
              </a:path>
            </a:pathLst>
          </a:custGeom>
          <a:ln w="19812">
            <a:solidFill>
              <a:srgbClr val="F7971F"/>
            </a:solidFill>
          </a:ln>
        </p:spPr>
        <p:txBody>
          <a:bodyPr wrap="square" lIns="0" tIns="0" rIns="0" bIns="0" rtlCol="0">
            <a:noAutofit/>
          </a:bodyPr>
          <a:lstStyle/>
          <a:p>
            <a:endParaRPr/>
          </a:p>
        </p:txBody>
      </p:sp>
      <p:sp>
        <p:nvSpPr>
          <p:cNvPr id="2" name="text 1"/>
          <p:cNvSpPr txBox="1"/>
          <p:nvPr/>
        </p:nvSpPr>
        <p:spPr>
          <a:xfrm>
            <a:off x="1884299" y="3742468"/>
            <a:ext cx="1099337" cy="127694"/>
          </a:xfrm>
          <a:prstGeom prst="rect">
            <a:avLst/>
          </a:prstGeom>
        </p:spPr>
        <p:txBody>
          <a:bodyPr vert="horz" wrap="none" lIns="0" tIns="0" rIns="0" bIns="0" rtlCol="0">
            <a:spAutoFit/>
          </a:bodyPr>
          <a:lstStyle/>
          <a:p>
            <a:pPr marL="0">
              <a:lnSpc>
                <a:spcPct val="100000"/>
              </a:lnSpc>
            </a:pPr>
            <a:r>
              <a:rPr sz="900" b="1" spc="10" dirty="0">
                <a:solidFill>
                  <a:srgbClr val="F7971F"/>
                </a:solidFill>
                <a:latin typeface="Arial"/>
                <a:cs typeface="Arial"/>
              </a:rPr>
              <a:t>Availability  Zone  1a</a:t>
            </a:r>
            <a:endParaRPr sz="900">
              <a:latin typeface="Arial"/>
              <a:cs typeface="Arial"/>
            </a:endParaRPr>
          </a:p>
        </p:txBody>
      </p:sp>
      <p:sp>
        <p:nvSpPr>
          <p:cNvPr id="104" name="object 104"/>
          <p:cNvSpPr/>
          <p:nvPr/>
        </p:nvSpPr>
        <p:spPr>
          <a:xfrm>
            <a:off x="4672584" y="1414272"/>
            <a:ext cx="3861816" cy="2456687"/>
          </a:xfrm>
          <a:custGeom>
            <a:avLst/>
            <a:gdLst/>
            <a:ahLst/>
            <a:cxnLst/>
            <a:rect l="l" t="t" r="r" b="b"/>
            <a:pathLst>
              <a:path w="3861816" h="2456687">
                <a:moveTo>
                  <a:pt x="9906" y="249174"/>
                </a:moveTo>
                <a:cubicBezTo>
                  <a:pt x="9906" y="116967"/>
                  <a:pt x="116967" y="9906"/>
                  <a:pt x="249174" y="9906"/>
                </a:cubicBezTo>
                <a:lnTo>
                  <a:pt x="3612642" y="9906"/>
                </a:lnTo>
                <a:cubicBezTo>
                  <a:pt x="3744849" y="9906"/>
                  <a:pt x="3851910" y="116967"/>
                  <a:pt x="3851910" y="249174"/>
                </a:cubicBezTo>
                <a:lnTo>
                  <a:pt x="3851910" y="2207514"/>
                </a:lnTo>
                <a:cubicBezTo>
                  <a:pt x="3851910" y="2339721"/>
                  <a:pt x="3744849" y="2446782"/>
                  <a:pt x="3612642" y="2446782"/>
                </a:cubicBezTo>
                <a:lnTo>
                  <a:pt x="249174" y="2446782"/>
                </a:lnTo>
                <a:cubicBezTo>
                  <a:pt x="116967" y="2446782"/>
                  <a:pt x="9906" y="2339721"/>
                  <a:pt x="9906" y="2207514"/>
                </a:cubicBezTo>
                <a:close/>
              </a:path>
            </a:pathLst>
          </a:custGeom>
          <a:ln w="19812">
            <a:solidFill>
              <a:srgbClr val="F7971F"/>
            </a:solidFill>
          </a:ln>
        </p:spPr>
        <p:txBody>
          <a:bodyPr wrap="square" lIns="0" tIns="0" rIns="0" bIns="0" rtlCol="0">
            <a:noAutofit/>
          </a:bodyPr>
          <a:lstStyle/>
          <a:p>
            <a:endParaRPr/>
          </a:p>
        </p:txBody>
      </p:sp>
      <p:sp>
        <p:nvSpPr>
          <p:cNvPr id="3" name="text 1"/>
          <p:cNvSpPr txBox="1"/>
          <p:nvPr/>
        </p:nvSpPr>
        <p:spPr>
          <a:xfrm>
            <a:off x="6118606" y="3742468"/>
            <a:ext cx="1105626" cy="127694"/>
          </a:xfrm>
          <a:prstGeom prst="rect">
            <a:avLst/>
          </a:prstGeom>
        </p:spPr>
        <p:txBody>
          <a:bodyPr vert="horz" wrap="none" lIns="0" tIns="0" rIns="0" bIns="0" rtlCol="0">
            <a:spAutoFit/>
          </a:bodyPr>
          <a:lstStyle/>
          <a:p>
            <a:pPr marL="0">
              <a:lnSpc>
                <a:spcPct val="100000"/>
              </a:lnSpc>
            </a:pPr>
            <a:r>
              <a:rPr sz="900" b="1" spc="10" dirty="0">
                <a:solidFill>
                  <a:srgbClr val="F7971F"/>
                </a:solidFill>
                <a:latin typeface="Arial"/>
                <a:cs typeface="Arial"/>
              </a:rPr>
              <a:t>Availability  Zone  1b</a:t>
            </a:r>
            <a:endParaRPr sz="900">
              <a:latin typeface="Arial"/>
              <a:cs typeface="Arial"/>
            </a:endParaRPr>
          </a:p>
        </p:txBody>
      </p:sp>
      <p:pic>
        <p:nvPicPr>
          <p:cNvPr id="21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5364" y="77102"/>
            <a:ext cx="838160" cy="392419"/>
          </a:xfrm>
          <a:prstGeom prst="rect">
            <a:avLst/>
          </a:prstGeom>
        </p:spPr>
      </p:pic>
      <p:sp>
        <p:nvSpPr>
          <p:cNvPr id="4" name="text 1"/>
          <p:cNvSpPr txBox="1"/>
          <p:nvPr/>
        </p:nvSpPr>
        <p:spPr>
          <a:xfrm>
            <a:off x="4230624" y="291509"/>
            <a:ext cx="499391" cy="141315"/>
          </a:xfrm>
          <a:prstGeom prst="rect">
            <a:avLst/>
          </a:prstGeom>
        </p:spPr>
        <p:txBody>
          <a:bodyPr vert="horz" wrap="none" lIns="0" tIns="0" rIns="0" bIns="0" rtlCol="0">
            <a:spAutoFit/>
          </a:bodyPr>
          <a:lstStyle/>
          <a:p>
            <a:pPr marL="0">
              <a:lnSpc>
                <a:spcPct val="100000"/>
              </a:lnSpc>
            </a:pPr>
            <a:r>
              <a:rPr sz="1000" b="1" spc="10" dirty="0">
                <a:solidFill>
                  <a:srgbClr val="DDDEDD"/>
                </a:solidFill>
                <a:latin typeface="Arial"/>
                <a:cs typeface="Arial"/>
              </a:rPr>
              <a:t>Internet</a:t>
            </a:r>
            <a:endParaRPr sz="1000">
              <a:latin typeface="Arial"/>
              <a:cs typeface="Arial"/>
            </a:endParaRPr>
          </a:p>
        </p:txBody>
      </p:sp>
      <p:sp>
        <p:nvSpPr>
          <p:cNvPr id="105" name="object 105"/>
          <p:cNvSpPr/>
          <p:nvPr/>
        </p:nvSpPr>
        <p:spPr>
          <a:xfrm>
            <a:off x="1034796" y="1557528"/>
            <a:ext cx="7088123" cy="2040635"/>
          </a:xfrm>
          <a:custGeom>
            <a:avLst/>
            <a:gdLst/>
            <a:ahLst/>
            <a:cxnLst/>
            <a:rect l="l" t="t" r="r" b="b"/>
            <a:pathLst>
              <a:path w="7088123" h="2040635">
                <a:moveTo>
                  <a:pt x="3048" y="202818"/>
                </a:moveTo>
                <a:cubicBezTo>
                  <a:pt x="3048" y="92456"/>
                  <a:pt x="92481" y="3048"/>
                  <a:pt x="202793" y="3048"/>
                </a:cubicBezTo>
                <a:lnTo>
                  <a:pt x="6885305" y="3048"/>
                </a:lnTo>
                <a:cubicBezTo>
                  <a:pt x="6995668" y="3048"/>
                  <a:pt x="7085076" y="92456"/>
                  <a:pt x="7085076" y="202818"/>
                </a:cubicBezTo>
                <a:lnTo>
                  <a:pt x="7085076" y="1837817"/>
                </a:lnTo>
                <a:cubicBezTo>
                  <a:pt x="7085076" y="1948180"/>
                  <a:pt x="6995668" y="2037588"/>
                  <a:pt x="6885305" y="2037588"/>
                </a:cubicBezTo>
                <a:lnTo>
                  <a:pt x="202793" y="2037588"/>
                </a:lnTo>
                <a:cubicBezTo>
                  <a:pt x="92481" y="2037588"/>
                  <a:pt x="3048" y="1948180"/>
                  <a:pt x="3048" y="1837817"/>
                </a:cubicBezTo>
                <a:close/>
              </a:path>
            </a:pathLst>
          </a:custGeom>
          <a:ln w="6096">
            <a:solidFill>
              <a:srgbClr val="222222"/>
            </a:solidFill>
          </a:ln>
        </p:spPr>
        <p:txBody>
          <a:bodyPr wrap="square" lIns="0" tIns="0" rIns="0" bIns="0" rtlCol="0">
            <a:noAutofit/>
          </a:bodyPr>
          <a:lstStyle/>
          <a:p>
            <a:endParaRPr/>
          </a:p>
        </p:txBody>
      </p:sp>
      <p:pic>
        <p:nvPicPr>
          <p:cNvPr id="218"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8136" y="1421957"/>
            <a:ext cx="506098" cy="238473"/>
          </a:xfrm>
          <a:prstGeom prst="rect">
            <a:avLst/>
          </a:prstGeom>
        </p:spPr>
      </p:pic>
      <p:pic>
        <p:nvPicPr>
          <p:cNvPr id="219"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1096" y="1759590"/>
            <a:ext cx="407025" cy="309242"/>
          </a:xfrm>
          <a:prstGeom prst="rect">
            <a:avLst/>
          </a:prstGeom>
        </p:spPr>
      </p:pic>
      <p:pic>
        <p:nvPicPr>
          <p:cNvPr id="220"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2748" y="2361570"/>
            <a:ext cx="407025" cy="309242"/>
          </a:xfrm>
          <a:prstGeom prst="rect">
            <a:avLst/>
          </a:prstGeom>
        </p:spPr>
      </p:pic>
      <p:pic>
        <p:nvPicPr>
          <p:cNvPr id="221"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18104" y="3051942"/>
            <a:ext cx="407025" cy="309243"/>
          </a:xfrm>
          <a:prstGeom prst="rect">
            <a:avLst/>
          </a:prstGeom>
        </p:spPr>
      </p:pic>
      <p:pic>
        <p:nvPicPr>
          <p:cNvPr id="222"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60776" y="2517018"/>
            <a:ext cx="407026" cy="309242"/>
          </a:xfrm>
          <a:prstGeom prst="rect">
            <a:avLst/>
          </a:prstGeom>
        </p:spPr>
      </p:pic>
      <p:pic>
        <p:nvPicPr>
          <p:cNvPr id="223"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82184" y="1866270"/>
            <a:ext cx="407026" cy="309242"/>
          </a:xfrm>
          <a:prstGeom prst="rect">
            <a:avLst/>
          </a:prstGeom>
        </p:spPr>
      </p:pic>
      <p:pic>
        <p:nvPicPr>
          <p:cNvPr id="224"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28004" y="2643510"/>
            <a:ext cx="407026" cy="309242"/>
          </a:xfrm>
          <a:prstGeom prst="rect">
            <a:avLst/>
          </a:prstGeom>
        </p:spPr>
      </p:pic>
      <p:pic>
        <p:nvPicPr>
          <p:cNvPr id="225"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44056" y="1723014"/>
            <a:ext cx="407025" cy="309242"/>
          </a:xfrm>
          <a:prstGeom prst="rect">
            <a:avLst/>
          </a:prstGeom>
        </p:spPr>
      </p:pic>
      <p:pic>
        <p:nvPicPr>
          <p:cNvPr id="226"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40524" y="2424054"/>
            <a:ext cx="407025" cy="309242"/>
          </a:xfrm>
          <a:prstGeom prst="rect">
            <a:avLst/>
          </a:prstGeom>
        </p:spPr>
      </p:pic>
      <p:sp>
        <p:nvSpPr>
          <p:cNvPr id="5" name="text 1"/>
          <p:cNvSpPr txBox="1"/>
          <p:nvPr/>
        </p:nvSpPr>
        <p:spPr>
          <a:xfrm>
            <a:off x="1689862" y="2105110"/>
            <a:ext cx="595578" cy="170259"/>
          </a:xfrm>
          <a:prstGeom prst="rect">
            <a:avLst/>
          </a:prstGeom>
        </p:spPr>
        <p:txBody>
          <a:bodyPr vert="horz" wrap="none" lIns="0" tIns="0" rIns="0" bIns="0" rtlCol="0">
            <a:spAutoFit/>
          </a:bodyPr>
          <a:lstStyle/>
          <a:p>
            <a:pPr marL="0">
              <a:lnSpc>
                <a:spcPct val="100000"/>
              </a:lnSpc>
            </a:pPr>
            <a:r>
              <a:rPr sz="1200" b="1" spc="10" dirty="0">
                <a:solidFill>
                  <a:srgbClr val="222222"/>
                </a:solidFill>
                <a:latin typeface="Arial"/>
                <a:cs typeface="Arial"/>
              </a:rPr>
              <a:t>10.0.0.5</a:t>
            </a:r>
            <a:endParaRPr sz="1200">
              <a:latin typeface="Arial"/>
              <a:cs typeface="Arial"/>
            </a:endParaRPr>
          </a:p>
        </p:txBody>
      </p:sp>
      <p:sp>
        <p:nvSpPr>
          <p:cNvPr id="6" name="text 1"/>
          <p:cNvSpPr txBox="1"/>
          <p:nvPr/>
        </p:nvSpPr>
        <p:spPr>
          <a:xfrm>
            <a:off x="1215237" y="2722584"/>
            <a:ext cx="595579" cy="170259"/>
          </a:xfrm>
          <a:prstGeom prst="rect">
            <a:avLst/>
          </a:prstGeom>
        </p:spPr>
        <p:txBody>
          <a:bodyPr vert="horz" wrap="none" lIns="0" tIns="0" rIns="0" bIns="0" rtlCol="0">
            <a:spAutoFit/>
          </a:bodyPr>
          <a:lstStyle/>
          <a:p>
            <a:pPr marL="0">
              <a:lnSpc>
                <a:spcPct val="100000"/>
              </a:lnSpc>
            </a:pPr>
            <a:r>
              <a:rPr sz="1200" b="1" spc="10" dirty="0">
                <a:solidFill>
                  <a:srgbClr val="222222"/>
                </a:solidFill>
                <a:latin typeface="Arial"/>
                <a:cs typeface="Arial"/>
              </a:rPr>
              <a:t>10.0.0.6</a:t>
            </a:r>
            <a:endParaRPr sz="1200">
              <a:latin typeface="Arial"/>
              <a:cs typeface="Arial"/>
            </a:endParaRPr>
          </a:p>
        </p:txBody>
      </p:sp>
      <p:sp>
        <p:nvSpPr>
          <p:cNvPr id="7" name="text 1"/>
          <p:cNvSpPr txBox="1"/>
          <p:nvPr/>
        </p:nvSpPr>
        <p:spPr>
          <a:xfrm>
            <a:off x="2881884" y="3401768"/>
            <a:ext cx="624486" cy="156638"/>
          </a:xfrm>
          <a:prstGeom prst="rect">
            <a:avLst/>
          </a:prstGeom>
        </p:spPr>
        <p:txBody>
          <a:bodyPr vert="horz" wrap="none" lIns="0" tIns="0" rIns="0" bIns="0" rtlCol="0">
            <a:spAutoFit/>
          </a:bodyPr>
          <a:lstStyle/>
          <a:p>
            <a:pPr marL="0">
              <a:lnSpc>
                <a:spcPct val="100000"/>
              </a:lnSpc>
            </a:pPr>
            <a:r>
              <a:rPr sz="1100" b="1" spc="10" dirty="0">
                <a:solidFill>
                  <a:srgbClr val="222222"/>
                </a:solidFill>
                <a:latin typeface="Arial"/>
                <a:cs typeface="Arial"/>
              </a:rPr>
              <a:t>10.0.3.17</a:t>
            </a:r>
            <a:endParaRPr sz="1100">
              <a:latin typeface="Arial"/>
              <a:cs typeface="Arial"/>
            </a:endParaRPr>
          </a:p>
        </p:txBody>
      </p:sp>
      <p:sp>
        <p:nvSpPr>
          <p:cNvPr id="8" name="text 1"/>
          <p:cNvSpPr txBox="1"/>
          <p:nvPr/>
        </p:nvSpPr>
        <p:spPr>
          <a:xfrm>
            <a:off x="2964434" y="2874083"/>
            <a:ext cx="546531" cy="156638"/>
          </a:xfrm>
          <a:prstGeom prst="rect">
            <a:avLst/>
          </a:prstGeom>
        </p:spPr>
        <p:txBody>
          <a:bodyPr vert="horz" wrap="none" lIns="0" tIns="0" rIns="0" bIns="0" rtlCol="0">
            <a:spAutoFit/>
          </a:bodyPr>
          <a:lstStyle/>
          <a:p>
            <a:pPr marL="0">
              <a:lnSpc>
                <a:spcPct val="100000"/>
              </a:lnSpc>
            </a:pPr>
            <a:r>
              <a:rPr sz="1100" b="1" spc="10" dirty="0">
                <a:solidFill>
                  <a:srgbClr val="222222"/>
                </a:solidFill>
                <a:latin typeface="Arial"/>
                <a:cs typeface="Arial"/>
              </a:rPr>
              <a:t>10.0.3.5</a:t>
            </a:r>
            <a:endParaRPr sz="1100">
              <a:latin typeface="Arial"/>
              <a:cs typeface="Arial"/>
            </a:endParaRPr>
          </a:p>
        </p:txBody>
      </p:sp>
      <p:sp>
        <p:nvSpPr>
          <p:cNvPr id="9" name="text 1"/>
          <p:cNvSpPr txBox="1"/>
          <p:nvPr/>
        </p:nvSpPr>
        <p:spPr>
          <a:xfrm>
            <a:off x="5000879" y="2226395"/>
            <a:ext cx="595579" cy="170259"/>
          </a:xfrm>
          <a:prstGeom prst="rect">
            <a:avLst/>
          </a:prstGeom>
        </p:spPr>
        <p:txBody>
          <a:bodyPr vert="horz" wrap="none" lIns="0" tIns="0" rIns="0" bIns="0" rtlCol="0">
            <a:spAutoFit/>
          </a:bodyPr>
          <a:lstStyle/>
          <a:p>
            <a:pPr marL="0">
              <a:lnSpc>
                <a:spcPct val="100000"/>
              </a:lnSpc>
            </a:pPr>
            <a:r>
              <a:rPr sz="1200" b="1" spc="10" dirty="0">
                <a:solidFill>
                  <a:srgbClr val="222222"/>
                </a:solidFill>
                <a:latin typeface="Arial"/>
                <a:cs typeface="Arial"/>
              </a:rPr>
              <a:t>10.0.1.5</a:t>
            </a:r>
            <a:endParaRPr sz="1200">
              <a:latin typeface="Arial"/>
              <a:cs typeface="Arial"/>
            </a:endParaRPr>
          </a:p>
        </p:txBody>
      </p:sp>
      <p:sp>
        <p:nvSpPr>
          <p:cNvPr id="10" name="text 1"/>
          <p:cNvSpPr txBox="1"/>
          <p:nvPr/>
        </p:nvSpPr>
        <p:spPr>
          <a:xfrm>
            <a:off x="5867654" y="2999698"/>
            <a:ext cx="679703" cy="170259"/>
          </a:xfrm>
          <a:prstGeom prst="rect">
            <a:avLst/>
          </a:prstGeom>
        </p:spPr>
        <p:txBody>
          <a:bodyPr vert="horz" wrap="none" lIns="0" tIns="0" rIns="0" bIns="0" rtlCol="0">
            <a:spAutoFit/>
          </a:bodyPr>
          <a:lstStyle/>
          <a:p>
            <a:pPr marL="0">
              <a:lnSpc>
                <a:spcPct val="100000"/>
              </a:lnSpc>
            </a:pPr>
            <a:r>
              <a:rPr sz="1200" b="1" spc="10" dirty="0">
                <a:solidFill>
                  <a:srgbClr val="222222"/>
                </a:solidFill>
                <a:latin typeface="Arial"/>
                <a:cs typeface="Arial"/>
              </a:rPr>
              <a:t>10.0.1.25</a:t>
            </a:r>
            <a:endParaRPr sz="1200">
              <a:latin typeface="Arial"/>
              <a:cs typeface="Arial"/>
            </a:endParaRPr>
          </a:p>
        </p:txBody>
      </p:sp>
      <p:sp>
        <p:nvSpPr>
          <p:cNvPr id="11" name="text 1"/>
          <p:cNvSpPr txBox="1"/>
          <p:nvPr/>
        </p:nvSpPr>
        <p:spPr>
          <a:xfrm>
            <a:off x="7021956" y="2774124"/>
            <a:ext cx="596007" cy="170599"/>
          </a:xfrm>
          <a:prstGeom prst="rect">
            <a:avLst/>
          </a:prstGeom>
        </p:spPr>
        <p:txBody>
          <a:bodyPr vert="horz" wrap="none" lIns="0" tIns="0" rIns="0" bIns="0" rtlCol="0">
            <a:spAutoFit/>
          </a:bodyPr>
          <a:lstStyle/>
          <a:p>
            <a:pPr marL="0">
              <a:lnSpc>
                <a:spcPct val="100000"/>
              </a:lnSpc>
            </a:pPr>
            <a:r>
              <a:rPr sz="1200" b="1" spc="10" dirty="0">
                <a:solidFill>
                  <a:srgbClr val="222222"/>
                </a:solidFill>
                <a:latin typeface="Arial"/>
                <a:cs typeface="Arial"/>
              </a:rPr>
              <a:t>10.0.1.8</a:t>
            </a:r>
            <a:endParaRPr sz="1200">
              <a:latin typeface="Arial"/>
              <a:cs typeface="Arial"/>
            </a:endParaRPr>
          </a:p>
        </p:txBody>
      </p:sp>
      <p:sp>
        <p:nvSpPr>
          <p:cNvPr id="12" name="text 1"/>
          <p:cNvSpPr txBox="1"/>
          <p:nvPr/>
        </p:nvSpPr>
        <p:spPr>
          <a:xfrm>
            <a:off x="6349873" y="2084028"/>
            <a:ext cx="595579" cy="170259"/>
          </a:xfrm>
          <a:prstGeom prst="rect">
            <a:avLst/>
          </a:prstGeom>
        </p:spPr>
        <p:txBody>
          <a:bodyPr vert="horz" wrap="none" lIns="0" tIns="0" rIns="0" bIns="0" rtlCol="0">
            <a:spAutoFit/>
          </a:bodyPr>
          <a:lstStyle/>
          <a:p>
            <a:pPr marL="0">
              <a:lnSpc>
                <a:spcPct val="100000"/>
              </a:lnSpc>
            </a:pPr>
            <a:r>
              <a:rPr sz="1200" b="1" spc="10" dirty="0">
                <a:solidFill>
                  <a:srgbClr val="222222"/>
                </a:solidFill>
                <a:latin typeface="Arial"/>
                <a:cs typeface="Arial"/>
              </a:rPr>
              <a:t>10.0.1.6</a:t>
            </a:r>
            <a:endParaRPr sz="1200">
              <a:latin typeface="Arial"/>
              <a:cs typeface="Arial"/>
            </a:endParaRPr>
          </a:p>
        </p:txBody>
      </p:sp>
      <p:sp>
        <p:nvSpPr>
          <p:cNvPr id="106" name="object 106"/>
          <p:cNvSpPr/>
          <p:nvPr/>
        </p:nvSpPr>
        <p:spPr>
          <a:xfrm>
            <a:off x="1175004" y="1639824"/>
            <a:ext cx="1533144" cy="1319784"/>
          </a:xfrm>
          <a:custGeom>
            <a:avLst/>
            <a:gdLst/>
            <a:ahLst/>
            <a:cxnLst/>
            <a:rect l="l" t="t" r="r" b="b"/>
            <a:pathLst>
              <a:path w="1533144" h="1319784">
                <a:moveTo>
                  <a:pt x="3048" y="132079"/>
                </a:moveTo>
                <a:cubicBezTo>
                  <a:pt x="3048" y="60833"/>
                  <a:pt x="60794" y="3047"/>
                  <a:pt x="132080" y="3047"/>
                </a:cubicBezTo>
                <a:lnTo>
                  <a:pt x="1401064" y="3047"/>
                </a:lnTo>
                <a:cubicBezTo>
                  <a:pt x="1472311" y="3047"/>
                  <a:pt x="1530096" y="60833"/>
                  <a:pt x="1530096" y="132079"/>
                </a:cubicBezTo>
                <a:lnTo>
                  <a:pt x="1530096" y="1187704"/>
                </a:lnTo>
                <a:cubicBezTo>
                  <a:pt x="1530096" y="1258951"/>
                  <a:pt x="1472311" y="1316736"/>
                  <a:pt x="1401064" y="1316736"/>
                </a:cubicBezTo>
                <a:lnTo>
                  <a:pt x="132080" y="1316736"/>
                </a:lnTo>
                <a:cubicBezTo>
                  <a:pt x="60794" y="1316736"/>
                  <a:pt x="3048" y="1258951"/>
                  <a:pt x="3048" y="1187704"/>
                </a:cubicBezTo>
                <a:close/>
              </a:path>
            </a:pathLst>
          </a:custGeom>
          <a:ln w="6096">
            <a:solidFill>
              <a:srgbClr val="222222"/>
            </a:solidFill>
          </a:ln>
        </p:spPr>
        <p:txBody>
          <a:bodyPr wrap="square" lIns="0" tIns="0" rIns="0" bIns="0" rtlCol="0">
            <a:noAutofit/>
          </a:bodyPr>
          <a:lstStyle/>
          <a:p>
            <a:endParaRPr/>
          </a:p>
        </p:txBody>
      </p:sp>
      <p:sp>
        <p:nvSpPr>
          <p:cNvPr id="107" name="object 107"/>
          <p:cNvSpPr/>
          <p:nvPr/>
        </p:nvSpPr>
        <p:spPr>
          <a:xfrm>
            <a:off x="2778252" y="2395728"/>
            <a:ext cx="1455420" cy="1179576"/>
          </a:xfrm>
          <a:custGeom>
            <a:avLst/>
            <a:gdLst/>
            <a:ahLst/>
            <a:cxnLst/>
            <a:rect l="l" t="t" r="r" b="b"/>
            <a:pathLst>
              <a:path w="1455420" h="1179576">
                <a:moveTo>
                  <a:pt x="3048" y="118237"/>
                </a:moveTo>
                <a:cubicBezTo>
                  <a:pt x="3048" y="54610"/>
                  <a:pt x="54610" y="3048"/>
                  <a:pt x="118237" y="3048"/>
                </a:cubicBezTo>
                <a:lnTo>
                  <a:pt x="1337182" y="3048"/>
                </a:lnTo>
                <a:cubicBezTo>
                  <a:pt x="1400810" y="3048"/>
                  <a:pt x="1452372" y="54610"/>
                  <a:pt x="1452372" y="118237"/>
                </a:cubicBezTo>
                <a:lnTo>
                  <a:pt x="1452372" y="1061339"/>
                </a:lnTo>
                <a:cubicBezTo>
                  <a:pt x="1452372" y="1124966"/>
                  <a:pt x="1400810" y="1176528"/>
                  <a:pt x="1337182" y="1176528"/>
                </a:cubicBezTo>
                <a:lnTo>
                  <a:pt x="118237" y="1176528"/>
                </a:lnTo>
                <a:cubicBezTo>
                  <a:pt x="54610" y="1176528"/>
                  <a:pt x="3048" y="1124966"/>
                  <a:pt x="3048" y="1061339"/>
                </a:cubicBezTo>
                <a:close/>
              </a:path>
            </a:pathLst>
          </a:custGeom>
          <a:ln w="6096">
            <a:solidFill>
              <a:srgbClr val="222222"/>
            </a:solidFill>
          </a:ln>
        </p:spPr>
        <p:txBody>
          <a:bodyPr wrap="square" lIns="0" tIns="0" rIns="0" bIns="0" rtlCol="0">
            <a:noAutofit/>
          </a:bodyPr>
          <a:lstStyle/>
          <a:p>
            <a:endParaRPr/>
          </a:p>
        </p:txBody>
      </p:sp>
      <p:sp>
        <p:nvSpPr>
          <p:cNvPr id="108" name="object 108"/>
          <p:cNvSpPr/>
          <p:nvPr/>
        </p:nvSpPr>
        <p:spPr>
          <a:xfrm>
            <a:off x="4890516" y="1639824"/>
            <a:ext cx="3096768" cy="1671828"/>
          </a:xfrm>
          <a:custGeom>
            <a:avLst/>
            <a:gdLst/>
            <a:ahLst/>
            <a:cxnLst/>
            <a:rect l="l" t="t" r="r" b="b"/>
            <a:pathLst>
              <a:path w="3096768" h="1671828">
                <a:moveTo>
                  <a:pt x="3048" y="166624"/>
                </a:moveTo>
                <a:cubicBezTo>
                  <a:pt x="3048" y="76327"/>
                  <a:pt x="76327" y="3047"/>
                  <a:pt x="166624" y="3047"/>
                </a:cubicBezTo>
                <a:lnTo>
                  <a:pt x="2930144" y="3047"/>
                </a:lnTo>
                <a:cubicBezTo>
                  <a:pt x="3020440" y="3047"/>
                  <a:pt x="3093720" y="76327"/>
                  <a:pt x="3093720" y="166624"/>
                </a:cubicBezTo>
                <a:lnTo>
                  <a:pt x="3093720" y="1505204"/>
                </a:lnTo>
                <a:cubicBezTo>
                  <a:pt x="3093720" y="1595501"/>
                  <a:pt x="3020440" y="1668780"/>
                  <a:pt x="2930144" y="1668780"/>
                </a:cubicBezTo>
                <a:lnTo>
                  <a:pt x="166624" y="1668780"/>
                </a:lnTo>
                <a:cubicBezTo>
                  <a:pt x="76327" y="1668780"/>
                  <a:pt x="3048" y="1595501"/>
                  <a:pt x="3048" y="1505204"/>
                </a:cubicBezTo>
                <a:close/>
              </a:path>
            </a:pathLst>
          </a:custGeom>
          <a:ln w="6096">
            <a:solidFill>
              <a:srgbClr val="222222"/>
            </a:solidFill>
          </a:ln>
        </p:spPr>
        <p:txBody>
          <a:bodyPr wrap="square" lIns="0" tIns="0" rIns="0" bIns="0" rtlCol="0">
            <a:noAutofit/>
          </a:bodyPr>
          <a:lstStyle/>
          <a:p>
            <a:endParaRPr/>
          </a:p>
        </p:txBody>
      </p:sp>
      <p:pic>
        <p:nvPicPr>
          <p:cNvPr id="227"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53884" y="1534911"/>
            <a:ext cx="217795" cy="176014"/>
          </a:xfrm>
          <a:prstGeom prst="rect">
            <a:avLst/>
          </a:prstGeom>
        </p:spPr>
      </p:pic>
      <p:pic>
        <p:nvPicPr>
          <p:cNvPr id="228"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31720" y="1519671"/>
            <a:ext cx="216258" cy="176014"/>
          </a:xfrm>
          <a:prstGeom prst="rect">
            <a:avLst/>
          </a:prstGeom>
        </p:spPr>
      </p:pic>
      <p:pic>
        <p:nvPicPr>
          <p:cNvPr id="229"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40836" y="2271003"/>
            <a:ext cx="216258" cy="176014"/>
          </a:xfrm>
          <a:prstGeom prst="rect">
            <a:avLst/>
          </a:prstGeom>
        </p:spPr>
      </p:pic>
      <p:sp>
        <p:nvSpPr>
          <p:cNvPr id="13" name="text 1"/>
          <p:cNvSpPr txBox="1"/>
          <p:nvPr/>
        </p:nvSpPr>
        <p:spPr>
          <a:xfrm>
            <a:off x="1283208" y="1683278"/>
            <a:ext cx="588346" cy="114073"/>
          </a:xfrm>
          <a:prstGeom prst="rect">
            <a:avLst/>
          </a:prstGeom>
        </p:spPr>
        <p:txBody>
          <a:bodyPr vert="horz" wrap="none" lIns="0" tIns="0" rIns="0" bIns="0" rtlCol="0">
            <a:spAutoFit/>
          </a:bodyPr>
          <a:lstStyle/>
          <a:p>
            <a:pPr marL="0">
              <a:lnSpc>
                <a:spcPct val="100000"/>
              </a:lnSpc>
            </a:pPr>
            <a:r>
              <a:rPr sz="770" spc="10" dirty="0">
                <a:solidFill>
                  <a:srgbClr val="222222"/>
                </a:solidFill>
                <a:latin typeface="Arial"/>
                <a:cs typeface="Arial"/>
              </a:rPr>
              <a:t>VPC  Subnet</a:t>
            </a:r>
            <a:endParaRPr sz="700">
              <a:latin typeface="Arial"/>
              <a:cs typeface="Arial"/>
            </a:endParaRPr>
          </a:p>
        </p:txBody>
      </p:sp>
      <p:sp>
        <p:nvSpPr>
          <p:cNvPr id="14" name="text 1"/>
          <p:cNvSpPr txBox="1"/>
          <p:nvPr/>
        </p:nvSpPr>
        <p:spPr>
          <a:xfrm>
            <a:off x="2945003" y="2423319"/>
            <a:ext cx="662140" cy="127694"/>
          </a:xfrm>
          <a:prstGeom prst="rect">
            <a:avLst/>
          </a:prstGeom>
        </p:spPr>
        <p:txBody>
          <a:bodyPr vert="horz" wrap="none" lIns="0" tIns="0" rIns="0" bIns="0" rtlCol="0">
            <a:spAutoFit/>
          </a:bodyPr>
          <a:lstStyle/>
          <a:p>
            <a:pPr marL="0">
              <a:lnSpc>
                <a:spcPct val="100000"/>
              </a:lnSpc>
            </a:pPr>
            <a:r>
              <a:rPr sz="839" spc="10" dirty="0">
                <a:solidFill>
                  <a:srgbClr val="222222"/>
                </a:solidFill>
                <a:latin typeface="Arial"/>
                <a:cs typeface="Arial"/>
              </a:rPr>
              <a:t>VPC  Subnet</a:t>
            </a:r>
            <a:endParaRPr sz="800">
              <a:latin typeface="Arial"/>
              <a:cs typeface="Arial"/>
            </a:endParaRPr>
          </a:p>
        </p:txBody>
      </p:sp>
      <p:sp>
        <p:nvSpPr>
          <p:cNvPr id="15" name="text 1"/>
          <p:cNvSpPr txBox="1"/>
          <p:nvPr/>
        </p:nvSpPr>
        <p:spPr>
          <a:xfrm>
            <a:off x="5021834" y="1706773"/>
            <a:ext cx="588346" cy="114073"/>
          </a:xfrm>
          <a:prstGeom prst="rect">
            <a:avLst/>
          </a:prstGeom>
        </p:spPr>
        <p:txBody>
          <a:bodyPr vert="horz" wrap="none" lIns="0" tIns="0" rIns="0" bIns="0" rtlCol="0">
            <a:spAutoFit/>
          </a:bodyPr>
          <a:lstStyle/>
          <a:p>
            <a:pPr marL="0">
              <a:lnSpc>
                <a:spcPct val="100000"/>
              </a:lnSpc>
            </a:pPr>
            <a:r>
              <a:rPr sz="770" spc="10" dirty="0">
                <a:solidFill>
                  <a:srgbClr val="222222"/>
                </a:solidFill>
                <a:latin typeface="Arial"/>
                <a:cs typeface="Arial"/>
              </a:rPr>
              <a:t>VPC  Subnet</a:t>
            </a:r>
            <a:endParaRPr sz="700">
              <a:latin typeface="Arial"/>
              <a:cs typeface="Arial"/>
            </a:endParaRPr>
          </a:p>
        </p:txBody>
      </p:sp>
      <p:pic>
        <p:nvPicPr>
          <p:cNvPr id="230"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51020" y="3405612"/>
            <a:ext cx="464000" cy="348000"/>
          </a:xfrm>
          <a:prstGeom prst="rect">
            <a:avLst/>
          </a:prstGeom>
        </p:spPr>
      </p:pic>
      <p:sp>
        <p:nvSpPr>
          <p:cNvPr id="16" name="text 1"/>
          <p:cNvSpPr txBox="1"/>
          <p:nvPr/>
        </p:nvSpPr>
        <p:spPr>
          <a:xfrm>
            <a:off x="4802378" y="3646895"/>
            <a:ext cx="1656837" cy="132745"/>
          </a:xfrm>
          <a:prstGeom prst="rect">
            <a:avLst/>
          </a:prstGeom>
        </p:spPr>
        <p:txBody>
          <a:bodyPr vert="horz" wrap="none" lIns="0" tIns="0" rIns="0" bIns="0" rtlCol="0">
            <a:spAutoFit/>
          </a:bodyPr>
          <a:lstStyle/>
          <a:p>
            <a:pPr marL="0">
              <a:lnSpc>
                <a:spcPct val="100000"/>
              </a:lnSpc>
            </a:pPr>
            <a:r>
              <a:rPr sz="1070" b="1" spc="10" dirty="0">
                <a:solidFill>
                  <a:srgbClr val="222222"/>
                </a:solidFill>
                <a:latin typeface="Arial"/>
                <a:cs typeface="Arial"/>
              </a:rPr>
              <a:t>Virtual  Private  Gateway</a:t>
            </a:r>
            <a:endParaRPr sz="1000">
              <a:latin typeface="Arial"/>
              <a:cs typeface="Arial"/>
            </a:endParaRPr>
          </a:p>
        </p:txBody>
      </p:sp>
      <p:sp>
        <p:nvSpPr>
          <p:cNvPr id="109" name="object 109"/>
          <p:cNvSpPr/>
          <p:nvPr/>
        </p:nvSpPr>
        <p:spPr>
          <a:xfrm>
            <a:off x="3098292" y="4357116"/>
            <a:ext cx="2977896" cy="704088"/>
          </a:xfrm>
          <a:custGeom>
            <a:avLst/>
            <a:gdLst/>
            <a:ahLst/>
            <a:cxnLst/>
            <a:rect l="l" t="t" r="r" b="b"/>
            <a:pathLst>
              <a:path w="2977896" h="704088">
                <a:moveTo>
                  <a:pt x="3048" y="71577"/>
                </a:moveTo>
                <a:cubicBezTo>
                  <a:pt x="3048" y="33731"/>
                  <a:pt x="33782" y="3048"/>
                  <a:pt x="71628" y="3048"/>
                </a:cubicBezTo>
                <a:lnTo>
                  <a:pt x="2906268" y="3048"/>
                </a:lnTo>
                <a:cubicBezTo>
                  <a:pt x="2944114" y="3048"/>
                  <a:pt x="2974848" y="33731"/>
                  <a:pt x="2974848" y="71577"/>
                </a:cubicBezTo>
                <a:lnTo>
                  <a:pt x="2974848" y="632511"/>
                </a:lnTo>
                <a:cubicBezTo>
                  <a:pt x="2974848" y="670358"/>
                  <a:pt x="2944114" y="701040"/>
                  <a:pt x="2906268" y="701040"/>
                </a:cubicBezTo>
                <a:lnTo>
                  <a:pt x="71628" y="701040"/>
                </a:lnTo>
                <a:cubicBezTo>
                  <a:pt x="33782" y="701040"/>
                  <a:pt x="3048" y="670358"/>
                  <a:pt x="3048" y="632511"/>
                </a:cubicBezTo>
                <a:close/>
              </a:path>
            </a:pathLst>
          </a:custGeom>
          <a:ln w="6096">
            <a:solidFill>
              <a:srgbClr val="222222"/>
            </a:solidFill>
          </a:ln>
        </p:spPr>
        <p:txBody>
          <a:bodyPr wrap="square" lIns="0" tIns="0" rIns="0" bIns="0" rtlCol="0">
            <a:noAutofit/>
          </a:bodyPr>
          <a:lstStyle/>
          <a:p>
            <a:endParaRPr/>
          </a:p>
        </p:txBody>
      </p:sp>
      <p:pic>
        <p:nvPicPr>
          <p:cNvPr id="231"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57500" y="4464963"/>
            <a:ext cx="413152" cy="407471"/>
          </a:xfrm>
          <a:prstGeom prst="rect">
            <a:avLst/>
          </a:prstGeom>
        </p:spPr>
      </p:pic>
      <p:pic>
        <p:nvPicPr>
          <p:cNvPr id="232" name="Image"/>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68624" y="4618329"/>
            <a:ext cx="559036" cy="370892"/>
          </a:xfrm>
          <a:prstGeom prst="rect">
            <a:avLst/>
          </a:prstGeom>
        </p:spPr>
      </p:pic>
      <p:pic>
        <p:nvPicPr>
          <p:cNvPr id="233" name="Image"/>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261104" y="4667900"/>
            <a:ext cx="403658" cy="279532"/>
          </a:xfrm>
          <a:prstGeom prst="rect">
            <a:avLst/>
          </a:prstGeom>
        </p:spPr>
      </p:pic>
      <p:pic>
        <p:nvPicPr>
          <p:cNvPr id="234" name="Image"/>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28616" y="4672991"/>
            <a:ext cx="320656" cy="316745"/>
          </a:xfrm>
          <a:prstGeom prst="rect">
            <a:avLst/>
          </a:prstGeom>
        </p:spPr>
      </p:pic>
      <p:pic>
        <p:nvPicPr>
          <p:cNvPr id="235" name="Image"/>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09032" y="4557173"/>
            <a:ext cx="322191" cy="315214"/>
          </a:xfrm>
          <a:prstGeom prst="rect">
            <a:avLst/>
          </a:prstGeom>
        </p:spPr>
      </p:pic>
      <p:pic>
        <p:nvPicPr>
          <p:cNvPr id="236" name="Image"/>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29072" y="4659274"/>
            <a:ext cx="320656" cy="316745"/>
          </a:xfrm>
          <a:prstGeom prst="rect">
            <a:avLst/>
          </a:prstGeom>
        </p:spPr>
      </p:pic>
      <p:pic>
        <p:nvPicPr>
          <p:cNvPr id="237" name="Image"/>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404360" y="4272941"/>
            <a:ext cx="359615" cy="270102"/>
          </a:xfrm>
          <a:prstGeom prst="rect">
            <a:avLst/>
          </a:prstGeom>
        </p:spPr>
      </p:pic>
      <p:sp>
        <p:nvSpPr>
          <p:cNvPr id="17" name="text 1"/>
          <p:cNvSpPr txBox="1"/>
          <p:nvPr/>
        </p:nvSpPr>
        <p:spPr>
          <a:xfrm>
            <a:off x="4790186" y="4399379"/>
            <a:ext cx="1264139" cy="126974"/>
          </a:xfrm>
          <a:prstGeom prst="rect">
            <a:avLst/>
          </a:prstGeom>
        </p:spPr>
        <p:txBody>
          <a:bodyPr vert="horz" wrap="none" lIns="0" tIns="0" rIns="0" bIns="0" rtlCol="0">
            <a:spAutoFit/>
          </a:bodyPr>
          <a:lstStyle/>
          <a:p>
            <a:pPr marL="0">
              <a:lnSpc>
                <a:spcPct val="100000"/>
              </a:lnSpc>
            </a:pPr>
            <a:r>
              <a:rPr sz="989" b="1" spc="10" dirty="0">
                <a:solidFill>
                  <a:srgbClr val="222222"/>
                </a:solidFill>
                <a:latin typeface="Arial"/>
                <a:cs typeface="Arial"/>
              </a:rPr>
              <a:t>Customer  Gateway</a:t>
            </a:r>
            <a:endParaRPr sz="900">
              <a:latin typeface="Arial"/>
              <a:cs typeface="Arial"/>
            </a:endParaRPr>
          </a:p>
        </p:txBody>
      </p:sp>
      <p:sp>
        <p:nvSpPr>
          <p:cNvPr id="18" name="text 1"/>
          <p:cNvSpPr txBox="1"/>
          <p:nvPr/>
        </p:nvSpPr>
        <p:spPr>
          <a:xfrm>
            <a:off x="2739898" y="4137387"/>
            <a:ext cx="1398826" cy="168817"/>
          </a:xfrm>
          <a:prstGeom prst="rect">
            <a:avLst/>
          </a:prstGeom>
        </p:spPr>
        <p:txBody>
          <a:bodyPr vert="horz" wrap="none" lIns="0" tIns="0" rIns="0" bIns="0" rtlCol="0">
            <a:spAutoFit/>
          </a:bodyPr>
          <a:lstStyle/>
          <a:p>
            <a:pPr marL="0">
              <a:lnSpc>
                <a:spcPct val="100000"/>
              </a:lnSpc>
            </a:pPr>
            <a:r>
              <a:rPr sz="1370" b="1" spc="10" dirty="0">
                <a:solidFill>
                  <a:srgbClr val="222222"/>
                </a:solidFill>
                <a:latin typeface="Arial"/>
                <a:cs typeface="Arial"/>
              </a:rPr>
              <a:t>VPN Connection</a:t>
            </a:r>
            <a:endParaRPr sz="1300">
              <a:latin typeface="Arial"/>
              <a:cs typeface="Arial"/>
            </a:endParaRPr>
          </a:p>
        </p:txBody>
      </p:sp>
      <p:pic>
        <p:nvPicPr>
          <p:cNvPr id="238" name="Image"/>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451604" y="3730752"/>
            <a:ext cx="260603" cy="696468"/>
          </a:xfrm>
          <a:prstGeom prst="rect">
            <a:avLst/>
          </a:prstGeom>
        </p:spPr>
      </p:pic>
      <p:sp>
        <p:nvSpPr>
          <p:cNvPr id="110" name="object 110"/>
          <p:cNvSpPr/>
          <p:nvPr/>
        </p:nvSpPr>
        <p:spPr>
          <a:xfrm>
            <a:off x="4494276" y="3753993"/>
            <a:ext cx="174752" cy="524180"/>
          </a:xfrm>
          <a:custGeom>
            <a:avLst/>
            <a:gdLst/>
            <a:ahLst/>
            <a:cxnLst/>
            <a:rect l="l" t="t" r="r" b="b"/>
            <a:pathLst>
              <a:path w="174752" h="524180">
                <a:moveTo>
                  <a:pt x="172212" y="0"/>
                </a:moveTo>
                <a:lnTo>
                  <a:pt x="174752" y="523367"/>
                </a:lnTo>
                <a:lnTo>
                  <a:pt x="146050" y="523494"/>
                </a:lnTo>
                <a:lnTo>
                  <a:pt x="143510" y="127"/>
                </a:lnTo>
                <a:close/>
                <a:moveTo>
                  <a:pt x="114808" y="254"/>
                </a:moveTo>
                <a:lnTo>
                  <a:pt x="117348" y="523633"/>
                </a:lnTo>
                <a:lnTo>
                  <a:pt x="59944" y="523913"/>
                </a:lnTo>
                <a:lnTo>
                  <a:pt x="57404" y="508"/>
                </a:lnTo>
                <a:close/>
                <a:moveTo>
                  <a:pt x="28702" y="635"/>
                </a:moveTo>
                <a:lnTo>
                  <a:pt x="31242" y="524040"/>
                </a:lnTo>
                <a:lnTo>
                  <a:pt x="2540" y="524180"/>
                </a:lnTo>
                <a:lnTo>
                  <a:pt x="0" y="762"/>
                </a:lnTo>
                <a:close/>
              </a:path>
            </a:pathLst>
          </a:custGeom>
          <a:solidFill>
            <a:srgbClr val="222222"/>
          </a:solidFill>
        </p:spPr>
        <p:txBody>
          <a:bodyPr wrap="square" lIns="0" tIns="0" rIns="0" bIns="0" rtlCol="0">
            <a:noAutofit/>
          </a:bodyPr>
          <a:lstStyle/>
          <a:p>
            <a:endParaRPr/>
          </a:p>
        </p:txBody>
      </p:sp>
      <p:pic>
        <p:nvPicPr>
          <p:cNvPr id="239" name="Image"/>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241292" y="3832406"/>
            <a:ext cx="261666" cy="155942"/>
          </a:xfrm>
          <a:prstGeom prst="rect">
            <a:avLst/>
          </a:prstGeom>
        </p:spPr>
      </p:pic>
      <p:pic>
        <p:nvPicPr>
          <p:cNvPr id="240" name="Image"/>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367784" y="1363452"/>
            <a:ext cx="464000" cy="347270"/>
          </a:xfrm>
          <a:prstGeom prst="rect">
            <a:avLst/>
          </a:prstGeom>
        </p:spPr>
      </p:pic>
      <p:sp>
        <p:nvSpPr>
          <p:cNvPr id="19" name="text 1"/>
          <p:cNvSpPr txBox="1"/>
          <p:nvPr/>
        </p:nvSpPr>
        <p:spPr>
          <a:xfrm>
            <a:off x="4729861" y="1172018"/>
            <a:ext cx="1548751" cy="169106"/>
          </a:xfrm>
          <a:prstGeom prst="rect">
            <a:avLst/>
          </a:prstGeom>
        </p:spPr>
        <p:txBody>
          <a:bodyPr vert="horz" wrap="none" lIns="0" tIns="0" rIns="0" bIns="0" rtlCol="0">
            <a:spAutoFit/>
          </a:bodyPr>
          <a:lstStyle/>
          <a:p>
            <a:pPr marL="0">
              <a:lnSpc>
                <a:spcPct val="100000"/>
              </a:lnSpc>
            </a:pPr>
            <a:r>
              <a:rPr sz="1400" b="1" spc="10" dirty="0">
                <a:solidFill>
                  <a:srgbClr val="222222"/>
                </a:solidFill>
                <a:latin typeface="Arial"/>
                <a:cs typeface="Arial"/>
              </a:rPr>
              <a:t>Internet  Gateway</a:t>
            </a:r>
            <a:endParaRPr sz="1400">
              <a:latin typeface="Arial"/>
              <a:cs typeface="Arial"/>
            </a:endParaRPr>
          </a:p>
        </p:txBody>
      </p:sp>
      <p:pic>
        <p:nvPicPr>
          <p:cNvPr id="241" name="Image"/>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427220" y="345948"/>
            <a:ext cx="329184" cy="1150620"/>
          </a:xfrm>
          <a:prstGeom prst="rect">
            <a:avLst/>
          </a:prstGeom>
        </p:spPr>
      </p:pic>
      <p:sp>
        <p:nvSpPr>
          <p:cNvPr id="111" name="object 111"/>
          <p:cNvSpPr/>
          <p:nvPr/>
        </p:nvSpPr>
        <p:spPr>
          <a:xfrm>
            <a:off x="4529709" y="483870"/>
            <a:ext cx="124206" cy="834389"/>
          </a:xfrm>
          <a:custGeom>
            <a:avLst/>
            <a:gdLst/>
            <a:ahLst/>
            <a:cxnLst/>
            <a:rect l="l" t="t" r="r" b="b"/>
            <a:pathLst>
              <a:path w="124206" h="834389">
                <a:moveTo>
                  <a:pt x="75819" y="739520"/>
                </a:moveTo>
                <a:lnTo>
                  <a:pt x="86360" y="95504"/>
                </a:lnTo>
                <a:lnTo>
                  <a:pt x="48260" y="94869"/>
                </a:lnTo>
                <a:lnTo>
                  <a:pt x="37719" y="738886"/>
                </a:lnTo>
                <a:close/>
                <a:moveTo>
                  <a:pt x="0" y="719201"/>
                </a:moveTo>
                <a:lnTo>
                  <a:pt x="55245" y="834389"/>
                </a:lnTo>
                <a:lnTo>
                  <a:pt x="114300" y="721106"/>
                </a:lnTo>
                <a:close/>
                <a:moveTo>
                  <a:pt x="124206" y="115189"/>
                </a:moveTo>
                <a:lnTo>
                  <a:pt x="68834" y="0"/>
                </a:lnTo>
                <a:lnTo>
                  <a:pt x="9906" y="113411"/>
                </a:lnTo>
                <a:close/>
              </a:path>
            </a:pathLst>
          </a:custGeom>
          <a:solidFill>
            <a:srgbClr val="222222"/>
          </a:solidFill>
        </p:spPr>
        <p:txBody>
          <a:bodyPr wrap="square" lIns="0" tIns="0" rIns="0" bIns="0" rtlCol="0">
            <a:noAutofit/>
          </a:bodyPr>
          <a:lstStyle/>
          <a:p>
            <a:endParaRPr/>
          </a:p>
        </p:txBody>
      </p:sp>
      <p:sp>
        <p:nvSpPr>
          <p:cNvPr id="20" name="text 1"/>
          <p:cNvSpPr txBox="1"/>
          <p:nvPr/>
        </p:nvSpPr>
        <p:spPr>
          <a:xfrm>
            <a:off x="910437" y="4609054"/>
            <a:ext cx="1618031" cy="144289"/>
          </a:xfrm>
          <a:prstGeom prst="rect">
            <a:avLst/>
          </a:prstGeom>
        </p:spPr>
        <p:txBody>
          <a:bodyPr vert="horz" wrap="none" lIns="0" tIns="0" rIns="0" bIns="0" rtlCol="0">
            <a:spAutoFit/>
          </a:bodyPr>
          <a:lstStyle/>
          <a:p>
            <a:pPr marL="0">
              <a:lnSpc>
                <a:spcPct val="100000"/>
              </a:lnSpc>
            </a:pPr>
            <a:r>
              <a:rPr sz="1200" b="1" spc="10" dirty="0">
                <a:solidFill>
                  <a:srgbClr val="222222"/>
                </a:solidFill>
                <a:latin typeface="Arial"/>
                <a:cs typeface="Arial"/>
              </a:rPr>
              <a:t>Customer Data Center</a:t>
            </a:r>
            <a:endParaRPr sz="1200">
              <a:latin typeface="Arial"/>
              <a:cs typeface="Arial"/>
            </a:endParaRPr>
          </a:p>
        </p:txBody>
      </p:sp>
    </p:spTree>
    <p:extLst>
      <p:ext uri="{BB962C8B-B14F-4D97-AF65-F5344CB8AC3E}">
        <p14:creationId xmlns:p14="http://schemas.microsoft.com/office/powerpoint/2010/main" val="15737528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Cost Effectiveness</a:t>
            </a:r>
            <a:endParaRPr lang="en-IN" dirty="0"/>
          </a:p>
        </p:txBody>
      </p:sp>
    </p:spTree>
    <p:extLst>
      <p:ext uri="{BB962C8B-B14F-4D97-AF65-F5344CB8AC3E}">
        <p14:creationId xmlns:p14="http://schemas.microsoft.com/office/powerpoint/2010/main" val="38894125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733653" y="1066188"/>
            <a:ext cx="1173719" cy="246221"/>
          </a:xfrm>
          <a:prstGeom prst="rect">
            <a:avLst/>
          </a:prstGeom>
        </p:spPr>
        <p:txBody>
          <a:bodyPr vert="horz" wrap="none" lIns="0" tIns="0" rIns="0" bIns="0" rtlCol="0">
            <a:spAutoFit/>
          </a:bodyPr>
          <a:lstStyle/>
          <a:p>
            <a:pPr marL="0">
              <a:lnSpc>
                <a:spcPct val="100000"/>
              </a:lnSpc>
            </a:pPr>
            <a:r>
              <a:rPr sz="1600" b="1" spc="10" dirty="0">
                <a:solidFill>
                  <a:schemeClr val="accent2">
                    <a:lumMod val="75000"/>
                  </a:schemeClr>
                </a:solidFill>
                <a:latin typeface="Arial"/>
                <a:cs typeface="Arial"/>
              </a:rPr>
              <a:t>On-Demand</a:t>
            </a:r>
            <a:endParaRPr sz="1600" dirty="0">
              <a:solidFill>
                <a:schemeClr val="accent2">
                  <a:lumMod val="75000"/>
                </a:schemeClr>
              </a:solidFill>
              <a:latin typeface="Arial"/>
              <a:cs typeface="Arial"/>
            </a:endParaRPr>
          </a:p>
        </p:txBody>
      </p:sp>
      <p:sp>
        <p:nvSpPr>
          <p:cNvPr id="3" name="text 1"/>
          <p:cNvSpPr txBox="1"/>
          <p:nvPr/>
        </p:nvSpPr>
        <p:spPr>
          <a:xfrm>
            <a:off x="733653" y="1534518"/>
            <a:ext cx="1544975" cy="847924"/>
          </a:xfrm>
          <a:prstGeom prst="rect">
            <a:avLst/>
          </a:prstGeom>
        </p:spPr>
        <p:txBody>
          <a:bodyPr vert="horz" wrap="none" lIns="0" tIns="0" rIns="0" bIns="0" rtlCol="0">
            <a:spAutoFit/>
          </a:bodyPr>
          <a:lstStyle/>
          <a:p>
            <a:pPr marL="0">
              <a:lnSpc>
                <a:spcPct val="100000"/>
              </a:lnSpc>
            </a:pPr>
            <a:r>
              <a:rPr sz="1400" spc="10" dirty="0">
                <a:latin typeface="Arial"/>
                <a:cs typeface="Arial"/>
              </a:rPr>
              <a:t>Pay  for  compute</a:t>
            </a:r>
            <a:endParaRPr sz="1400">
              <a:latin typeface="Arial"/>
              <a:cs typeface="Arial"/>
            </a:endParaRPr>
          </a:p>
          <a:p>
            <a:pPr marL="0">
              <a:lnSpc>
                <a:spcPct val="100000"/>
              </a:lnSpc>
            </a:pPr>
            <a:r>
              <a:rPr sz="1400" spc="10" dirty="0">
                <a:latin typeface="Arial"/>
                <a:cs typeface="Arial"/>
              </a:rPr>
              <a:t>capacity  by  the</a:t>
            </a:r>
            <a:endParaRPr sz="1400">
              <a:latin typeface="Arial"/>
              <a:cs typeface="Arial"/>
            </a:endParaRPr>
          </a:p>
          <a:p>
            <a:pPr marL="0">
              <a:lnSpc>
                <a:spcPct val="100000"/>
              </a:lnSpc>
            </a:pPr>
            <a:r>
              <a:rPr sz="1340" spc="10" dirty="0">
                <a:latin typeface="Arial"/>
                <a:cs typeface="Arial"/>
              </a:rPr>
              <a:t>hour  with  no  long-</a:t>
            </a:r>
            <a:endParaRPr sz="1300">
              <a:latin typeface="Arial"/>
              <a:cs typeface="Arial"/>
            </a:endParaRPr>
          </a:p>
          <a:p>
            <a:pPr marL="0">
              <a:lnSpc>
                <a:spcPct val="100000"/>
              </a:lnSpc>
            </a:pPr>
            <a:r>
              <a:rPr sz="1370" spc="10" dirty="0">
                <a:latin typeface="Arial"/>
                <a:cs typeface="Arial"/>
              </a:rPr>
              <a:t>term  commitments</a:t>
            </a:r>
            <a:endParaRPr sz="1300">
              <a:latin typeface="Arial"/>
              <a:cs typeface="Arial"/>
            </a:endParaRPr>
          </a:p>
        </p:txBody>
      </p:sp>
      <p:sp>
        <p:nvSpPr>
          <p:cNvPr id="4" name="text 1"/>
          <p:cNvSpPr txBox="1"/>
          <p:nvPr/>
        </p:nvSpPr>
        <p:spPr>
          <a:xfrm>
            <a:off x="733653" y="2815589"/>
            <a:ext cx="1297471" cy="632481"/>
          </a:xfrm>
          <a:prstGeom prst="rect">
            <a:avLst/>
          </a:prstGeom>
        </p:spPr>
        <p:txBody>
          <a:bodyPr vert="horz" wrap="none" lIns="0" tIns="0" rIns="0" bIns="0" rtlCol="0">
            <a:spAutoFit/>
          </a:bodyPr>
          <a:lstStyle/>
          <a:p>
            <a:pPr marL="0">
              <a:lnSpc>
                <a:spcPct val="100000"/>
              </a:lnSpc>
            </a:pPr>
            <a:r>
              <a:rPr sz="1400" spc="10" dirty="0">
                <a:latin typeface="Arial"/>
                <a:cs typeface="Arial"/>
              </a:rPr>
              <a:t>For  spiky</a:t>
            </a:r>
            <a:endParaRPr sz="1400">
              <a:latin typeface="Arial"/>
              <a:cs typeface="Arial"/>
            </a:endParaRPr>
          </a:p>
          <a:p>
            <a:pPr marL="0">
              <a:lnSpc>
                <a:spcPct val="100000"/>
              </a:lnSpc>
            </a:pPr>
            <a:r>
              <a:rPr sz="1310" spc="10" dirty="0">
                <a:latin typeface="Arial"/>
                <a:cs typeface="Arial"/>
              </a:rPr>
              <a:t>workloads,  or  to</a:t>
            </a:r>
            <a:endParaRPr sz="1300">
              <a:latin typeface="Arial"/>
              <a:cs typeface="Arial"/>
            </a:endParaRPr>
          </a:p>
          <a:p>
            <a:pPr marL="0">
              <a:lnSpc>
                <a:spcPct val="100000"/>
              </a:lnSpc>
            </a:pPr>
            <a:r>
              <a:rPr sz="1400" spc="10" dirty="0">
                <a:latin typeface="Arial"/>
                <a:cs typeface="Arial"/>
              </a:rPr>
              <a:t>define  needs</a:t>
            </a:r>
            <a:endParaRPr sz="1400">
              <a:latin typeface="Arial"/>
              <a:cs typeface="Arial"/>
            </a:endParaRPr>
          </a:p>
        </p:txBody>
      </p:sp>
      <p:sp>
        <p:nvSpPr>
          <p:cNvPr id="5" name="text 1"/>
          <p:cNvSpPr txBox="1"/>
          <p:nvPr/>
        </p:nvSpPr>
        <p:spPr>
          <a:xfrm>
            <a:off x="3605784" y="1066188"/>
            <a:ext cx="931986" cy="246221"/>
          </a:xfrm>
          <a:prstGeom prst="rect">
            <a:avLst/>
          </a:prstGeom>
        </p:spPr>
        <p:txBody>
          <a:bodyPr vert="horz" wrap="none" lIns="0" tIns="0" rIns="0" bIns="0" rtlCol="0">
            <a:spAutoFit/>
          </a:bodyPr>
          <a:lstStyle/>
          <a:p>
            <a:pPr marL="0">
              <a:lnSpc>
                <a:spcPct val="100000"/>
              </a:lnSpc>
            </a:pPr>
            <a:r>
              <a:rPr sz="1600" b="1" spc="10" dirty="0">
                <a:solidFill>
                  <a:schemeClr val="accent2">
                    <a:lumMod val="75000"/>
                  </a:schemeClr>
                </a:solidFill>
                <a:latin typeface="Arial"/>
                <a:cs typeface="Arial"/>
              </a:rPr>
              <a:t>Reserved</a:t>
            </a:r>
            <a:endParaRPr sz="1600">
              <a:solidFill>
                <a:schemeClr val="accent2">
                  <a:lumMod val="75000"/>
                </a:schemeClr>
              </a:solidFill>
              <a:latin typeface="Arial"/>
              <a:cs typeface="Arial"/>
            </a:endParaRPr>
          </a:p>
        </p:txBody>
      </p:sp>
      <p:sp>
        <p:nvSpPr>
          <p:cNvPr id="6" name="text 1"/>
          <p:cNvSpPr txBox="1"/>
          <p:nvPr/>
        </p:nvSpPr>
        <p:spPr>
          <a:xfrm>
            <a:off x="3311652" y="1534518"/>
            <a:ext cx="1551066" cy="1072601"/>
          </a:xfrm>
          <a:prstGeom prst="rect">
            <a:avLst/>
          </a:prstGeom>
        </p:spPr>
        <p:txBody>
          <a:bodyPr vert="horz" wrap="none" lIns="0" tIns="0" rIns="0" bIns="0" rtlCol="0">
            <a:spAutoFit/>
          </a:bodyPr>
          <a:lstStyle/>
          <a:p>
            <a:pPr marL="0">
              <a:lnSpc>
                <a:spcPct val="100000"/>
              </a:lnSpc>
            </a:pPr>
            <a:r>
              <a:rPr sz="1400" spc="10" dirty="0">
                <a:latin typeface="Arial"/>
                <a:cs typeface="Arial"/>
              </a:rPr>
              <a:t>Make  an  EC2</a:t>
            </a:r>
            <a:endParaRPr sz="1400">
              <a:latin typeface="Arial"/>
              <a:cs typeface="Arial"/>
            </a:endParaRPr>
          </a:p>
          <a:p>
            <a:pPr marL="0">
              <a:lnSpc>
                <a:spcPct val="100000"/>
              </a:lnSpc>
            </a:pPr>
            <a:r>
              <a:rPr sz="1370" spc="10" dirty="0">
                <a:latin typeface="Arial"/>
                <a:cs typeface="Arial"/>
              </a:rPr>
              <a:t>usage  commitment</a:t>
            </a:r>
            <a:endParaRPr sz="1300">
              <a:latin typeface="Arial"/>
              <a:cs typeface="Arial"/>
            </a:endParaRPr>
          </a:p>
          <a:p>
            <a:pPr marL="0">
              <a:lnSpc>
                <a:spcPct val="100000"/>
              </a:lnSpc>
            </a:pPr>
            <a:r>
              <a:rPr sz="1400" spc="10" dirty="0">
                <a:latin typeface="Arial"/>
                <a:cs typeface="Arial"/>
              </a:rPr>
              <a:t>and  receive  a</a:t>
            </a:r>
            <a:endParaRPr sz="1400">
              <a:latin typeface="Arial"/>
              <a:cs typeface="Arial"/>
            </a:endParaRPr>
          </a:p>
          <a:p>
            <a:pPr marL="0">
              <a:lnSpc>
                <a:spcPct val="100000"/>
              </a:lnSpc>
            </a:pPr>
            <a:r>
              <a:rPr sz="1400" spc="10" dirty="0">
                <a:latin typeface="Arial"/>
                <a:cs typeface="Arial"/>
              </a:rPr>
              <a:t>significant</a:t>
            </a:r>
            <a:endParaRPr sz="1400">
              <a:latin typeface="Arial"/>
              <a:cs typeface="Arial"/>
            </a:endParaRPr>
          </a:p>
          <a:p>
            <a:pPr marL="0">
              <a:lnSpc>
                <a:spcPct val="100000"/>
              </a:lnSpc>
            </a:pPr>
            <a:r>
              <a:rPr sz="1400" spc="10" dirty="0">
                <a:latin typeface="Arial"/>
                <a:cs typeface="Arial"/>
              </a:rPr>
              <a:t>discount.</a:t>
            </a:r>
            <a:endParaRPr sz="1400">
              <a:latin typeface="Arial"/>
              <a:cs typeface="Arial"/>
            </a:endParaRPr>
          </a:p>
        </p:txBody>
      </p:sp>
      <p:sp>
        <p:nvSpPr>
          <p:cNvPr id="7" name="text 1"/>
          <p:cNvSpPr txBox="1"/>
          <p:nvPr/>
        </p:nvSpPr>
        <p:spPr>
          <a:xfrm>
            <a:off x="3311652" y="2815589"/>
            <a:ext cx="1184940" cy="426271"/>
          </a:xfrm>
          <a:prstGeom prst="rect">
            <a:avLst/>
          </a:prstGeom>
        </p:spPr>
        <p:txBody>
          <a:bodyPr vert="horz" wrap="none" lIns="0" tIns="0" rIns="0" bIns="0" rtlCol="0">
            <a:spAutoFit/>
          </a:bodyPr>
          <a:lstStyle/>
          <a:p>
            <a:pPr marL="0">
              <a:lnSpc>
                <a:spcPct val="100000"/>
              </a:lnSpc>
            </a:pPr>
            <a:r>
              <a:rPr sz="1370" spc="10" dirty="0">
                <a:latin typeface="Arial"/>
                <a:cs typeface="Arial"/>
              </a:rPr>
              <a:t>For  committed</a:t>
            </a:r>
            <a:endParaRPr sz="1300">
              <a:latin typeface="Arial"/>
              <a:cs typeface="Arial"/>
            </a:endParaRPr>
          </a:p>
          <a:p>
            <a:pPr marL="0">
              <a:lnSpc>
                <a:spcPct val="100000"/>
              </a:lnSpc>
            </a:pPr>
            <a:r>
              <a:rPr sz="1400" spc="10" dirty="0">
                <a:latin typeface="Arial"/>
                <a:cs typeface="Arial"/>
              </a:rPr>
              <a:t>utilization</a:t>
            </a:r>
            <a:endParaRPr sz="1400">
              <a:latin typeface="Arial"/>
              <a:cs typeface="Arial"/>
            </a:endParaRPr>
          </a:p>
        </p:txBody>
      </p:sp>
      <p:sp>
        <p:nvSpPr>
          <p:cNvPr id="8" name="text 1"/>
          <p:cNvSpPr txBox="1"/>
          <p:nvPr/>
        </p:nvSpPr>
        <p:spPr>
          <a:xfrm>
            <a:off x="6645910" y="1021081"/>
            <a:ext cx="460382" cy="246221"/>
          </a:xfrm>
          <a:prstGeom prst="rect">
            <a:avLst/>
          </a:prstGeom>
        </p:spPr>
        <p:txBody>
          <a:bodyPr vert="horz" wrap="none" lIns="0" tIns="0" rIns="0" bIns="0" rtlCol="0">
            <a:spAutoFit/>
          </a:bodyPr>
          <a:lstStyle/>
          <a:p>
            <a:pPr marL="0">
              <a:lnSpc>
                <a:spcPct val="100000"/>
              </a:lnSpc>
            </a:pPr>
            <a:r>
              <a:rPr sz="1600" b="1" spc="10" dirty="0">
                <a:solidFill>
                  <a:schemeClr val="accent2">
                    <a:lumMod val="75000"/>
                  </a:schemeClr>
                </a:solidFill>
                <a:latin typeface="Arial"/>
                <a:cs typeface="Arial"/>
              </a:rPr>
              <a:t>Spot</a:t>
            </a:r>
            <a:endParaRPr sz="1600">
              <a:solidFill>
                <a:schemeClr val="accent2">
                  <a:lumMod val="75000"/>
                </a:schemeClr>
              </a:solidFill>
              <a:latin typeface="Arial"/>
              <a:cs typeface="Arial"/>
            </a:endParaRPr>
          </a:p>
        </p:txBody>
      </p:sp>
      <p:sp>
        <p:nvSpPr>
          <p:cNvPr id="9" name="text 1"/>
          <p:cNvSpPr txBox="1"/>
          <p:nvPr/>
        </p:nvSpPr>
        <p:spPr>
          <a:xfrm>
            <a:off x="6121654" y="1490344"/>
            <a:ext cx="1433534" cy="1283428"/>
          </a:xfrm>
          <a:prstGeom prst="rect">
            <a:avLst/>
          </a:prstGeom>
        </p:spPr>
        <p:txBody>
          <a:bodyPr vert="horz" wrap="none" lIns="0" tIns="0" rIns="0" bIns="0" rtlCol="0">
            <a:spAutoFit/>
          </a:bodyPr>
          <a:lstStyle/>
          <a:p>
            <a:pPr marL="0">
              <a:lnSpc>
                <a:spcPct val="100000"/>
              </a:lnSpc>
            </a:pPr>
            <a:r>
              <a:rPr sz="1400" spc="10" dirty="0">
                <a:latin typeface="Arial"/>
                <a:cs typeface="Arial"/>
              </a:rPr>
              <a:t>Bid  for  unused</a:t>
            </a:r>
            <a:endParaRPr sz="1400">
              <a:latin typeface="Arial"/>
              <a:cs typeface="Arial"/>
            </a:endParaRPr>
          </a:p>
          <a:p>
            <a:pPr marL="0">
              <a:lnSpc>
                <a:spcPct val="100000"/>
              </a:lnSpc>
            </a:pPr>
            <a:r>
              <a:rPr sz="1370" spc="10" dirty="0">
                <a:latin typeface="Arial"/>
                <a:cs typeface="Arial"/>
              </a:rPr>
              <a:t>capacity,  charged</a:t>
            </a:r>
            <a:endParaRPr sz="1300">
              <a:latin typeface="Arial"/>
              <a:cs typeface="Arial"/>
            </a:endParaRPr>
          </a:p>
          <a:p>
            <a:pPr marL="0">
              <a:lnSpc>
                <a:spcPct val="100000"/>
              </a:lnSpc>
            </a:pPr>
            <a:r>
              <a:rPr sz="1400" spc="10" dirty="0">
                <a:latin typeface="Arial"/>
                <a:cs typeface="Arial"/>
              </a:rPr>
              <a:t>at  a  Spot  Price</a:t>
            </a:r>
            <a:endParaRPr sz="1400">
              <a:latin typeface="Arial"/>
              <a:cs typeface="Arial"/>
            </a:endParaRPr>
          </a:p>
          <a:p>
            <a:pPr marL="0">
              <a:lnSpc>
                <a:spcPct val="100000"/>
              </a:lnSpc>
            </a:pPr>
            <a:r>
              <a:rPr sz="1400" spc="10" dirty="0">
                <a:latin typeface="Arial"/>
                <a:cs typeface="Arial"/>
              </a:rPr>
              <a:t>which  fluctuates</a:t>
            </a:r>
            <a:endParaRPr sz="1400">
              <a:latin typeface="Arial"/>
              <a:cs typeface="Arial"/>
            </a:endParaRPr>
          </a:p>
          <a:p>
            <a:pPr marL="0">
              <a:lnSpc>
                <a:spcPct val="100000"/>
              </a:lnSpc>
            </a:pPr>
            <a:r>
              <a:rPr sz="1370" spc="10" dirty="0">
                <a:latin typeface="Arial"/>
                <a:cs typeface="Arial"/>
              </a:rPr>
              <a:t>based  on  supply</a:t>
            </a:r>
            <a:endParaRPr sz="1300">
              <a:latin typeface="Arial"/>
              <a:cs typeface="Arial"/>
            </a:endParaRPr>
          </a:p>
          <a:p>
            <a:pPr marL="0">
              <a:lnSpc>
                <a:spcPct val="100000"/>
              </a:lnSpc>
            </a:pPr>
            <a:r>
              <a:rPr sz="1400" spc="10" dirty="0">
                <a:latin typeface="Arial"/>
                <a:cs typeface="Arial"/>
              </a:rPr>
              <a:t>and  demand</a:t>
            </a:r>
            <a:endParaRPr sz="1400">
              <a:latin typeface="Arial"/>
              <a:cs typeface="Arial"/>
            </a:endParaRPr>
          </a:p>
        </p:txBody>
      </p:sp>
      <p:sp>
        <p:nvSpPr>
          <p:cNvPr id="10" name="text 1"/>
          <p:cNvSpPr txBox="1"/>
          <p:nvPr/>
        </p:nvSpPr>
        <p:spPr>
          <a:xfrm>
            <a:off x="6121654" y="2983842"/>
            <a:ext cx="1090042" cy="857158"/>
          </a:xfrm>
          <a:prstGeom prst="rect">
            <a:avLst/>
          </a:prstGeom>
        </p:spPr>
        <p:txBody>
          <a:bodyPr vert="horz" wrap="none" lIns="0" tIns="0" rIns="0" bIns="0" rtlCol="0">
            <a:spAutoFit/>
          </a:bodyPr>
          <a:lstStyle/>
          <a:p>
            <a:pPr marL="0">
              <a:lnSpc>
                <a:spcPct val="100000"/>
              </a:lnSpc>
            </a:pPr>
            <a:r>
              <a:rPr sz="1400" spc="10" dirty="0">
                <a:latin typeface="Arial"/>
                <a:cs typeface="Arial"/>
              </a:rPr>
              <a:t>For  time-</a:t>
            </a:r>
            <a:endParaRPr sz="1400">
              <a:latin typeface="Arial"/>
              <a:cs typeface="Arial"/>
            </a:endParaRPr>
          </a:p>
          <a:p>
            <a:pPr marL="0">
              <a:lnSpc>
                <a:spcPct val="100000"/>
              </a:lnSpc>
            </a:pPr>
            <a:r>
              <a:rPr sz="1370" spc="10" dirty="0">
                <a:latin typeface="Arial"/>
                <a:cs typeface="Arial"/>
              </a:rPr>
              <a:t>insensitive  or</a:t>
            </a:r>
            <a:endParaRPr sz="1300">
              <a:latin typeface="Arial"/>
              <a:cs typeface="Arial"/>
            </a:endParaRPr>
          </a:p>
          <a:p>
            <a:pPr marL="0">
              <a:lnSpc>
                <a:spcPct val="100000"/>
              </a:lnSpc>
            </a:pPr>
            <a:r>
              <a:rPr sz="1400" spc="10" dirty="0">
                <a:latin typeface="Arial"/>
                <a:cs typeface="Arial"/>
              </a:rPr>
              <a:t>transient</a:t>
            </a:r>
            <a:endParaRPr sz="1400">
              <a:latin typeface="Arial"/>
              <a:cs typeface="Arial"/>
            </a:endParaRPr>
          </a:p>
          <a:p>
            <a:pPr marL="0">
              <a:lnSpc>
                <a:spcPct val="100000"/>
              </a:lnSpc>
            </a:pPr>
            <a:r>
              <a:rPr sz="1400" spc="10" dirty="0">
                <a:latin typeface="Arial"/>
                <a:cs typeface="Arial"/>
              </a:rPr>
              <a:t>workloads</a:t>
            </a:r>
            <a:endParaRPr sz="1400">
              <a:latin typeface="Arial"/>
              <a:cs typeface="Arial"/>
            </a:endParaRPr>
          </a:p>
        </p:txBody>
      </p:sp>
      <p:sp>
        <p:nvSpPr>
          <p:cNvPr id="11" name="object 112"/>
          <p:cNvSpPr/>
          <p:nvPr/>
        </p:nvSpPr>
        <p:spPr>
          <a:xfrm>
            <a:off x="722376" y="3773424"/>
            <a:ext cx="35725" cy="807885"/>
          </a:xfrm>
          <a:custGeom>
            <a:avLst/>
            <a:gdLst/>
            <a:ahLst/>
            <a:cxnLst/>
            <a:rect l="l" t="t" r="r" b="b"/>
            <a:pathLst>
              <a:path w="35725" h="807885">
                <a:moveTo>
                  <a:pt x="14478" y="14478"/>
                </a:moveTo>
                <a:lnTo>
                  <a:pt x="21247" y="793407"/>
                </a:lnTo>
              </a:path>
            </a:pathLst>
          </a:custGeom>
          <a:ln w="28956">
            <a:solidFill>
              <a:srgbClr val="E88A2B"/>
            </a:solidFill>
          </a:ln>
        </p:spPr>
        <p:txBody>
          <a:bodyPr wrap="square" lIns="0" tIns="0" rIns="0" bIns="0" rtlCol="0">
            <a:noAutofit/>
          </a:bodyPr>
          <a:lstStyle/>
          <a:p>
            <a:endParaRPr>
              <a:solidFill>
                <a:schemeClr val="accent2">
                  <a:lumMod val="75000"/>
                </a:schemeClr>
              </a:solidFill>
            </a:endParaRPr>
          </a:p>
        </p:txBody>
      </p:sp>
      <p:sp>
        <p:nvSpPr>
          <p:cNvPr id="12" name="object 113"/>
          <p:cNvSpPr/>
          <p:nvPr/>
        </p:nvSpPr>
        <p:spPr>
          <a:xfrm>
            <a:off x="733044" y="4543044"/>
            <a:ext cx="1319276" cy="28956"/>
          </a:xfrm>
          <a:custGeom>
            <a:avLst/>
            <a:gdLst/>
            <a:ahLst/>
            <a:cxnLst/>
            <a:rect l="l" t="t" r="r" b="b"/>
            <a:pathLst>
              <a:path w="1319276" h="28956">
                <a:moveTo>
                  <a:pt x="14478" y="14478"/>
                </a:moveTo>
                <a:lnTo>
                  <a:pt x="1304798" y="14478"/>
                </a:lnTo>
              </a:path>
            </a:pathLst>
          </a:custGeom>
          <a:ln w="28956">
            <a:solidFill>
              <a:srgbClr val="E88A2B"/>
            </a:solidFill>
          </a:ln>
        </p:spPr>
        <p:txBody>
          <a:bodyPr wrap="square" lIns="0" tIns="0" rIns="0" bIns="0" rtlCol="0">
            <a:noAutofit/>
          </a:bodyPr>
          <a:lstStyle/>
          <a:p>
            <a:endParaRPr>
              <a:solidFill>
                <a:schemeClr val="accent2">
                  <a:lumMod val="75000"/>
                </a:schemeClr>
              </a:solidFill>
            </a:endParaRPr>
          </a:p>
        </p:txBody>
      </p:sp>
      <p:sp>
        <p:nvSpPr>
          <p:cNvPr id="13" name="object 114"/>
          <p:cNvSpPr/>
          <p:nvPr/>
        </p:nvSpPr>
        <p:spPr>
          <a:xfrm>
            <a:off x="740664" y="4171188"/>
            <a:ext cx="137502" cy="279743"/>
          </a:xfrm>
          <a:custGeom>
            <a:avLst/>
            <a:gdLst/>
            <a:ahLst/>
            <a:cxnLst/>
            <a:rect l="l" t="t" r="r" b="b"/>
            <a:pathLst>
              <a:path w="137502" h="279743">
                <a:moveTo>
                  <a:pt x="6096" y="273647"/>
                </a:moveTo>
                <a:lnTo>
                  <a:pt x="131406"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14" name="object 115"/>
          <p:cNvSpPr/>
          <p:nvPr/>
        </p:nvSpPr>
        <p:spPr>
          <a:xfrm>
            <a:off x="865631" y="4171188"/>
            <a:ext cx="100241" cy="279743"/>
          </a:xfrm>
          <a:custGeom>
            <a:avLst/>
            <a:gdLst/>
            <a:ahLst/>
            <a:cxnLst/>
            <a:rect l="l" t="t" r="r" b="b"/>
            <a:pathLst>
              <a:path w="100241" h="279743">
                <a:moveTo>
                  <a:pt x="94146" y="273647"/>
                </a:moveTo>
                <a:lnTo>
                  <a:pt x="6097"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15" name="object 116"/>
          <p:cNvSpPr/>
          <p:nvPr/>
        </p:nvSpPr>
        <p:spPr>
          <a:xfrm>
            <a:off x="954023" y="3930396"/>
            <a:ext cx="242481" cy="520192"/>
          </a:xfrm>
          <a:custGeom>
            <a:avLst/>
            <a:gdLst/>
            <a:ahLst/>
            <a:cxnLst/>
            <a:rect l="l" t="t" r="r" b="b"/>
            <a:pathLst>
              <a:path w="242481" h="520192">
                <a:moveTo>
                  <a:pt x="6097" y="514096"/>
                </a:moveTo>
                <a:lnTo>
                  <a:pt x="236386"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16" name="object 117"/>
          <p:cNvSpPr/>
          <p:nvPr/>
        </p:nvSpPr>
        <p:spPr>
          <a:xfrm>
            <a:off x="1184148" y="3930396"/>
            <a:ext cx="59601" cy="520192"/>
          </a:xfrm>
          <a:custGeom>
            <a:avLst/>
            <a:gdLst/>
            <a:ahLst/>
            <a:cxnLst/>
            <a:rect l="l" t="t" r="r" b="b"/>
            <a:pathLst>
              <a:path w="59601" h="520192">
                <a:moveTo>
                  <a:pt x="53505" y="514096"/>
                </a:moveTo>
                <a:lnTo>
                  <a:pt x="6096"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17" name="object 118"/>
          <p:cNvSpPr/>
          <p:nvPr/>
        </p:nvSpPr>
        <p:spPr>
          <a:xfrm>
            <a:off x="1231392" y="4082796"/>
            <a:ext cx="166243" cy="367792"/>
          </a:xfrm>
          <a:custGeom>
            <a:avLst/>
            <a:gdLst/>
            <a:ahLst/>
            <a:cxnLst/>
            <a:rect l="l" t="t" r="r" b="b"/>
            <a:pathLst>
              <a:path w="166243" h="367792">
                <a:moveTo>
                  <a:pt x="6096" y="361696"/>
                </a:moveTo>
                <a:lnTo>
                  <a:pt x="160147"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18" name="object 119"/>
          <p:cNvSpPr/>
          <p:nvPr/>
        </p:nvSpPr>
        <p:spPr>
          <a:xfrm>
            <a:off x="1385315" y="4082796"/>
            <a:ext cx="78867" cy="367792"/>
          </a:xfrm>
          <a:custGeom>
            <a:avLst/>
            <a:gdLst/>
            <a:ahLst/>
            <a:cxnLst/>
            <a:rect l="l" t="t" r="r" b="b"/>
            <a:pathLst>
              <a:path w="78867" h="367792">
                <a:moveTo>
                  <a:pt x="72772" y="361696"/>
                </a:moveTo>
                <a:lnTo>
                  <a:pt x="6097"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19" name="object 120"/>
          <p:cNvSpPr/>
          <p:nvPr/>
        </p:nvSpPr>
        <p:spPr>
          <a:xfrm>
            <a:off x="1452371" y="3781044"/>
            <a:ext cx="251968" cy="669201"/>
          </a:xfrm>
          <a:custGeom>
            <a:avLst/>
            <a:gdLst/>
            <a:ahLst/>
            <a:cxnLst/>
            <a:rect l="l" t="t" r="r" b="b"/>
            <a:pathLst>
              <a:path w="251968" h="669201">
                <a:moveTo>
                  <a:pt x="6097" y="663105"/>
                </a:moveTo>
                <a:lnTo>
                  <a:pt x="245873"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20" name="object 121"/>
          <p:cNvSpPr/>
          <p:nvPr/>
        </p:nvSpPr>
        <p:spPr>
          <a:xfrm>
            <a:off x="1691640" y="3781044"/>
            <a:ext cx="161163" cy="669201"/>
          </a:xfrm>
          <a:custGeom>
            <a:avLst/>
            <a:gdLst/>
            <a:ahLst/>
            <a:cxnLst/>
            <a:rect l="l" t="t" r="r" b="b"/>
            <a:pathLst>
              <a:path w="161163" h="669201">
                <a:moveTo>
                  <a:pt x="155067" y="663105"/>
                </a:moveTo>
                <a:lnTo>
                  <a:pt x="6095"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21" name="object 122"/>
          <p:cNvSpPr/>
          <p:nvPr/>
        </p:nvSpPr>
        <p:spPr>
          <a:xfrm>
            <a:off x="1844040" y="4110228"/>
            <a:ext cx="110363" cy="340703"/>
          </a:xfrm>
          <a:custGeom>
            <a:avLst/>
            <a:gdLst/>
            <a:ahLst/>
            <a:cxnLst/>
            <a:rect l="l" t="t" r="r" b="b"/>
            <a:pathLst>
              <a:path w="110363" h="340703">
                <a:moveTo>
                  <a:pt x="6095" y="334607"/>
                </a:moveTo>
                <a:lnTo>
                  <a:pt x="104267"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22" name="object 123"/>
          <p:cNvSpPr/>
          <p:nvPr/>
        </p:nvSpPr>
        <p:spPr>
          <a:xfrm>
            <a:off x="3310127" y="3747516"/>
            <a:ext cx="35687" cy="807885"/>
          </a:xfrm>
          <a:custGeom>
            <a:avLst/>
            <a:gdLst/>
            <a:ahLst/>
            <a:cxnLst/>
            <a:rect l="l" t="t" r="r" b="b"/>
            <a:pathLst>
              <a:path w="35687" h="807885">
                <a:moveTo>
                  <a:pt x="14479" y="14478"/>
                </a:moveTo>
                <a:lnTo>
                  <a:pt x="21210" y="793407"/>
                </a:lnTo>
              </a:path>
            </a:pathLst>
          </a:custGeom>
          <a:ln w="28956">
            <a:solidFill>
              <a:srgbClr val="E88A2B"/>
            </a:solidFill>
          </a:ln>
        </p:spPr>
        <p:txBody>
          <a:bodyPr wrap="square" lIns="0" tIns="0" rIns="0" bIns="0" rtlCol="0">
            <a:noAutofit/>
          </a:bodyPr>
          <a:lstStyle/>
          <a:p>
            <a:endParaRPr>
              <a:solidFill>
                <a:schemeClr val="accent2">
                  <a:lumMod val="75000"/>
                </a:schemeClr>
              </a:solidFill>
            </a:endParaRPr>
          </a:p>
        </p:txBody>
      </p:sp>
      <p:sp>
        <p:nvSpPr>
          <p:cNvPr id="23" name="object 124"/>
          <p:cNvSpPr/>
          <p:nvPr/>
        </p:nvSpPr>
        <p:spPr>
          <a:xfrm>
            <a:off x="3320795" y="4515612"/>
            <a:ext cx="1319276" cy="28956"/>
          </a:xfrm>
          <a:custGeom>
            <a:avLst/>
            <a:gdLst/>
            <a:ahLst/>
            <a:cxnLst/>
            <a:rect l="l" t="t" r="r" b="b"/>
            <a:pathLst>
              <a:path w="1319276" h="28956">
                <a:moveTo>
                  <a:pt x="14479" y="14478"/>
                </a:moveTo>
                <a:lnTo>
                  <a:pt x="1304799" y="14478"/>
                </a:lnTo>
              </a:path>
            </a:pathLst>
          </a:custGeom>
          <a:ln w="28956">
            <a:solidFill>
              <a:srgbClr val="E88A2B"/>
            </a:solidFill>
          </a:ln>
        </p:spPr>
        <p:txBody>
          <a:bodyPr wrap="square" lIns="0" tIns="0" rIns="0" bIns="0" rtlCol="0">
            <a:noAutofit/>
          </a:bodyPr>
          <a:lstStyle/>
          <a:p>
            <a:endParaRPr>
              <a:solidFill>
                <a:schemeClr val="accent2">
                  <a:lumMod val="75000"/>
                </a:schemeClr>
              </a:solidFill>
            </a:endParaRPr>
          </a:p>
        </p:txBody>
      </p:sp>
      <p:sp>
        <p:nvSpPr>
          <p:cNvPr id="24" name="object 125"/>
          <p:cNvSpPr/>
          <p:nvPr/>
        </p:nvSpPr>
        <p:spPr>
          <a:xfrm>
            <a:off x="3328415" y="4143756"/>
            <a:ext cx="137541" cy="279743"/>
          </a:xfrm>
          <a:custGeom>
            <a:avLst/>
            <a:gdLst/>
            <a:ahLst/>
            <a:cxnLst/>
            <a:rect l="l" t="t" r="r" b="b"/>
            <a:pathLst>
              <a:path w="137541" h="279743">
                <a:moveTo>
                  <a:pt x="6097" y="273647"/>
                </a:moveTo>
                <a:lnTo>
                  <a:pt x="131446"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25" name="object 126"/>
          <p:cNvSpPr/>
          <p:nvPr/>
        </p:nvSpPr>
        <p:spPr>
          <a:xfrm>
            <a:off x="3453383" y="4143756"/>
            <a:ext cx="1177163" cy="12192"/>
          </a:xfrm>
          <a:custGeom>
            <a:avLst/>
            <a:gdLst/>
            <a:ahLst/>
            <a:cxnLst/>
            <a:rect l="l" t="t" r="r" b="b"/>
            <a:pathLst>
              <a:path w="1177163" h="12192">
                <a:moveTo>
                  <a:pt x="1171068" y="6096"/>
                </a:moveTo>
                <a:lnTo>
                  <a:pt x="6097"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26" name="object 127"/>
          <p:cNvSpPr/>
          <p:nvPr/>
        </p:nvSpPr>
        <p:spPr>
          <a:xfrm>
            <a:off x="6169151" y="3835908"/>
            <a:ext cx="35687" cy="807885"/>
          </a:xfrm>
          <a:custGeom>
            <a:avLst/>
            <a:gdLst/>
            <a:ahLst/>
            <a:cxnLst/>
            <a:rect l="l" t="t" r="r" b="b"/>
            <a:pathLst>
              <a:path w="35687" h="807885">
                <a:moveTo>
                  <a:pt x="14479" y="14478"/>
                </a:moveTo>
                <a:lnTo>
                  <a:pt x="21210" y="793407"/>
                </a:lnTo>
              </a:path>
            </a:pathLst>
          </a:custGeom>
          <a:ln w="28956">
            <a:solidFill>
              <a:srgbClr val="E88A2B"/>
            </a:solidFill>
          </a:ln>
        </p:spPr>
        <p:txBody>
          <a:bodyPr wrap="square" lIns="0" tIns="0" rIns="0" bIns="0" rtlCol="0">
            <a:noAutofit/>
          </a:bodyPr>
          <a:lstStyle/>
          <a:p>
            <a:endParaRPr>
              <a:solidFill>
                <a:schemeClr val="accent2">
                  <a:lumMod val="75000"/>
                </a:schemeClr>
              </a:solidFill>
            </a:endParaRPr>
          </a:p>
        </p:txBody>
      </p:sp>
      <p:sp>
        <p:nvSpPr>
          <p:cNvPr id="27" name="object 128"/>
          <p:cNvSpPr/>
          <p:nvPr/>
        </p:nvSpPr>
        <p:spPr>
          <a:xfrm>
            <a:off x="6179819" y="4605528"/>
            <a:ext cx="1319277" cy="28956"/>
          </a:xfrm>
          <a:custGeom>
            <a:avLst/>
            <a:gdLst/>
            <a:ahLst/>
            <a:cxnLst/>
            <a:rect l="l" t="t" r="r" b="b"/>
            <a:pathLst>
              <a:path w="1319277" h="28956">
                <a:moveTo>
                  <a:pt x="14479" y="14478"/>
                </a:moveTo>
                <a:lnTo>
                  <a:pt x="1304799" y="14478"/>
                </a:lnTo>
              </a:path>
            </a:pathLst>
          </a:custGeom>
          <a:ln w="28956">
            <a:solidFill>
              <a:srgbClr val="E88A2B"/>
            </a:solidFill>
          </a:ln>
        </p:spPr>
        <p:txBody>
          <a:bodyPr wrap="square" lIns="0" tIns="0" rIns="0" bIns="0" rtlCol="0">
            <a:noAutofit/>
          </a:bodyPr>
          <a:lstStyle/>
          <a:p>
            <a:endParaRPr>
              <a:solidFill>
                <a:schemeClr val="accent2">
                  <a:lumMod val="75000"/>
                </a:schemeClr>
              </a:solidFill>
            </a:endParaRPr>
          </a:p>
        </p:txBody>
      </p:sp>
      <p:sp>
        <p:nvSpPr>
          <p:cNvPr id="28" name="object 129"/>
          <p:cNvSpPr/>
          <p:nvPr/>
        </p:nvSpPr>
        <p:spPr>
          <a:xfrm>
            <a:off x="6414516" y="4094988"/>
            <a:ext cx="12192" cy="520192"/>
          </a:xfrm>
          <a:custGeom>
            <a:avLst/>
            <a:gdLst/>
            <a:ahLst/>
            <a:cxnLst/>
            <a:rect l="l" t="t" r="r" b="b"/>
            <a:pathLst>
              <a:path w="12192" h="520192">
                <a:moveTo>
                  <a:pt x="6096" y="514096"/>
                </a:moveTo>
                <a:lnTo>
                  <a:pt x="6096"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29" name="object 130"/>
          <p:cNvSpPr/>
          <p:nvPr/>
        </p:nvSpPr>
        <p:spPr>
          <a:xfrm>
            <a:off x="6406896" y="4094988"/>
            <a:ext cx="289941" cy="12192"/>
          </a:xfrm>
          <a:custGeom>
            <a:avLst/>
            <a:gdLst/>
            <a:ahLst/>
            <a:cxnLst/>
            <a:rect l="l" t="t" r="r" b="b"/>
            <a:pathLst>
              <a:path w="289941" h="12192">
                <a:moveTo>
                  <a:pt x="283845" y="6096"/>
                </a:moveTo>
                <a:lnTo>
                  <a:pt x="6096"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30" name="object 131"/>
          <p:cNvSpPr/>
          <p:nvPr/>
        </p:nvSpPr>
        <p:spPr>
          <a:xfrm>
            <a:off x="6685788" y="4094988"/>
            <a:ext cx="12191" cy="520192"/>
          </a:xfrm>
          <a:custGeom>
            <a:avLst/>
            <a:gdLst/>
            <a:ahLst/>
            <a:cxnLst/>
            <a:rect l="l" t="t" r="r" b="b"/>
            <a:pathLst>
              <a:path w="12191" h="520192">
                <a:moveTo>
                  <a:pt x="6096" y="514096"/>
                </a:moveTo>
                <a:lnTo>
                  <a:pt x="6096"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31" name="object 132"/>
          <p:cNvSpPr/>
          <p:nvPr/>
        </p:nvSpPr>
        <p:spPr>
          <a:xfrm>
            <a:off x="7027164" y="4334256"/>
            <a:ext cx="12191" cy="279730"/>
          </a:xfrm>
          <a:custGeom>
            <a:avLst/>
            <a:gdLst/>
            <a:ahLst/>
            <a:cxnLst/>
            <a:rect l="l" t="t" r="r" b="b"/>
            <a:pathLst>
              <a:path w="12191" h="279730">
                <a:moveTo>
                  <a:pt x="6096" y="273634"/>
                </a:moveTo>
                <a:lnTo>
                  <a:pt x="6096"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32" name="object 133"/>
          <p:cNvSpPr/>
          <p:nvPr/>
        </p:nvSpPr>
        <p:spPr>
          <a:xfrm>
            <a:off x="7021068" y="4334256"/>
            <a:ext cx="289940" cy="12192"/>
          </a:xfrm>
          <a:custGeom>
            <a:avLst/>
            <a:gdLst/>
            <a:ahLst/>
            <a:cxnLst/>
            <a:rect l="l" t="t" r="r" b="b"/>
            <a:pathLst>
              <a:path w="289940" h="12192">
                <a:moveTo>
                  <a:pt x="283845" y="6096"/>
                </a:moveTo>
                <a:lnTo>
                  <a:pt x="6096"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33" name="object 134"/>
          <p:cNvSpPr/>
          <p:nvPr/>
        </p:nvSpPr>
        <p:spPr>
          <a:xfrm>
            <a:off x="7298436" y="4334256"/>
            <a:ext cx="12191" cy="279743"/>
          </a:xfrm>
          <a:custGeom>
            <a:avLst/>
            <a:gdLst/>
            <a:ahLst/>
            <a:cxnLst/>
            <a:rect l="l" t="t" r="r" b="b"/>
            <a:pathLst>
              <a:path w="12191" h="279743">
                <a:moveTo>
                  <a:pt x="6095" y="273647"/>
                </a:moveTo>
                <a:lnTo>
                  <a:pt x="6095" y="6096"/>
                </a:lnTo>
              </a:path>
            </a:pathLst>
          </a:custGeom>
          <a:ln w="12192">
            <a:solidFill>
              <a:srgbClr val="FF0000"/>
            </a:solidFill>
          </a:ln>
        </p:spPr>
        <p:txBody>
          <a:bodyPr wrap="square" lIns="0" tIns="0" rIns="0" bIns="0" rtlCol="0">
            <a:noAutofit/>
          </a:bodyPr>
          <a:lstStyle/>
          <a:p>
            <a:endParaRPr>
              <a:solidFill>
                <a:schemeClr val="accent2">
                  <a:lumMod val="75000"/>
                </a:schemeClr>
              </a:solidFill>
            </a:endParaRPr>
          </a:p>
        </p:txBody>
      </p:sp>
      <p:sp>
        <p:nvSpPr>
          <p:cNvPr id="34" name="object 135"/>
          <p:cNvSpPr/>
          <p:nvPr/>
        </p:nvSpPr>
        <p:spPr>
          <a:xfrm>
            <a:off x="2628900" y="992124"/>
            <a:ext cx="28956" cy="3686556"/>
          </a:xfrm>
          <a:custGeom>
            <a:avLst/>
            <a:gdLst/>
            <a:ahLst/>
            <a:cxnLst/>
            <a:rect l="l" t="t" r="r" b="b"/>
            <a:pathLst>
              <a:path w="28956" h="3686556">
                <a:moveTo>
                  <a:pt x="14478" y="14478"/>
                </a:moveTo>
                <a:lnTo>
                  <a:pt x="14478" y="3672078"/>
                </a:lnTo>
              </a:path>
            </a:pathLst>
          </a:custGeom>
          <a:ln w="28956">
            <a:solidFill>
              <a:srgbClr val="FFC000"/>
            </a:solidFill>
          </a:ln>
        </p:spPr>
        <p:txBody>
          <a:bodyPr wrap="square" lIns="0" tIns="0" rIns="0" bIns="0" rtlCol="0">
            <a:noAutofit/>
          </a:bodyPr>
          <a:lstStyle/>
          <a:p>
            <a:endParaRPr>
              <a:solidFill>
                <a:schemeClr val="accent2">
                  <a:lumMod val="75000"/>
                </a:schemeClr>
              </a:solidFill>
            </a:endParaRPr>
          </a:p>
        </p:txBody>
      </p:sp>
      <p:sp>
        <p:nvSpPr>
          <p:cNvPr id="35" name="object 136"/>
          <p:cNvSpPr/>
          <p:nvPr/>
        </p:nvSpPr>
        <p:spPr>
          <a:xfrm>
            <a:off x="5439156" y="992124"/>
            <a:ext cx="28956" cy="3686556"/>
          </a:xfrm>
          <a:custGeom>
            <a:avLst/>
            <a:gdLst/>
            <a:ahLst/>
            <a:cxnLst/>
            <a:rect l="l" t="t" r="r" b="b"/>
            <a:pathLst>
              <a:path w="28956" h="3686556">
                <a:moveTo>
                  <a:pt x="14478" y="14478"/>
                </a:moveTo>
                <a:lnTo>
                  <a:pt x="14478" y="3672078"/>
                </a:lnTo>
              </a:path>
            </a:pathLst>
          </a:custGeom>
          <a:ln w="28956">
            <a:solidFill>
              <a:srgbClr val="FFC000"/>
            </a:solidFill>
          </a:ln>
        </p:spPr>
        <p:txBody>
          <a:bodyPr wrap="square" lIns="0" tIns="0" rIns="0" bIns="0" rtlCol="0">
            <a:noAutofit/>
          </a:bodyPr>
          <a:lstStyle/>
          <a:p>
            <a:endParaRPr>
              <a:solidFill>
                <a:schemeClr val="accent2">
                  <a:lumMod val="75000"/>
                </a:schemeClr>
              </a:solidFill>
            </a:endParaRPr>
          </a:p>
        </p:txBody>
      </p:sp>
      <p:sp>
        <p:nvSpPr>
          <p:cNvPr id="36" name="text 1"/>
          <p:cNvSpPr txBox="1"/>
          <p:nvPr/>
        </p:nvSpPr>
        <p:spPr>
          <a:xfrm>
            <a:off x="157581" y="234358"/>
            <a:ext cx="6128281" cy="350865"/>
          </a:xfrm>
          <a:prstGeom prst="rect">
            <a:avLst/>
          </a:prstGeom>
        </p:spPr>
        <p:txBody>
          <a:bodyPr vert="horz" wrap="none" lIns="0" tIns="0" rIns="0" bIns="0" rtlCol="0">
            <a:spAutoFit/>
          </a:bodyPr>
          <a:lstStyle/>
          <a:p>
            <a:pPr marL="0">
              <a:lnSpc>
                <a:spcPct val="100000"/>
              </a:lnSpc>
            </a:pPr>
            <a:r>
              <a:rPr sz="2280" b="1" spc="10" dirty="0">
                <a:solidFill>
                  <a:schemeClr val="accent2">
                    <a:lumMod val="75000"/>
                  </a:schemeClr>
                </a:solidFill>
                <a:latin typeface="Arial"/>
                <a:cs typeface="Arial"/>
              </a:rPr>
              <a:t>Purchase  options  that  fit  your  workloads</a:t>
            </a:r>
            <a:endParaRPr sz="2200" dirty="0">
              <a:solidFill>
                <a:schemeClr val="accent2">
                  <a:lumMod val="75000"/>
                </a:schemeClr>
              </a:solidFill>
              <a:latin typeface="Arial"/>
              <a:cs typeface="Arial"/>
            </a:endParaRPr>
          </a:p>
        </p:txBody>
      </p:sp>
    </p:spTree>
    <p:extLst>
      <p:ext uri="{BB962C8B-B14F-4D97-AF65-F5344CB8AC3E}">
        <p14:creationId xmlns:p14="http://schemas.microsoft.com/office/powerpoint/2010/main" val="1731103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pic>
        <p:nvPicPr>
          <p:cNvPr id="24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631" y="4669537"/>
            <a:ext cx="903165" cy="338352"/>
          </a:xfrm>
          <a:prstGeom prst="rect">
            <a:avLst/>
          </a:prstGeom>
        </p:spPr>
      </p:pic>
      <p:sp>
        <p:nvSpPr>
          <p:cNvPr id="2" name="text 1"/>
          <p:cNvSpPr txBox="1"/>
          <p:nvPr/>
        </p:nvSpPr>
        <p:spPr>
          <a:xfrm>
            <a:off x="428244" y="187262"/>
            <a:ext cx="6724562" cy="454592"/>
          </a:xfrm>
          <a:prstGeom prst="rect">
            <a:avLst/>
          </a:prstGeom>
        </p:spPr>
        <p:txBody>
          <a:bodyPr vert="horz" wrap="none" lIns="0" tIns="0" rIns="0" bIns="0" rtlCol="0">
            <a:spAutoFit/>
          </a:bodyPr>
          <a:lstStyle/>
          <a:p>
            <a:pPr marL="0">
              <a:lnSpc>
                <a:spcPct val="100000"/>
              </a:lnSpc>
            </a:pPr>
            <a:r>
              <a:rPr sz="3110" spc="10" dirty="0">
                <a:solidFill>
                  <a:srgbClr val="BABCBA"/>
                </a:solidFill>
                <a:latin typeface="Arial"/>
                <a:cs typeface="Arial"/>
              </a:rPr>
              <a:t>Reserved  Instance  Payment  Options</a:t>
            </a:r>
            <a:endParaRPr sz="3100">
              <a:latin typeface="Arial"/>
              <a:cs typeface="Arial"/>
            </a:endParaRPr>
          </a:p>
        </p:txBody>
      </p:sp>
      <p:sp>
        <p:nvSpPr>
          <p:cNvPr id="3" name="text 1"/>
          <p:cNvSpPr txBox="1"/>
          <p:nvPr/>
        </p:nvSpPr>
        <p:spPr>
          <a:xfrm>
            <a:off x="320040" y="980424"/>
            <a:ext cx="135904" cy="241294"/>
          </a:xfrm>
          <a:prstGeom prst="rect">
            <a:avLst/>
          </a:prstGeom>
        </p:spPr>
        <p:txBody>
          <a:bodyPr vert="horz" wrap="none" lIns="0" tIns="0" rIns="0" bIns="0" rtlCol="0">
            <a:spAutoFit/>
          </a:bodyPr>
          <a:lstStyle/>
          <a:p>
            <a:pPr marL="0">
              <a:lnSpc>
                <a:spcPct val="100000"/>
              </a:lnSpc>
            </a:pPr>
            <a:r>
              <a:rPr sz="1700" spc="10" dirty="0">
                <a:solidFill>
                  <a:srgbClr val="BABCBA"/>
                </a:solidFill>
                <a:latin typeface="Arial"/>
                <a:cs typeface="Arial"/>
              </a:rPr>
              <a:t>•</a:t>
            </a:r>
            <a:endParaRPr sz="1700">
              <a:latin typeface="Arial"/>
              <a:cs typeface="Arial"/>
            </a:endParaRPr>
          </a:p>
        </p:txBody>
      </p:sp>
      <p:sp>
        <p:nvSpPr>
          <p:cNvPr id="4" name="text 1"/>
          <p:cNvSpPr txBox="1"/>
          <p:nvPr/>
        </p:nvSpPr>
        <p:spPr>
          <a:xfrm>
            <a:off x="662940" y="980365"/>
            <a:ext cx="434763" cy="241768"/>
          </a:xfrm>
          <a:prstGeom prst="rect">
            <a:avLst/>
          </a:prstGeom>
        </p:spPr>
        <p:txBody>
          <a:bodyPr vert="horz" wrap="none" lIns="0" tIns="0" rIns="0" bIns="0" rtlCol="0">
            <a:spAutoFit/>
          </a:bodyPr>
          <a:lstStyle/>
          <a:p>
            <a:pPr marL="0">
              <a:lnSpc>
                <a:spcPct val="100000"/>
              </a:lnSpc>
            </a:pPr>
            <a:r>
              <a:rPr sz="1700" spc="10" dirty="0">
                <a:solidFill>
                  <a:srgbClr val="BABCBA"/>
                </a:solidFill>
                <a:latin typeface="Arial"/>
                <a:cs typeface="Arial"/>
              </a:rPr>
              <a:t>The</a:t>
            </a:r>
            <a:endParaRPr sz="1700">
              <a:latin typeface="Arial"/>
              <a:cs typeface="Arial"/>
            </a:endParaRPr>
          </a:p>
        </p:txBody>
      </p:sp>
      <p:sp>
        <p:nvSpPr>
          <p:cNvPr id="5" name="text 1"/>
          <p:cNvSpPr txBox="1"/>
          <p:nvPr/>
        </p:nvSpPr>
        <p:spPr>
          <a:xfrm>
            <a:off x="1096060" y="980365"/>
            <a:ext cx="1188946" cy="241768"/>
          </a:xfrm>
          <a:prstGeom prst="rect">
            <a:avLst/>
          </a:prstGeom>
        </p:spPr>
        <p:txBody>
          <a:bodyPr vert="horz" wrap="none" lIns="0" tIns="0" rIns="0" bIns="0" rtlCol="0">
            <a:spAutoFit/>
          </a:bodyPr>
          <a:lstStyle/>
          <a:p>
            <a:pPr marL="0">
              <a:lnSpc>
                <a:spcPct val="100000"/>
              </a:lnSpc>
            </a:pPr>
            <a:r>
              <a:rPr sz="1670" b="1" i="1" spc="10" dirty="0">
                <a:solidFill>
                  <a:srgbClr val="FFC000"/>
                </a:solidFill>
                <a:latin typeface="Arial"/>
                <a:cs typeface="Arial"/>
              </a:rPr>
              <a:t>No  Upfront</a:t>
            </a:r>
            <a:endParaRPr sz="1600">
              <a:latin typeface="Arial"/>
              <a:cs typeface="Arial"/>
            </a:endParaRPr>
          </a:p>
        </p:txBody>
      </p:sp>
      <p:sp>
        <p:nvSpPr>
          <p:cNvPr id="6" name="text 1"/>
          <p:cNvSpPr txBox="1"/>
          <p:nvPr/>
        </p:nvSpPr>
        <p:spPr>
          <a:xfrm>
            <a:off x="662940" y="980365"/>
            <a:ext cx="3525312" cy="863625"/>
          </a:xfrm>
          <a:prstGeom prst="rect">
            <a:avLst/>
          </a:prstGeom>
        </p:spPr>
        <p:txBody>
          <a:bodyPr vert="horz" wrap="none" lIns="0" tIns="0" rIns="0" bIns="0" rtlCol="0">
            <a:spAutoFit/>
          </a:bodyPr>
          <a:lstStyle/>
          <a:p>
            <a:pPr marL="1620266">
              <a:lnSpc>
                <a:spcPct val="100000"/>
              </a:lnSpc>
            </a:pPr>
            <a:r>
              <a:rPr sz="1700" spc="10" dirty="0">
                <a:solidFill>
                  <a:srgbClr val="BABCBA"/>
                </a:solidFill>
                <a:latin typeface="Arial"/>
                <a:cs typeface="Arial"/>
              </a:rPr>
              <a:t>option  provides  a</a:t>
            </a:r>
            <a:endParaRPr sz="1700">
              <a:latin typeface="Arial"/>
              <a:cs typeface="Arial"/>
            </a:endParaRPr>
          </a:p>
          <a:p>
            <a:pPr marL="0">
              <a:lnSpc>
                <a:spcPct val="100000"/>
              </a:lnSpc>
            </a:pPr>
            <a:r>
              <a:rPr sz="1670" spc="10" dirty="0">
                <a:solidFill>
                  <a:srgbClr val="BABCBA"/>
                </a:solidFill>
                <a:latin typeface="Arial"/>
                <a:cs typeface="Arial"/>
              </a:rPr>
              <a:t>discount  compared  to  On-Demand</a:t>
            </a:r>
            <a:endParaRPr sz="1600">
              <a:latin typeface="Arial"/>
              <a:cs typeface="Arial"/>
            </a:endParaRPr>
          </a:p>
          <a:p>
            <a:pPr marL="0">
              <a:lnSpc>
                <a:spcPct val="100000"/>
              </a:lnSpc>
            </a:pPr>
            <a:r>
              <a:rPr sz="1520" spc="10" dirty="0">
                <a:solidFill>
                  <a:srgbClr val="FFC000"/>
                </a:solidFill>
                <a:latin typeface="Arial"/>
                <a:cs typeface="Arial"/>
              </a:rPr>
              <a:t>(up  to  55%  off)  </a:t>
            </a:r>
            <a:r>
              <a:rPr sz="1520" spc="10" dirty="0">
                <a:solidFill>
                  <a:srgbClr val="BABCBA"/>
                </a:solidFill>
                <a:latin typeface="Arial"/>
                <a:cs typeface="Arial"/>
              </a:rPr>
              <a:t>and  does  not  require</a:t>
            </a:r>
            <a:endParaRPr sz="1500">
              <a:latin typeface="Arial"/>
              <a:cs typeface="Arial"/>
            </a:endParaRPr>
          </a:p>
          <a:p>
            <a:pPr marL="0">
              <a:lnSpc>
                <a:spcPct val="100000"/>
              </a:lnSpc>
            </a:pPr>
            <a:r>
              <a:rPr sz="1700" spc="10" dirty="0">
                <a:solidFill>
                  <a:srgbClr val="BABCBA"/>
                </a:solidFill>
                <a:latin typeface="Arial"/>
                <a:cs typeface="Arial"/>
              </a:rPr>
              <a:t>an  upfront  payment</a:t>
            </a:r>
            <a:endParaRPr sz="1700">
              <a:latin typeface="Arial"/>
              <a:cs typeface="Arial"/>
            </a:endParaRPr>
          </a:p>
        </p:txBody>
      </p:sp>
      <p:sp>
        <p:nvSpPr>
          <p:cNvPr id="7" name="text 1"/>
          <p:cNvSpPr txBox="1"/>
          <p:nvPr/>
        </p:nvSpPr>
        <p:spPr>
          <a:xfrm>
            <a:off x="320040" y="2120630"/>
            <a:ext cx="135904" cy="241294"/>
          </a:xfrm>
          <a:prstGeom prst="rect">
            <a:avLst/>
          </a:prstGeom>
        </p:spPr>
        <p:txBody>
          <a:bodyPr vert="horz" wrap="none" lIns="0" tIns="0" rIns="0" bIns="0" rtlCol="0">
            <a:spAutoFit/>
          </a:bodyPr>
          <a:lstStyle/>
          <a:p>
            <a:pPr marL="0">
              <a:lnSpc>
                <a:spcPct val="100000"/>
              </a:lnSpc>
            </a:pPr>
            <a:r>
              <a:rPr sz="1700" spc="10" dirty="0">
                <a:solidFill>
                  <a:srgbClr val="BABCBA"/>
                </a:solidFill>
                <a:latin typeface="Arial"/>
                <a:cs typeface="Arial"/>
              </a:rPr>
              <a:t>•</a:t>
            </a:r>
            <a:endParaRPr sz="1700">
              <a:latin typeface="Arial"/>
              <a:cs typeface="Arial"/>
            </a:endParaRPr>
          </a:p>
        </p:txBody>
      </p:sp>
      <p:sp>
        <p:nvSpPr>
          <p:cNvPr id="8" name="text 1"/>
          <p:cNvSpPr txBox="1"/>
          <p:nvPr/>
        </p:nvSpPr>
        <p:spPr>
          <a:xfrm>
            <a:off x="662940" y="2120571"/>
            <a:ext cx="434763" cy="241768"/>
          </a:xfrm>
          <a:prstGeom prst="rect">
            <a:avLst/>
          </a:prstGeom>
        </p:spPr>
        <p:txBody>
          <a:bodyPr vert="horz" wrap="none" lIns="0" tIns="0" rIns="0" bIns="0" rtlCol="0">
            <a:spAutoFit/>
          </a:bodyPr>
          <a:lstStyle/>
          <a:p>
            <a:pPr marL="0">
              <a:lnSpc>
                <a:spcPct val="100000"/>
              </a:lnSpc>
            </a:pPr>
            <a:r>
              <a:rPr sz="1700" spc="10" dirty="0">
                <a:solidFill>
                  <a:srgbClr val="BABCBA"/>
                </a:solidFill>
                <a:latin typeface="Arial"/>
                <a:cs typeface="Arial"/>
              </a:rPr>
              <a:t>The</a:t>
            </a:r>
            <a:endParaRPr sz="1700">
              <a:latin typeface="Arial"/>
              <a:cs typeface="Arial"/>
            </a:endParaRPr>
          </a:p>
        </p:txBody>
      </p:sp>
      <p:sp>
        <p:nvSpPr>
          <p:cNvPr id="9" name="text 1"/>
          <p:cNvSpPr txBox="1"/>
          <p:nvPr/>
        </p:nvSpPr>
        <p:spPr>
          <a:xfrm>
            <a:off x="1096060" y="2120571"/>
            <a:ext cx="1563980" cy="241768"/>
          </a:xfrm>
          <a:prstGeom prst="rect">
            <a:avLst/>
          </a:prstGeom>
        </p:spPr>
        <p:txBody>
          <a:bodyPr vert="horz" wrap="none" lIns="0" tIns="0" rIns="0" bIns="0" rtlCol="0">
            <a:spAutoFit/>
          </a:bodyPr>
          <a:lstStyle/>
          <a:p>
            <a:pPr marL="0">
              <a:lnSpc>
                <a:spcPct val="100000"/>
              </a:lnSpc>
            </a:pPr>
            <a:r>
              <a:rPr sz="1670" b="1" i="1" spc="10" dirty="0">
                <a:solidFill>
                  <a:srgbClr val="FFC000"/>
                </a:solidFill>
                <a:latin typeface="Arial"/>
                <a:cs typeface="Arial"/>
              </a:rPr>
              <a:t>Partial  Upfront</a:t>
            </a:r>
            <a:endParaRPr sz="1600">
              <a:latin typeface="Arial"/>
              <a:cs typeface="Arial"/>
            </a:endParaRPr>
          </a:p>
        </p:txBody>
      </p:sp>
      <p:sp>
        <p:nvSpPr>
          <p:cNvPr id="10" name="text 1"/>
          <p:cNvSpPr txBox="1"/>
          <p:nvPr/>
        </p:nvSpPr>
        <p:spPr>
          <a:xfrm>
            <a:off x="662940" y="2120571"/>
            <a:ext cx="3645735" cy="1278342"/>
          </a:xfrm>
          <a:prstGeom prst="rect">
            <a:avLst/>
          </a:prstGeom>
        </p:spPr>
        <p:txBody>
          <a:bodyPr vert="horz" wrap="none" lIns="0" tIns="0" rIns="0" bIns="0" rtlCol="0">
            <a:spAutoFit/>
          </a:bodyPr>
          <a:lstStyle/>
          <a:p>
            <a:pPr marL="1993646">
              <a:lnSpc>
                <a:spcPct val="100000"/>
              </a:lnSpc>
            </a:pPr>
            <a:r>
              <a:rPr sz="1700" spc="10" dirty="0">
                <a:solidFill>
                  <a:srgbClr val="BABCBA"/>
                </a:solidFill>
                <a:latin typeface="Arial"/>
                <a:cs typeface="Arial"/>
              </a:rPr>
              <a:t>option  balances</a:t>
            </a:r>
            <a:endParaRPr sz="1700">
              <a:latin typeface="Arial"/>
              <a:cs typeface="Arial"/>
            </a:endParaRPr>
          </a:p>
          <a:p>
            <a:pPr marL="0">
              <a:lnSpc>
                <a:spcPct val="100000"/>
              </a:lnSpc>
            </a:pPr>
            <a:r>
              <a:rPr sz="1520" spc="10" dirty="0">
                <a:solidFill>
                  <a:srgbClr val="BABCBA"/>
                </a:solidFill>
                <a:latin typeface="Arial"/>
                <a:cs typeface="Arial"/>
              </a:rPr>
              <a:t>the  payments  of  a  Reserved  Instance</a:t>
            </a:r>
            <a:endParaRPr sz="1500">
              <a:latin typeface="Arial"/>
              <a:cs typeface="Arial"/>
            </a:endParaRPr>
          </a:p>
          <a:p>
            <a:pPr marL="0">
              <a:lnSpc>
                <a:spcPct val="100000"/>
              </a:lnSpc>
            </a:pPr>
            <a:r>
              <a:rPr sz="1700" spc="10" dirty="0">
                <a:solidFill>
                  <a:srgbClr val="BABCBA"/>
                </a:solidFill>
                <a:latin typeface="Arial"/>
                <a:cs typeface="Arial"/>
              </a:rPr>
              <a:t>between  upfront  and  hourly  and</a:t>
            </a:r>
            <a:endParaRPr sz="1700">
              <a:latin typeface="Arial"/>
              <a:cs typeface="Arial"/>
            </a:endParaRPr>
          </a:p>
          <a:p>
            <a:pPr marL="0">
              <a:lnSpc>
                <a:spcPct val="100000"/>
              </a:lnSpc>
            </a:pPr>
            <a:r>
              <a:rPr sz="1700" spc="10" dirty="0">
                <a:solidFill>
                  <a:srgbClr val="BABCBA"/>
                </a:solidFill>
                <a:latin typeface="Arial"/>
                <a:cs typeface="Arial"/>
              </a:rPr>
              <a:t>provides  a  higher  discount  </a:t>
            </a:r>
            <a:r>
              <a:rPr sz="1700" spc="10" dirty="0">
                <a:solidFill>
                  <a:srgbClr val="FFC000"/>
                </a:solidFill>
                <a:latin typeface="Arial"/>
                <a:cs typeface="Arial"/>
              </a:rPr>
              <a:t>(up  to</a:t>
            </a:r>
            <a:endParaRPr sz="1700">
              <a:latin typeface="Arial"/>
              <a:cs typeface="Arial"/>
            </a:endParaRPr>
          </a:p>
          <a:p>
            <a:pPr marL="0">
              <a:lnSpc>
                <a:spcPct val="100000"/>
              </a:lnSpc>
            </a:pPr>
            <a:r>
              <a:rPr sz="1700" spc="10" dirty="0">
                <a:solidFill>
                  <a:srgbClr val="FFC000"/>
                </a:solidFill>
                <a:latin typeface="Arial"/>
                <a:cs typeface="Arial"/>
              </a:rPr>
              <a:t>76%)  </a:t>
            </a:r>
            <a:r>
              <a:rPr sz="1700" spc="10" dirty="0">
                <a:solidFill>
                  <a:srgbClr val="BABCBA"/>
                </a:solidFill>
                <a:latin typeface="Arial"/>
                <a:cs typeface="Arial"/>
              </a:rPr>
              <a:t>compared  to  the  No  Upfront</a:t>
            </a:r>
            <a:endParaRPr sz="1700">
              <a:latin typeface="Arial"/>
              <a:cs typeface="Arial"/>
            </a:endParaRPr>
          </a:p>
          <a:p>
            <a:pPr marL="0">
              <a:lnSpc>
                <a:spcPct val="100000"/>
              </a:lnSpc>
            </a:pPr>
            <a:r>
              <a:rPr sz="1700" spc="10" dirty="0">
                <a:solidFill>
                  <a:srgbClr val="BABCBA"/>
                </a:solidFill>
                <a:latin typeface="Arial"/>
                <a:cs typeface="Arial"/>
              </a:rPr>
              <a:t>option</a:t>
            </a:r>
            <a:endParaRPr sz="1700">
              <a:latin typeface="Arial"/>
              <a:cs typeface="Arial"/>
            </a:endParaRPr>
          </a:p>
        </p:txBody>
      </p:sp>
      <p:sp>
        <p:nvSpPr>
          <p:cNvPr id="11" name="text 1"/>
          <p:cNvSpPr txBox="1"/>
          <p:nvPr/>
        </p:nvSpPr>
        <p:spPr>
          <a:xfrm>
            <a:off x="320040" y="3675745"/>
            <a:ext cx="135904" cy="241294"/>
          </a:xfrm>
          <a:prstGeom prst="rect">
            <a:avLst/>
          </a:prstGeom>
        </p:spPr>
        <p:txBody>
          <a:bodyPr vert="horz" wrap="none" lIns="0" tIns="0" rIns="0" bIns="0" rtlCol="0">
            <a:spAutoFit/>
          </a:bodyPr>
          <a:lstStyle/>
          <a:p>
            <a:pPr marL="0">
              <a:lnSpc>
                <a:spcPct val="100000"/>
              </a:lnSpc>
            </a:pPr>
            <a:r>
              <a:rPr sz="1700" spc="10" dirty="0">
                <a:solidFill>
                  <a:srgbClr val="BABCBA"/>
                </a:solidFill>
                <a:latin typeface="Arial"/>
                <a:cs typeface="Arial"/>
              </a:rPr>
              <a:t>•</a:t>
            </a:r>
            <a:endParaRPr sz="1700">
              <a:latin typeface="Arial"/>
              <a:cs typeface="Arial"/>
            </a:endParaRPr>
          </a:p>
        </p:txBody>
      </p:sp>
      <p:sp>
        <p:nvSpPr>
          <p:cNvPr id="12" name="text 1"/>
          <p:cNvSpPr txBox="1"/>
          <p:nvPr/>
        </p:nvSpPr>
        <p:spPr>
          <a:xfrm>
            <a:off x="662940" y="3675686"/>
            <a:ext cx="492761" cy="241768"/>
          </a:xfrm>
          <a:prstGeom prst="rect">
            <a:avLst/>
          </a:prstGeom>
        </p:spPr>
        <p:txBody>
          <a:bodyPr vert="horz" wrap="none" lIns="0" tIns="0" rIns="0" bIns="0" rtlCol="0">
            <a:spAutoFit/>
          </a:bodyPr>
          <a:lstStyle/>
          <a:p>
            <a:pPr marL="0">
              <a:lnSpc>
                <a:spcPct val="100000"/>
              </a:lnSpc>
            </a:pPr>
            <a:r>
              <a:rPr sz="1700" spc="10" dirty="0">
                <a:solidFill>
                  <a:srgbClr val="BABCBA"/>
                </a:solidFill>
                <a:latin typeface="Arial"/>
                <a:cs typeface="Arial"/>
              </a:rPr>
              <a:t>With</a:t>
            </a:r>
            <a:endParaRPr sz="1700">
              <a:latin typeface="Arial"/>
              <a:cs typeface="Arial"/>
            </a:endParaRPr>
          </a:p>
        </p:txBody>
      </p:sp>
      <p:sp>
        <p:nvSpPr>
          <p:cNvPr id="13" name="text 1"/>
          <p:cNvSpPr txBox="1"/>
          <p:nvPr/>
        </p:nvSpPr>
        <p:spPr>
          <a:xfrm>
            <a:off x="1155496" y="3675686"/>
            <a:ext cx="360319" cy="241768"/>
          </a:xfrm>
          <a:prstGeom prst="rect">
            <a:avLst/>
          </a:prstGeom>
        </p:spPr>
        <p:txBody>
          <a:bodyPr vert="horz" wrap="none" lIns="0" tIns="0" rIns="0" bIns="0" rtlCol="0">
            <a:spAutoFit/>
          </a:bodyPr>
          <a:lstStyle/>
          <a:p>
            <a:pPr marL="0">
              <a:lnSpc>
                <a:spcPct val="100000"/>
              </a:lnSpc>
            </a:pPr>
            <a:r>
              <a:rPr sz="1700" spc="10" dirty="0">
                <a:solidFill>
                  <a:srgbClr val="BABCBA"/>
                </a:solidFill>
                <a:latin typeface="Arial"/>
                <a:cs typeface="Arial"/>
              </a:rPr>
              <a:t>the</a:t>
            </a:r>
            <a:endParaRPr sz="1700">
              <a:latin typeface="Arial"/>
              <a:cs typeface="Arial"/>
            </a:endParaRPr>
          </a:p>
        </p:txBody>
      </p:sp>
      <p:sp>
        <p:nvSpPr>
          <p:cNvPr id="14" name="text 1"/>
          <p:cNvSpPr txBox="1"/>
          <p:nvPr/>
        </p:nvSpPr>
        <p:spPr>
          <a:xfrm>
            <a:off x="1516634" y="3675686"/>
            <a:ext cx="336514" cy="241768"/>
          </a:xfrm>
          <a:prstGeom prst="rect">
            <a:avLst/>
          </a:prstGeom>
        </p:spPr>
        <p:txBody>
          <a:bodyPr vert="horz" wrap="none" lIns="0" tIns="0" rIns="0" bIns="0" rtlCol="0">
            <a:spAutoFit/>
          </a:bodyPr>
          <a:lstStyle/>
          <a:p>
            <a:pPr marL="0">
              <a:lnSpc>
                <a:spcPct val="100000"/>
              </a:lnSpc>
            </a:pPr>
            <a:r>
              <a:rPr sz="1700" b="1" i="1" spc="10" dirty="0">
                <a:solidFill>
                  <a:srgbClr val="FFC000"/>
                </a:solidFill>
                <a:latin typeface="Arial"/>
                <a:cs typeface="Arial"/>
              </a:rPr>
              <a:t>All</a:t>
            </a:r>
            <a:endParaRPr sz="1700">
              <a:latin typeface="Arial"/>
              <a:cs typeface="Arial"/>
            </a:endParaRPr>
          </a:p>
        </p:txBody>
      </p:sp>
      <p:sp>
        <p:nvSpPr>
          <p:cNvPr id="15" name="text 1"/>
          <p:cNvSpPr txBox="1"/>
          <p:nvPr/>
        </p:nvSpPr>
        <p:spPr>
          <a:xfrm>
            <a:off x="1853438" y="3675686"/>
            <a:ext cx="841827" cy="241768"/>
          </a:xfrm>
          <a:prstGeom prst="rect">
            <a:avLst/>
          </a:prstGeom>
        </p:spPr>
        <p:txBody>
          <a:bodyPr vert="horz" wrap="none" lIns="0" tIns="0" rIns="0" bIns="0" rtlCol="0">
            <a:spAutoFit/>
          </a:bodyPr>
          <a:lstStyle/>
          <a:p>
            <a:pPr marL="0">
              <a:lnSpc>
                <a:spcPct val="100000"/>
              </a:lnSpc>
            </a:pPr>
            <a:r>
              <a:rPr sz="1700" b="1" i="1" spc="10" dirty="0">
                <a:solidFill>
                  <a:srgbClr val="FFC000"/>
                </a:solidFill>
                <a:latin typeface="Arial"/>
                <a:cs typeface="Arial"/>
              </a:rPr>
              <a:t>Upfront</a:t>
            </a:r>
            <a:endParaRPr sz="1700">
              <a:latin typeface="Arial"/>
              <a:cs typeface="Arial"/>
            </a:endParaRPr>
          </a:p>
        </p:txBody>
      </p:sp>
      <p:sp>
        <p:nvSpPr>
          <p:cNvPr id="16" name="text 1"/>
          <p:cNvSpPr txBox="1"/>
          <p:nvPr/>
        </p:nvSpPr>
        <p:spPr>
          <a:xfrm>
            <a:off x="2692019" y="3675686"/>
            <a:ext cx="649656" cy="241768"/>
          </a:xfrm>
          <a:prstGeom prst="rect">
            <a:avLst/>
          </a:prstGeom>
        </p:spPr>
        <p:txBody>
          <a:bodyPr vert="horz" wrap="none" lIns="0" tIns="0" rIns="0" bIns="0" rtlCol="0">
            <a:spAutoFit/>
          </a:bodyPr>
          <a:lstStyle/>
          <a:p>
            <a:pPr marL="0">
              <a:lnSpc>
                <a:spcPct val="100000"/>
              </a:lnSpc>
            </a:pPr>
            <a:r>
              <a:rPr sz="1700" spc="10" dirty="0">
                <a:solidFill>
                  <a:srgbClr val="BABCBA"/>
                </a:solidFill>
                <a:latin typeface="Arial"/>
                <a:cs typeface="Arial"/>
              </a:rPr>
              <a:t>option</a:t>
            </a:r>
            <a:endParaRPr sz="1700">
              <a:latin typeface="Arial"/>
              <a:cs typeface="Arial"/>
            </a:endParaRPr>
          </a:p>
        </p:txBody>
      </p:sp>
      <p:sp>
        <p:nvSpPr>
          <p:cNvPr id="17" name="text 1"/>
          <p:cNvSpPr txBox="1"/>
          <p:nvPr/>
        </p:nvSpPr>
        <p:spPr>
          <a:xfrm>
            <a:off x="662940" y="3675686"/>
            <a:ext cx="3610186" cy="863599"/>
          </a:xfrm>
          <a:prstGeom prst="rect">
            <a:avLst/>
          </a:prstGeom>
        </p:spPr>
        <p:txBody>
          <a:bodyPr vert="horz" wrap="none" lIns="0" tIns="0" rIns="0" bIns="0" rtlCol="0">
            <a:spAutoFit/>
          </a:bodyPr>
          <a:lstStyle/>
          <a:p>
            <a:pPr marL="2679827">
              <a:lnSpc>
                <a:spcPct val="100000"/>
              </a:lnSpc>
            </a:pPr>
            <a:r>
              <a:rPr sz="1700" spc="10" dirty="0">
                <a:solidFill>
                  <a:srgbClr val="BABCBA"/>
                </a:solidFill>
                <a:latin typeface="Arial"/>
                <a:cs typeface="Arial"/>
              </a:rPr>
              <a:t>you</a:t>
            </a:r>
            <a:endParaRPr sz="1700">
              <a:latin typeface="Arial"/>
              <a:cs typeface="Arial"/>
            </a:endParaRPr>
          </a:p>
          <a:p>
            <a:pPr marL="0">
              <a:lnSpc>
                <a:spcPct val="100000"/>
              </a:lnSpc>
            </a:pPr>
            <a:r>
              <a:rPr sz="1700" spc="10" dirty="0">
                <a:solidFill>
                  <a:srgbClr val="BABCBA"/>
                </a:solidFill>
                <a:latin typeface="Arial"/>
                <a:cs typeface="Arial"/>
              </a:rPr>
              <a:t>benefit  from  the  highest  discount</a:t>
            </a:r>
            <a:endParaRPr sz="1700">
              <a:latin typeface="Arial"/>
              <a:cs typeface="Arial"/>
            </a:endParaRPr>
          </a:p>
          <a:p>
            <a:pPr marL="0">
              <a:lnSpc>
                <a:spcPct val="100000"/>
              </a:lnSpc>
            </a:pPr>
            <a:r>
              <a:rPr sz="1670" spc="10" dirty="0">
                <a:solidFill>
                  <a:srgbClr val="BABCBA"/>
                </a:solidFill>
                <a:latin typeface="Arial"/>
                <a:cs typeface="Arial"/>
              </a:rPr>
              <a:t>compared  to  On-Demand  </a:t>
            </a:r>
            <a:r>
              <a:rPr sz="1670" spc="10" dirty="0">
                <a:solidFill>
                  <a:srgbClr val="FFC000"/>
                </a:solidFill>
                <a:latin typeface="Arial"/>
                <a:cs typeface="Arial"/>
              </a:rPr>
              <a:t>(up  to  77%</a:t>
            </a:r>
            <a:endParaRPr sz="1600">
              <a:latin typeface="Arial"/>
              <a:cs typeface="Arial"/>
            </a:endParaRPr>
          </a:p>
          <a:p>
            <a:pPr marL="0">
              <a:lnSpc>
                <a:spcPct val="100000"/>
              </a:lnSpc>
            </a:pPr>
            <a:r>
              <a:rPr sz="1700" spc="10" dirty="0">
                <a:solidFill>
                  <a:srgbClr val="FFC000"/>
                </a:solidFill>
                <a:latin typeface="Arial"/>
                <a:cs typeface="Arial"/>
              </a:rPr>
              <a:t>off)</a:t>
            </a:r>
            <a:endParaRPr sz="1700">
              <a:latin typeface="Arial"/>
              <a:cs typeface="Arial"/>
            </a:endParaRPr>
          </a:p>
        </p:txBody>
      </p:sp>
      <p:sp>
        <p:nvSpPr>
          <p:cNvPr id="137" name="object 137"/>
          <p:cNvSpPr/>
          <p:nvPr/>
        </p:nvSpPr>
        <p:spPr>
          <a:xfrm>
            <a:off x="4512564" y="966216"/>
            <a:ext cx="4424172" cy="2470403"/>
          </a:xfrm>
          <a:custGeom>
            <a:avLst/>
            <a:gdLst/>
            <a:ahLst/>
            <a:cxnLst/>
            <a:rect l="l" t="t" r="r" b="b"/>
            <a:pathLst>
              <a:path w="4424172" h="2470403">
                <a:moveTo>
                  <a:pt x="0" y="0"/>
                </a:moveTo>
                <a:lnTo>
                  <a:pt x="0" y="2470404"/>
                </a:lnTo>
                <a:lnTo>
                  <a:pt x="4424172" y="2470404"/>
                </a:lnTo>
                <a:lnTo>
                  <a:pt x="4424172" y="0"/>
                </a:lnTo>
                <a:lnTo>
                  <a:pt x="0" y="0"/>
                </a:lnTo>
                <a:close/>
              </a:path>
            </a:pathLst>
          </a:custGeom>
          <a:solidFill>
            <a:srgbClr val="000000"/>
          </a:solidFill>
        </p:spPr>
        <p:txBody>
          <a:bodyPr wrap="square" lIns="0" tIns="0" rIns="0" bIns="0" rtlCol="0">
            <a:noAutofit/>
          </a:bodyPr>
          <a:lstStyle/>
          <a:p>
            <a:endParaRPr/>
          </a:p>
        </p:txBody>
      </p:sp>
      <p:sp>
        <p:nvSpPr>
          <p:cNvPr id="138" name="object 138"/>
          <p:cNvSpPr/>
          <p:nvPr/>
        </p:nvSpPr>
        <p:spPr>
          <a:xfrm>
            <a:off x="5123688" y="1438656"/>
            <a:ext cx="2211324" cy="1409700"/>
          </a:xfrm>
          <a:custGeom>
            <a:avLst/>
            <a:gdLst/>
            <a:ahLst/>
            <a:cxnLst/>
            <a:rect l="l" t="t" r="r" b="b"/>
            <a:pathLst>
              <a:path w="2211324" h="1409700">
                <a:moveTo>
                  <a:pt x="0" y="0"/>
                </a:moveTo>
                <a:lnTo>
                  <a:pt x="0" y="1409700"/>
                </a:lnTo>
                <a:lnTo>
                  <a:pt x="2211324" y="1409700"/>
                </a:lnTo>
                <a:lnTo>
                  <a:pt x="2211324" y="0"/>
                </a:lnTo>
                <a:lnTo>
                  <a:pt x="0" y="0"/>
                </a:lnTo>
                <a:close/>
              </a:path>
            </a:pathLst>
          </a:custGeom>
          <a:solidFill>
            <a:srgbClr val="000000"/>
          </a:solidFill>
        </p:spPr>
        <p:txBody>
          <a:bodyPr wrap="square" lIns="0" tIns="0" rIns="0" bIns="0" rtlCol="0">
            <a:noAutofit/>
          </a:bodyPr>
          <a:lstStyle/>
          <a:p>
            <a:endParaRPr/>
          </a:p>
        </p:txBody>
      </p:sp>
      <p:sp>
        <p:nvSpPr>
          <p:cNvPr id="139" name="object 139"/>
          <p:cNvSpPr/>
          <p:nvPr/>
        </p:nvSpPr>
        <p:spPr>
          <a:xfrm>
            <a:off x="5436108" y="1435608"/>
            <a:ext cx="1901952" cy="1415796"/>
          </a:xfrm>
          <a:custGeom>
            <a:avLst/>
            <a:gdLst/>
            <a:ahLst/>
            <a:cxnLst/>
            <a:rect l="l" t="t" r="r" b="b"/>
            <a:pathLst>
              <a:path w="1901952" h="1415796">
                <a:moveTo>
                  <a:pt x="3048" y="3048"/>
                </a:moveTo>
                <a:lnTo>
                  <a:pt x="3048" y="1412748"/>
                </a:lnTo>
                <a:moveTo>
                  <a:pt x="318516" y="3048"/>
                </a:moveTo>
                <a:lnTo>
                  <a:pt x="318516" y="1412748"/>
                </a:lnTo>
                <a:moveTo>
                  <a:pt x="635508" y="3048"/>
                </a:moveTo>
                <a:lnTo>
                  <a:pt x="635508" y="1412748"/>
                </a:lnTo>
                <a:moveTo>
                  <a:pt x="950976" y="3048"/>
                </a:moveTo>
                <a:lnTo>
                  <a:pt x="950976" y="1412748"/>
                </a:lnTo>
                <a:moveTo>
                  <a:pt x="1266444" y="3048"/>
                </a:moveTo>
                <a:lnTo>
                  <a:pt x="1266444" y="1412748"/>
                </a:lnTo>
                <a:moveTo>
                  <a:pt x="1581911" y="3048"/>
                </a:moveTo>
                <a:lnTo>
                  <a:pt x="1581911" y="1412748"/>
                </a:lnTo>
                <a:moveTo>
                  <a:pt x="1898904" y="3048"/>
                </a:moveTo>
                <a:lnTo>
                  <a:pt x="1898904" y="1412748"/>
                </a:lnTo>
              </a:path>
            </a:pathLst>
          </a:custGeom>
          <a:ln w="6096">
            <a:solidFill>
              <a:srgbClr val="92B4DC"/>
            </a:solidFill>
          </a:ln>
        </p:spPr>
        <p:txBody>
          <a:bodyPr wrap="square" lIns="0" tIns="0" rIns="0" bIns="0" rtlCol="0">
            <a:noAutofit/>
          </a:bodyPr>
          <a:lstStyle/>
          <a:p>
            <a:endParaRPr/>
          </a:p>
        </p:txBody>
      </p:sp>
      <p:sp>
        <p:nvSpPr>
          <p:cNvPr id="140" name="object 140"/>
          <p:cNvSpPr/>
          <p:nvPr/>
        </p:nvSpPr>
        <p:spPr>
          <a:xfrm>
            <a:off x="5120640" y="1435608"/>
            <a:ext cx="6096" cy="1415796"/>
          </a:xfrm>
          <a:custGeom>
            <a:avLst/>
            <a:gdLst/>
            <a:ahLst/>
            <a:cxnLst/>
            <a:rect l="l" t="t" r="r" b="b"/>
            <a:pathLst>
              <a:path w="6096" h="1415796">
                <a:moveTo>
                  <a:pt x="3048" y="1412748"/>
                </a:moveTo>
                <a:lnTo>
                  <a:pt x="3048" y="3048"/>
                </a:lnTo>
              </a:path>
            </a:pathLst>
          </a:custGeom>
          <a:ln w="6096">
            <a:solidFill>
              <a:srgbClr val="898989"/>
            </a:solidFill>
          </a:ln>
        </p:spPr>
        <p:txBody>
          <a:bodyPr wrap="square" lIns="0" tIns="0" rIns="0" bIns="0" rtlCol="0">
            <a:noAutofit/>
          </a:bodyPr>
          <a:lstStyle/>
          <a:p>
            <a:endParaRPr/>
          </a:p>
        </p:txBody>
      </p:sp>
      <p:sp>
        <p:nvSpPr>
          <p:cNvPr id="141" name="object 141"/>
          <p:cNvSpPr/>
          <p:nvPr/>
        </p:nvSpPr>
        <p:spPr>
          <a:xfrm>
            <a:off x="5079492" y="1435608"/>
            <a:ext cx="47243" cy="1415796"/>
          </a:xfrm>
          <a:custGeom>
            <a:avLst/>
            <a:gdLst/>
            <a:ahLst/>
            <a:cxnLst/>
            <a:rect l="l" t="t" r="r" b="b"/>
            <a:pathLst>
              <a:path w="47243" h="1415796">
                <a:moveTo>
                  <a:pt x="3048" y="1412748"/>
                </a:moveTo>
                <a:lnTo>
                  <a:pt x="44196" y="1412748"/>
                </a:lnTo>
                <a:moveTo>
                  <a:pt x="3048" y="1178052"/>
                </a:moveTo>
                <a:lnTo>
                  <a:pt x="44196" y="1178052"/>
                </a:lnTo>
                <a:moveTo>
                  <a:pt x="3048" y="943356"/>
                </a:moveTo>
                <a:lnTo>
                  <a:pt x="44196" y="943356"/>
                </a:lnTo>
                <a:moveTo>
                  <a:pt x="3048" y="708660"/>
                </a:moveTo>
                <a:lnTo>
                  <a:pt x="44196" y="708660"/>
                </a:lnTo>
                <a:moveTo>
                  <a:pt x="3048" y="472440"/>
                </a:moveTo>
                <a:lnTo>
                  <a:pt x="44196" y="472440"/>
                </a:lnTo>
                <a:moveTo>
                  <a:pt x="3048" y="237744"/>
                </a:moveTo>
                <a:lnTo>
                  <a:pt x="44196" y="237744"/>
                </a:lnTo>
                <a:moveTo>
                  <a:pt x="3048" y="3048"/>
                </a:moveTo>
                <a:lnTo>
                  <a:pt x="44196" y="3048"/>
                </a:lnTo>
              </a:path>
            </a:pathLst>
          </a:custGeom>
          <a:ln w="6096">
            <a:solidFill>
              <a:srgbClr val="898989"/>
            </a:solidFill>
          </a:ln>
        </p:spPr>
        <p:txBody>
          <a:bodyPr wrap="square" lIns="0" tIns="0" rIns="0" bIns="0" rtlCol="0">
            <a:noAutofit/>
          </a:bodyPr>
          <a:lstStyle/>
          <a:p>
            <a:endParaRPr/>
          </a:p>
        </p:txBody>
      </p:sp>
      <p:sp>
        <p:nvSpPr>
          <p:cNvPr id="142" name="object 142"/>
          <p:cNvSpPr/>
          <p:nvPr/>
        </p:nvSpPr>
        <p:spPr>
          <a:xfrm>
            <a:off x="5120640" y="2845308"/>
            <a:ext cx="2217420" cy="6096"/>
          </a:xfrm>
          <a:custGeom>
            <a:avLst/>
            <a:gdLst/>
            <a:ahLst/>
            <a:cxnLst/>
            <a:rect l="l" t="t" r="r" b="b"/>
            <a:pathLst>
              <a:path w="2217420" h="6096">
                <a:moveTo>
                  <a:pt x="3048" y="3048"/>
                </a:moveTo>
                <a:lnTo>
                  <a:pt x="2214372" y="3048"/>
                </a:lnTo>
              </a:path>
            </a:pathLst>
          </a:custGeom>
          <a:ln w="6096">
            <a:solidFill>
              <a:srgbClr val="898989"/>
            </a:solidFill>
          </a:ln>
        </p:spPr>
        <p:txBody>
          <a:bodyPr wrap="square" lIns="0" tIns="0" rIns="0" bIns="0" rtlCol="0">
            <a:noAutofit/>
          </a:bodyPr>
          <a:lstStyle/>
          <a:p>
            <a:endParaRPr/>
          </a:p>
        </p:txBody>
      </p:sp>
      <p:sp>
        <p:nvSpPr>
          <p:cNvPr id="143" name="object 143"/>
          <p:cNvSpPr/>
          <p:nvPr/>
        </p:nvSpPr>
        <p:spPr>
          <a:xfrm>
            <a:off x="5120640" y="2805684"/>
            <a:ext cx="2217420" cy="45720"/>
          </a:xfrm>
          <a:custGeom>
            <a:avLst/>
            <a:gdLst/>
            <a:ahLst/>
            <a:cxnLst/>
            <a:rect l="l" t="t" r="r" b="b"/>
            <a:pathLst>
              <a:path w="2217420" h="45720">
                <a:moveTo>
                  <a:pt x="3048" y="3048"/>
                </a:moveTo>
                <a:lnTo>
                  <a:pt x="3048" y="42672"/>
                </a:lnTo>
                <a:moveTo>
                  <a:pt x="318516" y="3048"/>
                </a:moveTo>
                <a:lnTo>
                  <a:pt x="318516" y="42672"/>
                </a:lnTo>
                <a:moveTo>
                  <a:pt x="633984" y="3048"/>
                </a:moveTo>
                <a:lnTo>
                  <a:pt x="633984" y="42672"/>
                </a:lnTo>
                <a:moveTo>
                  <a:pt x="950976" y="3048"/>
                </a:moveTo>
                <a:lnTo>
                  <a:pt x="950976" y="42672"/>
                </a:lnTo>
                <a:moveTo>
                  <a:pt x="1266444" y="3048"/>
                </a:moveTo>
                <a:lnTo>
                  <a:pt x="1266444" y="42672"/>
                </a:lnTo>
                <a:moveTo>
                  <a:pt x="1581912" y="3048"/>
                </a:moveTo>
                <a:lnTo>
                  <a:pt x="1581912" y="42672"/>
                </a:lnTo>
                <a:moveTo>
                  <a:pt x="1897379" y="3048"/>
                </a:moveTo>
                <a:lnTo>
                  <a:pt x="1897379" y="42672"/>
                </a:lnTo>
                <a:moveTo>
                  <a:pt x="2214372" y="3048"/>
                </a:moveTo>
                <a:lnTo>
                  <a:pt x="2214372" y="42672"/>
                </a:lnTo>
              </a:path>
            </a:pathLst>
          </a:custGeom>
          <a:ln w="6096">
            <a:solidFill>
              <a:srgbClr val="898989"/>
            </a:solidFill>
          </a:ln>
        </p:spPr>
        <p:txBody>
          <a:bodyPr wrap="square" lIns="0" tIns="0" rIns="0" bIns="0" rtlCol="0">
            <a:noAutofit/>
          </a:bodyPr>
          <a:lstStyle/>
          <a:p>
            <a:endParaRPr/>
          </a:p>
        </p:txBody>
      </p:sp>
      <p:pic>
        <p:nvPicPr>
          <p:cNvPr id="24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3020" y="1685544"/>
            <a:ext cx="2231136" cy="827532"/>
          </a:xfrm>
          <a:prstGeom prst="rect">
            <a:avLst/>
          </a:prstGeom>
        </p:spPr>
      </p:pic>
      <p:pic>
        <p:nvPicPr>
          <p:cNvPr id="250"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352" y="1984248"/>
            <a:ext cx="2252472" cy="41148"/>
          </a:xfrm>
          <a:prstGeom prst="rect">
            <a:avLst/>
          </a:prstGeom>
        </p:spPr>
      </p:pic>
      <p:pic>
        <p:nvPicPr>
          <p:cNvPr id="251"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2352" y="2107692"/>
            <a:ext cx="2252472" cy="41148"/>
          </a:xfrm>
          <a:prstGeom prst="rect">
            <a:avLst/>
          </a:prstGeom>
        </p:spPr>
      </p:pic>
      <p:pic>
        <p:nvPicPr>
          <p:cNvPr id="252"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6924" y="2125980"/>
            <a:ext cx="2244852" cy="33528"/>
          </a:xfrm>
          <a:prstGeom prst="rect">
            <a:avLst/>
          </a:prstGeom>
        </p:spPr>
      </p:pic>
      <p:sp>
        <p:nvSpPr>
          <p:cNvPr id="18" name="text 1"/>
          <p:cNvSpPr txBox="1"/>
          <p:nvPr/>
        </p:nvSpPr>
        <p:spPr>
          <a:xfrm>
            <a:off x="4788408" y="2790698"/>
            <a:ext cx="160012"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 $-</a:t>
            </a:r>
            <a:endParaRPr sz="1000">
              <a:latin typeface="Calibri"/>
              <a:cs typeface="Calibri"/>
            </a:endParaRPr>
          </a:p>
        </p:txBody>
      </p:sp>
      <p:sp>
        <p:nvSpPr>
          <p:cNvPr id="19" name="text 1"/>
          <p:cNvSpPr txBox="1"/>
          <p:nvPr/>
        </p:nvSpPr>
        <p:spPr>
          <a:xfrm>
            <a:off x="4691507" y="2555621"/>
            <a:ext cx="315091"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 $500</a:t>
            </a:r>
            <a:endParaRPr sz="1000">
              <a:latin typeface="Calibri"/>
              <a:cs typeface="Calibri"/>
            </a:endParaRPr>
          </a:p>
        </p:txBody>
      </p:sp>
      <p:sp>
        <p:nvSpPr>
          <p:cNvPr id="20" name="text 1"/>
          <p:cNvSpPr txBox="1"/>
          <p:nvPr/>
        </p:nvSpPr>
        <p:spPr>
          <a:xfrm>
            <a:off x="4595495" y="2320671"/>
            <a:ext cx="410971"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 $1,000</a:t>
            </a:r>
            <a:endParaRPr sz="1000">
              <a:latin typeface="Calibri"/>
              <a:cs typeface="Calibri"/>
            </a:endParaRPr>
          </a:p>
        </p:txBody>
      </p:sp>
      <p:sp>
        <p:nvSpPr>
          <p:cNvPr id="21" name="text 1"/>
          <p:cNvSpPr txBox="1"/>
          <p:nvPr/>
        </p:nvSpPr>
        <p:spPr>
          <a:xfrm>
            <a:off x="4595495" y="2085721"/>
            <a:ext cx="410971"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 $1,500</a:t>
            </a:r>
            <a:endParaRPr sz="1000">
              <a:latin typeface="Calibri"/>
              <a:cs typeface="Calibri"/>
            </a:endParaRPr>
          </a:p>
        </p:txBody>
      </p:sp>
      <p:sp>
        <p:nvSpPr>
          <p:cNvPr id="22" name="text 1"/>
          <p:cNvSpPr txBox="1"/>
          <p:nvPr/>
        </p:nvSpPr>
        <p:spPr>
          <a:xfrm>
            <a:off x="4595495" y="1850390"/>
            <a:ext cx="410971"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 $2,000</a:t>
            </a:r>
            <a:endParaRPr sz="1000">
              <a:latin typeface="Calibri"/>
              <a:cs typeface="Calibri"/>
            </a:endParaRPr>
          </a:p>
        </p:txBody>
      </p:sp>
      <p:sp>
        <p:nvSpPr>
          <p:cNvPr id="23" name="text 1"/>
          <p:cNvSpPr txBox="1"/>
          <p:nvPr/>
        </p:nvSpPr>
        <p:spPr>
          <a:xfrm>
            <a:off x="4595495" y="1615313"/>
            <a:ext cx="410971"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 $2,500</a:t>
            </a:r>
            <a:endParaRPr sz="1000">
              <a:latin typeface="Calibri"/>
              <a:cs typeface="Calibri"/>
            </a:endParaRPr>
          </a:p>
        </p:txBody>
      </p:sp>
      <p:sp>
        <p:nvSpPr>
          <p:cNvPr id="24" name="text 1"/>
          <p:cNvSpPr txBox="1"/>
          <p:nvPr/>
        </p:nvSpPr>
        <p:spPr>
          <a:xfrm>
            <a:off x="4595495" y="1380363"/>
            <a:ext cx="410971"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 $3,000</a:t>
            </a:r>
            <a:endParaRPr sz="1000">
              <a:latin typeface="Calibri"/>
              <a:cs typeface="Calibri"/>
            </a:endParaRPr>
          </a:p>
        </p:txBody>
      </p:sp>
      <p:sp>
        <p:nvSpPr>
          <p:cNvPr id="25" name="text 1"/>
          <p:cNvSpPr txBox="1"/>
          <p:nvPr/>
        </p:nvSpPr>
        <p:spPr>
          <a:xfrm>
            <a:off x="5014595" y="2955925"/>
            <a:ext cx="248430"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30%</a:t>
            </a:r>
            <a:endParaRPr sz="1000">
              <a:latin typeface="Calibri"/>
              <a:cs typeface="Calibri"/>
            </a:endParaRPr>
          </a:p>
        </p:txBody>
      </p:sp>
      <p:sp>
        <p:nvSpPr>
          <p:cNvPr id="26" name="text 1"/>
          <p:cNvSpPr txBox="1"/>
          <p:nvPr/>
        </p:nvSpPr>
        <p:spPr>
          <a:xfrm>
            <a:off x="5330698" y="2955925"/>
            <a:ext cx="248429"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40%</a:t>
            </a:r>
            <a:endParaRPr sz="1000">
              <a:latin typeface="Calibri"/>
              <a:cs typeface="Calibri"/>
            </a:endParaRPr>
          </a:p>
        </p:txBody>
      </p:sp>
      <p:sp>
        <p:nvSpPr>
          <p:cNvPr id="27" name="text 1"/>
          <p:cNvSpPr txBox="1"/>
          <p:nvPr/>
        </p:nvSpPr>
        <p:spPr>
          <a:xfrm>
            <a:off x="5646420" y="2955925"/>
            <a:ext cx="248430"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50%</a:t>
            </a:r>
            <a:endParaRPr sz="1000">
              <a:latin typeface="Calibri"/>
              <a:cs typeface="Calibri"/>
            </a:endParaRPr>
          </a:p>
        </p:txBody>
      </p:sp>
      <p:sp>
        <p:nvSpPr>
          <p:cNvPr id="28" name="text 1"/>
          <p:cNvSpPr txBox="1"/>
          <p:nvPr/>
        </p:nvSpPr>
        <p:spPr>
          <a:xfrm>
            <a:off x="5962142" y="2955925"/>
            <a:ext cx="248429"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60%</a:t>
            </a:r>
            <a:endParaRPr sz="1000">
              <a:latin typeface="Calibri"/>
              <a:cs typeface="Calibri"/>
            </a:endParaRPr>
          </a:p>
        </p:txBody>
      </p:sp>
      <p:sp>
        <p:nvSpPr>
          <p:cNvPr id="29" name="text 1"/>
          <p:cNvSpPr txBox="1"/>
          <p:nvPr/>
        </p:nvSpPr>
        <p:spPr>
          <a:xfrm>
            <a:off x="6278245" y="2955925"/>
            <a:ext cx="248430"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70%</a:t>
            </a:r>
            <a:endParaRPr sz="1000">
              <a:latin typeface="Calibri"/>
              <a:cs typeface="Calibri"/>
            </a:endParaRPr>
          </a:p>
        </p:txBody>
      </p:sp>
      <p:sp>
        <p:nvSpPr>
          <p:cNvPr id="30" name="text 1"/>
          <p:cNvSpPr txBox="1"/>
          <p:nvPr/>
        </p:nvSpPr>
        <p:spPr>
          <a:xfrm>
            <a:off x="6594093" y="2955925"/>
            <a:ext cx="248431"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80%</a:t>
            </a:r>
            <a:endParaRPr sz="1000">
              <a:latin typeface="Calibri"/>
              <a:cs typeface="Calibri"/>
            </a:endParaRPr>
          </a:p>
        </p:txBody>
      </p:sp>
      <p:sp>
        <p:nvSpPr>
          <p:cNvPr id="31" name="text 1"/>
          <p:cNvSpPr txBox="1"/>
          <p:nvPr/>
        </p:nvSpPr>
        <p:spPr>
          <a:xfrm>
            <a:off x="6909816" y="2955925"/>
            <a:ext cx="596281"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90%  100%</a:t>
            </a:r>
            <a:endParaRPr sz="1000">
              <a:latin typeface="Calibri"/>
              <a:cs typeface="Calibri"/>
            </a:endParaRPr>
          </a:p>
        </p:txBody>
      </p:sp>
      <p:sp>
        <p:nvSpPr>
          <p:cNvPr id="32" name="text 1"/>
          <p:cNvSpPr txBox="1"/>
          <p:nvPr/>
        </p:nvSpPr>
        <p:spPr>
          <a:xfrm>
            <a:off x="5958205" y="3149092"/>
            <a:ext cx="570226" cy="121674"/>
          </a:xfrm>
          <a:prstGeom prst="rect">
            <a:avLst/>
          </a:prstGeom>
        </p:spPr>
        <p:txBody>
          <a:bodyPr vert="horz" wrap="none" lIns="0" tIns="0" rIns="0" bIns="0" rtlCol="0">
            <a:spAutoFit/>
          </a:bodyPr>
          <a:lstStyle/>
          <a:p>
            <a:pPr marL="0">
              <a:lnSpc>
                <a:spcPct val="100000"/>
              </a:lnSpc>
            </a:pPr>
            <a:r>
              <a:rPr sz="909" b="1" spc="10" dirty="0">
                <a:solidFill>
                  <a:srgbClr val="FFFFFF"/>
                </a:solidFill>
                <a:latin typeface="Arial"/>
                <a:cs typeface="Arial"/>
              </a:rPr>
              <a:t>Utilization</a:t>
            </a:r>
            <a:endParaRPr sz="900">
              <a:latin typeface="Arial"/>
              <a:cs typeface="Arial"/>
            </a:endParaRPr>
          </a:p>
        </p:txBody>
      </p:sp>
      <p:sp>
        <p:nvSpPr>
          <p:cNvPr id="33" name="text 1"/>
          <p:cNvSpPr txBox="1"/>
          <p:nvPr/>
        </p:nvSpPr>
        <p:spPr>
          <a:xfrm>
            <a:off x="5153914" y="1097661"/>
            <a:ext cx="3182062" cy="171517"/>
          </a:xfrm>
          <a:prstGeom prst="rect">
            <a:avLst/>
          </a:prstGeom>
        </p:spPr>
        <p:txBody>
          <a:bodyPr vert="horz" wrap="none" lIns="0" tIns="0" rIns="0" bIns="0" rtlCol="0">
            <a:spAutoFit/>
          </a:bodyPr>
          <a:lstStyle/>
          <a:p>
            <a:pPr marL="0">
              <a:lnSpc>
                <a:spcPct val="100000"/>
              </a:lnSpc>
            </a:pPr>
            <a:r>
              <a:rPr sz="1219" b="1" spc="10" dirty="0">
                <a:solidFill>
                  <a:srgbClr val="FFFFFF"/>
                </a:solidFill>
                <a:latin typeface="Arial"/>
                <a:cs typeface="Arial"/>
              </a:rPr>
              <a:t>m3.xlarge 1yr OD/RI break even utilization</a:t>
            </a:r>
            <a:endParaRPr sz="1200">
              <a:latin typeface="Arial"/>
              <a:cs typeface="Arial"/>
            </a:endParaRPr>
          </a:p>
        </p:txBody>
      </p:sp>
      <p:sp>
        <p:nvSpPr>
          <p:cNvPr id="144" name="object 144"/>
          <p:cNvSpPr/>
          <p:nvPr/>
        </p:nvSpPr>
        <p:spPr>
          <a:xfrm>
            <a:off x="7674863" y="2013204"/>
            <a:ext cx="339852" cy="19812"/>
          </a:xfrm>
          <a:custGeom>
            <a:avLst/>
            <a:gdLst/>
            <a:ahLst/>
            <a:cxnLst/>
            <a:rect l="l" t="t" r="r" b="b"/>
            <a:pathLst>
              <a:path w="339852" h="19812">
                <a:moveTo>
                  <a:pt x="9906" y="9906"/>
                </a:moveTo>
                <a:lnTo>
                  <a:pt x="329947" y="9906"/>
                </a:lnTo>
              </a:path>
            </a:pathLst>
          </a:custGeom>
          <a:ln w="19812">
            <a:solidFill>
              <a:srgbClr val="EC7C30"/>
            </a:solidFill>
          </a:ln>
        </p:spPr>
        <p:txBody>
          <a:bodyPr wrap="square" lIns="0" tIns="0" rIns="0" bIns="0" rtlCol="0">
            <a:noAutofit/>
          </a:bodyPr>
          <a:lstStyle/>
          <a:p>
            <a:endParaRPr/>
          </a:p>
        </p:txBody>
      </p:sp>
      <p:sp>
        <p:nvSpPr>
          <p:cNvPr id="34" name="text 1"/>
          <p:cNvSpPr txBox="1"/>
          <p:nvPr/>
        </p:nvSpPr>
        <p:spPr>
          <a:xfrm>
            <a:off x="8041259" y="1964309"/>
            <a:ext cx="644729"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On Demand</a:t>
            </a:r>
            <a:endParaRPr sz="1000">
              <a:latin typeface="Calibri"/>
              <a:cs typeface="Calibri"/>
            </a:endParaRPr>
          </a:p>
        </p:txBody>
      </p:sp>
      <p:sp>
        <p:nvSpPr>
          <p:cNvPr id="145" name="object 145"/>
          <p:cNvSpPr/>
          <p:nvPr/>
        </p:nvSpPr>
        <p:spPr>
          <a:xfrm>
            <a:off x="7664196" y="2231136"/>
            <a:ext cx="361188" cy="41148"/>
          </a:xfrm>
          <a:custGeom>
            <a:avLst/>
            <a:gdLst/>
            <a:ahLst/>
            <a:cxnLst/>
            <a:rect l="l" t="t" r="r" b="b"/>
            <a:pathLst>
              <a:path w="361188" h="41148">
                <a:moveTo>
                  <a:pt x="20573" y="20574"/>
                </a:moveTo>
                <a:lnTo>
                  <a:pt x="340614" y="20574"/>
                </a:lnTo>
              </a:path>
            </a:pathLst>
          </a:custGeom>
          <a:ln w="41148">
            <a:solidFill>
              <a:srgbClr val="A5A5A5"/>
            </a:solidFill>
          </a:ln>
        </p:spPr>
        <p:txBody>
          <a:bodyPr wrap="square" lIns="0" tIns="0" rIns="0" bIns="0" rtlCol="0">
            <a:noAutofit/>
          </a:bodyPr>
          <a:lstStyle/>
          <a:p>
            <a:endParaRPr/>
          </a:p>
        </p:txBody>
      </p:sp>
      <p:sp>
        <p:nvSpPr>
          <p:cNvPr id="35" name="text 1"/>
          <p:cNvSpPr txBox="1"/>
          <p:nvPr/>
        </p:nvSpPr>
        <p:spPr>
          <a:xfrm>
            <a:off x="8041259" y="2193925"/>
            <a:ext cx="612979"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No Upfront</a:t>
            </a:r>
            <a:endParaRPr sz="1000">
              <a:latin typeface="Calibri"/>
              <a:cs typeface="Calibri"/>
            </a:endParaRPr>
          </a:p>
        </p:txBody>
      </p:sp>
      <p:sp>
        <p:nvSpPr>
          <p:cNvPr id="146" name="object 146"/>
          <p:cNvSpPr/>
          <p:nvPr/>
        </p:nvSpPr>
        <p:spPr>
          <a:xfrm>
            <a:off x="7664196" y="2461260"/>
            <a:ext cx="361188" cy="41148"/>
          </a:xfrm>
          <a:custGeom>
            <a:avLst/>
            <a:gdLst/>
            <a:ahLst/>
            <a:cxnLst/>
            <a:rect l="l" t="t" r="r" b="b"/>
            <a:pathLst>
              <a:path w="361188" h="41148">
                <a:moveTo>
                  <a:pt x="20573" y="20574"/>
                </a:moveTo>
                <a:lnTo>
                  <a:pt x="340614" y="20574"/>
                </a:lnTo>
              </a:path>
            </a:pathLst>
          </a:custGeom>
          <a:ln w="41148">
            <a:solidFill>
              <a:srgbClr val="FFC000"/>
            </a:solidFill>
          </a:ln>
        </p:spPr>
        <p:txBody>
          <a:bodyPr wrap="square" lIns="0" tIns="0" rIns="0" bIns="0" rtlCol="0">
            <a:noAutofit/>
          </a:bodyPr>
          <a:lstStyle/>
          <a:p>
            <a:endParaRPr/>
          </a:p>
        </p:txBody>
      </p:sp>
      <p:sp>
        <p:nvSpPr>
          <p:cNvPr id="36" name="text 1"/>
          <p:cNvSpPr txBox="1"/>
          <p:nvPr/>
        </p:nvSpPr>
        <p:spPr>
          <a:xfrm>
            <a:off x="8041259" y="2423668"/>
            <a:ext cx="795888" cy="126492"/>
          </a:xfrm>
          <a:prstGeom prst="rect">
            <a:avLst/>
          </a:prstGeom>
        </p:spPr>
        <p:txBody>
          <a:bodyPr vert="horz" wrap="none" lIns="0" tIns="0" rIns="0" bIns="0" rtlCol="0">
            <a:spAutoFit/>
          </a:bodyPr>
          <a:lstStyle/>
          <a:p>
            <a:pPr marL="0">
              <a:lnSpc>
                <a:spcPct val="100000"/>
              </a:lnSpc>
            </a:pPr>
            <a:r>
              <a:rPr sz="970" spc="10" dirty="0">
                <a:solidFill>
                  <a:srgbClr val="FFFFFF"/>
                </a:solidFill>
                <a:latin typeface="Calibri"/>
                <a:cs typeface="Calibri"/>
              </a:rPr>
              <a:t>Partial Upfront</a:t>
            </a:r>
            <a:endParaRPr sz="900">
              <a:latin typeface="Calibri"/>
              <a:cs typeface="Calibri"/>
            </a:endParaRPr>
          </a:p>
        </p:txBody>
      </p:sp>
      <p:sp>
        <p:nvSpPr>
          <p:cNvPr id="147" name="object 147"/>
          <p:cNvSpPr/>
          <p:nvPr/>
        </p:nvSpPr>
        <p:spPr>
          <a:xfrm>
            <a:off x="7667243" y="2694431"/>
            <a:ext cx="353568" cy="33528"/>
          </a:xfrm>
          <a:custGeom>
            <a:avLst/>
            <a:gdLst/>
            <a:ahLst/>
            <a:cxnLst/>
            <a:rect l="l" t="t" r="r" b="b"/>
            <a:pathLst>
              <a:path w="353568" h="33528">
                <a:moveTo>
                  <a:pt x="16764" y="16765"/>
                </a:moveTo>
                <a:lnTo>
                  <a:pt x="336805" y="16765"/>
                </a:lnTo>
              </a:path>
            </a:pathLst>
          </a:custGeom>
          <a:ln w="33528">
            <a:solidFill>
              <a:srgbClr val="4471C4"/>
            </a:solidFill>
          </a:ln>
        </p:spPr>
        <p:txBody>
          <a:bodyPr wrap="square" lIns="0" tIns="0" rIns="0" bIns="0" rtlCol="0">
            <a:noAutofit/>
          </a:bodyPr>
          <a:lstStyle/>
          <a:p>
            <a:endParaRPr/>
          </a:p>
        </p:txBody>
      </p:sp>
      <p:sp>
        <p:nvSpPr>
          <p:cNvPr id="37" name="text 1"/>
          <p:cNvSpPr txBox="1"/>
          <p:nvPr/>
        </p:nvSpPr>
        <p:spPr>
          <a:xfrm>
            <a:off x="8041259" y="2653538"/>
            <a:ext cx="596283" cy="126492"/>
          </a:xfrm>
          <a:prstGeom prst="rect">
            <a:avLst/>
          </a:prstGeom>
        </p:spPr>
        <p:txBody>
          <a:bodyPr vert="horz" wrap="none" lIns="0" tIns="0" rIns="0" bIns="0" rtlCol="0">
            <a:spAutoFit/>
          </a:bodyPr>
          <a:lstStyle/>
          <a:p>
            <a:pPr marL="0">
              <a:lnSpc>
                <a:spcPct val="100000"/>
              </a:lnSpc>
            </a:pPr>
            <a:r>
              <a:rPr sz="1000" spc="10" dirty="0">
                <a:solidFill>
                  <a:srgbClr val="FFFFFF"/>
                </a:solidFill>
                <a:latin typeface="Calibri"/>
                <a:cs typeface="Calibri"/>
              </a:rPr>
              <a:t>All Upfront</a:t>
            </a:r>
            <a:endParaRPr sz="1000">
              <a:latin typeface="Calibri"/>
              <a:cs typeface="Calibri"/>
            </a:endParaRPr>
          </a:p>
        </p:txBody>
      </p:sp>
    </p:spTree>
    <p:extLst>
      <p:ext uri="{BB962C8B-B14F-4D97-AF65-F5344CB8AC3E}">
        <p14:creationId xmlns:p14="http://schemas.microsoft.com/office/powerpoint/2010/main" val="16918665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pic>
        <p:nvPicPr>
          <p:cNvPr id="25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631" y="4669537"/>
            <a:ext cx="903165" cy="338352"/>
          </a:xfrm>
          <a:prstGeom prst="rect">
            <a:avLst/>
          </a:prstGeom>
        </p:spPr>
      </p:pic>
      <p:sp>
        <p:nvSpPr>
          <p:cNvPr id="2" name="text 1"/>
          <p:cNvSpPr txBox="1"/>
          <p:nvPr/>
        </p:nvSpPr>
        <p:spPr>
          <a:xfrm>
            <a:off x="180136" y="278808"/>
            <a:ext cx="4627194" cy="340519"/>
          </a:xfrm>
          <a:prstGeom prst="rect">
            <a:avLst/>
          </a:prstGeom>
        </p:spPr>
        <p:txBody>
          <a:bodyPr vert="horz" wrap="none" lIns="0" tIns="0" rIns="0" bIns="0" rtlCol="0">
            <a:spAutoFit/>
          </a:bodyPr>
          <a:lstStyle/>
          <a:p>
            <a:pPr marL="0">
              <a:lnSpc>
                <a:spcPct val="100000"/>
              </a:lnSpc>
            </a:pPr>
            <a:r>
              <a:rPr sz="2340" b="1" spc="10" dirty="0">
                <a:solidFill>
                  <a:srgbClr val="BABCBA"/>
                </a:solidFill>
                <a:latin typeface="Arial"/>
                <a:cs typeface="Arial"/>
              </a:rPr>
              <a:t>Reserved  Instance  Marketplace</a:t>
            </a:r>
            <a:endParaRPr sz="2300">
              <a:latin typeface="Arial"/>
              <a:cs typeface="Arial"/>
            </a:endParaRPr>
          </a:p>
        </p:txBody>
      </p:sp>
      <p:sp>
        <p:nvSpPr>
          <p:cNvPr id="3" name="text 1"/>
          <p:cNvSpPr txBox="1"/>
          <p:nvPr/>
        </p:nvSpPr>
        <p:spPr>
          <a:xfrm>
            <a:off x="306933" y="1145436"/>
            <a:ext cx="4247169" cy="714189"/>
          </a:xfrm>
          <a:prstGeom prst="rect">
            <a:avLst/>
          </a:prstGeom>
        </p:spPr>
        <p:txBody>
          <a:bodyPr vert="horz" wrap="none" lIns="0" tIns="0" rIns="0" bIns="0" rtlCol="0">
            <a:spAutoFit/>
          </a:bodyPr>
          <a:lstStyle/>
          <a:p>
            <a:pPr marL="0">
              <a:lnSpc>
                <a:spcPct val="100000"/>
              </a:lnSpc>
            </a:pPr>
            <a:r>
              <a:rPr sz="1600" b="1" spc="10" dirty="0">
                <a:solidFill>
                  <a:srgbClr val="BABCBA"/>
                </a:solidFill>
                <a:latin typeface="Arial"/>
                <a:cs typeface="Arial"/>
              </a:rPr>
              <a:t>Buy a smaller-term instance</a:t>
            </a:r>
            <a:endParaRPr sz="1600">
              <a:latin typeface="Arial"/>
              <a:cs typeface="Arial"/>
            </a:endParaRPr>
          </a:p>
          <a:p>
            <a:pPr marL="0">
              <a:lnSpc>
                <a:spcPct val="100000"/>
              </a:lnSpc>
            </a:pPr>
            <a:r>
              <a:rPr sz="1600" b="1" spc="10" dirty="0">
                <a:solidFill>
                  <a:srgbClr val="BABCBA"/>
                </a:solidFill>
                <a:latin typeface="Arial"/>
                <a:cs typeface="Arial"/>
              </a:rPr>
              <a:t>Buy an instance with different OS or type</a:t>
            </a:r>
            <a:endParaRPr sz="1600">
              <a:latin typeface="Arial"/>
              <a:cs typeface="Arial"/>
            </a:endParaRPr>
          </a:p>
          <a:p>
            <a:pPr marL="0">
              <a:lnSpc>
                <a:spcPct val="100000"/>
              </a:lnSpc>
            </a:pPr>
            <a:r>
              <a:rPr sz="1600" b="1" spc="10" dirty="0">
                <a:solidFill>
                  <a:srgbClr val="BABCBA"/>
                </a:solidFill>
                <a:latin typeface="Arial"/>
                <a:cs typeface="Arial"/>
              </a:rPr>
              <a:t>Buy a Reserved Instance in different region</a:t>
            </a:r>
            <a:endParaRPr sz="1600">
              <a:latin typeface="Arial"/>
              <a:cs typeface="Arial"/>
            </a:endParaRPr>
          </a:p>
        </p:txBody>
      </p:sp>
      <p:sp>
        <p:nvSpPr>
          <p:cNvPr id="4" name="text 1"/>
          <p:cNvSpPr txBox="1"/>
          <p:nvPr/>
        </p:nvSpPr>
        <p:spPr>
          <a:xfrm>
            <a:off x="4994148" y="1145436"/>
            <a:ext cx="3793499" cy="714189"/>
          </a:xfrm>
          <a:prstGeom prst="rect">
            <a:avLst/>
          </a:prstGeom>
        </p:spPr>
        <p:txBody>
          <a:bodyPr vert="horz" wrap="none" lIns="0" tIns="0" rIns="0" bIns="0" rtlCol="0">
            <a:spAutoFit/>
          </a:bodyPr>
          <a:lstStyle/>
          <a:p>
            <a:pPr marL="0">
              <a:lnSpc>
                <a:spcPct val="100000"/>
              </a:lnSpc>
            </a:pPr>
            <a:r>
              <a:rPr sz="1600" b="1" spc="10" dirty="0">
                <a:solidFill>
                  <a:srgbClr val="BABCBA"/>
                </a:solidFill>
                <a:latin typeface="Arial"/>
                <a:cs typeface="Arial"/>
              </a:rPr>
              <a:t>Sell your unused Reserved Instance</a:t>
            </a:r>
            <a:endParaRPr sz="1600">
              <a:latin typeface="Arial"/>
              <a:cs typeface="Arial"/>
            </a:endParaRPr>
          </a:p>
          <a:p>
            <a:pPr marL="0">
              <a:lnSpc>
                <a:spcPct val="100000"/>
              </a:lnSpc>
            </a:pPr>
            <a:r>
              <a:rPr sz="1600" b="1" spc="10" dirty="0">
                <a:solidFill>
                  <a:srgbClr val="BABCBA"/>
                </a:solidFill>
                <a:latin typeface="Arial"/>
                <a:cs typeface="Arial"/>
              </a:rPr>
              <a:t>Sell unwanted or over-bought capacity</a:t>
            </a:r>
            <a:endParaRPr sz="1600">
              <a:latin typeface="Arial"/>
              <a:cs typeface="Arial"/>
            </a:endParaRPr>
          </a:p>
          <a:p>
            <a:pPr marL="0">
              <a:lnSpc>
                <a:spcPct val="100000"/>
              </a:lnSpc>
            </a:pPr>
            <a:r>
              <a:rPr sz="1600" b="1" spc="10" dirty="0">
                <a:solidFill>
                  <a:srgbClr val="BABCBA"/>
                </a:solidFill>
                <a:latin typeface="Arial"/>
                <a:cs typeface="Arial"/>
              </a:rPr>
              <a:t>Further reduce costs by optimizing</a:t>
            </a:r>
            <a:endParaRPr sz="1600">
              <a:latin typeface="Arial"/>
              <a:cs typeface="Arial"/>
            </a:endParaRPr>
          </a:p>
        </p:txBody>
      </p:sp>
      <p:pic>
        <p:nvPicPr>
          <p:cNvPr id="25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 y="1996440"/>
            <a:ext cx="9110472" cy="2959607"/>
          </a:xfrm>
          <a:prstGeom prst="rect">
            <a:avLst/>
          </a:prstGeom>
        </p:spPr>
      </p:pic>
      <p:pic>
        <p:nvPicPr>
          <p:cNvPr id="25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2191512"/>
            <a:ext cx="8686800" cy="2371344"/>
          </a:xfrm>
          <a:prstGeom prst="rect">
            <a:avLst/>
          </a:prstGeom>
        </p:spPr>
      </p:pic>
    </p:spTree>
    <p:extLst>
      <p:ext uri="{BB962C8B-B14F-4D97-AF65-F5344CB8AC3E}">
        <p14:creationId xmlns:p14="http://schemas.microsoft.com/office/powerpoint/2010/main" val="30308425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pic>
        <p:nvPicPr>
          <p:cNvPr id="25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631" y="4669537"/>
            <a:ext cx="903165" cy="338352"/>
          </a:xfrm>
          <a:prstGeom prst="rect">
            <a:avLst/>
          </a:prstGeom>
        </p:spPr>
      </p:pic>
      <p:sp>
        <p:nvSpPr>
          <p:cNvPr id="2" name="text 1"/>
          <p:cNvSpPr txBox="1"/>
          <p:nvPr/>
        </p:nvSpPr>
        <p:spPr>
          <a:xfrm>
            <a:off x="180136" y="187133"/>
            <a:ext cx="7748349" cy="369803"/>
          </a:xfrm>
          <a:prstGeom prst="rect">
            <a:avLst/>
          </a:prstGeom>
        </p:spPr>
        <p:txBody>
          <a:bodyPr vert="horz" wrap="none" lIns="0" tIns="0" rIns="0" bIns="0" rtlCol="0">
            <a:spAutoFit/>
          </a:bodyPr>
          <a:lstStyle/>
          <a:p>
            <a:pPr marL="0">
              <a:lnSpc>
                <a:spcPct val="100000"/>
              </a:lnSpc>
            </a:pPr>
            <a:r>
              <a:rPr sz="2480" b="1" spc="10" dirty="0">
                <a:solidFill>
                  <a:srgbClr val="BABCBA"/>
                </a:solidFill>
                <a:latin typeface="Arial"/>
                <a:cs typeface="Arial"/>
              </a:rPr>
              <a:t>Spot  for  interruptible  workloads  and  best  pricing</a:t>
            </a:r>
            <a:endParaRPr sz="2400">
              <a:latin typeface="Arial"/>
              <a:cs typeface="Arial"/>
            </a:endParaRPr>
          </a:p>
        </p:txBody>
      </p:sp>
      <p:sp>
        <p:nvSpPr>
          <p:cNvPr id="3" name="text 1"/>
          <p:cNvSpPr txBox="1"/>
          <p:nvPr/>
        </p:nvSpPr>
        <p:spPr>
          <a:xfrm>
            <a:off x="641299" y="4737825"/>
            <a:ext cx="7452384" cy="255389"/>
          </a:xfrm>
          <a:prstGeom prst="rect">
            <a:avLst/>
          </a:prstGeom>
        </p:spPr>
        <p:txBody>
          <a:bodyPr vert="horz" wrap="none" lIns="0" tIns="0" rIns="0" bIns="0" rtlCol="0">
            <a:spAutoFit/>
          </a:bodyPr>
          <a:lstStyle/>
          <a:p>
            <a:pPr marL="0">
              <a:lnSpc>
                <a:spcPct val="100000"/>
              </a:lnSpc>
            </a:pPr>
            <a:r>
              <a:rPr sz="1680" i="1" spc="10" dirty="0">
                <a:solidFill>
                  <a:srgbClr val="999A97"/>
                </a:solidFill>
                <a:latin typeface="Arial"/>
                <a:cs typeface="Arial"/>
              </a:rPr>
              <a:t>Best  Spot  use-cases  include  any  batch-oriented,  fault-tolerant  application</a:t>
            </a:r>
            <a:endParaRPr sz="1600">
              <a:latin typeface="Arial"/>
              <a:cs typeface="Arial"/>
            </a:endParaRPr>
          </a:p>
        </p:txBody>
      </p:sp>
      <p:pic>
        <p:nvPicPr>
          <p:cNvPr id="25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516" y="829056"/>
            <a:ext cx="8506969" cy="3724656"/>
          </a:xfrm>
          <a:prstGeom prst="rect">
            <a:avLst/>
          </a:prstGeom>
        </p:spPr>
      </p:pic>
    </p:spTree>
    <p:extLst>
      <p:ext uri="{BB962C8B-B14F-4D97-AF65-F5344CB8AC3E}">
        <p14:creationId xmlns:p14="http://schemas.microsoft.com/office/powerpoint/2010/main" val="11367388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EC2 Free Instances</a:t>
            </a:r>
            <a:endParaRPr lang="en-IN" dirty="0"/>
          </a:p>
        </p:txBody>
      </p:sp>
      <p:sp>
        <p:nvSpPr>
          <p:cNvPr id="3" name="Content Placeholder 2"/>
          <p:cNvSpPr>
            <a:spLocks noGrp="1"/>
          </p:cNvSpPr>
          <p:nvPr>
            <p:ph idx="1"/>
          </p:nvPr>
        </p:nvSpPr>
        <p:spPr/>
        <p:txBody>
          <a:bodyPr/>
          <a:lstStyle/>
          <a:p>
            <a:r>
              <a:rPr lang="en-IN" dirty="0" smtClean="0"/>
              <a:t>T2 is Burstable performance instance</a:t>
            </a:r>
          </a:p>
          <a:p>
            <a:pPr lvl="1"/>
            <a:r>
              <a:rPr lang="en-IN" dirty="0" smtClean="0"/>
              <a:t>Burstable performance instances provide a baseline level of CPU performance with the ability to burst above the baseline</a:t>
            </a:r>
          </a:p>
          <a:p>
            <a:pPr lvl="1"/>
            <a:r>
              <a:rPr lang="en-IN" dirty="0" smtClean="0"/>
              <a:t>T2 instances are for workload that don’t use the full CPU often or consistently but occasionally need to burst</a:t>
            </a:r>
          </a:p>
          <a:p>
            <a:pPr lvl="1"/>
            <a:r>
              <a:rPr lang="en-IN" dirty="0" smtClean="0"/>
              <a:t>Great for getting started on EC2</a:t>
            </a:r>
          </a:p>
          <a:p>
            <a:pPr lvl="1"/>
            <a:endParaRPr lang="en-IN" dirty="0"/>
          </a:p>
          <a:p>
            <a:r>
              <a:rPr lang="en-IN" dirty="0" smtClean="0"/>
              <a:t>EC2 Free Tier</a:t>
            </a:r>
          </a:p>
          <a:p>
            <a:pPr lvl="1"/>
            <a:r>
              <a:rPr lang="en-IN" dirty="0" smtClean="0"/>
              <a:t>750 hours of EC2 Linux t2.micro instance usage (1 </a:t>
            </a:r>
            <a:r>
              <a:rPr lang="en-IN" dirty="0" err="1" smtClean="0"/>
              <a:t>GiB</a:t>
            </a:r>
            <a:r>
              <a:rPr lang="en-IN" dirty="0" smtClean="0"/>
              <a:t> of memory and 32-bit and 64-bot platform support )</a:t>
            </a:r>
          </a:p>
          <a:p>
            <a:pPr lvl="1"/>
            <a:endParaRPr lang="en-IN" dirty="0" smtClean="0"/>
          </a:p>
          <a:p>
            <a:pPr marL="0" indent="0">
              <a:buNone/>
            </a:pPr>
            <a:r>
              <a:rPr lang="en-IN" dirty="0" smtClean="0"/>
              <a:t> </a:t>
            </a:r>
            <a:endParaRPr lang="en-IN" dirty="0"/>
          </a:p>
        </p:txBody>
      </p:sp>
    </p:spTree>
    <p:extLst>
      <p:ext uri="{BB962C8B-B14F-4D97-AF65-F5344CB8AC3E}">
        <p14:creationId xmlns:p14="http://schemas.microsoft.com/office/powerpoint/2010/main" val="8832574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Demo</a:t>
            </a:r>
            <a:endParaRPr lang="en-IN" dirty="0"/>
          </a:p>
        </p:txBody>
      </p:sp>
    </p:spTree>
    <p:extLst>
      <p:ext uri="{BB962C8B-B14F-4D97-AF65-F5344CB8AC3E}">
        <p14:creationId xmlns:p14="http://schemas.microsoft.com/office/powerpoint/2010/main" val="1002320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Exercises</a:t>
            </a:r>
            <a:endParaRPr lang="en-IN" dirty="0"/>
          </a:p>
        </p:txBody>
      </p:sp>
      <p:sp>
        <p:nvSpPr>
          <p:cNvPr id="3" name="Content Placeholder 2"/>
          <p:cNvSpPr>
            <a:spLocks noGrp="1"/>
          </p:cNvSpPr>
          <p:nvPr>
            <p:ph idx="1"/>
          </p:nvPr>
        </p:nvSpPr>
        <p:spPr/>
        <p:txBody>
          <a:bodyPr/>
          <a:lstStyle/>
          <a:p>
            <a:pPr marL="342900" indent="-342900">
              <a:buFont typeface="+mj-lt"/>
              <a:buAutoNum type="arabicPeriod"/>
            </a:pPr>
            <a:r>
              <a:rPr lang="en-IN" sz="1400" dirty="0" smtClean="0"/>
              <a:t>Follow </a:t>
            </a:r>
            <a:r>
              <a:rPr lang="en-IN" sz="1400" smtClean="0"/>
              <a:t>lab material</a:t>
            </a:r>
            <a:endParaRPr lang="en-IN" sz="1400" dirty="0" smtClean="0"/>
          </a:p>
        </p:txBody>
      </p:sp>
    </p:spTree>
    <p:extLst>
      <p:ext uri="{BB962C8B-B14F-4D97-AF65-F5344CB8AC3E}">
        <p14:creationId xmlns:p14="http://schemas.microsoft.com/office/powerpoint/2010/main" val="34032079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Amazon EBS</a:t>
            </a:r>
            <a:endParaRPr lang="en-IN" dirty="0"/>
          </a:p>
        </p:txBody>
      </p:sp>
      <p:sp>
        <p:nvSpPr>
          <p:cNvPr id="3" name="Text Placeholder 2"/>
          <p:cNvSpPr>
            <a:spLocks noGrp="1"/>
          </p:cNvSpPr>
          <p:nvPr>
            <p:ph type="body" idx="1"/>
          </p:nvPr>
        </p:nvSpPr>
        <p:spPr/>
        <p:txBody>
          <a:bodyPr/>
          <a:lstStyle/>
          <a:p>
            <a:r>
              <a:rPr lang="en-IN" dirty="0" smtClean="0"/>
              <a:t>Elastic Block Store</a:t>
            </a:r>
            <a:endParaRPr lang="en-IN" dirty="0"/>
          </a:p>
        </p:txBody>
      </p:sp>
    </p:spTree>
    <p:extLst>
      <p:ext uri="{BB962C8B-B14F-4D97-AF65-F5344CB8AC3E}">
        <p14:creationId xmlns:p14="http://schemas.microsoft.com/office/powerpoint/2010/main" val="1858454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F29826"/>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defTabSz="338349"/>
            <a:r>
              <a:rPr lang="en-US" sz="2000" b="1" dirty="0" smtClean="0">
                <a:solidFill>
                  <a:prstClr val="white"/>
                </a:solidFill>
                <a:latin typeface="Helvetica Neue"/>
              </a:rPr>
              <a:t>Management &amp; Administration</a:t>
            </a:r>
            <a:endParaRPr lang="en-US" sz="2000" b="1" dirty="0">
              <a:solidFill>
                <a:prstClr val="white"/>
              </a:solidFill>
              <a:latin typeface="Helvetica Neue"/>
            </a:endParaRPr>
          </a:p>
        </p:txBody>
      </p:sp>
      <p:grpSp>
        <p:nvGrpSpPr>
          <p:cNvPr id="4" name="Group 3"/>
          <p:cNvGrpSpPr/>
          <p:nvPr/>
        </p:nvGrpSpPr>
        <p:grpSpPr>
          <a:xfrm>
            <a:off x="283781" y="719450"/>
            <a:ext cx="8560676" cy="4313687"/>
            <a:chOff x="283781" y="567556"/>
            <a:chExt cx="8560676" cy="4465582"/>
          </a:xfrm>
        </p:grpSpPr>
        <p:sp>
          <p:nvSpPr>
            <p:cNvPr id="10" name="Rectangle 5"/>
            <p:cNvSpPr/>
            <p:nvPr/>
          </p:nvSpPr>
          <p:spPr bwMode="auto">
            <a:xfrm>
              <a:off x="288159" y="928006"/>
              <a:ext cx="8540982" cy="1006392"/>
            </a:xfrm>
            <a:prstGeom prst="rect">
              <a:avLst/>
            </a:prstGeom>
            <a:solidFill>
              <a:srgbClr val="004B91">
                <a:alpha val="4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7" name="Rectangle 6"/>
            <p:cNvSpPr/>
            <p:nvPr/>
          </p:nvSpPr>
          <p:spPr bwMode="auto">
            <a:xfrm>
              <a:off x="288159" y="567556"/>
              <a:ext cx="8540982" cy="303790"/>
            </a:xfrm>
            <a:prstGeom prst="rect">
              <a:avLst/>
            </a:prstGeom>
            <a:solidFill>
              <a:srgbClr val="004B91">
                <a:alpha val="20000"/>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anchor="ctr"/>
            <a:lstStyle/>
            <a:p>
              <a:pPr algn="ctr" defTabSz="914400">
                <a:defRPr/>
              </a:pPr>
              <a:r>
                <a:rPr lang="en-US" sz="1600" b="1" spc="50" dirty="0" smtClean="0">
                  <a:ln w="13500">
                    <a:noFill/>
                    <a:prstDash val="solid"/>
                  </a:ln>
                  <a:solidFill>
                    <a:schemeClr val="tx1">
                      <a:lumMod val="75000"/>
                      <a:lumOff val="25000"/>
                    </a:schemeClr>
                  </a:solidFill>
                  <a:latin typeface="Arial" pitchFamily="34" charset="0"/>
                  <a:cs typeface="Arial" pitchFamily="34" charset="0"/>
                  <a:sym typeface="Times New Roman" pitchFamily="18" charset="0"/>
                </a:rPr>
                <a:t>Your Applications</a:t>
              </a:r>
              <a:endParaRPr lang="en-US" sz="1600" b="1" spc="50" dirty="0">
                <a:ln w="13500">
                  <a:noFill/>
                  <a:prstDash val="solid"/>
                </a:ln>
                <a:solidFill>
                  <a:schemeClr val="tx1">
                    <a:lumMod val="75000"/>
                    <a:lumOff val="25000"/>
                  </a:schemeClr>
                </a:solidFill>
                <a:latin typeface="Arial" pitchFamily="34" charset="0"/>
                <a:cs typeface="Arial" pitchFamily="34" charset="0"/>
                <a:sym typeface="Times New Roman" pitchFamily="18" charset="0"/>
              </a:endParaRPr>
            </a:p>
          </p:txBody>
        </p:sp>
        <p:grpSp>
          <p:nvGrpSpPr>
            <p:cNvPr id="9" name="Group 8"/>
            <p:cNvGrpSpPr/>
            <p:nvPr/>
          </p:nvGrpSpPr>
          <p:grpSpPr>
            <a:xfrm>
              <a:off x="288159" y="3078861"/>
              <a:ext cx="8540982" cy="1081286"/>
              <a:chOff x="371842" y="3987637"/>
              <a:chExt cx="8497837" cy="1446510"/>
            </a:xfrm>
          </p:grpSpPr>
          <p:sp>
            <p:nvSpPr>
              <p:cNvPr id="29" name="Rectangle 5"/>
              <p:cNvSpPr/>
              <p:nvPr/>
            </p:nvSpPr>
            <p:spPr bwMode="auto">
              <a:xfrm>
                <a:off x="371842" y="3996216"/>
                <a:ext cx="8497837" cy="1437931"/>
              </a:xfrm>
              <a:prstGeom prst="rect">
                <a:avLst/>
              </a:prstGeom>
              <a:solidFill>
                <a:srgbClr val="004B91">
                  <a:alpha val="8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30" name="TextBox 29"/>
              <p:cNvSpPr txBox="1"/>
              <p:nvPr/>
            </p:nvSpPr>
            <p:spPr>
              <a:xfrm>
                <a:off x="371842" y="3987637"/>
                <a:ext cx="1674332"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Foundation Services</a:t>
                </a:r>
              </a:p>
            </p:txBody>
          </p:sp>
          <p:sp>
            <p:nvSpPr>
              <p:cNvPr id="31" name="Rectangle 7"/>
              <p:cNvSpPr/>
              <p:nvPr/>
            </p:nvSpPr>
            <p:spPr bwMode="auto">
              <a:xfrm>
                <a:off x="503605" y="4341223"/>
                <a:ext cx="189996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Compute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EC2</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Auto Scale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2" name="Rectangle 7"/>
              <p:cNvSpPr/>
              <p:nvPr/>
            </p:nvSpPr>
            <p:spPr bwMode="auto">
              <a:xfrm>
                <a:off x="2547257" y="4341223"/>
                <a:ext cx="1980253"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Storage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S3</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EBS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StorageGateway</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3" name="Rectangle 7"/>
              <p:cNvSpPr/>
              <p:nvPr/>
            </p:nvSpPr>
            <p:spPr bwMode="auto">
              <a:xfrm>
                <a:off x="4661065" y="4341223"/>
                <a:ext cx="193512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Database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RDS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SimpleDB</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ElastiCache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DynamoDB</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4" name="Rectangle 7"/>
              <p:cNvSpPr/>
              <p:nvPr/>
            </p:nvSpPr>
            <p:spPr bwMode="auto">
              <a:xfrm>
                <a:off x="6727399" y="4341223"/>
                <a:ext cx="1960176"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400" b="1" dirty="0" smtClean="0">
                    <a:solidFill>
                      <a:schemeClr val="tx1">
                        <a:lumMod val="75000"/>
                        <a:lumOff val="25000"/>
                      </a:schemeClr>
                    </a:solidFill>
                    <a:latin typeface="Arial" pitchFamily="34" charset="0"/>
                    <a:cs typeface="Arial" pitchFamily="34" charset="0"/>
                    <a:sym typeface="Times New Roman" pitchFamily="18" charset="0"/>
                  </a:rPr>
                  <a:t>Networking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VPC</a:t>
                </a:r>
                <a:br>
                  <a:rPr lang="en-US" altLang="ja-JP" sz="900" dirty="0">
                    <a:solidFill>
                      <a:schemeClr val="tx1">
                        <a:lumMod val="75000"/>
                        <a:lumOff val="25000"/>
                      </a:schemeClr>
                    </a:solidFill>
                    <a:latin typeface="Arial" pitchFamily="34" charset="0"/>
                    <a:cs typeface="Arial" pitchFamily="34" charset="0"/>
                    <a:sym typeface="Times New Roman" pitchFamily="18" charset="0"/>
                  </a:rPr>
                </a:b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Load Balancing</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Route 53</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Direct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Connect</a:t>
                </a:r>
                <a:endParaRPr lang="en-US" altLang="ja-JP" sz="9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1" name="TextBox 10"/>
            <p:cNvSpPr txBox="1"/>
            <p:nvPr/>
          </p:nvSpPr>
          <p:spPr>
            <a:xfrm>
              <a:off x="283781" y="928218"/>
              <a:ext cx="2502608" cy="307777"/>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Management &amp; Administration</a:t>
              </a:r>
              <a:endParaRPr lang="en-US" sz="1400" dirty="0">
                <a:solidFill>
                  <a:schemeClr val="bg1"/>
                </a:solidFill>
              </a:endParaRPr>
            </a:p>
          </p:txBody>
        </p:sp>
        <p:grpSp>
          <p:nvGrpSpPr>
            <p:cNvPr id="12" name="Group 11"/>
            <p:cNvGrpSpPr/>
            <p:nvPr/>
          </p:nvGrpSpPr>
          <p:grpSpPr>
            <a:xfrm>
              <a:off x="288159" y="1995621"/>
              <a:ext cx="8540982" cy="1031828"/>
              <a:chOff x="371842" y="2633513"/>
              <a:chExt cx="8497837" cy="1380347"/>
            </a:xfrm>
          </p:grpSpPr>
          <p:sp>
            <p:nvSpPr>
              <p:cNvPr id="22" name="Rectangle 5"/>
              <p:cNvSpPr/>
              <p:nvPr/>
            </p:nvSpPr>
            <p:spPr bwMode="auto">
              <a:xfrm>
                <a:off x="371843" y="2633513"/>
                <a:ext cx="8497836" cy="1380347"/>
              </a:xfrm>
              <a:prstGeom prst="rect">
                <a:avLst/>
              </a:prstGeom>
              <a:solidFill>
                <a:srgbClr val="004B91">
                  <a:alpha val="6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3" name="TextBox 22"/>
              <p:cNvSpPr txBox="1"/>
              <p:nvPr/>
            </p:nvSpPr>
            <p:spPr>
              <a:xfrm>
                <a:off x="371842" y="2633799"/>
                <a:ext cx="2361736"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Application Platform Services</a:t>
                </a:r>
                <a:endParaRPr lang="en-US" sz="1400" dirty="0">
                  <a:solidFill>
                    <a:schemeClr val="bg1"/>
                  </a:solidFill>
                </a:endParaRPr>
              </a:p>
            </p:txBody>
          </p:sp>
          <p:sp>
            <p:nvSpPr>
              <p:cNvPr id="24" name="Rectangle 7"/>
              <p:cNvSpPr/>
              <p:nvPr/>
            </p:nvSpPr>
            <p:spPr bwMode="auto">
              <a:xfrm>
                <a:off x="499249" y="2989706"/>
                <a:ext cx="189996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Content Distribution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CloudFront</a:t>
                </a:r>
              </a:p>
            </p:txBody>
          </p:sp>
          <p:sp>
            <p:nvSpPr>
              <p:cNvPr id="25" name="Rectangle 7"/>
              <p:cNvSpPr/>
              <p:nvPr/>
            </p:nvSpPr>
            <p:spPr bwMode="auto">
              <a:xfrm>
                <a:off x="2542901" y="2989706"/>
                <a:ext cx="1980253"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Application Svcs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Simple Workflow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Service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CloudSearch</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SNS, SQS, SES</a:t>
                </a:r>
              </a:p>
            </p:txBody>
          </p:sp>
          <p:sp>
            <p:nvSpPr>
              <p:cNvPr id="26" name="Rectangle 7"/>
              <p:cNvSpPr/>
              <p:nvPr/>
            </p:nvSpPr>
            <p:spPr bwMode="auto">
              <a:xfrm>
                <a:off x="4656709" y="2989706"/>
                <a:ext cx="193512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Parallel Processing</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MapReduc</a:t>
                </a:r>
                <a:r>
                  <a:rPr lang="en-US" altLang="ja-JP" sz="900" dirty="0" smtClean="0">
                    <a:solidFill>
                      <a:schemeClr val="tx1"/>
                    </a:solidFill>
                    <a:latin typeface="Arial" pitchFamily="34" charset="0"/>
                    <a:cs typeface="Arial" pitchFamily="34" charset="0"/>
                    <a:sym typeface="Times New Roman" pitchFamily="18" charset="0"/>
                  </a:rPr>
                  <a:t>e</a:t>
                </a:r>
                <a:endParaRPr lang="en-US" altLang="ja-JP" sz="900" dirty="0">
                  <a:solidFill>
                    <a:schemeClr val="tx1"/>
                  </a:solidFill>
                  <a:latin typeface="Arial" pitchFamily="34" charset="0"/>
                  <a:cs typeface="Arial" pitchFamily="34" charset="0"/>
                  <a:sym typeface="Times New Roman" pitchFamily="18" charset="0"/>
                </a:endParaRPr>
              </a:p>
            </p:txBody>
          </p:sp>
          <p:sp>
            <p:nvSpPr>
              <p:cNvPr id="28" name="Rectangle 7"/>
              <p:cNvSpPr/>
              <p:nvPr/>
            </p:nvSpPr>
            <p:spPr bwMode="auto">
              <a:xfrm>
                <a:off x="6723043" y="2989706"/>
                <a:ext cx="1960138"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Libraries &amp; SDKs</a:t>
                </a:r>
              </a:p>
              <a:p>
                <a:pPr algn="ctr">
                  <a:defRPr/>
                </a:pPr>
                <a:r>
                  <a:rPr lang="en-US" sz="900" dirty="0">
                    <a:solidFill>
                      <a:schemeClr val="tx1">
                        <a:lumMod val="75000"/>
                        <a:lumOff val="25000"/>
                      </a:schemeClr>
                    </a:solidFill>
                    <a:latin typeface="Arial" pitchFamily="34" charset="0"/>
                    <a:cs typeface="Arial" pitchFamily="34" charset="0"/>
                    <a:sym typeface="Times New Roman" pitchFamily="18" charset="0"/>
                  </a:rPr>
                  <a:t>Java, </a:t>
                </a:r>
                <a:r>
                  <a:rPr lang="en-US" sz="900" dirty="0" smtClean="0">
                    <a:solidFill>
                      <a:schemeClr val="tx1">
                        <a:lumMod val="75000"/>
                        <a:lumOff val="25000"/>
                      </a:schemeClr>
                    </a:solidFill>
                    <a:latin typeface="Arial" pitchFamily="34" charset="0"/>
                    <a:cs typeface="Arial" pitchFamily="34" charset="0"/>
                    <a:sym typeface="Times New Roman" pitchFamily="18" charset="0"/>
                  </a:rPr>
                  <a:t>PHP, Python, </a:t>
                </a:r>
              </a:p>
              <a:p>
                <a:pPr algn="ctr">
                  <a:defRPr/>
                </a:pPr>
                <a:r>
                  <a:rPr lang="en-US" sz="900" dirty="0" smtClean="0">
                    <a:solidFill>
                      <a:schemeClr val="tx1">
                        <a:lumMod val="75000"/>
                        <a:lumOff val="25000"/>
                      </a:schemeClr>
                    </a:solidFill>
                    <a:latin typeface="Arial" pitchFamily="34" charset="0"/>
                    <a:cs typeface="Arial" pitchFamily="34" charset="0"/>
                    <a:sym typeface="Times New Roman" pitchFamily="18" charset="0"/>
                  </a:rPr>
                  <a:t>Ruby, .NET</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3" name="Rectangle 7"/>
            <p:cNvSpPr/>
            <p:nvPr/>
          </p:nvSpPr>
          <p:spPr bwMode="auto">
            <a:xfrm>
              <a:off x="411835" y="1195891"/>
              <a:ext cx="1909606"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Identity &amp; Access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IAM</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Identity Federation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Consolidated</a:t>
              </a:r>
              <a:r>
                <a:rPr lang="ja-JP" altLang="en-US" sz="900" dirty="0">
                  <a:solidFill>
                    <a:schemeClr val="tx1">
                      <a:lumMod val="75000"/>
                      <a:lumOff val="25000"/>
                    </a:schemeClr>
                  </a:solidFill>
                  <a:latin typeface="Arial" pitchFamily="34" charset="0"/>
                  <a:cs typeface="Arial" pitchFamily="34" charset="0"/>
                  <a:sym typeface="Times New Roman" pitchFamily="18" charset="0"/>
                </a:rPr>
                <a: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Billing</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4" name="Rectangle 7"/>
            <p:cNvSpPr/>
            <p:nvPr/>
          </p:nvSpPr>
          <p:spPr bwMode="auto">
            <a:xfrm>
              <a:off x="2465863" y="1195891"/>
              <a:ext cx="1990307"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Web </a:t>
              </a: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Interface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Management Console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5" name="Rectangle 7"/>
            <p:cNvSpPr/>
            <p:nvPr/>
          </p:nvSpPr>
          <p:spPr bwMode="auto">
            <a:xfrm>
              <a:off x="4590403" y="1195891"/>
              <a:ext cx="1944945"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Monitoring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CloudWatch </a:t>
              </a:r>
            </a:p>
          </p:txBody>
        </p:sp>
        <p:sp>
          <p:nvSpPr>
            <p:cNvPr id="16" name="Rectangle 7"/>
            <p:cNvSpPr/>
            <p:nvPr/>
          </p:nvSpPr>
          <p:spPr bwMode="auto">
            <a:xfrm>
              <a:off x="6667228" y="1195891"/>
              <a:ext cx="1978884"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100" b="1" dirty="0">
                  <a:solidFill>
                    <a:schemeClr val="tx1">
                      <a:lumMod val="75000"/>
                      <a:lumOff val="25000"/>
                    </a:schemeClr>
                  </a:solidFill>
                  <a:latin typeface="Arial" pitchFamily="34" charset="0"/>
                  <a:cs typeface="Arial" pitchFamily="34" charset="0"/>
                  <a:sym typeface="Times New Roman" pitchFamily="18" charset="0"/>
                </a:rPr>
                <a:t>Deployment &amp; </a:t>
              </a:r>
              <a:r>
                <a:rPr lang="en-US" altLang="ja-JP" sz="1100" b="1" dirty="0" smtClean="0">
                  <a:solidFill>
                    <a:schemeClr val="tx1">
                      <a:lumMod val="75000"/>
                      <a:lumOff val="25000"/>
                    </a:schemeClr>
                  </a:solidFill>
                  <a:latin typeface="Arial" pitchFamily="34" charset="0"/>
                  <a:cs typeface="Arial" pitchFamily="34" charset="0"/>
                  <a:sym typeface="Times New Roman" pitchFamily="18" charset="0"/>
                </a:rPr>
                <a:t>Automation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Elastic Beanstalk</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CloudFormation</a:t>
              </a:r>
            </a:p>
          </p:txBody>
        </p:sp>
        <p:sp>
          <p:nvSpPr>
            <p:cNvPr id="17" name="Rectangle 5"/>
            <p:cNvSpPr/>
            <p:nvPr/>
          </p:nvSpPr>
          <p:spPr bwMode="auto">
            <a:xfrm>
              <a:off x="292536" y="4225840"/>
              <a:ext cx="8551921" cy="807298"/>
            </a:xfrm>
            <a:prstGeom prst="rect">
              <a:avLst/>
            </a:prstGeom>
            <a:solidFill>
              <a:srgbClr val="004B91"/>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sz="1600" b="1" dirty="0">
                <a:solidFill>
                  <a:schemeClr val="tx1"/>
                </a:solidFill>
                <a:latin typeface="Arial" pitchFamily="34" charset="0"/>
                <a:cs typeface="Arial" pitchFamily="34" charset="0"/>
                <a:sym typeface="Times New Roman" pitchFamily="18" charset="0"/>
              </a:endParaRPr>
            </a:p>
          </p:txBody>
        </p:sp>
        <p:sp>
          <p:nvSpPr>
            <p:cNvPr id="18" name="TextBox 17"/>
            <p:cNvSpPr txBox="1"/>
            <p:nvPr/>
          </p:nvSpPr>
          <p:spPr>
            <a:xfrm>
              <a:off x="319227" y="4442374"/>
              <a:ext cx="3073197" cy="276081"/>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dirty="0" smtClean="0">
                  <a:solidFill>
                    <a:schemeClr val="bg1"/>
                  </a:solidFill>
                </a:rPr>
                <a:t>AWS Global Infrastructure</a:t>
              </a:r>
              <a:endParaRPr lang="en-US" dirty="0">
                <a:solidFill>
                  <a:schemeClr val="bg1"/>
                </a:solidFill>
              </a:endParaRPr>
            </a:p>
          </p:txBody>
        </p:sp>
        <p:sp>
          <p:nvSpPr>
            <p:cNvPr id="19" name="Rectangle 7"/>
            <p:cNvSpPr/>
            <p:nvPr/>
          </p:nvSpPr>
          <p:spPr bwMode="auto">
            <a:xfrm>
              <a:off x="3630262" y="4648574"/>
              <a:ext cx="2564291" cy="333965"/>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Regions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0" name="Rectangle 7"/>
            <p:cNvSpPr/>
            <p:nvPr/>
          </p:nvSpPr>
          <p:spPr bwMode="auto">
            <a:xfrm>
              <a:off x="3630262" y="4296856"/>
              <a:ext cx="2564291" cy="33263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Availability Zones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1" name="Rectangle 7"/>
            <p:cNvSpPr/>
            <p:nvPr/>
          </p:nvSpPr>
          <p:spPr bwMode="auto">
            <a:xfrm>
              <a:off x="6326567" y="4296856"/>
              <a:ext cx="2313370" cy="68568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Edge Locations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35" name="Rectangle 34"/>
          <p:cNvSpPr/>
          <p:nvPr/>
        </p:nvSpPr>
        <p:spPr>
          <a:xfrm>
            <a:off x="-159488" y="627322"/>
            <a:ext cx="9558669" cy="385585"/>
          </a:xfrm>
          <a:prstGeom prst="rect">
            <a:avLst/>
          </a:prstGeom>
          <a:solidFill>
            <a:srgbClr val="FFFFFF">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461616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a:grpSpLocks/>
          </p:cNvGrpSpPr>
          <p:nvPr/>
        </p:nvGrpSpPr>
        <p:grpSpPr bwMode="auto">
          <a:xfrm>
            <a:off x="625421" y="1415575"/>
            <a:ext cx="954087" cy="1000125"/>
            <a:chOff x="1816101" y="791368"/>
            <a:chExt cx="536575" cy="561975"/>
          </a:xfrm>
        </p:grpSpPr>
        <p:sp>
          <p:nvSpPr>
            <p:cNvPr id="12" name="Rectangle 8"/>
            <p:cNvSpPr>
              <a:spLocks noChangeArrowheads="1"/>
            </p:cNvSpPr>
            <p:nvPr/>
          </p:nvSpPr>
          <p:spPr bwMode="auto">
            <a:xfrm>
              <a:off x="1841501" y="896143"/>
              <a:ext cx="482600" cy="457200"/>
            </a:xfrm>
            <a:prstGeom prst="rect">
              <a:avLst/>
            </a:prstGeom>
            <a:solidFill>
              <a:srgbClr val="166FB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3" name="Freeform 9"/>
            <p:cNvSpPr>
              <a:spLocks/>
            </p:cNvSpPr>
            <p:nvPr/>
          </p:nvSpPr>
          <p:spPr bwMode="auto">
            <a:xfrm>
              <a:off x="1841501" y="802481"/>
              <a:ext cx="482600" cy="93663"/>
            </a:xfrm>
            <a:custGeom>
              <a:avLst/>
              <a:gdLst>
                <a:gd name="T0" fmla="*/ 482600 w 304"/>
                <a:gd name="T1" fmla="*/ 93663 h 59"/>
                <a:gd name="T2" fmla="*/ 0 w 304"/>
                <a:gd name="T3" fmla="*/ 93663 h 59"/>
                <a:gd name="T4" fmla="*/ 88900 w 304"/>
                <a:gd name="T5" fmla="*/ 0 h 59"/>
                <a:gd name="T6" fmla="*/ 396875 w 304"/>
                <a:gd name="T7" fmla="*/ 0 h 59"/>
                <a:gd name="T8" fmla="*/ 482600 w 304"/>
                <a:gd name="T9" fmla="*/ 93663 h 59"/>
                <a:gd name="T10" fmla="*/ 0 60000 65536"/>
                <a:gd name="T11" fmla="*/ 0 60000 65536"/>
                <a:gd name="T12" fmla="*/ 0 60000 65536"/>
                <a:gd name="T13" fmla="*/ 0 60000 65536"/>
                <a:gd name="T14" fmla="*/ 0 60000 65536"/>
                <a:gd name="T15" fmla="*/ 0 w 304"/>
                <a:gd name="T16" fmla="*/ 0 h 59"/>
                <a:gd name="T17" fmla="*/ 304 w 304"/>
                <a:gd name="T18" fmla="*/ 59 h 59"/>
              </a:gdLst>
              <a:ahLst/>
              <a:cxnLst>
                <a:cxn ang="T10">
                  <a:pos x="T0" y="T1"/>
                </a:cxn>
                <a:cxn ang="T11">
                  <a:pos x="T2" y="T3"/>
                </a:cxn>
                <a:cxn ang="T12">
                  <a:pos x="T4" y="T5"/>
                </a:cxn>
                <a:cxn ang="T13">
                  <a:pos x="T6" y="T7"/>
                </a:cxn>
                <a:cxn ang="T14">
                  <a:pos x="T8" y="T9"/>
                </a:cxn>
              </a:cxnLst>
              <a:rect l="T15" t="T16" r="T17" b="T18"/>
              <a:pathLst>
                <a:path w="304" h="59">
                  <a:moveTo>
                    <a:pt x="304" y="59"/>
                  </a:moveTo>
                  <a:lnTo>
                    <a:pt x="0" y="59"/>
                  </a:lnTo>
                  <a:lnTo>
                    <a:pt x="56" y="0"/>
                  </a:lnTo>
                  <a:lnTo>
                    <a:pt x="250" y="0"/>
                  </a:lnTo>
                  <a:lnTo>
                    <a:pt x="304" y="59"/>
                  </a:lnTo>
                  <a:close/>
                </a:path>
              </a:pathLst>
            </a:cu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4" name="Freeform 10"/>
            <p:cNvSpPr>
              <a:spLocks noEditPoints="1"/>
            </p:cNvSpPr>
            <p:nvPr/>
          </p:nvSpPr>
          <p:spPr bwMode="auto">
            <a:xfrm>
              <a:off x="1816101" y="791368"/>
              <a:ext cx="536575" cy="115888"/>
            </a:xfrm>
            <a:custGeom>
              <a:avLst/>
              <a:gdLst>
                <a:gd name="T0" fmla="*/ 536575 w 338"/>
                <a:gd name="T1" fmla="*/ 115888 h 73"/>
                <a:gd name="T2" fmla="*/ 0 w 338"/>
                <a:gd name="T3" fmla="*/ 115888 h 73"/>
                <a:gd name="T4" fmla="*/ 106363 w 338"/>
                <a:gd name="T5" fmla="*/ 0 h 73"/>
                <a:gd name="T6" fmla="*/ 427038 w 338"/>
                <a:gd name="T7" fmla="*/ 0 h 73"/>
                <a:gd name="T8" fmla="*/ 536575 w 338"/>
                <a:gd name="T9" fmla="*/ 115888 h 73"/>
                <a:gd name="T10" fmla="*/ 52388 w 338"/>
                <a:gd name="T11" fmla="*/ 93663 h 73"/>
                <a:gd name="T12" fmla="*/ 482600 w 338"/>
                <a:gd name="T13" fmla="*/ 93663 h 73"/>
                <a:gd name="T14" fmla="*/ 417513 w 338"/>
                <a:gd name="T15" fmla="*/ 22225 h 73"/>
                <a:gd name="T16" fmla="*/ 119063 w 338"/>
                <a:gd name="T17" fmla="*/ 22225 h 73"/>
                <a:gd name="T18" fmla="*/ 52388 w 338"/>
                <a:gd name="T19" fmla="*/ 93663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8"/>
                <a:gd name="T31" fmla="*/ 0 h 73"/>
                <a:gd name="T32" fmla="*/ 338 w 338"/>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8" h="73">
                  <a:moveTo>
                    <a:pt x="338" y="73"/>
                  </a:moveTo>
                  <a:lnTo>
                    <a:pt x="0" y="73"/>
                  </a:lnTo>
                  <a:lnTo>
                    <a:pt x="67" y="0"/>
                  </a:lnTo>
                  <a:lnTo>
                    <a:pt x="269" y="0"/>
                  </a:lnTo>
                  <a:lnTo>
                    <a:pt x="338" y="73"/>
                  </a:lnTo>
                  <a:close/>
                  <a:moveTo>
                    <a:pt x="33" y="59"/>
                  </a:moveTo>
                  <a:lnTo>
                    <a:pt x="304" y="59"/>
                  </a:lnTo>
                  <a:lnTo>
                    <a:pt x="263" y="14"/>
                  </a:lnTo>
                  <a:lnTo>
                    <a:pt x="75" y="14"/>
                  </a:lnTo>
                  <a:lnTo>
                    <a:pt x="33" y="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5" name="Freeform 48"/>
            <p:cNvSpPr>
              <a:spLocks/>
            </p:cNvSpPr>
            <p:nvPr/>
          </p:nvSpPr>
          <p:spPr bwMode="auto">
            <a:xfrm>
              <a:off x="1911351" y="1050131"/>
              <a:ext cx="95250" cy="173038"/>
            </a:xfrm>
            <a:custGeom>
              <a:avLst/>
              <a:gdLst>
                <a:gd name="T0" fmla="*/ 0 w 60"/>
                <a:gd name="T1" fmla="*/ 0 h 109"/>
                <a:gd name="T2" fmla="*/ 93663 w 60"/>
                <a:gd name="T3" fmla="*/ 0 h 109"/>
                <a:gd name="T4" fmla="*/ 93663 w 60"/>
                <a:gd name="T5" fmla="*/ 23813 h 109"/>
                <a:gd name="T6" fmla="*/ 26988 w 60"/>
                <a:gd name="T7" fmla="*/ 23813 h 109"/>
                <a:gd name="T8" fmla="*/ 26988 w 60"/>
                <a:gd name="T9" fmla="*/ 73025 h 109"/>
                <a:gd name="T10" fmla="*/ 90488 w 60"/>
                <a:gd name="T11" fmla="*/ 73025 h 109"/>
                <a:gd name="T12" fmla="*/ 90488 w 60"/>
                <a:gd name="T13" fmla="*/ 95250 h 109"/>
                <a:gd name="T14" fmla="*/ 26988 w 60"/>
                <a:gd name="T15" fmla="*/ 95250 h 109"/>
                <a:gd name="T16" fmla="*/ 26988 w 60"/>
                <a:gd name="T17" fmla="*/ 149225 h 109"/>
                <a:gd name="T18" fmla="*/ 95250 w 60"/>
                <a:gd name="T19" fmla="*/ 149225 h 109"/>
                <a:gd name="T20" fmla="*/ 95250 w 60"/>
                <a:gd name="T21" fmla="*/ 173038 h 109"/>
                <a:gd name="T22" fmla="*/ 0 w 60"/>
                <a:gd name="T23" fmla="*/ 173038 h 109"/>
                <a:gd name="T24" fmla="*/ 0 w 60"/>
                <a:gd name="T25" fmla="*/ 0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109"/>
                <a:gd name="T41" fmla="*/ 60 w 60"/>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109">
                  <a:moveTo>
                    <a:pt x="0" y="0"/>
                  </a:moveTo>
                  <a:lnTo>
                    <a:pt x="59" y="0"/>
                  </a:lnTo>
                  <a:lnTo>
                    <a:pt x="59" y="15"/>
                  </a:lnTo>
                  <a:lnTo>
                    <a:pt x="17" y="15"/>
                  </a:lnTo>
                  <a:lnTo>
                    <a:pt x="17" y="46"/>
                  </a:lnTo>
                  <a:lnTo>
                    <a:pt x="57" y="46"/>
                  </a:lnTo>
                  <a:lnTo>
                    <a:pt x="57" y="60"/>
                  </a:lnTo>
                  <a:lnTo>
                    <a:pt x="17" y="60"/>
                  </a:lnTo>
                  <a:lnTo>
                    <a:pt x="17" y="94"/>
                  </a:lnTo>
                  <a:lnTo>
                    <a:pt x="60" y="94"/>
                  </a:lnTo>
                  <a:lnTo>
                    <a:pt x="60" y="109"/>
                  </a:lnTo>
                  <a:lnTo>
                    <a:pt x="0" y="109"/>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6" name="Freeform 49"/>
            <p:cNvSpPr>
              <a:spLocks noEditPoints="1"/>
            </p:cNvSpPr>
            <p:nvPr/>
          </p:nvSpPr>
          <p:spPr bwMode="auto">
            <a:xfrm>
              <a:off x="2027239" y="1050131"/>
              <a:ext cx="111125" cy="173038"/>
            </a:xfrm>
            <a:custGeom>
              <a:avLst/>
              <a:gdLst>
                <a:gd name="T0" fmla="*/ 0 w 47"/>
                <a:gd name="T1" fmla="*/ 0 h 74"/>
                <a:gd name="T2" fmla="*/ 56745 w 47"/>
                <a:gd name="T3" fmla="*/ 0 h 74"/>
                <a:gd name="T4" fmla="*/ 104032 w 47"/>
                <a:gd name="T5" fmla="*/ 42090 h 74"/>
                <a:gd name="T6" fmla="*/ 78024 w 47"/>
                <a:gd name="T7" fmla="*/ 81842 h 74"/>
                <a:gd name="T8" fmla="*/ 78024 w 47"/>
                <a:gd name="T9" fmla="*/ 81842 h 74"/>
                <a:gd name="T10" fmla="*/ 111125 w 47"/>
                <a:gd name="T11" fmla="*/ 126271 h 74"/>
                <a:gd name="T12" fmla="*/ 56745 w 47"/>
                <a:gd name="T13" fmla="*/ 173038 h 74"/>
                <a:gd name="T14" fmla="*/ 0 w 47"/>
                <a:gd name="T15" fmla="*/ 173038 h 74"/>
                <a:gd name="T16" fmla="*/ 0 w 47"/>
                <a:gd name="T17" fmla="*/ 0 h 74"/>
                <a:gd name="T18" fmla="*/ 49652 w 47"/>
                <a:gd name="T19" fmla="*/ 74827 h 74"/>
                <a:gd name="T20" fmla="*/ 75660 w 47"/>
                <a:gd name="T21" fmla="*/ 46767 h 74"/>
                <a:gd name="T22" fmla="*/ 47287 w 47"/>
                <a:gd name="T23" fmla="*/ 21045 h 74"/>
                <a:gd name="T24" fmla="*/ 28372 w 47"/>
                <a:gd name="T25" fmla="*/ 21045 h 74"/>
                <a:gd name="T26" fmla="*/ 28372 w 47"/>
                <a:gd name="T27" fmla="*/ 74827 h 74"/>
                <a:gd name="T28" fmla="*/ 49652 w 47"/>
                <a:gd name="T29" fmla="*/ 74827 h 74"/>
                <a:gd name="T30" fmla="*/ 56745 w 47"/>
                <a:gd name="T31" fmla="*/ 154331 h 74"/>
                <a:gd name="T32" fmla="*/ 82753 w 47"/>
                <a:gd name="T33" fmla="*/ 121594 h 74"/>
                <a:gd name="T34" fmla="*/ 54380 w 47"/>
                <a:gd name="T35" fmla="*/ 93534 h 74"/>
                <a:gd name="T36" fmla="*/ 28372 w 47"/>
                <a:gd name="T37" fmla="*/ 93534 h 74"/>
                <a:gd name="T38" fmla="*/ 28372 w 47"/>
                <a:gd name="T39" fmla="*/ 154331 h 74"/>
                <a:gd name="T40" fmla="*/ 56745 w 47"/>
                <a:gd name="T41" fmla="*/ 154331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74"/>
                <a:gd name="T65" fmla="*/ 47 w 47"/>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74">
                  <a:moveTo>
                    <a:pt x="0" y="0"/>
                  </a:moveTo>
                  <a:cubicBezTo>
                    <a:pt x="24" y="0"/>
                    <a:pt x="24" y="0"/>
                    <a:pt x="24" y="0"/>
                  </a:cubicBezTo>
                  <a:cubicBezTo>
                    <a:pt x="35" y="0"/>
                    <a:pt x="44" y="5"/>
                    <a:pt x="44" y="18"/>
                  </a:cubicBezTo>
                  <a:cubicBezTo>
                    <a:pt x="44" y="27"/>
                    <a:pt x="41" y="33"/>
                    <a:pt x="33" y="35"/>
                  </a:cubicBezTo>
                  <a:cubicBezTo>
                    <a:pt x="33" y="35"/>
                    <a:pt x="33" y="35"/>
                    <a:pt x="33" y="35"/>
                  </a:cubicBezTo>
                  <a:cubicBezTo>
                    <a:pt x="41" y="37"/>
                    <a:pt x="47" y="42"/>
                    <a:pt x="47" y="54"/>
                  </a:cubicBezTo>
                  <a:cubicBezTo>
                    <a:pt x="47" y="67"/>
                    <a:pt x="38" y="74"/>
                    <a:pt x="24" y="74"/>
                  </a:cubicBezTo>
                  <a:cubicBezTo>
                    <a:pt x="0" y="74"/>
                    <a:pt x="0" y="74"/>
                    <a:pt x="0" y="74"/>
                  </a:cubicBezTo>
                  <a:lnTo>
                    <a:pt x="0" y="0"/>
                  </a:lnTo>
                  <a:close/>
                  <a:moveTo>
                    <a:pt x="21" y="32"/>
                  </a:moveTo>
                  <a:cubicBezTo>
                    <a:pt x="29" y="32"/>
                    <a:pt x="32" y="27"/>
                    <a:pt x="32" y="20"/>
                  </a:cubicBezTo>
                  <a:cubicBezTo>
                    <a:pt x="32" y="11"/>
                    <a:pt x="27" y="9"/>
                    <a:pt x="20" y="9"/>
                  </a:cubicBezTo>
                  <a:cubicBezTo>
                    <a:pt x="12" y="9"/>
                    <a:pt x="12" y="9"/>
                    <a:pt x="12" y="9"/>
                  </a:cubicBezTo>
                  <a:cubicBezTo>
                    <a:pt x="12" y="32"/>
                    <a:pt x="12" y="32"/>
                    <a:pt x="12" y="32"/>
                  </a:cubicBezTo>
                  <a:lnTo>
                    <a:pt x="21" y="32"/>
                  </a:lnTo>
                  <a:close/>
                  <a:moveTo>
                    <a:pt x="24" y="66"/>
                  </a:moveTo>
                  <a:cubicBezTo>
                    <a:pt x="31" y="66"/>
                    <a:pt x="35" y="61"/>
                    <a:pt x="35" y="52"/>
                  </a:cubicBezTo>
                  <a:cubicBezTo>
                    <a:pt x="35" y="44"/>
                    <a:pt x="30" y="40"/>
                    <a:pt x="23" y="40"/>
                  </a:cubicBezTo>
                  <a:cubicBezTo>
                    <a:pt x="12" y="40"/>
                    <a:pt x="12" y="40"/>
                    <a:pt x="12" y="40"/>
                  </a:cubicBezTo>
                  <a:cubicBezTo>
                    <a:pt x="12" y="66"/>
                    <a:pt x="12" y="66"/>
                    <a:pt x="12" y="66"/>
                  </a:cubicBezTo>
                  <a:lnTo>
                    <a:pt x="24"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 name="Freeform 50"/>
            <p:cNvSpPr>
              <a:spLocks/>
            </p:cNvSpPr>
            <p:nvPr/>
          </p:nvSpPr>
          <p:spPr bwMode="auto">
            <a:xfrm>
              <a:off x="2151064" y="1048543"/>
              <a:ext cx="111125" cy="179388"/>
            </a:xfrm>
            <a:custGeom>
              <a:avLst/>
              <a:gdLst>
                <a:gd name="T0" fmla="*/ 28372 w 47"/>
                <a:gd name="T1" fmla="*/ 121145 h 77"/>
                <a:gd name="T2" fmla="*/ 28372 w 47"/>
                <a:gd name="T3" fmla="*/ 125805 h 77"/>
                <a:gd name="T4" fmla="*/ 56745 w 47"/>
                <a:gd name="T5" fmla="*/ 158421 h 77"/>
                <a:gd name="T6" fmla="*/ 85117 w 47"/>
                <a:gd name="T7" fmla="*/ 132794 h 77"/>
                <a:gd name="T8" fmla="*/ 59109 w 47"/>
                <a:gd name="T9" fmla="*/ 102507 h 77"/>
                <a:gd name="T10" fmla="*/ 40194 w 47"/>
                <a:gd name="T11" fmla="*/ 95518 h 77"/>
                <a:gd name="T12" fmla="*/ 2364 w 47"/>
                <a:gd name="T13" fmla="*/ 48924 h 77"/>
                <a:gd name="T14" fmla="*/ 56745 w 47"/>
                <a:gd name="T15" fmla="*/ 0 h 77"/>
                <a:gd name="T16" fmla="*/ 106396 w 47"/>
                <a:gd name="T17" fmla="*/ 44265 h 77"/>
                <a:gd name="T18" fmla="*/ 106396 w 47"/>
                <a:gd name="T19" fmla="*/ 48924 h 77"/>
                <a:gd name="T20" fmla="*/ 80388 w 47"/>
                <a:gd name="T21" fmla="*/ 48924 h 77"/>
                <a:gd name="T22" fmla="*/ 80388 w 47"/>
                <a:gd name="T23" fmla="*/ 44265 h 77"/>
                <a:gd name="T24" fmla="*/ 54380 w 47"/>
                <a:gd name="T25" fmla="*/ 20967 h 77"/>
                <a:gd name="T26" fmla="*/ 30737 w 47"/>
                <a:gd name="T27" fmla="*/ 44265 h 77"/>
                <a:gd name="T28" fmla="*/ 56745 w 47"/>
                <a:gd name="T29" fmla="*/ 74551 h 77"/>
                <a:gd name="T30" fmla="*/ 75660 w 47"/>
                <a:gd name="T31" fmla="*/ 81540 h 77"/>
                <a:gd name="T32" fmla="*/ 111125 w 47"/>
                <a:gd name="T33" fmla="*/ 128134 h 77"/>
                <a:gd name="T34" fmla="*/ 54380 w 47"/>
                <a:gd name="T35" fmla="*/ 179388 h 77"/>
                <a:gd name="T36" fmla="*/ 0 w 47"/>
                <a:gd name="T37" fmla="*/ 125805 h 77"/>
                <a:gd name="T38" fmla="*/ 0 w 47"/>
                <a:gd name="T39" fmla="*/ 121145 h 77"/>
                <a:gd name="T40" fmla="*/ 28372 w 47"/>
                <a:gd name="T41" fmla="*/ 121145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77"/>
                <a:gd name="T65" fmla="*/ 47 w 4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77">
                  <a:moveTo>
                    <a:pt x="12" y="52"/>
                  </a:moveTo>
                  <a:cubicBezTo>
                    <a:pt x="12" y="54"/>
                    <a:pt x="12" y="54"/>
                    <a:pt x="12" y="54"/>
                  </a:cubicBezTo>
                  <a:cubicBezTo>
                    <a:pt x="12" y="63"/>
                    <a:pt x="16" y="68"/>
                    <a:pt x="24" y="68"/>
                  </a:cubicBezTo>
                  <a:cubicBezTo>
                    <a:pt x="32" y="68"/>
                    <a:pt x="36" y="63"/>
                    <a:pt x="36" y="57"/>
                  </a:cubicBezTo>
                  <a:cubicBezTo>
                    <a:pt x="36" y="49"/>
                    <a:pt x="32" y="46"/>
                    <a:pt x="25" y="44"/>
                  </a:cubicBezTo>
                  <a:cubicBezTo>
                    <a:pt x="17" y="41"/>
                    <a:pt x="17" y="41"/>
                    <a:pt x="17" y="41"/>
                  </a:cubicBezTo>
                  <a:cubicBezTo>
                    <a:pt x="6" y="37"/>
                    <a:pt x="1" y="31"/>
                    <a:pt x="1" y="21"/>
                  </a:cubicBezTo>
                  <a:cubicBezTo>
                    <a:pt x="1" y="7"/>
                    <a:pt x="10" y="0"/>
                    <a:pt x="24" y="0"/>
                  </a:cubicBezTo>
                  <a:cubicBezTo>
                    <a:pt x="43" y="0"/>
                    <a:pt x="45" y="12"/>
                    <a:pt x="45" y="19"/>
                  </a:cubicBezTo>
                  <a:cubicBezTo>
                    <a:pt x="45" y="21"/>
                    <a:pt x="45" y="21"/>
                    <a:pt x="45" y="21"/>
                  </a:cubicBezTo>
                  <a:cubicBezTo>
                    <a:pt x="34" y="21"/>
                    <a:pt x="34" y="21"/>
                    <a:pt x="34" y="21"/>
                  </a:cubicBezTo>
                  <a:cubicBezTo>
                    <a:pt x="34" y="19"/>
                    <a:pt x="34" y="19"/>
                    <a:pt x="34" y="19"/>
                  </a:cubicBezTo>
                  <a:cubicBezTo>
                    <a:pt x="34" y="13"/>
                    <a:pt x="31" y="9"/>
                    <a:pt x="23" y="9"/>
                  </a:cubicBezTo>
                  <a:cubicBezTo>
                    <a:pt x="18" y="9"/>
                    <a:pt x="13" y="12"/>
                    <a:pt x="13" y="19"/>
                  </a:cubicBezTo>
                  <a:cubicBezTo>
                    <a:pt x="13" y="26"/>
                    <a:pt x="16" y="29"/>
                    <a:pt x="24" y="32"/>
                  </a:cubicBezTo>
                  <a:cubicBezTo>
                    <a:pt x="32" y="35"/>
                    <a:pt x="32" y="35"/>
                    <a:pt x="32" y="35"/>
                  </a:cubicBezTo>
                  <a:cubicBezTo>
                    <a:pt x="43" y="39"/>
                    <a:pt x="47" y="44"/>
                    <a:pt x="47" y="55"/>
                  </a:cubicBezTo>
                  <a:cubicBezTo>
                    <a:pt x="47" y="70"/>
                    <a:pt x="38" y="77"/>
                    <a:pt x="23" y="77"/>
                  </a:cubicBezTo>
                  <a:cubicBezTo>
                    <a:pt x="4" y="77"/>
                    <a:pt x="0" y="65"/>
                    <a:pt x="0" y="54"/>
                  </a:cubicBezTo>
                  <a:cubicBezTo>
                    <a:pt x="0" y="52"/>
                    <a:pt x="0" y="52"/>
                    <a:pt x="0" y="52"/>
                  </a:cubicBezTo>
                  <a:lnTo>
                    <a:pt x="1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35" name="TextBox 34"/>
          <p:cNvSpPr txBox="1">
            <a:spLocks noChangeArrowheads="1"/>
          </p:cNvSpPr>
          <p:nvPr/>
        </p:nvSpPr>
        <p:spPr bwMode="auto">
          <a:xfrm>
            <a:off x="1974267" y="1419458"/>
            <a:ext cx="6492638" cy="365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105000"/>
              </a:lnSpc>
              <a:spcBef>
                <a:spcPts val="600"/>
              </a:spcBef>
            </a:pPr>
            <a:r>
              <a:rPr lang="en-US" sz="1200" b="1" dirty="0">
                <a:solidFill>
                  <a:schemeClr val="tx1">
                    <a:lumMod val="75000"/>
                    <a:lumOff val="25000"/>
                  </a:schemeClr>
                </a:solidFill>
                <a:latin typeface="Helvetica Neue"/>
              </a:rPr>
              <a:t>EBS Volumes = Virtual Disks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Use for persistent storage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Can use to create RAID configuration for a server</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Off-instance block storage that persists independently</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Storage volumes for use with Amazon EC2 instances – create, attach, backup, restore and delete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Can be attached to a running Amazon EC2 instance and exposed as a block device for raw or formatted (</a:t>
            </a:r>
            <a:r>
              <a:rPr lang="en-US" sz="1200" dirty="0" err="1">
                <a:solidFill>
                  <a:schemeClr val="tx1">
                    <a:lumMod val="75000"/>
                    <a:lumOff val="25000"/>
                  </a:schemeClr>
                </a:solidFill>
                <a:latin typeface="Helvetica Neue"/>
              </a:rPr>
              <a:t>filesystem</a:t>
            </a:r>
            <a:r>
              <a:rPr lang="en-US" sz="1200" dirty="0">
                <a:solidFill>
                  <a:schemeClr val="tx1">
                    <a:lumMod val="75000"/>
                    <a:lumOff val="25000"/>
                  </a:schemeClr>
                </a:solidFill>
                <a:latin typeface="Helvetica Neue"/>
              </a:rPr>
              <a:t>) access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Volumes behave like unformatted block devices for Linux or Windows </a:t>
            </a:r>
            <a:r>
              <a:rPr lang="en-US" sz="1200" dirty="0" smtClean="0">
                <a:solidFill>
                  <a:schemeClr val="tx1">
                    <a:lumMod val="75000"/>
                    <a:lumOff val="25000"/>
                  </a:schemeClr>
                </a:solidFill>
                <a:latin typeface="Helvetica Neue"/>
              </a:rPr>
              <a:t>instances</a:t>
            </a:r>
            <a:endParaRPr lang="en-US" sz="12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Ideas use cases: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OS Boot device / root file system; secondary volumes/</a:t>
            </a:r>
            <a:r>
              <a:rPr lang="en-US" sz="1200" dirty="0" err="1">
                <a:solidFill>
                  <a:schemeClr val="tx1">
                    <a:lumMod val="75000"/>
                    <a:lumOff val="25000"/>
                  </a:schemeClr>
                </a:solidFill>
                <a:latin typeface="Helvetica Neue"/>
              </a:rPr>
              <a:t>filesystems</a:t>
            </a:r>
            <a:endParaRPr lang="en-US" sz="1200" dirty="0">
              <a:solidFill>
                <a:schemeClr val="tx1">
                  <a:lumMod val="75000"/>
                  <a:lumOff val="25000"/>
                </a:schemeClr>
              </a:solidFill>
              <a:latin typeface="Helvetica Neue"/>
            </a:endParaRP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Typical basis for database storage</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Raw block devices for RAID, some databases</a:t>
            </a:r>
          </a:p>
          <a:p>
            <a:pPr marL="177800" indent="-177800" eaLnBrk="1" hangingPunct="1">
              <a:lnSpc>
                <a:spcPct val="105000"/>
              </a:lnSpc>
              <a:spcBef>
                <a:spcPts val="600"/>
              </a:spcBef>
              <a:buFont typeface="Arial" charset="0"/>
              <a:buChar char="•"/>
            </a:pPr>
            <a:endParaRPr lang="en-US" sz="1200" dirty="0">
              <a:solidFill>
                <a:schemeClr val="tx1">
                  <a:lumMod val="75000"/>
                  <a:lumOff val="25000"/>
                </a:schemeClr>
              </a:solidFill>
              <a:latin typeface="Helvetica Neue"/>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617" y="1419458"/>
            <a:ext cx="854075"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IN" dirty="0" smtClean="0"/>
              <a:t>Elastic Block Store (EBS)</a:t>
            </a:r>
            <a:endParaRPr lang="en-IN" dirty="0"/>
          </a:p>
        </p:txBody>
      </p:sp>
    </p:spTree>
    <p:extLst>
      <p:ext uri="{BB962C8B-B14F-4D97-AF65-F5344CB8AC3E}">
        <p14:creationId xmlns:p14="http://schemas.microsoft.com/office/powerpoint/2010/main" val="1178573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554" y="1203579"/>
            <a:ext cx="6373368" cy="3273171"/>
          </a:xfrm>
          <a:prstGeom prst="rect">
            <a:avLst/>
          </a:prstGeom>
        </p:spPr>
      </p:pic>
      <p:sp>
        <p:nvSpPr>
          <p:cNvPr id="3" name="text 1"/>
          <p:cNvSpPr txBox="1"/>
          <p:nvPr/>
        </p:nvSpPr>
        <p:spPr>
          <a:xfrm>
            <a:off x="458114" y="382086"/>
            <a:ext cx="6504686" cy="340518"/>
          </a:xfrm>
          <a:prstGeom prst="rect">
            <a:avLst/>
          </a:prstGeom>
        </p:spPr>
        <p:txBody>
          <a:bodyPr vert="horz" wrap="none" lIns="0" tIns="0" rIns="0" bIns="0" rtlCol="0">
            <a:spAutoFit/>
          </a:bodyPr>
          <a:lstStyle/>
          <a:p>
            <a:pPr marL="0">
              <a:lnSpc>
                <a:spcPct val="100000"/>
              </a:lnSpc>
            </a:pPr>
            <a:r>
              <a:rPr sz="2250" b="1" spc="10" dirty="0">
                <a:solidFill>
                  <a:srgbClr val="333334"/>
                </a:solidFill>
                <a:latin typeface="Arial"/>
                <a:cs typeface="Arial"/>
              </a:rPr>
              <a:t>Ephemeral  storage  is  on  every  EC2  instance</a:t>
            </a:r>
            <a:endParaRPr sz="2200" dirty="0">
              <a:latin typeface="Arial"/>
              <a:cs typeface="Arial"/>
            </a:endParaRPr>
          </a:p>
        </p:txBody>
      </p:sp>
    </p:spTree>
    <p:extLst>
      <p:ext uri="{BB962C8B-B14F-4D97-AF65-F5344CB8AC3E}">
        <p14:creationId xmlns:p14="http://schemas.microsoft.com/office/powerpoint/2010/main" val="139983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985" y="1411225"/>
            <a:ext cx="5810377" cy="2989325"/>
          </a:xfrm>
          <a:prstGeom prst="rect">
            <a:avLst/>
          </a:prstGeom>
        </p:spPr>
      </p:pic>
      <p:sp>
        <p:nvSpPr>
          <p:cNvPr id="3" name="text 1"/>
          <p:cNvSpPr txBox="1"/>
          <p:nvPr/>
        </p:nvSpPr>
        <p:spPr>
          <a:xfrm>
            <a:off x="458114" y="348076"/>
            <a:ext cx="5555234" cy="340518"/>
          </a:xfrm>
          <a:prstGeom prst="rect">
            <a:avLst/>
          </a:prstGeom>
        </p:spPr>
        <p:txBody>
          <a:bodyPr vert="horz" wrap="none" lIns="0" tIns="0" rIns="0" bIns="0" rtlCol="0">
            <a:spAutoFit/>
          </a:bodyPr>
          <a:lstStyle/>
          <a:p>
            <a:pPr marL="0">
              <a:lnSpc>
                <a:spcPct val="100000"/>
              </a:lnSpc>
            </a:pPr>
            <a:r>
              <a:rPr sz="2280" b="1" spc="10" dirty="0">
                <a:solidFill>
                  <a:srgbClr val="333334"/>
                </a:solidFill>
                <a:latin typeface="Arial"/>
                <a:cs typeface="Arial"/>
              </a:rPr>
              <a:t>EBS  volumes  attach  to  EC2  instances</a:t>
            </a:r>
            <a:endParaRPr sz="2200">
              <a:latin typeface="Arial"/>
              <a:cs typeface="Arial"/>
            </a:endParaRPr>
          </a:p>
        </p:txBody>
      </p:sp>
    </p:spTree>
    <p:extLst>
      <p:ext uri="{BB962C8B-B14F-4D97-AF65-F5344CB8AC3E}">
        <p14:creationId xmlns:p14="http://schemas.microsoft.com/office/powerpoint/2010/main" val="318573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676" y="1419987"/>
            <a:ext cx="5184521" cy="2599563"/>
          </a:xfrm>
          <a:prstGeom prst="rect">
            <a:avLst/>
          </a:prstGeom>
        </p:spPr>
      </p:pic>
      <p:sp>
        <p:nvSpPr>
          <p:cNvPr id="3" name="text 1"/>
          <p:cNvSpPr txBox="1"/>
          <p:nvPr/>
        </p:nvSpPr>
        <p:spPr>
          <a:xfrm>
            <a:off x="458114" y="382272"/>
            <a:ext cx="8119399" cy="311575"/>
          </a:xfrm>
          <a:prstGeom prst="rect">
            <a:avLst/>
          </a:prstGeom>
        </p:spPr>
        <p:txBody>
          <a:bodyPr vert="horz" wrap="none" lIns="0" tIns="0" rIns="0" bIns="0" rtlCol="0">
            <a:spAutoFit/>
          </a:bodyPr>
          <a:lstStyle/>
          <a:p>
            <a:pPr marL="0">
              <a:lnSpc>
                <a:spcPct val="100000"/>
              </a:lnSpc>
            </a:pPr>
            <a:r>
              <a:rPr sz="2200" b="1" spc="10" dirty="0">
                <a:solidFill>
                  <a:srgbClr val="333334"/>
                </a:solidFill>
                <a:latin typeface="Arial"/>
                <a:cs typeface="Arial"/>
              </a:rPr>
              <a:t>EBS volumes persist and can be attached to other instances</a:t>
            </a:r>
            <a:endParaRPr sz="2200">
              <a:latin typeface="Arial"/>
              <a:cs typeface="Arial"/>
            </a:endParaRPr>
          </a:p>
        </p:txBody>
      </p:sp>
    </p:spTree>
    <p:extLst>
      <p:ext uri="{BB962C8B-B14F-4D97-AF65-F5344CB8AC3E}">
        <p14:creationId xmlns:p14="http://schemas.microsoft.com/office/powerpoint/2010/main" val="330391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685" y="1421258"/>
            <a:ext cx="5038979" cy="2598292"/>
          </a:xfrm>
          <a:prstGeom prst="rect">
            <a:avLst/>
          </a:prstGeom>
        </p:spPr>
      </p:pic>
      <p:sp>
        <p:nvSpPr>
          <p:cNvPr id="3" name="text 1"/>
          <p:cNvSpPr txBox="1"/>
          <p:nvPr/>
        </p:nvSpPr>
        <p:spPr>
          <a:xfrm>
            <a:off x="458114" y="382908"/>
            <a:ext cx="6023519" cy="311575"/>
          </a:xfrm>
          <a:prstGeom prst="rect">
            <a:avLst/>
          </a:prstGeom>
        </p:spPr>
        <p:txBody>
          <a:bodyPr vert="horz" wrap="none" lIns="0" tIns="0" rIns="0" bIns="0" rtlCol="0">
            <a:spAutoFit/>
          </a:bodyPr>
          <a:lstStyle/>
          <a:p>
            <a:pPr marL="0">
              <a:lnSpc>
                <a:spcPct val="100000"/>
              </a:lnSpc>
            </a:pPr>
            <a:r>
              <a:rPr sz="2200" b="1" spc="10" dirty="0">
                <a:solidFill>
                  <a:srgbClr val="333334"/>
                </a:solidFill>
                <a:latin typeface="Arial"/>
                <a:cs typeface="Arial"/>
              </a:rPr>
              <a:t>Multiple drives on one Amazon EC2 Instance</a:t>
            </a:r>
            <a:endParaRPr sz="2200">
              <a:latin typeface="Arial"/>
              <a:cs typeface="Arial"/>
            </a:endParaRPr>
          </a:p>
        </p:txBody>
      </p:sp>
    </p:spTree>
    <p:extLst>
      <p:ext uri="{BB962C8B-B14F-4D97-AF65-F5344CB8AC3E}">
        <p14:creationId xmlns:p14="http://schemas.microsoft.com/office/powerpoint/2010/main" val="284723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EBS</a:t>
            </a:r>
            <a:endParaRPr lang="en-IN" dirty="0"/>
          </a:p>
        </p:txBody>
      </p:sp>
      <p:sp>
        <p:nvSpPr>
          <p:cNvPr id="3" name="Content Placeholder 2"/>
          <p:cNvSpPr>
            <a:spLocks noGrp="1"/>
          </p:cNvSpPr>
          <p:nvPr>
            <p:ph idx="1"/>
          </p:nvPr>
        </p:nvSpPr>
        <p:spPr>
          <a:xfrm>
            <a:off x="628650" y="1268016"/>
            <a:ext cx="7886700" cy="3263504"/>
          </a:xfrm>
        </p:spPr>
        <p:txBody>
          <a:bodyPr/>
          <a:lstStyle/>
          <a:p>
            <a:r>
              <a:rPr lang="en-IN" sz="1800" dirty="0" smtClean="0"/>
              <a:t>Can be attached to only one server </a:t>
            </a:r>
          </a:p>
          <a:p>
            <a:r>
              <a:rPr lang="en-IN" sz="1800" dirty="0" smtClean="0"/>
              <a:t>Multiple volumes can be attached to one server</a:t>
            </a:r>
          </a:p>
          <a:p>
            <a:r>
              <a:rPr lang="en-IN" sz="1800" dirty="0" smtClean="0"/>
              <a:t>Each volume </a:t>
            </a:r>
            <a:r>
              <a:rPr lang="en-IN" sz="1800" dirty="0" err="1" smtClean="0"/>
              <a:t>Upto</a:t>
            </a:r>
            <a:r>
              <a:rPr lang="en-IN" sz="1800" dirty="0" smtClean="0"/>
              <a:t> 2TB</a:t>
            </a:r>
          </a:p>
          <a:p>
            <a:r>
              <a:rPr lang="en-IN" sz="1800" dirty="0" smtClean="0"/>
              <a:t>Can be attached / detached from the server while running except root device</a:t>
            </a:r>
          </a:p>
          <a:p>
            <a:r>
              <a:rPr lang="en-IN" sz="1800" dirty="0" smtClean="0"/>
              <a:t>Create snapshots for backup</a:t>
            </a:r>
            <a:endParaRPr lang="en-IN" sz="1800" dirty="0"/>
          </a:p>
          <a:p>
            <a:endParaRPr lang="en-IN" sz="1800" dirty="0" smtClean="0"/>
          </a:p>
          <a:p>
            <a:r>
              <a:rPr lang="en-IN" sz="1800" dirty="0" smtClean="0"/>
              <a:t>Types</a:t>
            </a:r>
          </a:p>
          <a:p>
            <a:pPr lvl="1"/>
            <a:r>
              <a:rPr lang="en-IN" sz="1400" dirty="0" smtClean="0"/>
              <a:t>Magnetic</a:t>
            </a:r>
          </a:p>
          <a:p>
            <a:pPr lvl="1"/>
            <a:r>
              <a:rPr lang="en-IN" sz="1400" dirty="0" smtClean="0"/>
              <a:t>General Purpose SSD</a:t>
            </a:r>
          </a:p>
          <a:p>
            <a:pPr lvl="1"/>
            <a:r>
              <a:rPr lang="en-IN" sz="1400" dirty="0" smtClean="0"/>
              <a:t>Provisioned IOPS SSD</a:t>
            </a:r>
            <a:endParaRPr lang="en-IN" sz="1400" dirty="0"/>
          </a:p>
        </p:txBody>
      </p:sp>
    </p:spTree>
    <p:extLst>
      <p:ext uri="{BB962C8B-B14F-4D97-AF65-F5344CB8AC3E}">
        <p14:creationId xmlns:p14="http://schemas.microsoft.com/office/powerpoint/2010/main" val="192283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Workloads  on  EBS  Provisioned  IOPS</a:t>
            </a:r>
            <a:endParaRPr lang="en-IN" dirty="0"/>
          </a:p>
        </p:txBody>
      </p:sp>
      <p:sp>
        <p:nvSpPr>
          <p:cNvPr id="3" name="Content Placeholder 2"/>
          <p:cNvSpPr>
            <a:spLocks noGrp="1"/>
          </p:cNvSpPr>
          <p:nvPr>
            <p:ph idx="1"/>
          </p:nvPr>
        </p:nvSpPr>
        <p:spPr/>
        <p:txBody>
          <a:bodyPr/>
          <a:lstStyle/>
          <a:p>
            <a:pPr marL="0">
              <a:lnSpc>
                <a:spcPct val="100000"/>
              </a:lnSpc>
            </a:pPr>
            <a:r>
              <a:rPr lang="en-IN" sz="2000" b="1" spc="10" dirty="0" smtClean="0">
                <a:solidFill>
                  <a:srgbClr val="333334"/>
                </a:solidFill>
                <a:cs typeface="Arial"/>
              </a:rPr>
              <a:t>P-IOPS  is  designed  to  run  transactional  applications  that  require  high  and</a:t>
            </a:r>
            <a:r>
              <a:rPr lang="en-IN" sz="1800" dirty="0">
                <a:cs typeface="Arial"/>
              </a:rPr>
              <a:t> </a:t>
            </a:r>
            <a:r>
              <a:rPr lang="en-IN" sz="2000" b="1" spc="10" dirty="0" smtClean="0">
                <a:solidFill>
                  <a:srgbClr val="333334"/>
                </a:solidFill>
                <a:cs typeface="Arial"/>
              </a:rPr>
              <a:t>consistent  IO  such  as:</a:t>
            </a:r>
          </a:p>
          <a:p>
            <a:pPr lvl="1"/>
            <a:r>
              <a:rPr lang="en-IN" sz="1600" spc="10" dirty="0" smtClean="0">
                <a:solidFill>
                  <a:srgbClr val="333334"/>
                </a:solidFill>
                <a:cs typeface="Arial"/>
              </a:rPr>
              <a:t>Relational  databases</a:t>
            </a:r>
          </a:p>
          <a:p>
            <a:pPr lvl="1"/>
            <a:r>
              <a:rPr lang="en-IN" sz="1600" spc="10" dirty="0" smtClean="0">
                <a:solidFill>
                  <a:srgbClr val="333334"/>
                </a:solidFill>
                <a:cs typeface="Arial"/>
              </a:rPr>
              <a:t>NoSQL  databases ( e.g. MongoDB )</a:t>
            </a:r>
          </a:p>
          <a:p>
            <a:pPr lvl="1"/>
            <a:r>
              <a:rPr lang="en-IN" sz="1600" spc="10" dirty="0" smtClean="0">
                <a:solidFill>
                  <a:srgbClr val="333334"/>
                </a:solidFill>
                <a:cs typeface="Arial"/>
              </a:rPr>
              <a:t>High  performance  file  systems</a:t>
            </a:r>
          </a:p>
          <a:p>
            <a:pPr lvl="1"/>
            <a:r>
              <a:rPr lang="en-IN" sz="1600" spc="10" dirty="0" smtClean="0">
                <a:solidFill>
                  <a:srgbClr val="333334"/>
                </a:solidFill>
                <a:cs typeface="Arial"/>
              </a:rPr>
              <a:t>Productivity  applications	(e.g. Microsoft Exchange)</a:t>
            </a:r>
          </a:p>
          <a:p>
            <a:pPr lvl="1"/>
            <a:r>
              <a:rPr lang="en-IN" sz="1600" spc="10" dirty="0" smtClean="0">
                <a:solidFill>
                  <a:srgbClr val="333334"/>
                </a:solidFill>
                <a:cs typeface="Arial"/>
              </a:rPr>
              <a:t>Enterprise  applications (e.g. CRM, ERP)</a:t>
            </a:r>
            <a:endParaRPr lang="en-IN" sz="1600" dirty="0" smtClean="0">
              <a:cs typeface="Arial"/>
            </a:endParaRPr>
          </a:p>
        </p:txBody>
      </p:sp>
    </p:spTree>
    <p:extLst>
      <p:ext uri="{BB962C8B-B14F-4D97-AF65-F5344CB8AC3E}">
        <p14:creationId xmlns:p14="http://schemas.microsoft.com/office/powerpoint/2010/main" val="288672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911" y="838200"/>
            <a:ext cx="7002526" cy="4019550"/>
          </a:xfrm>
          <a:prstGeom prst="rect">
            <a:avLst/>
          </a:prstGeom>
        </p:spPr>
      </p:pic>
      <p:sp>
        <p:nvSpPr>
          <p:cNvPr id="4" name="Title 1"/>
          <p:cNvSpPr txBox="1">
            <a:spLocks/>
          </p:cNvSpPr>
          <p:nvPr/>
        </p:nvSpPr>
        <p:spPr>
          <a:xfrm>
            <a:off x="628650" y="273844"/>
            <a:ext cx="7886700" cy="994172"/>
          </a:xfrm>
          <a:prstGeom prst="rect">
            <a:avLst/>
          </a:prstGeom>
        </p:spPr>
        <p:txBody>
          <a:bodyPr/>
          <a:lstStyle>
            <a:lvl1pPr algn="l" rtl="0" eaLnBrk="1" fontAlgn="base" hangingPunct="1">
              <a:lnSpc>
                <a:spcPct val="90000"/>
              </a:lnSpc>
              <a:spcBef>
                <a:spcPct val="0"/>
              </a:spcBef>
              <a:spcAft>
                <a:spcPct val="0"/>
              </a:spcAft>
              <a:defRPr sz="3300" kern="1200">
                <a:solidFill>
                  <a:srgbClr val="FF0000"/>
                </a:solidFill>
                <a:latin typeface="+mj-lt"/>
                <a:ea typeface="+mj-ea"/>
                <a:cs typeface="+mj-cs"/>
              </a:defRPr>
            </a:lvl1pPr>
            <a:lvl2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2pPr>
            <a:lvl3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3pPr>
            <a:lvl4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4pPr>
            <a:lvl5pPr algn="l" rtl="0" eaLnBrk="1" fontAlgn="base" hangingPunct="1">
              <a:lnSpc>
                <a:spcPct val="90000"/>
              </a:lnSpc>
              <a:spcBef>
                <a:spcPct val="0"/>
              </a:spcBef>
              <a:spcAft>
                <a:spcPct val="0"/>
              </a:spcAft>
              <a:defRPr sz="3300">
                <a:solidFill>
                  <a:srgbClr val="FF0000"/>
                </a:solidFill>
                <a:latin typeface="Candara" panose="020E0502030303020204" pitchFamily="34" charset="0"/>
              </a:defRPr>
            </a:lvl5pPr>
            <a:lvl6pPr marL="342900" algn="l" rtl="0" eaLnBrk="1" fontAlgn="base" hangingPunct="1">
              <a:lnSpc>
                <a:spcPct val="90000"/>
              </a:lnSpc>
              <a:spcBef>
                <a:spcPct val="0"/>
              </a:spcBef>
              <a:spcAft>
                <a:spcPct val="0"/>
              </a:spcAft>
              <a:defRPr sz="3300">
                <a:solidFill>
                  <a:schemeClr val="tx1"/>
                </a:solidFill>
                <a:latin typeface="Candara" panose="020E0502030303020204" pitchFamily="34" charset="0"/>
              </a:defRPr>
            </a:lvl6pPr>
            <a:lvl7pPr marL="685800" algn="l" rtl="0" eaLnBrk="1" fontAlgn="base" hangingPunct="1">
              <a:lnSpc>
                <a:spcPct val="90000"/>
              </a:lnSpc>
              <a:spcBef>
                <a:spcPct val="0"/>
              </a:spcBef>
              <a:spcAft>
                <a:spcPct val="0"/>
              </a:spcAft>
              <a:defRPr sz="3300">
                <a:solidFill>
                  <a:schemeClr val="tx1"/>
                </a:solidFill>
                <a:latin typeface="Candara" panose="020E0502030303020204" pitchFamily="34" charset="0"/>
              </a:defRPr>
            </a:lvl7pPr>
            <a:lvl8pPr marL="1028700" algn="l" rtl="0" eaLnBrk="1" fontAlgn="base" hangingPunct="1">
              <a:lnSpc>
                <a:spcPct val="90000"/>
              </a:lnSpc>
              <a:spcBef>
                <a:spcPct val="0"/>
              </a:spcBef>
              <a:spcAft>
                <a:spcPct val="0"/>
              </a:spcAft>
              <a:defRPr sz="3300">
                <a:solidFill>
                  <a:schemeClr val="tx1"/>
                </a:solidFill>
                <a:latin typeface="Candara" panose="020E0502030303020204" pitchFamily="34" charset="0"/>
              </a:defRPr>
            </a:lvl8pPr>
            <a:lvl9pPr marL="1371600" algn="l" rtl="0" eaLnBrk="1" fontAlgn="base" hangingPunct="1">
              <a:lnSpc>
                <a:spcPct val="90000"/>
              </a:lnSpc>
              <a:spcBef>
                <a:spcPct val="0"/>
              </a:spcBef>
              <a:spcAft>
                <a:spcPct val="0"/>
              </a:spcAft>
              <a:defRPr sz="3300">
                <a:solidFill>
                  <a:schemeClr val="tx1"/>
                </a:solidFill>
                <a:latin typeface="Candara" panose="020E0502030303020204" pitchFamily="34" charset="0"/>
              </a:defRPr>
            </a:lvl9pPr>
          </a:lstStyle>
          <a:p>
            <a:pPr defTabSz="914400"/>
            <a:r>
              <a:rPr lang="en-IN" smtClean="0"/>
              <a:t>EBS 	- Snapshots</a:t>
            </a:r>
            <a:endParaRPr lang="en-IN" dirty="0"/>
          </a:p>
        </p:txBody>
      </p:sp>
    </p:spTree>
    <p:extLst>
      <p:ext uri="{BB962C8B-B14F-4D97-AF65-F5344CB8AC3E}">
        <p14:creationId xmlns:p14="http://schemas.microsoft.com/office/powerpoint/2010/main" val="249714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  Amazon  EBS  When  You  Need</a:t>
            </a:r>
            <a:endParaRPr lang="en-IN" dirty="0"/>
          </a:p>
        </p:txBody>
      </p:sp>
      <p:sp>
        <p:nvSpPr>
          <p:cNvPr id="3" name="Content Placeholder 2"/>
          <p:cNvSpPr>
            <a:spLocks noGrp="1"/>
          </p:cNvSpPr>
          <p:nvPr>
            <p:ph idx="1"/>
          </p:nvPr>
        </p:nvSpPr>
        <p:spPr/>
        <p:txBody>
          <a:bodyPr/>
          <a:lstStyle/>
          <a:p>
            <a:r>
              <a:rPr lang="en-IN" sz="1800" spc="10" dirty="0" smtClean="0">
                <a:solidFill>
                  <a:srgbClr val="333334"/>
                </a:solidFill>
                <a:cs typeface="Arial"/>
              </a:rPr>
              <a:t>Filesystem  for  an  instance  NTFS,  </a:t>
            </a:r>
            <a:r>
              <a:rPr lang="en-IN" sz="1800" spc="10" dirty="0" err="1" smtClean="0">
                <a:solidFill>
                  <a:srgbClr val="333334"/>
                </a:solidFill>
                <a:cs typeface="Arial"/>
              </a:rPr>
              <a:t>ExtFS</a:t>
            </a:r>
            <a:r>
              <a:rPr lang="en-IN" sz="1800" spc="10" dirty="0" smtClean="0">
                <a:solidFill>
                  <a:srgbClr val="333334"/>
                </a:solidFill>
                <a:cs typeface="Arial"/>
              </a:rPr>
              <a:t>, RAID,  LVM</a:t>
            </a:r>
          </a:p>
          <a:p>
            <a:r>
              <a:rPr lang="en-IN" sz="1800" spc="10" dirty="0" smtClean="0">
                <a:solidFill>
                  <a:srgbClr val="333334"/>
                </a:solidFill>
                <a:cs typeface="Arial"/>
              </a:rPr>
              <a:t>Long-term  persistent  storage</a:t>
            </a:r>
          </a:p>
          <a:p>
            <a:r>
              <a:rPr lang="en-IN" sz="1800" spc="10" dirty="0" smtClean="0">
                <a:solidFill>
                  <a:srgbClr val="333334"/>
                </a:solidFill>
                <a:cs typeface="Arial"/>
              </a:rPr>
              <a:t>Ability to change  data  frequently</a:t>
            </a:r>
          </a:p>
          <a:p>
            <a:r>
              <a:rPr lang="en-IN" sz="1800" spc="10" dirty="0" smtClean="0">
                <a:solidFill>
                  <a:srgbClr val="333334"/>
                </a:solidFill>
                <a:cs typeface="Arial"/>
              </a:rPr>
              <a:t>Access</a:t>
            </a:r>
            <a:r>
              <a:rPr lang="en-IN" sz="1800" dirty="0" smtClean="0">
                <a:cs typeface="Arial"/>
              </a:rPr>
              <a:t> to raw, unformatted block-level storage</a:t>
            </a:r>
          </a:p>
        </p:txBody>
      </p:sp>
    </p:spTree>
    <p:extLst>
      <p:ext uri="{BB962C8B-B14F-4D97-AF65-F5344CB8AC3E}">
        <p14:creationId xmlns:p14="http://schemas.microsoft.com/office/powerpoint/2010/main" val="409994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Amazon Machine Image</a:t>
            </a:r>
            <a:endParaRPr lang="en-IN" dirty="0"/>
          </a:p>
        </p:txBody>
      </p:sp>
      <p:sp>
        <p:nvSpPr>
          <p:cNvPr id="3" name="Text Placeholder 2"/>
          <p:cNvSpPr>
            <a:spLocks noGrp="1"/>
          </p:cNvSpPr>
          <p:nvPr>
            <p:ph type="body" idx="1"/>
          </p:nvPr>
        </p:nvSpPr>
        <p:spPr/>
        <p:txBody>
          <a:bodyPr/>
          <a:lstStyle/>
          <a:p>
            <a:r>
              <a:rPr lang="en-IN" dirty="0" smtClean="0"/>
              <a:t>Virtual </a:t>
            </a:r>
            <a:r>
              <a:rPr lang="en-IN" smtClean="0"/>
              <a:t>machine templates</a:t>
            </a:r>
            <a:endParaRPr lang="en-IN" dirty="0"/>
          </a:p>
        </p:txBody>
      </p:sp>
    </p:spTree>
    <p:extLst>
      <p:ext uri="{BB962C8B-B14F-4D97-AF65-F5344CB8AC3E}">
        <p14:creationId xmlns:p14="http://schemas.microsoft.com/office/powerpoint/2010/main" val="1954121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6" y="72761"/>
            <a:ext cx="4305905" cy="453571"/>
          </a:xfrm>
          <a:prstGeom prst="rect">
            <a:avLst/>
          </a:prstGeom>
          <a:solidFill>
            <a:srgbClr val="F29826"/>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defTabSz="338349"/>
            <a:r>
              <a:rPr lang="en-US" sz="2100" b="1" dirty="0" smtClean="0">
                <a:solidFill>
                  <a:prstClr val="white"/>
                </a:solidFill>
                <a:latin typeface="Helvetica Neue"/>
              </a:rPr>
              <a:t>Your Applications</a:t>
            </a:r>
            <a:endParaRPr lang="en-US" sz="2100" b="1" dirty="0">
              <a:solidFill>
                <a:prstClr val="white"/>
              </a:solidFill>
              <a:latin typeface="Helvetica Neue"/>
            </a:endParaRPr>
          </a:p>
        </p:txBody>
      </p:sp>
      <p:grpSp>
        <p:nvGrpSpPr>
          <p:cNvPr id="4" name="Group 3"/>
          <p:cNvGrpSpPr/>
          <p:nvPr/>
        </p:nvGrpSpPr>
        <p:grpSpPr>
          <a:xfrm>
            <a:off x="283781" y="719450"/>
            <a:ext cx="8560676" cy="4313687"/>
            <a:chOff x="283781" y="567556"/>
            <a:chExt cx="8560676" cy="4465582"/>
          </a:xfrm>
        </p:grpSpPr>
        <p:sp>
          <p:nvSpPr>
            <p:cNvPr id="10" name="Rectangle 5"/>
            <p:cNvSpPr/>
            <p:nvPr/>
          </p:nvSpPr>
          <p:spPr bwMode="auto">
            <a:xfrm>
              <a:off x="288159" y="928006"/>
              <a:ext cx="8540982" cy="1006392"/>
            </a:xfrm>
            <a:prstGeom prst="rect">
              <a:avLst/>
            </a:prstGeom>
            <a:solidFill>
              <a:srgbClr val="004B91">
                <a:alpha val="4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7" name="Rectangle 6"/>
            <p:cNvSpPr/>
            <p:nvPr/>
          </p:nvSpPr>
          <p:spPr bwMode="auto">
            <a:xfrm>
              <a:off x="288159" y="567556"/>
              <a:ext cx="8540982" cy="303790"/>
            </a:xfrm>
            <a:prstGeom prst="rect">
              <a:avLst/>
            </a:prstGeom>
            <a:solidFill>
              <a:srgbClr val="004B91">
                <a:alpha val="20000"/>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anchor="ctr"/>
            <a:lstStyle/>
            <a:p>
              <a:pPr algn="ctr" defTabSz="914400">
                <a:defRPr/>
              </a:pPr>
              <a:r>
                <a:rPr lang="en-US" sz="1600" b="1" spc="50" dirty="0" smtClean="0">
                  <a:ln w="13500">
                    <a:noFill/>
                    <a:prstDash val="solid"/>
                  </a:ln>
                  <a:solidFill>
                    <a:schemeClr val="tx1">
                      <a:lumMod val="75000"/>
                      <a:lumOff val="25000"/>
                    </a:schemeClr>
                  </a:solidFill>
                  <a:latin typeface="Arial" pitchFamily="34" charset="0"/>
                  <a:cs typeface="Arial" pitchFamily="34" charset="0"/>
                  <a:sym typeface="Times New Roman" pitchFamily="18" charset="0"/>
                </a:rPr>
                <a:t>Your Applications</a:t>
              </a:r>
              <a:endParaRPr lang="en-US" sz="1600" b="1" spc="50" dirty="0">
                <a:ln w="13500">
                  <a:noFill/>
                  <a:prstDash val="solid"/>
                </a:ln>
                <a:solidFill>
                  <a:schemeClr val="tx1">
                    <a:lumMod val="75000"/>
                    <a:lumOff val="25000"/>
                  </a:schemeClr>
                </a:solidFill>
                <a:latin typeface="Arial" pitchFamily="34" charset="0"/>
                <a:cs typeface="Arial" pitchFamily="34" charset="0"/>
                <a:sym typeface="Times New Roman" pitchFamily="18" charset="0"/>
              </a:endParaRPr>
            </a:p>
          </p:txBody>
        </p:sp>
        <p:grpSp>
          <p:nvGrpSpPr>
            <p:cNvPr id="9" name="Group 8"/>
            <p:cNvGrpSpPr/>
            <p:nvPr/>
          </p:nvGrpSpPr>
          <p:grpSpPr>
            <a:xfrm>
              <a:off x="288159" y="3078861"/>
              <a:ext cx="8540982" cy="1081286"/>
              <a:chOff x="371842" y="3987637"/>
              <a:chExt cx="8497837" cy="1446510"/>
            </a:xfrm>
          </p:grpSpPr>
          <p:sp>
            <p:nvSpPr>
              <p:cNvPr id="29" name="Rectangle 5"/>
              <p:cNvSpPr/>
              <p:nvPr/>
            </p:nvSpPr>
            <p:spPr bwMode="auto">
              <a:xfrm>
                <a:off x="371842" y="3996216"/>
                <a:ext cx="8497837" cy="1437931"/>
              </a:xfrm>
              <a:prstGeom prst="rect">
                <a:avLst/>
              </a:prstGeom>
              <a:solidFill>
                <a:srgbClr val="004B91">
                  <a:alpha val="8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30" name="TextBox 29"/>
              <p:cNvSpPr txBox="1"/>
              <p:nvPr/>
            </p:nvSpPr>
            <p:spPr>
              <a:xfrm>
                <a:off x="371842" y="3987637"/>
                <a:ext cx="1674332"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Foundation Services</a:t>
                </a:r>
              </a:p>
            </p:txBody>
          </p:sp>
          <p:sp>
            <p:nvSpPr>
              <p:cNvPr id="31" name="Rectangle 7"/>
              <p:cNvSpPr/>
              <p:nvPr/>
            </p:nvSpPr>
            <p:spPr bwMode="auto">
              <a:xfrm>
                <a:off x="503605" y="4341223"/>
                <a:ext cx="189996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Compute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EC2</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Auto Scale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2" name="Rectangle 7"/>
              <p:cNvSpPr/>
              <p:nvPr/>
            </p:nvSpPr>
            <p:spPr bwMode="auto">
              <a:xfrm>
                <a:off x="2547257" y="4341223"/>
                <a:ext cx="1980253"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Storage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S3</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EBS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StorageGateway</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3" name="Rectangle 7"/>
              <p:cNvSpPr/>
              <p:nvPr/>
            </p:nvSpPr>
            <p:spPr bwMode="auto">
              <a:xfrm>
                <a:off x="4661065" y="4341223"/>
                <a:ext cx="193512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Database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RDS</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SimpleDB</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ElastiCache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DynamoDB</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34" name="Rectangle 7"/>
              <p:cNvSpPr/>
              <p:nvPr/>
            </p:nvSpPr>
            <p:spPr bwMode="auto">
              <a:xfrm>
                <a:off x="6727399" y="4341223"/>
                <a:ext cx="1960176"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400" b="1" dirty="0" smtClean="0">
                    <a:solidFill>
                      <a:schemeClr val="tx1">
                        <a:lumMod val="75000"/>
                        <a:lumOff val="25000"/>
                      </a:schemeClr>
                    </a:solidFill>
                    <a:latin typeface="Arial" pitchFamily="34" charset="0"/>
                    <a:cs typeface="Arial" pitchFamily="34" charset="0"/>
                    <a:sym typeface="Times New Roman" pitchFamily="18" charset="0"/>
                  </a:rPr>
                  <a:t>Networking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VPC</a:t>
                </a:r>
                <a:br>
                  <a:rPr lang="en-US" altLang="ja-JP" sz="900" dirty="0">
                    <a:solidFill>
                      <a:schemeClr val="tx1">
                        <a:lumMod val="75000"/>
                        <a:lumOff val="25000"/>
                      </a:schemeClr>
                    </a:solidFill>
                    <a:latin typeface="Arial" pitchFamily="34" charset="0"/>
                    <a:cs typeface="Arial" pitchFamily="34" charset="0"/>
                    <a:sym typeface="Times New Roman" pitchFamily="18" charset="0"/>
                  </a:rPr>
                </a:b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Load Balancing</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Route 53</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Direct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Connect</a:t>
                </a:r>
                <a:endParaRPr lang="en-US" altLang="ja-JP" sz="9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1" name="TextBox 10"/>
            <p:cNvSpPr txBox="1"/>
            <p:nvPr/>
          </p:nvSpPr>
          <p:spPr>
            <a:xfrm>
              <a:off x="283781" y="928218"/>
              <a:ext cx="2502608" cy="307777"/>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Management &amp; Administration</a:t>
              </a:r>
              <a:endParaRPr lang="en-US" sz="1400" dirty="0">
                <a:solidFill>
                  <a:schemeClr val="bg1"/>
                </a:solidFill>
              </a:endParaRPr>
            </a:p>
          </p:txBody>
        </p:sp>
        <p:grpSp>
          <p:nvGrpSpPr>
            <p:cNvPr id="12" name="Group 11"/>
            <p:cNvGrpSpPr/>
            <p:nvPr/>
          </p:nvGrpSpPr>
          <p:grpSpPr>
            <a:xfrm>
              <a:off x="288159" y="1995621"/>
              <a:ext cx="8540982" cy="1031828"/>
              <a:chOff x="371842" y="2633513"/>
              <a:chExt cx="8497837" cy="1380347"/>
            </a:xfrm>
          </p:grpSpPr>
          <p:sp>
            <p:nvSpPr>
              <p:cNvPr id="22" name="Rectangle 5"/>
              <p:cNvSpPr/>
              <p:nvPr/>
            </p:nvSpPr>
            <p:spPr bwMode="auto">
              <a:xfrm>
                <a:off x="371843" y="2633513"/>
                <a:ext cx="8497836" cy="1380347"/>
              </a:xfrm>
              <a:prstGeom prst="rect">
                <a:avLst/>
              </a:prstGeom>
              <a:solidFill>
                <a:srgbClr val="004B91">
                  <a:alpha val="6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3" name="TextBox 22"/>
              <p:cNvSpPr txBox="1"/>
              <p:nvPr/>
            </p:nvSpPr>
            <p:spPr>
              <a:xfrm>
                <a:off x="371842" y="2633799"/>
                <a:ext cx="2361736" cy="471458"/>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smtClean="0">
                    <a:solidFill>
                      <a:schemeClr val="bg1"/>
                    </a:solidFill>
                  </a:rPr>
                  <a:t>Application Platform Services</a:t>
                </a:r>
                <a:endParaRPr lang="en-US" sz="1400" dirty="0">
                  <a:solidFill>
                    <a:schemeClr val="bg1"/>
                  </a:solidFill>
                </a:endParaRPr>
              </a:p>
            </p:txBody>
          </p:sp>
          <p:sp>
            <p:nvSpPr>
              <p:cNvPr id="24" name="Rectangle 7"/>
              <p:cNvSpPr/>
              <p:nvPr/>
            </p:nvSpPr>
            <p:spPr bwMode="auto">
              <a:xfrm>
                <a:off x="499249" y="2989706"/>
                <a:ext cx="189996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Content Distribution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CloudFront</a:t>
                </a:r>
              </a:p>
            </p:txBody>
          </p:sp>
          <p:sp>
            <p:nvSpPr>
              <p:cNvPr id="25" name="Rectangle 7"/>
              <p:cNvSpPr/>
              <p:nvPr/>
            </p:nvSpPr>
            <p:spPr bwMode="auto">
              <a:xfrm>
                <a:off x="2542901" y="2989706"/>
                <a:ext cx="1980253"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Application Svcs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Simple Workflow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Service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CloudSearch</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Amazon SNS, SQS, SES</a:t>
                </a:r>
              </a:p>
            </p:txBody>
          </p:sp>
          <p:sp>
            <p:nvSpPr>
              <p:cNvPr id="26" name="Rectangle 7"/>
              <p:cNvSpPr/>
              <p:nvPr/>
            </p:nvSpPr>
            <p:spPr bwMode="auto">
              <a:xfrm>
                <a:off x="4656709" y="2989706"/>
                <a:ext cx="193512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Parallel Processing</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Elastic MapReduc</a:t>
                </a:r>
                <a:r>
                  <a:rPr lang="en-US" altLang="ja-JP" sz="900" dirty="0" smtClean="0">
                    <a:solidFill>
                      <a:schemeClr val="tx1"/>
                    </a:solidFill>
                    <a:latin typeface="Arial" pitchFamily="34" charset="0"/>
                    <a:cs typeface="Arial" pitchFamily="34" charset="0"/>
                    <a:sym typeface="Times New Roman" pitchFamily="18" charset="0"/>
                  </a:rPr>
                  <a:t>e</a:t>
                </a:r>
                <a:endParaRPr lang="en-US" altLang="ja-JP" sz="900" dirty="0">
                  <a:solidFill>
                    <a:schemeClr val="tx1"/>
                  </a:solidFill>
                  <a:latin typeface="Arial" pitchFamily="34" charset="0"/>
                  <a:cs typeface="Arial" pitchFamily="34" charset="0"/>
                  <a:sym typeface="Times New Roman" pitchFamily="18" charset="0"/>
                </a:endParaRPr>
              </a:p>
            </p:txBody>
          </p:sp>
          <p:sp>
            <p:nvSpPr>
              <p:cNvPr id="28" name="Rectangle 7"/>
              <p:cNvSpPr/>
              <p:nvPr/>
            </p:nvSpPr>
            <p:spPr bwMode="auto">
              <a:xfrm>
                <a:off x="6723043" y="2989706"/>
                <a:ext cx="1960138"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Libraries &amp; SDKs</a:t>
                </a:r>
              </a:p>
              <a:p>
                <a:pPr algn="ctr">
                  <a:defRPr/>
                </a:pPr>
                <a:r>
                  <a:rPr lang="en-US" sz="900" dirty="0">
                    <a:solidFill>
                      <a:schemeClr val="tx1">
                        <a:lumMod val="75000"/>
                        <a:lumOff val="25000"/>
                      </a:schemeClr>
                    </a:solidFill>
                    <a:latin typeface="Arial" pitchFamily="34" charset="0"/>
                    <a:cs typeface="Arial" pitchFamily="34" charset="0"/>
                    <a:sym typeface="Times New Roman" pitchFamily="18" charset="0"/>
                  </a:rPr>
                  <a:t>Java, </a:t>
                </a:r>
                <a:r>
                  <a:rPr lang="en-US" sz="900" dirty="0" smtClean="0">
                    <a:solidFill>
                      <a:schemeClr val="tx1">
                        <a:lumMod val="75000"/>
                        <a:lumOff val="25000"/>
                      </a:schemeClr>
                    </a:solidFill>
                    <a:latin typeface="Arial" pitchFamily="34" charset="0"/>
                    <a:cs typeface="Arial" pitchFamily="34" charset="0"/>
                    <a:sym typeface="Times New Roman" pitchFamily="18" charset="0"/>
                  </a:rPr>
                  <a:t>PHP, Python, </a:t>
                </a:r>
              </a:p>
              <a:p>
                <a:pPr algn="ctr">
                  <a:defRPr/>
                </a:pPr>
                <a:r>
                  <a:rPr lang="en-US" sz="900" dirty="0" smtClean="0">
                    <a:solidFill>
                      <a:schemeClr val="tx1">
                        <a:lumMod val="75000"/>
                        <a:lumOff val="25000"/>
                      </a:schemeClr>
                    </a:solidFill>
                    <a:latin typeface="Arial" pitchFamily="34" charset="0"/>
                    <a:cs typeface="Arial" pitchFamily="34" charset="0"/>
                    <a:sym typeface="Times New Roman" pitchFamily="18" charset="0"/>
                  </a:rPr>
                  <a:t>Ruby, .NET</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3" name="Rectangle 7"/>
            <p:cNvSpPr/>
            <p:nvPr/>
          </p:nvSpPr>
          <p:spPr bwMode="auto">
            <a:xfrm>
              <a:off x="411835" y="1195891"/>
              <a:ext cx="1909606"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Identity &amp; Access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IAM</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Identity Federation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Consolidated</a:t>
              </a:r>
              <a:r>
                <a:rPr lang="ja-JP" altLang="en-US" sz="900" dirty="0">
                  <a:solidFill>
                    <a:schemeClr val="tx1">
                      <a:lumMod val="75000"/>
                      <a:lumOff val="25000"/>
                    </a:schemeClr>
                  </a:solidFill>
                  <a:latin typeface="Arial" pitchFamily="34" charset="0"/>
                  <a:cs typeface="Arial" pitchFamily="34" charset="0"/>
                  <a:sym typeface="Times New Roman" pitchFamily="18" charset="0"/>
                </a:rPr>
                <a:t>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Billing</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4" name="Rectangle 7"/>
            <p:cNvSpPr/>
            <p:nvPr/>
          </p:nvSpPr>
          <p:spPr bwMode="auto">
            <a:xfrm>
              <a:off x="2465863" y="1195891"/>
              <a:ext cx="1990307"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Web </a:t>
              </a: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Interface</a:t>
              </a:r>
            </a:p>
            <a:p>
              <a:pPr algn="ctr">
                <a:defRPr/>
              </a:pP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Management Console</a:t>
              </a:r>
              <a:endParaRPr lang="en-US" altLang="ja-JP"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5" name="Rectangle 7"/>
            <p:cNvSpPr/>
            <p:nvPr/>
          </p:nvSpPr>
          <p:spPr bwMode="auto">
            <a:xfrm>
              <a:off x="4590403" y="1195891"/>
              <a:ext cx="1944945"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smtClean="0">
                  <a:solidFill>
                    <a:schemeClr val="tx1">
                      <a:lumMod val="75000"/>
                      <a:lumOff val="25000"/>
                    </a:schemeClr>
                  </a:solidFill>
                  <a:latin typeface="Arial" pitchFamily="34" charset="0"/>
                  <a:cs typeface="Arial" pitchFamily="34" charset="0"/>
                  <a:sym typeface="Times New Roman" pitchFamily="18" charset="0"/>
                </a:rPr>
                <a:t>Monitoring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CloudWatch </a:t>
              </a:r>
            </a:p>
          </p:txBody>
        </p:sp>
        <p:sp>
          <p:nvSpPr>
            <p:cNvPr id="16" name="Rectangle 7"/>
            <p:cNvSpPr/>
            <p:nvPr/>
          </p:nvSpPr>
          <p:spPr bwMode="auto">
            <a:xfrm>
              <a:off x="6667228" y="1195891"/>
              <a:ext cx="1978884"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100" b="1" dirty="0">
                  <a:solidFill>
                    <a:schemeClr val="tx1">
                      <a:lumMod val="75000"/>
                      <a:lumOff val="25000"/>
                    </a:schemeClr>
                  </a:solidFill>
                  <a:latin typeface="Arial" pitchFamily="34" charset="0"/>
                  <a:cs typeface="Arial" pitchFamily="34" charset="0"/>
                  <a:sym typeface="Times New Roman" pitchFamily="18" charset="0"/>
                </a:rPr>
                <a:t>Deployment &amp; </a:t>
              </a:r>
              <a:r>
                <a:rPr lang="en-US" altLang="ja-JP" sz="1100" b="1" dirty="0" smtClean="0">
                  <a:solidFill>
                    <a:schemeClr val="tx1">
                      <a:lumMod val="75000"/>
                      <a:lumOff val="25000"/>
                    </a:schemeClr>
                  </a:solidFill>
                  <a:latin typeface="Arial" pitchFamily="34" charset="0"/>
                  <a:cs typeface="Arial" pitchFamily="34" charset="0"/>
                  <a:sym typeface="Times New Roman" pitchFamily="18" charset="0"/>
                </a:rPr>
                <a:t>Automation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Elastic Beanstalk</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a:t>
              </a:r>
              <a:r>
                <a:rPr lang="en-US" altLang="ja-JP" sz="900" dirty="0" smtClean="0">
                  <a:solidFill>
                    <a:schemeClr val="tx1">
                      <a:lumMod val="75000"/>
                      <a:lumOff val="25000"/>
                    </a:schemeClr>
                  </a:solidFill>
                  <a:latin typeface="Arial" pitchFamily="34" charset="0"/>
                  <a:cs typeface="Arial" pitchFamily="34" charset="0"/>
                  <a:sym typeface="Times New Roman" pitchFamily="18" charset="0"/>
                </a:rPr>
                <a:t>CloudFormation</a:t>
              </a:r>
            </a:p>
          </p:txBody>
        </p:sp>
        <p:sp>
          <p:nvSpPr>
            <p:cNvPr id="17" name="Rectangle 5"/>
            <p:cNvSpPr/>
            <p:nvPr/>
          </p:nvSpPr>
          <p:spPr bwMode="auto">
            <a:xfrm>
              <a:off x="292536" y="4225840"/>
              <a:ext cx="8551921" cy="807298"/>
            </a:xfrm>
            <a:prstGeom prst="rect">
              <a:avLst/>
            </a:prstGeom>
            <a:solidFill>
              <a:srgbClr val="004B91"/>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sz="1600" b="1" dirty="0">
                <a:solidFill>
                  <a:schemeClr val="tx1"/>
                </a:solidFill>
                <a:latin typeface="Arial" pitchFamily="34" charset="0"/>
                <a:cs typeface="Arial" pitchFamily="34" charset="0"/>
                <a:sym typeface="Times New Roman" pitchFamily="18" charset="0"/>
              </a:endParaRPr>
            </a:p>
          </p:txBody>
        </p:sp>
        <p:sp>
          <p:nvSpPr>
            <p:cNvPr id="18" name="TextBox 17"/>
            <p:cNvSpPr txBox="1"/>
            <p:nvPr/>
          </p:nvSpPr>
          <p:spPr>
            <a:xfrm>
              <a:off x="319227" y="4442374"/>
              <a:ext cx="3073197" cy="276081"/>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dirty="0" smtClean="0">
                  <a:solidFill>
                    <a:schemeClr val="bg1"/>
                  </a:solidFill>
                </a:rPr>
                <a:t>AWS Global Infrastructure</a:t>
              </a:r>
              <a:endParaRPr lang="en-US" dirty="0">
                <a:solidFill>
                  <a:schemeClr val="bg1"/>
                </a:solidFill>
              </a:endParaRPr>
            </a:p>
          </p:txBody>
        </p:sp>
        <p:sp>
          <p:nvSpPr>
            <p:cNvPr id="19" name="Rectangle 7"/>
            <p:cNvSpPr/>
            <p:nvPr/>
          </p:nvSpPr>
          <p:spPr bwMode="auto">
            <a:xfrm>
              <a:off x="3630262" y="4648574"/>
              <a:ext cx="2564291" cy="333965"/>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Regions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0" name="Rectangle 7"/>
            <p:cNvSpPr/>
            <p:nvPr/>
          </p:nvSpPr>
          <p:spPr bwMode="auto">
            <a:xfrm>
              <a:off x="3630262" y="4296856"/>
              <a:ext cx="2564291" cy="33263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Availability Zones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sp>
          <p:nvSpPr>
            <p:cNvPr id="21" name="Rectangle 7"/>
            <p:cNvSpPr/>
            <p:nvPr/>
          </p:nvSpPr>
          <p:spPr bwMode="auto">
            <a:xfrm>
              <a:off x="6326567" y="4296856"/>
              <a:ext cx="2313370" cy="68568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smtClean="0">
                  <a:solidFill>
                    <a:schemeClr val="tx1">
                      <a:lumMod val="75000"/>
                      <a:lumOff val="25000"/>
                    </a:schemeClr>
                  </a:solidFill>
                  <a:latin typeface="Arial" pitchFamily="34" charset="0"/>
                  <a:cs typeface="Arial" pitchFamily="34" charset="0"/>
                  <a:sym typeface="Times New Roman" pitchFamily="18" charset="0"/>
                </a:rPr>
                <a:t>Edge Locations</a:t>
              </a:r>
              <a:endParaRPr lang="en-US" altLang="ja-JP" sz="1600" b="1" dirty="0">
                <a:solidFill>
                  <a:schemeClr val="tx1">
                    <a:lumMod val="75000"/>
                    <a:lumOff val="25000"/>
                  </a:schemeClr>
                </a:solidFill>
                <a:latin typeface="Arial" pitchFamily="34" charset="0"/>
                <a:cs typeface="Arial" pitchFamily="34" charset="0"/>
                <a:sym typeface="Times New Roman" pitchFamily="18" charset="0"/>
              </a:endParaRPr>
            </a:p>
          </p:txBody>
        </p:sp>
      </p:grpSp>
    </p:spTree>
    <p:extLst>
      <p:ext uri="{BB962C8B-B14F-4D97-AF65-F5344CB8AC3E}">
        <p14:creationId xmlns:p14="http://schemas.microsoft.com/office/powerpoint/2010/main" val="2703097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6" y="2007337"/>
            <a:ext cx="925512" cy="939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5" name="TextBox 34"/>
          <p:cNvSpPr txBox="1">
            <a:spLocks noChangeArrowheads="1"/>
          </p:cNvSpPr>
          <p:nvPr/>
        </p:nvSpPr>
        <p:spPr bwMode="auto">
          <a:xfrm>
            <a:off x="1974267" y="1958601"/>
            <a:ext cx="6492638" cy="1085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Building blocks of </a:t>
            </a:r>
            <a:r>
              <a:rPr lang="en-US" sz="1200" dirty="0" smtClean="0">
                <a:solidFill>
                  <a:schemeClr val="tx1">
                    <a:lumMod val="75000"/>
                    <a:lumOff val="25000"/>
                  </a:schemeClr>
                </a:solidFill>
                <a:latin typeface="Helvetica Neue"/>
              </a:rPr>
              <a:t>EC2 instances</a:t>
            </a:r>
            <a:endParaRPr lang="en-US" sz="12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An AMI is like a template of a computer's root volume.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Can be public or private </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Create hardened or </a:t>
            </a:r>
            <a:r>
              <a:rPr lang="en-US" sz="1200" dirty="0" smtClean="0">
                <a:solidFill>
                  <a:schemeClr val="tx1">
                    <a:lumMod val="75000"/>
                    <a:lumOff val="25000"/>
                  </a:schemeClr>
                </a:solidFill>
                <a:latin typeface="Helvetica Neue"/>
              </a:rPr>
              <a:t>gold </a:t>
            </a:r>
            <a:r>
              <a:rPr lang="en-US" sz="1200" dirty="0">
                <a:solidFill>
                  <a:schemeClr val="tx1">
                    <a:lumMod val="75000"/>
                    <a:lumOff val="25000"/>
                  </a:schemeClr>
                </a:solidFill>
                <a:latin typeface="Helvetica Neue"/>
              </a:rPr>
              <a:t>“Images” of your EC2 infrastructure </a:t>
            </a:r>
          </a:p>
        </p:txBody>
      </p:sp>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508" y="4174454"/>
            <a:ext cx="1202984" cy="8185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IN" dirty="0" smtClean="0"/>
              <a:t>Amazon Machine Image ( AMI )</a:t>
            </a:r>
            <a:endParaRPr lang="en-IN" dirty="0"/>
          </a:p>
        </p:txBody>
      </p:sp>
    </p:spTree>
    <p:extLst>
      <p:ext uri="{BB962C8B-B14F-4D97-AF65-F5344CB8AC3E}">
        <p14:creationId xmlns:p14="http://schemas.microsoft.com/office/powerpoint/2010/main" val="21722100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Amazon ELB</a:t>
            </a:r>
            <a:endParaRPr lang="en-IN" dirty="0"/>
          </a:p>
        </p:txBody>
      </p:sp>
      <p:sp>
        <p:nvSpPr>
          <p:cNvPr id="3" name="Text Placeholder 2"/>
          <p:cNvSpPr>
            <a:spLocks noGrp="1"/>
          </p:cNvSpPr>
          <p:nvPr>
            <p:ph type="body" idx="1"/>
          </p:nvPr>
        </p:nvSpPr>
        <p:spPr/>
        <p:txBody>
          <a:bodyPr/>
          <a:lstStyle/>
          <a:p>
            <a:r>
              <a:rPr lang="en-IN" dirty="0" smtClean="0">
                <a:solidFill>
                  <a:srgbClr val="002060"/>
                </a:solidFill>
              </a:rPr>
              <a:t>Elastic Load Balancer</a:t>
            </a:r>
            <a:endParaRPr lang="en-IN" dirty="0">
              <a:solidFill>
                <a:srgbClr val="002060"/>
              </a:solidFill>
            </a:endParaRPr>
          </a:p>
        </p:txBody>
      </p:sp>
    </p:spTree>
    <p:extLst>
      <p:ext uri="{BB962C8B-B14F-4D97-AF65-F5344CB8AC3E}">
        <p14:creationId xmlns:p14="http://schemas.microsoft.com/office/powerpoint/2010/main" val="388474919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39"/>
          <p:cNvSpPr>
            <a:spLocks noEditPoints="1"/>
          </p:cNvSpPr>
          <p:nvPr/>
        </p:nvSpPr>
        <p:spPr bwMode="auto">
          <a:xfrm>
            <a:off x="698997" y="1546966"/>
            <a:ext cx="947458" cy="970137"/>
          </a:xfrm>
          <a:custGeom>
            <a:avLst/>
            <a:gdLst/>
            <a:ahLst/>
            <a:cxnLst>
              <a:cxn ang="0">
                <a:pos x="39" y="0"/>
              </a:cxn>
              <a:cxn ang="0">
                <a:pos x="0" y="38"/>
              </a:cxn>
              <a:cxn ang="0">
                <a:pos x="39" y="76"/>
              </a:cxn>
              <a:cxn ang="0">
                <a:pos x="77" y="38"/>
              </a:cxn>
              <a:cxn ang="0">
                <a:pos x="39" y="0"/>
              </a:cxn>
              <a:cxn ang="0">
                <a:pos x="63" y="26"/>
              </a:cxn>
              <a:cxn ang="0">
                <a:pos x="51" y="26"/>
              </a:cxn>
              <a:cxn ang="0">
                <a:pos x="51" y="24"/>
              </a:cxn>
              <a:cxn ang="0">
                <a:pos x="47" y="28"/>
              </a:cxn>
              <a:cxn ang="0">
                <a:pos x="45" y="26"/>
              </a:cxn>
              <a:cxn ang="0">
                <a:pos x="28" y="37"/>
              </a:cxn>
              <a:cxn ang="0">
                <a:pos x="43" y="37"/>
              </a:cxn>
              <a:cxn ang="0">
                <a:pos x="43" y="34"/>
              </a:cxn>
              <a:cxn ang="0">
                <a:pos x="51" y="37"/>
              </a:cxn>
              <a:cxn ang="0">
                <a:pos x="51" y="33"/>
              </a:cxn>
              <a:cxn ang="0">
                <a:pos x="63" y="33"/>
              </a:cxn>
              <a:cxn ang="0">
                <a:pos x="63" y="45"/>
              </a:cxn>
              <a:cxn ang="0">
                <a:pos x="51" y="45"/>
              </a:cxn>
              <a:cxn ang="0">
                <a:pos x="51" y="40"/>
              </a:cxn>
              <a:cxn ang="0">
                <a:pos x="43" y="43"/>
              </a:cxn>
              <a:cxn ang="0">
                <a:pos x="43" y="41"/>
              </a:cxn>
              <a:cxn ang="0">
                <a:pos x="28" y="41"/>
              </a:cxn>
              <a:cxn ang="0">
                <a:pos x="45" y="51"/>
              </a:cxn>
              <a:cxn ang="0">
                <a:pos x="47" y="49"/>
              </a:cxn>
              <a:cxn ang="0">
                <a:pos x="51" y="54"/>
              </a:cxn>
              <a:cxn ang="0">
                <a:pos x="51" y="51"/>
              </a:cxn>
              <a:cxn ang="0">
                <a:pos x="63" y="51"/>
              </a:cxn>
              <a:cxn ang="0">
                <a:pos x="63" y="63"/>
              </a:cxn>
              <a:cxn ang="0">
                <a:pos x="51" y="63"/>
              </a:cxn>
              <a:cxn ang="0">
                <a:pos x="51" y="59"/>
              </a:cxn>
              <a:cxn ang="0">
                <a:pos x="42" y="57"/>
              </a:cxn>
              <a:cxn ang="0">
                <a:pos x="44" y="54"/>
              </a:cxn>
              <a:cxn ang="0">
                <a:pos x="23" y="41"/>
              </a:cxn>
              <a:cxn ang="0">
                <a:pos x="23" y="49"/>
              </a:cxn>
              <a:cxn ang="0">
                <a:pos x="9" y="49"/>
              </a:cxn>
              <a:cxn ang="0">
                <a:pos x="9" y="29"/>
              </a:cxn>
              <a:cxn ang="0">
                <a:pos x="23" y="29"/>
              </a:cxn>
              <a:cxn ang="0">
                <a:pos x="23" y="37"/>
              </a:cxn>
              <a:cxn ang="0">
                <a:pos x="44" y="23"/>
              </a:cxn>
              <a:cxn ang="0">
                <a:pos x="42" y="21"/>
              </a:cxn>
              <a:cxn ang="0">
                <a:pos x="51" y="19"/>
              </a:cxn>
              <a:cxn ang="0">
                <a:pos x="51" y="14"/>
              </a:cxn>
              <a:cxn ang="0">
                <a:pos x="63" y="14"/>
              </a:cxn>
              <a:cxn ang="0">
                <a:pos x="63" y="26"/>
              </a:cxn>
            </a:cxnLst>
            <a:rect l="0" t="0" r="r" b="b"/>
            <a:pathLst>
              <a:path w="77" h="76">
                <a:moveTo>
                  <a:pt x="39" y="0"/>
                </a:moveTo>
                <a:cubicBezTo>
                  <a:pt x="18" y="0"/>
                  <a:pt x="0" y="17"/>
                  <a:pt x="0" y="38"/>
                </a:cubicBezTo>
                <a:cubicBezTo>
                  <a:pt x="0" y="59"/>
                  <a:pt x="18" y="76"/>
                  <a:pt x="39" y="76"/>
                </a:cubicBezTo>
                <a:cubicBezTo>
                  <a:pt x="60" y="76"/>
                  <a:pt x="77" y="59"/>
                  <a:pt x="77" y="38"/>
                </a:cubicBezTo>
                <a:cubicBezTo>
                  <a:pt x="77" y="17"/>
                  <a:pt x="60" y="0"/>
                  <a:pt x="39" y="0"/>
                </a:cubicBezTo>
                <a:close/>
                <a:moveTo>
                  <a:pt x="63" y="26"/>
                </a:moveTo>
                <a:cubicBezTo>
                  <a:pt x="51" y="26"/>
                  <a:pt x="51" y="26"/>
                  <a:pt x="51" y="26"/>
                </a:cubicBezTo>
                <a:cubicBezTo>
                  <a:pt x="51" y="24"/>
                  <a:pt x="51" y="24"/>
                  <a:pt x="51" y="24"/>
                </a:cubicBezTo>
                <a:cubicBezTo>
                  <a:pt x="47" y="28"/>
                  <a:pt x="47" y="28"/>
                  <a:pt x="47" y="28"/>
                </a:cubicBezTo>
                <a:cubicBezTo>
                  <a:pt x="45" y="26"/>
                  <a:pt x="45" y="26"/>
                  <a:pt x="45" y="26"/>
                </a:cubicBezTo>
                <a:cubicBezTo>
                  <a:pt x="28" y="37"/>
                  <a:pt x="28" y="37"/>
                  <a:pt x="28" y="37"/>
                </a:cubicBezTo>
                <a:cubicBezTo>
                  <a:pt x="43" y="37"/>
                  <a:pt x="43" y="37"/>
                  <a:pt x="43" y="37"/>
                </a:cubicBezTo>
                <a:cubicBezTo>
                  <a:pt x="43" y="34"/>
                  <a:pt x="43" y="34"/>
                  <a:pt x="43" y="34"/>
                </a:cubicBezTo>
                <a:cubicBezTo>
                  <a:pt x="51" y="37"/>
                  <a:pt x="51" y="37"/>
                  <a:pt x="51" y="37"/>
                </a:cubicBezTo>
                <a:cubicBezTo>
                  <a:pt x="51" y="33"/>
                  <a:pt x="51" y="33"/>
                  <a:pt x="51" y="33"/>
                </a:cubicBezTo>
                <a:cubicBezTo>
                  <a:pt x="63" y="33"/>
                  <a:pt x="63" y="33"/>
                  <a:pt x="63" y="33"/>
                </a:cubicBezTo>
                <a:cubicBezTo>
                  <a:pt x="63" y="45"/>
                  <a:pt x="63" y="45"/>
                  <a:pt x="63" y="45"/>
                </a:cubicBezTo>
                <a:cubicBezTo>
                  <a:pt x="51" y="45"/>
                  <a:pt x="51" y="45"/>
                  <a:pt x="51" y="45"/>
                </a:cubicBezTo>
                <a:cubicBezTo>
                  <a:pt x="51" y="40"/>
                  <a:pt x="51" y="40"/>
                  <a:pt x="51" y="40"/>
                </a:cubicBezTo>
                <a:cubicBezTo>
                  <a:pt x="43" y="43"/>
                  <a:pt x="43" y="43"/>
                  <a:pt x="43" y="43"/>
                </a:cubicBezTo>
                <a:cubicBezTo>
                  <a:pt x="43" y="41"/>
                  <a:pt x="43" y="41"/>
                  <a:pt x="43" y="41"/>
                </a:cubicBezTo>
                <a:cubicBezTo>
                  <a:pt x="28" y="41"/>
                  <a:pt x="28" y="41"/>
                  <a:pt x="28" y="41"/>
                </a:cubicBezTo>
                <a:cubicBezTo>
                  <a:pt x="45" y="51"/>
                  <a:pt x="45" y="51"/>
                  <a:pt x="45" y="51"/>
                </a:cubicBezTo>
                <a:cubicBezTo>
                  <a:pt x="47" y="49"/>
                  <a:pt x="47" y="49"/>
                  <a:pt x="47" y="49"/>
                </a:cubicBezTo>
                <a:cubicBezTo>
                  <a:pt x="51" y="54"/>
                  <a:pt x="51" y="54"/>
                  <a:pt x="51" y="54"/>
                </a:cubicBezTo>
                <a:cubicBezTo>
                  <a:pt x="51" y="51"/>
                  <a:pt x="51" y="51"/>
                  <a:pt x="51" y="51"/>
                </a:cubicBezTo>
                <a:cubicBezTo>
                  <a:pt x="63" y="51"/>
                  <a:pt x="63" y="51"/>
                  <a:pt x="63" y="51"/>
                </a:cubicBezTo>
                <a:cubicBezTo>
                  <a:pt x="63" y="63"/>
                  <a:pt x="63" y="63"/>
                  <a:pt x="63" y="63"/>
                </a:cubicBezTo>
                <a:cubicBezTo>
                  <a:pt x="51" y="63"/>
                  <a:pt x="51" y="63"/>
                  <a:pt x="51" y="63"/>
                </a:cubicBezTo>
                <a:cubicBezTo>
                  <a:pt x="51" y="59"/>
                  <a:pt x="51" y="59"/>
                  <a:pt x="51" y="59"/>
                </a:cubicBezTo>
                <a:cubicBezTo>
                  <a:pt x="42" y="57"/>
                  <a:pt x="42" y="57"/>
                  <a:pt x="42" y="57"/>
                </a:cubicBezTo>
                <a:cubicBezTo>
                  <a:pt x="44" y="54"/>
                  <a:pt x="44" y="54"/>
                  <a:pt x="44" y="54"/>
                </a:cubicBezTo>
                <a:cubicBezTo>
                  <a:pt x="23" y="41"/>
                  <a:pt x="23" y="41"/>
                  <a:pt x="23" y="41"/>
                </a:cubicBezTo>
                <a:cubicBezTo>
                  <a:pt x="23" y="49"/>
                  <a:pt x="23" y="49"/>
                  <a:pt x="23" y="49"/>
                </a:cubicBezTo>
                <a:cubicBezTo>
                  <a:pt x="9" y="49"/>
                  <a:pt x="9" y="49"/>
                  <a:pt x="9" y="49"/>
                </a:cubicBezTo>
                <a:cubicBezTo>
                  <a:pt x="9" y="29"/>
                  <a:pt x="9" y="29"/>
                  <a:pt x="9" y="29"/>
                </a:cubicBezTo>
                <a:cubicBezTo>
                  <a:pt x="23" y="29"/>
                  <a:pt x="23" y="29"/>
                  <a:pt x="23" y="29"/>
                </a:cubicBezTo>
                <a:cubicBezTo>
                  <a:pt x="23" y="37"/>
                  <a:pt x="23" y="37"/>
                  <a:pt x="23" y="37"/>
                </a:cubicBezTo>
                <a:cubicBezTo>
                  <a:pt x="44" y="23"/>
                  <a:pt x="44" y="23"/>
                  <a:pt x="44" y="23"/>
                </a:cubicBezTo>
                <a:cubicBezTo>
                  <a:pt x="42" y="21"/>
                  <a:pt x="42" y="21"/>
                  <a:pt x="42" y="21"/>
                </a:cubicBezTo>
                <a:cubicBezTo>
                  <a:pt x="51" y="19"/>
                  <a:pt x="51" y="19"/>
                  <a:pt x="51" y="19"/>
                </a:cubicBezTo>
                <a:cubicBezTo>
                  <a:pt x="51" y="14"/>
                  <a:pt x="51" y="14"/>
                  <a:pt x="51" y="14"/>
                </a:cubicBezTo>
                <a:cubicBezTo>
                  <a:pt x="63" y="14"/>
                  <a:pt x="63" y="14"/>
                  <a:pt x="63" y="14"/>
                </a:cubicBezTo>
                <a:lnTo>
                  <a:pt x="63" y="26"/>
                </a:lnTo>
                <a:close/>
              </a:path>
            </a:pathLst>
          </a:custGeom>
          <a:solidFill>
            <a:srgbClr val="26226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TextBox 34"/>
          <p:cNvSpPr txBox="1">
            <a:spLocks noChangeArrowheads="1"/>
          </p:cNvSpPr>
          <p:nvPr/>
        </p:nvSpPr>
        <p:spPr bwMode="auto">
          <a:xfrm>
            <a:off x="1974266" y="1268016"/>
            <a:ext cx="6636333" cy="1757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Supports the routing and load balancing of HTTP, HTTPS and generic TCP traffic to EC2 instances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Supports health checks to ensure detect and remove failing instances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Dynamically grows and shrinks required resources based on traffic</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Seamlessly integrates with Auto-scaling to add and remove instances based on scaling activities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Single CNAME provides stable entry point for DNS configuration</a:t>
            </a:r>
          </a:p>
        </p:txBody>
      </p:sp>
      <p:grpSp>
        <p:nvGrpSpPr>
          <p:cNvPr id="2" name="Group 1"/>
          <p:cNvGrpSpPr/>
          <p:nvPr/>
        </p:nvGrpSpPr>
        <p:grpSpPr>
          <a:xfrm>
            <a:off x="3403924" y="3466039"/>
            <a:ext cx="2521436" cy="1477961"/>
            <a:chOff x="4170361" y="1304246"/>
            <a:chExt cx="3063100" cy="1795462"/>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348" y="1320120"/>
              <a:ext cx="2805113" cy="1622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608" y="1304246"/>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451" y="1621747"/>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5037" y="1933805"/>
              <a:ext cx="841375" cy="766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0361" y="2409146"/>
              <a:ext cx="715963" cy="690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4688" y="2533650"/>
              <a:ext cx="1074738" cy="293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212" y="1936071"/>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3" name="Title 2"/>
          <p:cNvSpPr>
            <a:spLocks noGrp="1"/>
          </p:cNvSpPr>
          <p:nvPr>
            <p:ph type="title"/>
          </p:nvPr>
        </p:nvSpPr>
        <p:spPr/>
        <p:txBody>
          <a:bodyPr/>
          <a:lstStyle/>
          <a:p>
            <a:r>
              <a:rPr lang="en-IN" dirty="0" smtClean="0"/>
              <a:t>Elastic Load Balancer (ELB )</a:t>
            </a:r>
            <a:endParaRPr lang="en-IN" dirty="0"/>
          </a:p>
        </p:txBody>
      </p:sp>
    </p:spTree>
    <p:extLst>
      <p:ext uri="{BB962C8B-B14F-4D97-AF65-F5344CB8AC3E}">
        <p14:creationId xmlns:p14="http://schemas.microsoft.com/office/powerpoint/2010/main" val="20720280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1"/>
          <p:cNvSpPr/>
          <p:nvPr/>
        </p:nvSpPr>
        <p:spPr>
          <a:xfrm>
            <a:off x="3178779" y="1965675"/>
            <a:ext cx="1780699" cy="1234726"/>
          </a:xfrm>
          <a:custGeom>
            <a:avLst/>
            <a:gdLst/>
            <a:ahLst/>
            <a:cxnLst/>
            <a:rect l="l" t="t" r="r" b="b"/>
            <a:pathLst>
              <a:path w="2374265" h="1646301">
                <a:moveTo>
                  <a:pt x="0" y="274447"/>
                </a:moveTo>
                <a:cubicBezTo>
                  <a:pt x="0" y="122935"/>
                  <a:pt x="122809" y="0"/>
                  <a:pt x="274320" y="0"/>
                </a:cubicBezTo>
                <a:lnTo>
                  <a:pt x="2099818" y="0"/>
                </a:lnTo>
                <a:cubicBezTo>
                  <a:pt x="2251329" y="0"/>
                  <a:pt x="2374265" y="122935"/>
                  <a:pt x="2374265" y="274447"/>
                </a:cubicBezTo>
                <a:lnTo>
                  <a:pt x="2374265" y="1371981"/>
                </a:lnTo>
                <a:cubicBezTo>
                  <a:pt x="2374265" y="1523492"/>
                  <a:pt x="2251329" y="1646301"/>
                  <a:pt x="2099818" y="1646301"/>
                </a:cubicBezTo>
                <a:lnTo>
                  <a:pt x="274320" y="1646301"/>
                </a:lnTo>
                <a:cubicBezTo>
                  <a:pt x="122809" y="1646301"/>
                  <a:pt x="0" y="1523492"/>
                  <a:pt x="0" y="1371981"/>
                </a:cubicBezTo>
                <a:close/>
              </a:path>
            </a:pathLst>
          </a:custGeom>
          <a:solidFill>
            <a:srgbClr val="00AFEF"/>
          </a:solidFill>
        </p:spPr>
        <p:txBody>
          <a:bodyPr wrap="square" lIns="0" tIns="0" rIns="0" bIns="0" rtlCol="0">
            <a:noAutofit/>
          </a:bodyPr>
          <a:lstStyle/>
          <a:p>
            <a:endParaRPr sz="1350"/>
          </a:p>
        </p:txBody>
      </p:sp>
      <p:sp>
        <p:nvSpPr>
          <p:cNvPr id="4" name="object 2"/>
          <p:cNvSpPr/>
          <p:nvPr/>
        </p:nvSpPr>
        <p:spPr>
          <a:xfrm>
            <a:off x="3169254" y="1956150"/>
            <a:ext cx="1799749" cy="1253776"/>
          </a:xfrm>
          <a:custGeom>
            <a:avLst/>
            <a:gdLst/>
            <a:ahLst/>
            <a:cxnLst/>
            <a:rect l="l" t="t" r="r" b="b"/>
            <a:pathLst>
              <a:path w="2399665" h="1671701">
                <a:moveTo>
                  <a:pt x="12700" y="287147"/>
                </a:moveTo>
                <a:cubicBezTo>
                  <a:pt x="12700" y="135635"/>
                  <a:pt x="135509" y="12700"/>
                  <a:pt x="287020" y="12700"/>
                </a:cubicBezTo>
                <a:lnTo>
                  <a:pt x="2112518" y="12700"/>
                </a:lnTo>
                <a:cubicBezTo>
                  <a:pt x="2264029" y="12700"/>
                  <a:pt x="2386965" y="135635"/>
                  <a:pt x="2386965" y="287147"/>
                </a:cubicBezTo>
                <a:lnTo>
                  <a:pt x="2386965" y="1384681"/>
                </a:lnTo>
                <a:cubicBezTo>
                  <a:pt x="2386965" y="1536192"/>
                  <a:pt x="2264029" y="1659001"/>
                  <a:pt x="2112518" y="1659001"/>
                </a:cubicBezTo>
                <a:lnTo>
                  <a:pt x="287020" y="1659001"/>
                </a:lnTo>
                <a:cubicBezTo>
                  <a:pt x="135509" y="1659001"/>
                  <a:pt x="12700" y="1536192"/>
                  <a:pt x="12700" y="1384681"/>
                </a:cubicBezTo>
                <a:close/>
              </a:path>
            </a:pathLst>
          </a:custGeom>
          <a:ln w="25400">
            <a:solidFill>
              <a:srgbClr val="1F487C"/>
            </a:solidFill>
          </a:ln>
        </p:spPr>
        <p:txBody>
          <a:bodyPr wrap="square" lIns="0" tIns="0" rIns="0" bIns="0" rtlCol="0">
            <a:noAutofit/>
          </a:bodyPr>
          <a:lstStyle/>
          <a:p>
            <a:endParaRPr sz="1350"/>
          </a:p>
        </p:txBody>
      </p:sp>
      <p:sp>
        <p:nvSpPr>
          <p:cNvPr id="5" name="text 1"/>
          <p:cNvSpPr txBox="1"/>
          <p:nvPr/>
        </p:nvSpPr>
        <p:spPr>
          <a:xfrm>
            <a:off x="3357467" y="2104930"/>
            <a:ext cx="1269130" cy="1000595"/>
          </a:xfrm>
          <a:prstGeom prst="rect">
            <a:avLst/>
          </a:prstGeom>
        </p:spPr>
        <p:txBody>
          <a:bodyPr vert="horz" wrap="none" lIns="0" tIns="0" rIns="0" bIns="0" rtlCol="0">
            <a:spAutoFit/>
          </a:bodyPr>
          <a:lstStyle/>
          <a:p>
            <a:r>
              <a:rPr sz="1702" spc="8" dirty="0">
                <a:solidFill>
                  <a:srgbClr val="FFFFFF"/>
                </a:solidFill>
                <a:latin typeface="Calibri"/>
                <a:cs typeface="Calibri"/>
              </a:rPr>
              <a:t>AWS  Elastic</a:t>
            </a:r>
            <a:endParaRPr sz="1650">
              <a:latin typeface="Calibri"/>
              <a:cs typeface="Calibri"/>
            </a:endParaRPr>
          </a:p>
          <a:p>
            <a:pPr marL="413957"/>
            <a:r>
              <a:rPr sz="2400" spc="8" dirty="0">
                <a:solidFill>
                  <a:srgbClr val="FFFFFF"/>
                </a:solidFill>
                <a:latin typeface="Calibri"/>
                <a:cs typeface="Calibri"/>
              </a:rPr>
              <a:t>Load</a:t>
            </a:r>
            <a:endParaRPr sz="2400">
              <a:latin typeface="Calibri"/>
              <a:cs typeface="Calibri"/>
            </a:endParaRPr>
          </a:p>
          <a:p>
            <a:pPr marL="173735"/>
            <a:r>
              <a:rPr sz="2400" spc="8" dirty="0">
                <a:solidFill>
                  <a:srgbClr val="FFFFFF"/>
                </a:solidFill>
                <a:latin typeface="Calibri"/>
                <a:cs typeface="Calibri"/>
              </a:rPr>
              <a:t>Balancer</a:t>
            </a:r>
            <a:endParaRPr sz="2400">
              <a:latin typeface="Calibri"/>
              <a:cs typeface="Calibri"/>
            </a:endParaRPr>
          </a:p>
        </p:txBody>
      </p:sp>
      <p:pic>
        <p:nvPicPr>
          <p:cNvPr id="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128" y="1670495"/>
            <a:ext cx="24860" cy="304705"/>
          </a:xfrm>
          <a:prstGeom prst="rect">
            <a:avLst/>
          </a:prstGeom>
        </p:spPr>
      </p:pic>
      <p:sp>
        <p:nvSpPr>
          <p:cNvPr id="7" name="object 3"/>
          <p:cNvSpPr/>
          <p:nvPr/>
        </p:nvSpPr>
        <p:spPr>
          <a:xfrm>
            <a:off x="3133630" y="1122236"/>
            <a:ext cx="1919097" cy="557784"/>
          </a:xfrm>
          <a:custGeom>
            <a:avLst/>
            <a:gdLst/>
            <a:ahLst/>
            <a:cxnLst/>
            <a:rect l="l" t="t" r="r" b="b"/>
            <a:pathLst>
              <a:path w="2558796" h="743712">
                <a:moveTo>
                  <a:pt x="0" y="123952"/>
                </a:moveTo>
                <a:cubicBezTo>
                  <a:pt x="0" y="55499"/>
                  <a:pt x="55499" y="0"/>
                  <a:pt x="123952" y="0"/>
                </a:cubicBezTo>
                <a:lnTo>
                  <a:pt x="2434844" y="0"/>
                </a:lnTo>
                <a:cubicBezTo>
                  <a:pt x="2503297" y="0"/>
                  <a:pt x="2558796" y="55499"/>
                  <a:pt x="2558796" y="123952"/>
                </a:cubicBezTo>
                <a:lnTo>
                  <a:pt x="2558796" y="619760"/>
                </a:lnTo>
                <a:cubicBezTo>
                  <a:pt x="2558796" y="688213"/>
                  <a:pt x="2503297" y="743712"/>
                  <a:pt x="2434844" y="743712"/>
                </a:cubicBezTo>
                <a:lnTo>
                  <a:pt x="123952" y="743712"/>
                </a:lnTo>
                <a:cubicBezTo>
                  <a:pt x="55499" y="743712"/>
                  <a:pt x="0" y="688213"/>
                  <a:pt x="0" y="619760"/>
                </a:cubicBezTo>
                <a:close/>
              </a:path>
            </a:pathLst>
          </a:custGeom>
          <a:solidFill>
            <a:srgbClr val="FFFFFF"/>
          </a:solidFill>
        </p:spPr>
        <p:txBody>
          <a:bodyPr wrap="square" lIns="0" tIns="0" rIns="0" bIns="0" rtlCol="0">
            <a:noAutofit/>
          </a:bodyPr>
          <a:lstStyle/>
          <a:p>
            <a:endParaRPr sz="1350"/>
          </a:p>
        </p:txBody>
      </p:sp>
      <p:sp>
        <p:nvSpPr>
          <p:cNvPr id="8" name="object 4"/>
          <p:cNvSpPr/>
          <p:nvPr/>
        </p:nvSpPr>
        <p:spPr>
          <a:xfrm>
            <a:off x="3124105" y="1112711"/>
            <a:ext cx="1938147" cy="576834"/>
          </a:xfrm>
          <a:custGeom>
            <a:avLst/>
            <a:gdLst/>
            <a:ahLst/>
            <a:cxnLst/>
            <a:rect l="l" t="t" r="r" b="b"/>
            <a:pathLst>
              <a:path w="2584196" h="769112">
                <a:moveTo>
                  <a:pt x="12700" y="136652"/>
                </a:moveTo>
                <a:cubicBezTo>
                  <a:pt x="12700" y="68199"/>
                  <a:pt x="68199" y="12700"/>
                  <a:pt x="136652" y="12700"/>
                </a:cubicBezTo>
                <a:lnTo>
                  <a:pt x="2447544" y="12700"/>
                </a:lnTo>
                <a:cubicBezTo>
                  <a:pt x="2515997" y="12700"/>
                  <a:pt x="2571496" y="68199"/>
                  <a:pt x="2571496" y="136652"/>
                </a:cubicBezTo>
                <a:lnTo>
                  <a:pt x="2571496" y="632460"/>
                </a:lnTo>
                <a:cubicBezTo>
                  <a:pt x="2571496" y="700913"/>
                  <a:pt x="2515997" y="756412"/>
                  <a:pt x="2447544" y="756412"/>
                </a:cubicBezTo>
                <a:lnTo>
                  <a:pt x="136652" y="756412"/>
                </a:lnTo>
                <a:cubicBezTo>
                  <a:pt x="68199" y="756412"/>
                  <a:pt x="12700" y="700913"/>
                  <a:pt x="12700" y="632460"/>
                </a:cubicBezTo>
                <a:close/>
              </a:path>
            </a:pathLst>
          </a:custGeom>
          <a:ln w="25400">
            <a:solidFill>
              <a:srgbClr val="00AFEF"/>
            </a:solidFill>
          </a:ln>
        </p:spPr>
        <p:txBody>
          <a:bodyPr wrap="square" lIns="0" tIns="0" rIns="0" bIns="0" rtlCol="0">
            <a:noAutofit/>
          </a:bodyPr>
          <a:lstStyle/>
          <a:p>
            <a:endParaRPr sz="1350"/>
          </a:p>
        </p:txBody>
      </p:sp>
      <p:sp>
        <p:nvSpPr>
          <p:cNvPr id="9" name="text 1"/>
          <p:cNvSpPr txBox="1"/>
          <p:nvPr/>
        </p:nvSpPr>
        <p:spPr>
          <a:xfrm>
            <a:off x="3258027" y="1187958"/>
            <a:ext cx="1643591" cy="497508"/>
          </a:xfrm>
          <a:prstGeom prst="rect">
            <a:avLst/>
          </a:prstGeom>
        </p:spPr>
        <p:txBody>
          <a:bodyPr vert="horz" wrap="none" lIns="0" tIns="0" rIns="0" bIns="0" rtlCol="0">
            <a:spAutoFit/>
          </a:bodyPr>
          <a:lstStyle/>
          <a:p>
            <a:r>
              <a:rPr sz="1583" spc="8" dirty="0">
                <a:solidFill>
                  <a:srgbClr val="1F487C"/>
                </a:solidFill>
                <a:latin typeface="Calibri"/>
                <a:cs typeface="Calibri"/>
              </a:rPr>
              <a:t>Distribute Incoming</a:t>
            </a:r>
            <a:endParaRPr sz="1575">
              <a:latin typeface="Calibri"/>
              <a:cs typeface="Calibri"/>
            </a:endParaRPr>
          </a:p>
          <a:p>
            <a:pPr marL="70866"/>
            <a:r>
              <a:rPr sz="1650" spc="8" dirty="0">
                <a:solidFill>
                  <a:srgbClr val="1F487C"/>
                </a:solidFill>
                <a:latin typeface="Calibri"/>
                <a:cs typeface="Calibri"/>
              </a:rPr>
              <a:t>Application Traffic</a:t>
            </a:r>
            <a:endParaRPr sz="1650">
              <a:latin typeface="Calibri"/>
              <a:cs typeface="Calibri"/>
            </a:endParaRPr>
          </a:p>
        </p:txBody>
      </p:sp>
      <p:sp>
        <p:nvSpPr>
          <p:cNvPr id="10" name="object 5"/>
          <p:cNvSpPr/>
          <p:nvPr/>
        </p:nvSpPr>
        <p:spPr>
          <a:xfrm>
            <a:off x="4949953" y="2573560"/>
            <a:ext cx="502253" cy="19050"/>
          </a:xfrm>
          <a:custGeom>
            <a:avLst/>
            <a:gdLst/>
            <a:ahLst/>
            <a:cxnLst/>
            <a:rect l="l" t="t" r="r" b="b"/>
            <a:pathLst>
              <a:path w="669671" h="25400">
                <a:moveTo>
                  <a:pt x="12700" y="12700"/>
                </a:moveTo>
                <a:lnTo>
                  <a:pt x="656971" y="12700"/>
                </a:lnTo>
              </a:path>
            </a:pathLst>
          </a:custGeom>
          <a:ln w="25400">
            <a:solidFill>
              <a:srgbClr val="00AFEF"/>
            </a:solidFill>
          </a:ln>
        </p:spPr>
        <p:txBody>
          <a:bodyPr wrap="square" lIns="0" tIns="0" rIns="0" bIns="0" rtlCol="0">
            <a:noAutofit/>
          </a:bodyPr>
          <a:lstStyle/>
          <a:p>
            <a:endParaRPr sz="1350"/>
          </a:p>
        </p:txBody>
      </p:sp>
      <p:sp>
        <p:nvSpPr>
          <p:cNvPr id="11" name="object 6"/>
          <p:cNvSpPr/>
          <p:nvPr/>
        </p:nvSpPr>
        <p:spPr>
          <a:xfrm>
            <a:off x="5442681" y="2286001"/>
            <a:ext cx="2185130" cy="594074"/>
          </a:xfrm>
          <a:custGeom>
            <a:avLst/>
            <a:gdLst/>
            <a:ahLst/>
            <a:cxnLst/>
            <a:rect l="l" t="t" r="r" b="b"/>
            <a:pathLst>
              <a:path w="2913507" h="792099">
                <a:moveTo>
                  <a:pt x="0" y="132080"/>
                </a:moveTo>
                <a:cubicBezTo>
                  <a:pt x="0" y="59055"/>
                  <a:pt x="59182" y="0"/>
                  <a:pt x="132080" y="0"/>
                </a:cubicBezTo>
                <a:lnTo>
                  <a:pt x="2781554" y="0"/>
                </a:lnTo>
                <a:cubicBezTo>
                  <a:pt x="2854452" y="0"/>
                  <a:pt x="2913507" y="59055"/>
                  <a:pt x="2913507" y="132080"/>
                </a:cubicBezTo>
                <a:lnTo>
                  <a:pt x="2913507" y="660146"/>
                </a:lnTo>
                <a:cubicBezTo>
                  <a:pt x="2913507" y="733044"/>
                  <a:pt x="2854452" y="792099"/>
                  <a:pt x="2781554" y="792099"/>
                </a:cubicBezTo>
                <a:lnTo>
                  <a:pt x="132080" y="792099"/>
                </a:lnTo>
                <a:cubicBezTo>
                  <a:pt x="59182" y="792099"/>
                  <a:pt x="0" y="733044"/>
                  <a:pt x="0" y="660146"/>
                </a:cubicBezTo>
                <a:close/>
              </a:path>
            </a:pathLst>
          </a:custGeom>
          <a:solidFill>
            <a:srgbClr val="FFFFFF"/>
          </a:solidFill>
        </p:spPr>
        <p:txBody>
          <a:bodyPr wrap="square" lIns="0" tIns="0" rIns="0" bIns="0" rtlCol="0">
            <a:noAutofit/>
          </a:bodyPr>
          <a:lstStyle/>
          <a:p>
            <a:endParaRPr sz="1350"/>
          </a:p>
        </p:txBody>
      </p:sp>
      <p:sp>
        <p:nvSpPr>
          <p:cNvPr id="12" name="object 7"/>
          <p:cNvSpPr/>
          <p:nvPr/>
        </p:nvSpPr>
        <p:spPr>
          <a:xfrm>
            <a:off x="5433156" y="2276476"/>
            <a:ext cx="2204180" cy="613124"/>
          </a:xfrm>
          <a:custGeom>
            <a:avLst/>
            <a:gdLst/>
            <a:ahLst/>
            <a:cxnLst/>
            <a:rect l="l" t="t" r="r" b="b"/>
            <a:pathLst>
              <a:path w="2938907" h="817499">
                <a:moveTo>
                  <a:pt x="12700" y="144780"/>
                </a:moveTo>
                <a:cubicBezTo>
                  <a:pt x="12700" y="71755"/>
                  <a:pt x="71882" y="12700"/>
                  <a:pt x="144780" y="12700"/>
                </a:cubicBezTo>
                <a:lnTo>
                  <a:pt x="2794254" y="12700"/>
                </a:lnTo>
                <a:cubicBezTo>
                  <a:pt x="2867152" y="12700"/>
                  <a:pt x="2926207" y="71755"/>
                  <a:pt x="2926207" y="144780"/>
                </a:cubicBezTo>
                <a:lnTo>
                  <a:pt x="2926207" y="672846"/>
                </a:lnTo>
                <a:cubicBezTo>
                  <a:pt x="2926207" y="745744"/>
                  <a:pt x="2867152" y="804799"/>
                  <a:pt x="2794254" y="804799"/>
                </a:cubicBezTo>
                <a:lnTo>
                  <a:pt x="144780" y="804799"/>
                </a:lnTo>
                <a:cubicBezTo>
                  <a:pt x="71882" y="804799"/>
                  <a:pt x="12700" y="745744"/>
                  <a:pt x="12700" y="672846"/>
                </a:cubicBezTo>
                <a:close/>
              </a:path>
            </a:pathLst>
          </a:custGeom>
          <a:ln w="25400">
            <a:solidFill>
              <a:srgbClr val="00AFEF"/>
            </a:solidFill>
          </a:ln>
        </p:spPr>
        <p:txBody>
          <a:bodyPr wrap="square" lIns="0" tIns="0" rIns="0" bIns="0" rtlCol="0">
            <a:noAutofit/>
          </a:bodyPr>
          <a:lstStyle/>
          <a:p>
            <a:endParaRPr sz="1350"/>
          </a:p>
        </p:txBody>
      </p:sp>
      <p:sp>
        <p:nvSpPr>
          <p:cNvPr id="13" name="text 1"/>
          <p:cNvSpPr txBox="1"/>
          <p:nvPr/>
        </p:nvSpPr>
        <p:spPr>
          <a:xfrm>
            <a:off x="5567077" y="2370296"/>
            <a:ext cx="1717971" cy="473206"/>
          </a:xfrm>
          <a:prstGeom prst="rect">
            <a:avLst/>
          </a:prstGeom>
        </p:spPr>
        <p:txBody>
          <a:bodyPr vert="horz" wrap="none" lIns="0" tIns="0" rIns="0" bIns="0" rtlCol="0">
            <a:spAutoFit/>
          </a:bodyPr>
          <a:lstStyle/>
          <a:p>
            <a:r>
              <a:rPr sz="1425" spc="8" dirty="0">
                <a:solidFill>
                  <a:srgbClr val="1F487C"/>
                </a:solidFill>
                <a:latin typeface="Calibri"/>
                <a:cs typeface="Calibri"/>
              </a:rPr>
              <a:t>Perform Health Checks</a:t>
            </a:r>
            <a:endParaRPr sz="1425">
              <a:latin typeface="Calibri"/>
              <a:cs typeface="Calibri"/>
            </a:endParaRPr>
          </a:p>
          <a:p>
            <a:pPr marL="254889"/>
            <a:r>
              <a:rPr sz="1650" spc="8" dirty="0">
                <a:solidFill>
                  <a:srgbClr val="1F487C"/>
                </a:solidFill>
                <a:latin typeface="Calibri"/>
                <a:cs typeface="Calibri"/>
              </a:rPr>
              <a:t>on EC2 Instances</a:t>
            </a:r>
            <a:endParaRPr sz="1650">
              <a:latin typeface="Calibri"/>
              <a:cs typeface="Calibri"/>
            </a:endParaRPr>
          </a:p>
        </p:txBody>
      </p:sp>
      <p:sp>
        <p:nvSpPr>
          <p:cNvPr id="18" name="object 10"/>
          <p:cNvSpPr/>
          <p:nvPr/>
        </p:nvSpPr>
        <p:spPr>
          <a:xfrm>
            <a:off x="2871502" y="2573560"/>
            <a:ext cx="316802" cy="19050"/>
          </a:xfrm>
          <a:custGeom>
            <a:avLst/>
            <a:gdLst/>
            <a:ahLst/>
            <a:cxnLst/>
            <a:rect l="l" t="t" r="r" b="b"/>
            <a:pathLst>
              <a:path w="422402" h="25400">
                <a:moveTo>
                  <a:pt x="409702" y="12700"/>
                </a:moveTo>
                <a:lnTo>
                  <a:pt x="12700" y="12700"/>
                </a:lnTo>
              </a:path>
            </a:pathLst>
          </a:custGeom>
          <a:ln w="25400">
            <a:solidFill>
              <a:srgbClr val="00AFEF"/>
            </a:solidFill>
          </a:ln>
        </p:spPr>
        <p:txBody>
          <a:bodyPr wrap="square" lIns="0" tIns="0" rIns="0" bIns="0" rtlCol="0">
            <a:noAutofit/>
          </a:bodyPr>
          <a:lstStyle/>
          <a:p>
            <a:endParaRPr sz="1350"/>
          </a:p>
        </p:txBody>
      </p:sp>
      <p:sp>
        <p:nvSpPr>
          <p:cNvPr id="20" name="object 12"/>
          <p:cNvSpPr/>
          <p:nvPr/>
        </p:nvSpPr>
        <p:spPr>
          <a:xfrm>
            <a:off x="1554985" y="2301526"/>
            <a:ext cx="1335567" cy="613124"/>
          </a:xfrm>
          <a:custGeom>
            <a:avLst/>
            <a:gdLst/>
            <a:ahLst/>
            <a:cxnLst/>
            <a:rect l="l" t="t" r="r" b="b"/>
            <a:pathLst>
              <a:path w="1780756" h="817499">
                <a:moveTo>
                  <a:pt x="12700" y="144780"/>
                </a:moveTo>
                <a:cubicBezTo>
                  <a:pt x="12700" y="71755"/>
                  <a:pt x="71805" y="12700"/>
                  <a:pt x="144729" y="12700"/>
                </a:cubicBezTo>
                <a:lnTo>
                  <a:pt x="1635976" y="12700"/>
                </a:lnTo>
                <a:cubicBezTo>
                  <a:pt x="1709001" y="12700"/>
                  <a:pt x="1768056" y="71755"/>
                  <a:pt x="1768056" y="144780"/>
                </a:cubicBezTo>
                <a:lnTo>
                  <a:pt x="1768056" y="672846"/>
                </a:lnTo>
                <a:cubicBezTo>
                  <a:pt x="1768056" y="745744"/>
                  <a:pt x="1709001" y="804799"/>
                  <a:pt x="1635976" y="804799"/>
                </a:cubicBezTo>
                <a:lnTo>
                  <a:pt x="144729" y="804799"/>
                </a:lnTo>
                <a:cubicBezTo>
                  <a:pt x="71805" y="804799"/>
                  <a:pt x="12700" y="745744"/>
                  <a:pt x="12700" y="672846"/>
                </a:cubicBezTo>
                <a:close/>
              </a:path>
            </a:pathLst>
          </a:custGeom>
          <a:ln w="25400">
            <a:solidFill>
              <a:srgbClr val="00AFEF"/>
            </a:solidFill>
          </a:ln>
        </p:spPr>
        <p:txBody>
          <a:bodyPr wrap="square" lIns="0" tIns="0" rIns="0" bIns="0" rtlCol="0">
            <a:noAutofit/>
          </a:bodyPr>
          <a:lstStyle/>
          <a:p>
            <a:endParaRPr sz="1350"/>
          </a:p>
        </p:txBody>
      </p:sp>
      <p:sp>
        <p:nvSpPr>
          <p:cNvPr id="21" name="text 1"/>
          <p:cNvSpPr txBox="1"/>
          <p:nvPr/>
        </p:nvSpPr>
        <p:spPr>
          <a:xfrm>
            <a:off x="1643406" y="2370297"/>
            <a:ext cx="1184107" cy="507831"/>
          </a:xfrm>
          <a:prstGeom prst="rect">
            <a:avLst/>
          </a:prstGeom>
        </p:spPr>
        <p:txBody>
          <a:bodyPr vert="horz" wrap="none" lIns="0" tIns="0" rIns="0" bIns="0" rtlCol="0">
            <a:spAutoFit/>
          </a:bodyPr>
          <a:lstStyle/>
          <a:p>
            <a:pPr marL="66293"/>
            <a:r>
              <a:rPr sz="1650" spc="8" dirty="0">
                <a:solidFill>
                  <a:srgbClr val="1F487C"/>
                </a:solidFill>
                <a:latin typeface="Calibri"/>
                <a:cs typeface="Calibri"/>
              </a:rPr>
              <a:t>Identify Bad</a:t>
            </a:r>
            <a:endParaRPr sz="1650" dirty="0">
              <a:latin typeface="Calibri"/>
              <a:cs typeface="Calibri"/>
            </a:endParaRPr>
          </a:p>
          <a:p>
            <a:r>
              <a:rPr sz="1650" spc="8" dirty="0">
                <a:solidFill>
                  <a:srgbClr val="1F487C"/>
                </a:solidFill>
                <a:latin typeface="Calibri"/>
                <a:cs typeface="Calibri"/>
              </a:rPr>
              <a:t>EC2 Instances</a:t>
            </a:r>
            <a:endParaRPr sz="1650" dirty="0">
              <a:latin typeface="Calibri"/>
              <a:cs typeface="Calibri"/>
            </a:endParaRPr>
          </a:p>
        </p:txBody>
      </p:sp>
      <p:sp>
        <p:nvSpPr>
          <p:cNvPr id="22" name="Title 21"/>
          <p:cNvSpPr>
            <a:spLocks noGrp="1"/>
          </p:cNvSpPr>
          <p:nvPr>
            <p:ph type="title"/>
          </p:nvPr>
        </p:nvSpPr>
        <p:spPr/>
        <p:txBody>
          <a:bodyPr/>
          <a:lstStyle/>
          <a:p>
            <a:r>
              <a:rPr lang="en-IN" dirty="0" smtClean="0"/>
              <a:t>ELB - Overview</a:t>
            </a:r>
            <a:endParaRPr lang="en-IN" dirty="0"/>
          </a:p>
        </p:txBody>
      </p:sp>
    </p:spTree>
    <p:extLst>
      <p:ext uri="{BB962C8B-B14F-4D97-AF65-F5344CB8AC3E}">
        <p14:creationId xmlns:p14="http://schemas.microsoft.com/office/powerpoint/2010/main" val="89266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 grpId="0" animBg="1"/>
      <p:bldP spid="8" grpId="0" animBg="1"/>
      <p:bldP spid="9" grpId="0"/>
      <p:bldP spid="10" grpId="0" animBg="1"/>
      <p:bldP spid="11" grpId="0" animBg="1"/>
      <p:bldP spid="12" grpId="0" animBg="1"/>
      <p:bldP spid="13" grpId="0"/>
      <p:bldP spid="18" grpId="0" animBg="1"/>
      <p:bldP spid="20" grpId="0" animBg="1"/>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485" y="2322052"/>
            <a:ext cx="548878" cy="548878"/>
          </a:xfrm>
          <a:prstGeom prst="rect">
            <a:avLst/>
          </a:prstGeom>
        </p:spPr>
      </p:pic>
      <p:sp>
        <p:nvSpPr>
          <p:cNvPr id="3" name="object 52"/>
          <p:cNvSpPr/>
          <p:nvPr/>
        </p:nvSpPr>
        <p:spPr>
          <a:xfrm>
            <a:off x="2400300" y="1398080"/>
            <a:ext cx="457200" cy="400050"/>
          </a:xfrm>
          <a:custGeom>
            <a:avLst/>
            <a:gdLst/>
            <a:ahLst/>
            <a:cxnLst/>
            <a:rect l="l" t="t" r="r" b="b"/>
            <a:pathLst>
              <a:path w="609600" h="533400">
                <a:moveTo>
                  <a:pt x="0" y="88900"/>
                </a:moveTo>
                <a:cubicBezTo>
                  <a:pt x="0" y="39751"/>
                  <a:pt x="39751" y="0"/>
                  <a:pt x="88900" y="0"/>
                </a:cubicBezTo>
                <a:lnTo>
                  <a:pt x="520700" y="0"/>
                </a:lnTo>
                <a:cubicBezTo>
                  <a:pt x="569849" y="0"/>
                  <a:pt x="609600" y="39751"/>
                  <a:pt x="609600" y="88900"/>
                </a:cubicBezTo>
                <a:lnTo>
                  <a:pt x="609600" y="444500"/>
                </a:lnTo>
                <a:cubicBezTo>
                  <a:pt x="609600" y="493522"/>
                  <a:pt x="569849" y="533400"/>
                  <a:pt x="520700" y="533400"/>
                </a:cubicBezTo>
                <a:lnTo>
                  <a:pt x="88900" y="533400"/>
                </a:lnTo>
                <a:cubicBezTo>
                  <a:pt x="39751" y="533400"/>
                  <a:pt x="0" y="493522"/>
                  <a:pt x="0" y="444500"/>
                </a:cubicBezTo>
                <a:close/>
              </a:path>
            </a:pathLst>
          </a:custGeom>
          <a:solidFill>
            <a:srgbClr val="00AFEF"/>
          </a:solidFill>
        </p:spPr>
        <p:txBody>
          <a:bodyPr wrap="square" lIns="0" tIns="0" rIns="0" bIns="0" rtlCol="0">
            <a:noAutofit/>
          </a:bodyPr>
          <a:lstStyle/>
          <a:p>
            <a:endParaRPr sz="1350"/>
          </a:p>
        </p:txBody>
      </p:sp>
      <p:sp>
        <p:nvSpPr>
          <p:cNvPr id="4" name="object 53"/>
          <p:cNvSpPr/>
          <p:nvPr/>
        </p:nvSpPr>
        <p:spPr>
          <a:xfrm>
            <a:off x="2390775" y="138855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549" y="12700"/>
                  <a:pt x="622300" y="52451"/>
                  <a:pt x="622300" y="101600"/>
                </a:cubicBezTo>
                <a:lnTo>
                  <a:pt x="622300" y="457200"/>
                </a:lnTo>
                <a:cubicBezTo>
                  <a:pt x="622300" y="506222"/>
                  <a:pt x="582549" y="546100"/>
                  <a:pt x="533400" y="546100"/>
                </a:cubicBezTo>
                <a:lnTo>
                  <a:pt x="101600" y="546100"/>
                </a:lnTo>
                <a:cubicBezTo>
                  <a:pt x="52451" y="546100"/>
                  <a:pt x="12700" y="506222"/>
                  <a:pt x="12700" y="457200"/>
                </a:cubicBezTo>
                <a:close/>
              </a:path>
            </a:pathLst>
          </a:custGeom>
          <a:ln w="25400">
            <a:solidFill>
              <a:srgbClr val="385D89"/>
            </a:solidFill>
          </a:ln>
        </p:spPr>
        <p:txBody>
          <a:bodyPr wrap="square" lIns="0" tIns="0" rIns="0" bIns="0" rtlCol="0">
            <a:noAutofit/>
          </a:bodyPr>
          <a:lstStyle/>
          <a:p>
            <a:endParaRPr sz="1350"/>
          </a:p>
        </p:txBody>
      </p:sp>
      <p:sp>
        <p:nvSpPr>
          <p:cNvPr id="5" name="text 1"/>
          <p:cNvSpPr txBox="1"/>
          <p:nvPr/>
        </p:nvSpPr>
        <p:spPr>
          <a:xfrm>
            <a:off x="2586418" y="1526953"/>
            <a:ext cx="49116" cy="207749"/>
          </a:xfrm>
          <a:prstGeom prst="rect">
            <a:avLst/>
          </a:prstGeom>
        </p:spPr>
        <p:txBody>
          <a:bodyPr vert="horz" wrap="none" lIns="0" tIns="0" rIns="0" bIns="0" rtlCol="0">
            <a:spAutoFit/>
          </a:bodyPr>
          <a:lstStyle/>
          <a:p>
            <a:r>
              <a:rPr sz="1350" b="1" spc="8" dirty="0" err="1">
                <a:solidFill>
                  <a:srgbClr val="FFFFFF"/>
                </a:solidFill>
                <a:latin typeface="Arial"/>
                <a:cs typeface="Arial"/>
              </a:rPr>
              <a:t>i</a:t>
            </a:r>
            <a:endParaRPr sz="1350" dirty="0">
              <a:latin typeface="Arial"/>
              <a:cs typeface="Arial"/>
            </a:endParaRPr>
          </a:p>
        </p:txBody>
      </p:sp>
      <p:sp>
        <p:nvSpPr>
          <p:cNvPr id="6" name="object 54"/>
          <p:cNvSpPr/>
          <p:nvPr/>
        </p:nvSpPr>
        <p:spPr>
          <a:xfrm>
            <a:off x="3429000" y="2457450"/>
            <a:ext cx="457200" cy="400050"/>
          </a:xfrm>
          <a:custGeom>
            <a:avLst/>
            <a:gdLst/>
            <a:ahLst/>
            <a:cxnLst/>
            <a:rect l="l" t="t" r="r" b="b"/>
            <a:pathLst>
              <a:path w="609600" h="533400">
                <a:moveTo>
                  <a:pt x="0" y="88900"/>
                </a:moveTo>
                <a:cubicBezTo>
                  <a:pt x="0" y="39751"/>
                  <a:pt x="39751" y="0"/>
                  <a:pt x="88900" y="0"/>
                </a:cubicBezTo>
                <a:lnTo>
                  <a:pt x="520700" y="0"/>
                </a:lnTo>
                <a:cubicBezTo>
                  <a:pt x="569849" y="0"/>
                  <a:pt x="609600" y="39751"/>
                  <a:pt x="609600" y="88900"/>
                </a:cubicBezTo>
                <a:lnTo>
                  <a:pt x="609600" y="444500"/>
                </a:lnTo>
                <a:cubicBezTo>
                  <a:pt x="609600" y="493649"/>
                  <a:pt x="569849"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7" name="object 55"/>
          <p:cNvSpPr/>
          <p:nvPr/>
        </p:nvSpPr>
        <p:spPr>
          <a:xfrm>
            <a:off x="3419475" y="244792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549" y="12700"/>
                  <a:pt x="622300" y="52451"/>
                  <a:pt x="622300" y="101600"/>
                </a:cubicBezTo>
                <a:lnTo>
                  <a:pt x="622300" y="457200"/>
                </a:lnTo>
                <a:cubicBezTo>
                  <a:pt x="622300" y="506349"/>
                  <a:pt x="582549" y="546100"/>
                  <a:pt x="533400" y="546100"/>
                </a:cubicBezTo>
                <a:lnTo>
                  <a:pt x="101600" y="546100"/>
                </a:lnTo>
                <a:cubicBezTo>
                  <a:pt x="52451"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8" name="text 1"/>
          <p:cNvSpPr txBox="1"/>
          <p:nvPr/>
        </p:nvSpPr>
        <p:spPr>
          <a:xfrm>
            <a:off x="3594735" y="2586342"/>
            <a:ext cx="98232" cy="207749"/>
          </a:xfrm>
          <a:prstGeom prst="rect">
            <a:avLst/>
          </a:prstGeom>
        </p:spPr>
        <p:txBody>
          <a:bodyPr vert="horz" wrap="none" lIns="0" tIns="0" rIns="0" bIns="0" rtlCol="0">
            <a:spAutoFit/>
          </a:bodyPr>
          <a:lstStyle/>
          <a:p>
            <a:r>
              <a:rPr sz="1350" b="1" spc="8" dirty="0">
                <a:solidFill>
                  <a:srgbClr val="FFFFFF"/>
                </a:solidFill>
                <a:latin typeface="Arial"/>
                <a:cs typeface="Arial"/>
              </a:rPr>
              <a:t>ii</a:t>
            </a:r>
            <a:endParaRPr sz="1350" dirty="0">
              <a:latin typeface="Arial"/>
              <a:cs typeface="Arial"/>
            </a:endParaRPr>
          </a:p>
        </p:txBody>
      </p:sp>
      <p:sp>
        <p:nvSpPr>
          <p:cNvPr id="9" name="object 56"/>
          <p:cNvSpPr/>
          <p:nvPr/>
        </p:nvSpPr>
        <p:spPr>
          <a:xfrm>
            <a:off x="2580132" y="1940910"/>
            <a:ext cx="74867" cy="371570"/>
          </a:xfrm>
          <a:custGeom>
            <a:avLst/>
            <a:gdLst/>
            <a:ahLst/>
            <a:cxnLst/>
            <a:rect l="l" t="t" r="r" b="b"/>
            <a:pathLst>
              <a:path w="99822" h="495427">
                <a:moveTo>
                  <a:pt x="54737" y="495427"/>
                </a:moveTo>
                <a:lnTo>
                  <a:pt x="54737" y="9525"/>
                </a:lnTo>
                <a:lnTo>
                  <a:pt x="45212" y="9525"/>
                </a:lnTo>
                <a:lnTo>
                  <a:pt x="45212" y="495427"/>
                </a:lnTo>
                <a:close/>
                <a:moveTo>
                  <a:pt x="98552" y="83311"/>
                </a:moveTo>
                <a:lnTo>
                  <a:pt x="49911" y="0"/>
                </a:lnTo>
                <a:lnTo>
                  <a:pt x="1397" y="83311"/>
                </a:lnTo>
                <a:cubicBezTo>
                  <a:pt x="0" y="85598"/>
                  <a:pt x="762" y="88519"/>
                  <a:pt x="3048" y="89789"/>
                </a:cubicBezTo>
                <a:cubicBezTo>
                  <a:pt x="5334" y="91186"/>
                  <a:pt x="8255" y="90424"/>
                  <a:pt x="9652" y="88138"/>
                </a:cubicBezTo>
                <a:lnTo>
                  <a:pt x="54102" y="11938"/>
                </a:lnTo>
                <a:lnTo>
                  <a:pt x="45847" y="11938"/>
                </a:lnTo>
                <a:lnTo>
                  <a:pt x="90297" y="88138"/>
                </a:lnTo>
                <a:cubicBezTo>
                  <a:pt x="91567" y="90424"/>
                  <a:pt x="94488" y="91186"/>
                  <a:pt x="96774" y="89789"/>
                </a:cubicBezTo>
                <a:cubicBezTo>
                  <a:pt x="99059" y="88519"/>
                  <a:pt x="99822" y="85598"/>
                  <a:pt x="98552" y="83311"/>
                </a:cubicBezTo>
                <a:close/>
              </a:path>
            </a:pathLst>
          </a:custGeom>
          <a:solidFill>
            <a:srgbClr val="00AFEF"/>
          </a:solidFill>
        </p:spPr>
        <p:txBody>
          <a:bodyPr wrap="square" lIns="0" tIns="0" rIns="0" bIns="0" rtlCol="0">
            <a:noAutofit/>
          </a:bodyPr>
          <a:lstStyle/>
          <a:p>
            <a:endParaRPr sz="1350"/>
          </a:p>
        </p:txBody>
      </p:sp>
      <p:sp>
        <p:nvSpPr>
          <p:cNvPr id="10" name="object 57"/>
          <p:cNvSpPr/>
          <p:nvPr/>
        </p:nvSpPr>
        <p:spPr>
          <a:xfrm>
            <a:off x="2924556" y="2600611"/>
            <a:ext cx="390144" cy="74867"/>
          </a:xfrm>
          <a:custGeom>
            <a:avLst/>
            <a:gdLst/>
            <a:ahLst/>
            <a:cxnLst/>
            <a:rect l="l" t="t" r="r" b="b"/>
            <a:pathLst>
              <a:path w="520192" h="99822">
                <a:moveTo>
                  <a:pt x="0" y="45212"/>
                </a:moveTo>
                <a:lnTo>
                  <a:pt x="510794" y="45212"/>
                </a:lnTo>
                <a:lnTo>
                  <a:pt x="510794" y="54737"/>
                </a:lnTo>
                <a:lnTo>
                  <a:pt x="0" y="54737"/>
                </a:lnTo>
                <a:close/>
                <a:moveTo>
                  <a:pt x="437007" y="1397"/>
                </a:moveTo>
                <a:lnTo>
                  <a:pt x="520192" y="49911"/>
                </a:lnTo>
                <a:lnTo>
                  <a:pt x="437007" y="98552"/>
                </a:lnTo>
                <a:cubicBezTo>
                  <a:pt x="434721" y="99822"/>
                  <a:pt x="431800" y="99059"/>
                  <a:pt x="430403" y="96774"/>
                </a:cubicBezTo>
                <a:cubicBezTo>
                  <a:pt x="429133" y="94488"/>
                  <a:pt x="429895" y="91567"/>
                  <a:pt x="432181" y="90297"/>
                </a:cubicBezTo>
                <a:lnTo>
                  <a:pt x="508381" y="45847"/>
                </a:lnTo>
                <a:lnTo>
                  <a:pt x="508381" y="54102"/>
                </a:lnTo>
                <a:lnTo>
                  <a:pt x="432181" y="9652"/>
                </a:lnTo>
                <a:cubicBezTo>
                  <a:pt x="429895" y="8255"/>
                  <a:pt x="429133" y="5334"/>
                  <a:pt x="430403" y="3047"/>
                </a:cubicBezTo>
                <a:cubicBezTo>
                  <a:pt x="431800" y="889"/>
                  <a:pt x="434721" y="0"/>
                  <a:pt x="437007" y="1397"/>
                </a:cubicBezTo>
                <a:close/>
              </a:path>
            </a:pathLst>
          </a:custGeom>
          <a:solidFill>
            <a:srgbClr val="00AFEF"/>
          </a:solidFill>
        </p:spPr>
        <p:txBody>
          <a:bodyPr wrap="square" lIns="0" tIns="0" rIns="0" bIns="0" rtlCol="0">
            <a:noAutofit/>
          </a:bodyPr>
          <a:lstStyle/>
          <a:p>
            <a:endParaRPr sz="1350"/>
          </a:p>
        </p:txBody>
      </p:sp>
      <p:pic>
        <p:nvPicPr>
          <p:cNvPr id="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450" y="2322052"/>
            <a:ext cx="548878" cy="548878"/>
          </a:xfrm>
          <a:prstGeom prst="rect">
            <a:avLst/>
          </a:prstGeom>
        </p:spPr>
      </p:pic>
      <p:sp>
        <p:nvSpPr>
          <p:cNvPr id="12" name="object 58"/>
          <p:cNvSpPr/>
          <p:nvPr/>
        </p:nvSpPr>
        <p:spPr>
          <a:xfrm>
            <a:off x="5943600" y="1398080"/>
            <a:ext cx="457200" cy="400050"/>
          </a:xfrm>
          <a:custGeom>
            <a:avLst/>
            <a:gdLst/>
            <a:ahLst/>
            <a:cxnLst/>
            <a:rect l="l" t="t" r="r" b="b"/>
            <a:pathLst>
              <a:path w="609600" h="533400">
                <a:moveTo>
                  <a:pt x="0" y="88900"/>
                </a:moveTo>
                <a:cubicBezTo>
                  <a:pt x="0" y="39751"/>
                  <a:pt x="39751" y="0"/>
                  <a:pt x="88900" y="0"/>
                </a:cubicBezTo>
                <a:lnTo>
                  <a:pt x="520700" y="0"/>
                </a:lnTo>
                <a:cubicBezTo>
                  <a:pt x="569849" y="0"/>
                  <a:pt x="609600" y="39751"/>
                  <a:pt x="609600" y="88900"/>
                </a:cubicBezTo>
                <a:lnTo>
                  <a:pt x="609600" y="444500"/>
                </a:lnTo>
                <a:cubicBezTo>
                  <a:pt x="609600" y="493522"/>
                  <a:pt x="569849" y="533400"/>
                  <a:pt x="520700" y="533400"/>
                </a:cubicBezTo>
                <a:lnTo>
                  <a:pt x="88900" y="533400"/>
                </a:lnTo>
                <a:cubicBezTo>
                  <a:pt x="39751" y="533400"/>
                  <a:pt x="0" y="493522"/>
                  <a:pt x="0" y="444500"/>
                </a:cubicBezTo>
                <a:close/>
              </a:path>
            </a:pathLst>
          </a:custGeom>
          <a:solidFill>
            <a:srgbClr val="00AFEF"/>
          </a:solidFill>
        </p:spPr>
        <p:txBody>
          <a:bodyPr wrap="square" lIns="0" tIns="0" rIns="0" bIns="0" rtlCol="0">
            <a:noAutofit/>
          </a:bodyPr>
          <a:lstStyle/>
          <a:p>
            <a:endParaRPr sz="1350"/>
          </a:p>
        </p:txBody>
      </p:sp>
      <p:sp>
        <p:nvSpPr>
          <p:cNvPr id="13" name="object 59"/>
          <p:cNvSpPr/>
          <p:nvPr/>
        </p:nvSpPr>
        <p:spPr>
          <a:xfrm>
            <a:off x="5934075" y="138855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549" y="12700"/>
                  <a:pt x="622300" y="52451"/>
                  <a:pt x="622300" y="101600"/>
                </a:cubicBezTo>
                <a:lnTo>
                  <a:pt x="622300" y="457200"/>
                </a:lnTo>
                <a:cubicBezTo>
                  <a:pt x="622300" y="506222"/>
                  <a:pt x="582549" y="546100"/>
                  <a:pt x="533400" y="546100"/>
                </a:cubicBezTo>
                <a:lnTo>
                  <a:pt x="101600" y="546100"/>
                </a:lnTo>
                <a:cubicBezTo>
                  <a:pt x="52451" y="546100"/>
                  <a:pt x="12700" y="506222"/>
                  <a:pt x="12700" y="457200"/>
                </a:cubicBezTo>
                <a:close/>
              </a:path>
            </a:pathLst>
          </a:custGeom>
          <a:ln w="25400">
            <a:solidFill>
              <a:srgbClr val="385D89"/>
            </a:solidFill>
          </a:ln>
        </p:spPr>
        <p:txBody>
          <a:bodyPr wrap="square" lIns="0" tIns="0" rIns="0" bIns="0" rtlCol="0">
            <a:noAutofit/>
          </a:bodyPr>
          <a:lstStyle/>
          <a:p>
            <a:endParaRPr sz="1350"/>
          </a:p>
        </p:txBody>
      </p:sp>
      <p:sp>
        <p:nvSpPr>
          <p:cNvPr id="14" name="text 1"/>
          <p:cNvSpPr txBox="1"/>
          <p:nvPr/>
        </p:nvSpPr>
        <p:spPr>
          <a:xfrm>
            <a:off x="6151817" y="1526953"/>
            <a:ext cx="49116" cy="207749"/>
          </a:xfrm>
          <a:prstGeom prst="rect">
            <a:avLst/>
          </a:prstGeom>
        </p:spPr>
        <p:txBody>
          <a:bodyPr vert="horz" wrap="none" lIns="0" tIns="0" rIns="0" bIns="0" rtlCol="0">
            <a:spAutoFit/>
          </a:bodyPr>
          <a:lstStyle/>
          <a:p>
            <a:r>
              <a:rPr sz="1350" b="1" spc="8" dirty="0">
                <a:solidFill>
                  <a:srgbClr val="FFFFFF"/>
                </a:solidFill>
                <a:latin typeface="Arial"/>
                <a:cs typeface="Arial"/>
              </a:rPr>
              <a:t>i</a:t>
            </a:r>
            <a:endParaRPr sz="1350">
              <a:latin typeface="Arial"/>
              <a:cs typeface="Arial"/>
            </a:endParaRPr>
          </a:p>
        </p:txBody>
      </p:sp>
      <p:sp>
        <p:nvSpPr>
          <p:cNvPr id="15" name="object 60"/>
          <p:cNvSpPr/>
          <p:nvPr/>
        </p:nvSpPr>
        <p:spPr>
          <a:xfrm>
            <a:off x="6743700" y="1657350"/>
            <a:ext cx="457200" cy="400050"/>
          </a:xfrm>
          <a:custGeom>
            <a:avLst/>
            <a:gdLst/>
            <a:ahLst/>
            <a:cxnLst/>
            <a:rect l="l" t="t" r="r" b="b"/>
            <a:pathLst>
              <a:path w="609600" h="533400">
                <a:moveTo>
                  <a:pt x="0" y="88900"/>
                </a:moveTo>
                <a:cubicBezTo>
                  <a:pt x="0" y="39751"/>
                  <a:pt x="39751" y="0"/>
                  <a:pt x="88900" y="0"/>
                </a:cubicBezTo>
                <a:lnTo>
                  <a:pt x="520700" y="0"/>
                </a:lnTo>
                <a:cubicBezTo>
                  <a:pt x="569849" y="0"/>
                  <a:pt x="609600" y="39751"/>
                  <a:pt x="609600" y="88900"/>
                </a:cubicBezTo>
                <a:lnTo>
                  <a:pt x="609600" y="444500"/>
                </a:lnTo>
                <a:cubicBezTo>
                  <a:pt x="609600" y="493649"/>
                  <a:pt x="569849"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16" name="object 61"/>
          <p:cNvSpPr/>
          <p:nvPr/>
        </p:nvSpPr>
        <p:spPr>
          <a:xfrm>
            <a:off x="6734175" y="164782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549" y="12700"/>
                  <a:pt x="622300" y="52451"/>
                  <a:pt x="622300" y="101600"/>
                </a:cubicBezTo>
                <a:lnTo>
                  <a:pt x="622300" y="457200"/>
                </a:lnTo>
                <a:cubicBezTo>
                  <a:pt x="622300" y="506349"/>
                  <a:pt x="582549" y="546100"/>
                  <a:pt x="533400" y="546100"/>
                </a:cubicBezTo>
                <a:lnTo>
                  <a:pt x="101600" y="546100"/>
                </a:lnTo>
                <a:cubicBezTo>
                  <a:pt x="52451"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17" name="text 1"/>
          <p:cNvSpPr txBox="1"/>
          <p:nvPr/>
        </p:nvSpPr>
        <p:spPr>
          <a:xfrm>
            <a:off x="6930485" y="1786414"/>
            <a:ext cx="98232" cy="207749"/>
          </a:xfrm>
          <a:prstGeom prst="rect">
            <a:avLst/>
          </a:prstGeom>
        </p:spPr>
        <p:txBody>
          <a:bodyPr vert="horz" wrap="none" lIns="0" tIns="0" rIns="0" bIns="0" rtlCol="0">
            <a:spAutoFit/>
          </a:bodyPr>
          <a:lstStyle/>
          <a:p>
            <a:r>
              <a:rPr sz="1350" b="1" spc="8" dirty="0">
                <a:solidFill>
                  <a:srgbClr val="FFFFFF"/>
                </a:solidFill>
                <a:latin typeface="Arial"/>
                <a:cs typeface="Arial"/>
              </a:rPr>
              <a:t>ii</a:t>
            </a:r>
            <a:endParaRPr sz="1350">
              <a:latin typeface="Arial"/>
              <a:cs typeface="Arial"/>
            </a:endParaRPr>
          </a:p>
        </p:txBody>
      </p:sp>
      <p:sp>
        <p:nvSpPr>
          <p:cNvPr id="18" name="object 62"/>
          <p:cNvSpPr/>
          <p:nvPr/>
        </p:nvSpPr>
        <p:spPr>
          <a:xfrm>
            <a:off x="6972300" y="2400300"/>
            <a:ext cx="457200" cy="400050"/>
          </a:xfrm>
          <a:custGeom>
            <a:avLst/>
            <a:gdLst/>
            <a:ahLst/>
            <a:cxnLst/>
            <a:rect l="l" t="t" r="r" b="b"/>
            <a:pathLst>
              <a:path w="609600" h="533400">
                <a:moveTo>
                  <a:pt x="0" y="88900"/>
                </a:moveTo>
                <a:cubicBezTo>
                  <a:pt x="0" y="39751"/>
                  <a:pt x="39751" y="0"/>
                  <a:pt x="88900" y="0"/>
                </a:cubicBezTo>
                <a:lnTo>
                  <a:pt x="520700" y="0"/>
                </a:lnTo>
                <a:cubicBezTo>
                  <a:pt x="569849" y="0"/>
                  <a:pt x="609600" y="39751"/>
                  <a:pt x="609600" y="88900"/>
                </a:cubicBezTo>
                <a:lnTo>
                  <a:pt x="609600" y="444500"/>
                </a:lnTo>
                <a:cubicBezTo>
                  <a:pt x="609600" y="493649"/>
                  <a:pt x="569849"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19" name="object 63"/>
          <p:cNvSpPr/>
          <p:nvPr/>
        </p:nvSpPr>
        <p:spPr>
          <a:xfrm>
            <a:off x="6962775" y="239077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549" y="12700"/>
                  <a:pt x="622300" y="52451"/>
                  <a:pt x="622300" y="101600"/>
                </a:cubicBezTo>
                <a:lnTo>
                  <a:pt x="622300" y="457200"/>
                </a:lnTo>
                <a:cubicBezTo>
                  <a:pt x="622300" y="506349"/>
                  <a:pt x="582549" y="546100"/>
                  <a:pt x="533400" y="546100"/>
                </a:cubicBezTo>
                <a:lnTo>
                  <a:pt x="101600" y="546100"/>
                </a:lnTo>
                <a:cubicBezTo>
                  <a:pt x="52451"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20" name="text 1"/>
          <p:cNvSpPr txBox="1"/>
          <p:nvPr/>
        </p:nvSpPr>
        <p:spPr>
          <a:xfrm>
            <a:off x="7138511" y="2529192"/>
            <a:ext cx="147348" cy="207749"/>
          </a:xfrm>
          <a:prstGeom prst="rect">
            <a:avLst/>
          </a:prstGeom>
        </p:spPr>
        <p:txBody>
          <a:bodyPr vert="horz" wrap="none" lIns="0" tIns="0" rIns="0" bIns="0" rtlCol="0">
            <a:spAutoFit/>
          </a:bodyPr>
          <a:lstStyle/>
          <a:p>
            <a:r>
              <a:rPr sz="1350" b="1" spc="8" dirty="0">
                <a:solidFill>
                  <a:srgbClr val="FFFFFF"/>
                </a:solidFill>
                <a:latin typeface="Arial"/>
                <a:cs typeface="Arial"/>
              </a:rPr>
              <a:t>iii</a:t>
            </a:r>
            <a:endParaRPr sz="1350">
              <a:latin typeface="Arial"/>
              <a:cs typeface="Arial"/>
            </a:endParaRPr>
          </a:p>
        </p:txBody>
      </p:sp>
      <p:sp>
        <p:nvSpPr>
          <p:cNvPr id="21" name="object 64"/>
          <p:cNvSpPr/>
          <p:nvPr/>
        </p:nvSpPr>
        <p:spPr>
          <a:xfrm>
            <a:off x="6123432" y="1899380"/>
            <a:ext cx="74867" cy="371475"/>
          </a:xfrm>
          <a:custGeom>
            <a:avLst/>
            <a:gdLst/>
            <a:ahLst/>
            <a:cxnLst/>
            <a:rect l="l" t="t" r="r" b="b"/>
            <a:pathLst>
              <a:path w="99822" h="495300">
                <a:moveTo>
                  <a:pt x="54737" y="495300"/>
                </a:moveTo>
                <a:lnTo>
                  <a:pt x="54737" y="9398"/>
                </a:lnTo>
                <a:lnTo>
                  <a:pt x="45212" y="9398"/>
                </a:lnTo>
                <a:lnTo>
                  <a:pt x="45212" y="495300"/>
                </a:lnTo>
                <a:close/>
                <a:moveTo>
                  <a:pt x="98552" y="83312"/>
                </a:moveTo>
                <a:lnTo>
                  <a:pt x="49911" y="0"/>
                </a:lnTo>
                <a:lnTo>
                  <a:pt x="1397" y="83312"/>
                </a:lnTo>
                <a:cubicBezTo>
                  <a:pt x="0" y="85471"/>
                  <a:pt x="762" y="88392"/>
                  <a:pt x="3048" y="89789"/>
                </a:cubicBezTo>
                <a:cubicBezTo>
                  <a:pt x="5334" y="91059"/>
                  <a:pt x="8255" y="90297"/>
                  <a:pt x="9652" y="88011"/>
                </a:cubicBezTo>
                <a:lnTo>
                  <a:pt x="9652" y="88011"/>
                </a:lnTo>
                <a:lnTo>
                  <a:pt x="54102" y="11811"/>
                </a:lnTo>
                <a:lnTo>
                  <a:pt x="45847" y="11811"/>
                </a:lnTo>
                <a:lnTo>
                  <a:pt x="90297" y="88011"/>
                </a:lnTo>
                <a:cubicBezTo>
                  <a:pt x="91567" y="90297"/>
                  <a:pt x="94488" y="91059"/>
                  <a:pt x="96774" y="89789"/>
                </a:cubicBezTo>
                <a:cubicBezTo>
                  <a:pt x="99060" y="88392"/>
                  <a:pt x="99822" y="85471"/>
                  <a:pt x="98552" y="83312"/>
                </a:cubicBezTo>
                <a:close/>
              </a:path>
            </a:pathLst>
          </a:custGeom>
          <a:solidFill>
            <a:srgbClr val="00AFEF"/>
          </a:solidFill>
        </p:spPr>
        <p:txBody>
          <a:bodyPr wrap="square" lIns="0" tIns="0" rIns="0" bIns="0" rtlCol="0">
            <a:noAutofit/>
          </a:bodyPr>
          <a:lstStyle/>
          <a:p>
            <a:endParaRPr sz="1350"/>
          </a:p>
        </p:txBody>
      </p:sp>
      <p:sp>
        <p:nvSpPr>
          <p:cNvPr id="22" name="object 65"/>
          <p:cNvSpPr/>
          <p:nvPr/>
        </p:nvSpPr>
        <p:spPr>
          <a:xfrm>
            <a:off x="6467855" y="2559082"/>
            <a:ext cx="390144" cy="74866"/>
          </a:xfrm>
          <a:custGeom>
            <a:avLst/>
            <a:gdLst/>
            <a:ahLst/>
            <a:cxnLst/>
            <a:rect l="l" t="t" r="r" b="b"/>
            <a:pathLst>
              <a:path w="520192" h="99821">
                <a:moveTo>
                  <a:pt x="0" y="45085"/>
                </a:moveTo>
                <a:lnTo>
                  <a:pt x="510795" y="45085"/>
                </a:lnTo>
                <a:lnTo>
                  <a:pt x="510795" y="54610"/>
                </a:lnTo>
                <a:lnTo>
                  <a:pt x="0" y="54610"/>
                </a:lnTo>
                <a:close/>
                <a:moveTo>
                  <a:pt x="437008" y="1397"/>
                </a:moveTo>
                <a:lnTo>
                  <a:pt x="520193" y="49911"/>
                </a:lnTo>
                <a:lnTo>
                  <a:pt x="437008" y="98425"/>
                </a:lnTo>
                <a:cubicBezTo>
                  <a:pt x="434722" y="99822"/>
                  <a:pt x="431800" y="99060"/>
                  <a:pt x="430404" y="96774"/>
                </a:cubicBezTo>
                <a:cubicBezTo>
                  <a:pt x="429134" y="94487"/>
                  <a:pt x="429896" y="91567"/>
                  <a:pt x="432182" y="90297"/>
                </a:cubicBezTo>
                <a:lnTo>
                  <a:pt x="508382" y="45847"/>
                </a:lnTo>
                <a:lnTo>
                  <a:pt x="508382" y="53975"/>
                </a:lnTo>
                <a:lnTo>
                  <a:pt x="432182" y="9525"/>
                </a:lnTo>
                <a:cubicBezTo>
                  <a:pt x="429896" y="8255"/>
                  <a:pt x="429134" y="5334"/>
                  <a:pt x="430404" y="3048"/>
                </a:cubicBezTo>
                <a:cubicBezTo>
                  <a:pt x="431800" y="762"/>
                  <a:pt x="434722" y="0"/>
                  <a:pt x="437008" y="1397"/>
                </a:cubicBezTo>
                <a:close/>
              </a:path>
            </a:pathLst>
          </a:custGeom>
          <a:solidFill>
            <a:srgbClr val="00AFEF"/>
          </a:solidFill>
        </p:spPr>
        <p:txBody>
          <a:bodyPr wrap="square" lIns="0" tIns="0" rIns="0" bIns="0" rtlCol="0">
            <a:noAutofit/>
          </a:bodyPr>
          <a:lstStyle/>
          <a:p>
            <a:endParaRPr sz="1350"/>
          </a:p>
        </p:txBody>
      </p:sp>
      <p:sp>
        <p:nvSpPr>
          <p:cNvPr id="23" name="object 66"/>
          <p:cNvSpPr/>
          <p:nvPr/>
        </p:nvSpPr>
        <p:spPr>
          <a:xfrm>
            <a:off x="6377368" y="2140934"/>
            <a:ext cx="285560" cy="226314"/>
          </a:xfrm>
          <a:custGeom>
            <a:avLst/>
            <a:gdLst/>
            <a:ahLst/>
            <a:cxnLst/>
            <a:rect l="l" t="t" r="r" b="b"/>
            <a:pathLst>
              <a:path w="380746" h="301752">
                <a:moveTo>
                  <a:pt x="5843" y="301753"/>
                </a:moveTo>
                <a:lnTo>
                  <a:pt x="376302" y="9653"/>
                </a:lnTo>
                <a:lnTo>
                  <a:pt x="370460" y="2160"/>
                </a:lnTo>
                <a:lnTo>
                  <a:pt x="0" y="294260"/>
                </a:lnTo>
                <a:close/>
                <a:moveTo>
                  <a:pt x="345441" y="89790"/>
                </a:moveTo>
                <a:lnTo>
                  <a:pt x="380747" y="0"/>
                </a:lnTo>
                <a:lnTo>
                  <a:pt x="285370" y="13462"/>
                </a:lnTo>
                <a:cubicBezTo>
                  <a:pt x="282703" y="13843"/>
                  <a:pt x="280924" y="16256"/>
                  <a:pt x="281306" y="18797"/>
                </a:cubicBezTo>
                <a:cubicBezTo>
                  <a:pt x="281686" y="21464"/>
                  <a:pt x="284099" y="23242"/>
                  <a:pt x="286640" y="22861"/>
                </a:cubicBezTo>
                <a:lnTo>
                  <a:pt x="374016" y="10668"/>
                </a:lnTo>
                <a:lnTo>
                  <a:pt x="368936" y="4192"/>
                </a:lnTo>
                <a:lnTo>
                  <a:pt x="336678" y="86234"/>
                </a:lnTo>
                <a:cubicBezTo>
                  <a:pt x="335661" y="88647"/>
                  <a:pt x="336805" y="91441"/>
                  <a:pt x="339345" y="92456"/>
                </a:cubicBezTo>
                <a:cubicBezTo>
                  <a:pt x="341758" y="93346"/>
                  <a:pt x="344552" y="92203"/>
                  <a:pt x="345441" y="89790"/>
                </a:cubicBezTo>
                <a:close/>
              </a:path>
            </a:pathLst>
          </a:custGeom>
          <a:solidFill>
            <a:srgbClr val="00AFEF"/>
          </a:solidFill>
        </p:spPr>
        <p:txBody>
          <a:bodyPr wrap="square" lIns="0" tIns="0" rIns="0" bIns="0" rtlCol="0">
            <a:noAutofit/>
          </a:bodyPr>
          <a:lstStyle/>
          <a:p>
            <a:endParaRPr sz="1350"/>
          </a:p>
        </p:txBody>
      </p:sp>
      <p:sp>
        <p:nvSpPr>
          <p:cNvPr id="24" name="object 67"/>
          <p:cNvSpPr/>
          <p:nvPr/>
        </p:nvSpPr>
        <p:spPr>
          <a:xfrm>
            <a:off x="5943600" y="3486150"/>
            <a:ext cx="457200" cy="400050"/>
          </a:xfrm>
          <a:custGeom>
            <a:avLst/>
            <a:gdLst/>
            <a:ahLst/>
            <a:cxnLst/>
            <a:rect l="l" t="t" r="r" b="b"/>
            <a:pathLst>
              <a:path w="609600" h="533400">
                <a:moveTo>
                  <a:pt x="0" y="88900"/>
                </a:moveTo>
                <a:cubicBezTo>
                  <a:pt x="0" y="39751"/>
                  <a:pt x="39751" y="0"/>
                  <a:pt x="88900" y="0"/>
                </a:cubicBezTo>
                <a:lnTo>
                  <a:pt x="520700" y="0"/>
                </a:lnTo>
                <a:cubicBezTo>
                  <a:pt x="569849" y="0"/>
                  <a:pt x="609600" y="39751"/>
                  <a:pt x="609600" y="88900"/>
                </a:cubicBezTo>
                <a:lnTo>
                  <a:pt x="609600" y="444500"/>
                </a:lnTo>
                <a:cubicBezTo>
                  <a:pt x="609600" y="493649"/>
                  <a:pt x="569849"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25" name="object 68"/>
          <p:cNvSpPr/>
          <p:nvPr/>
        </p:nvSpPr>
        <p:spPr>
          <a:xfrm>
            <a:off x="5934075" y="347662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549" y="12700"/>
                  <a:pt x="622300" y="52451"/>
                  <a:pt x="622300" y="101600"/>
                </a:cubicBezTo>
                <a:lnTo>
                  <a:pt x="622300" y="457200"/>
                </a:lnTo>
                <a:cubicBezTo>
                  <a:pt x="622300" y="506349"/>
                  <a:pt x="582549" y="546100"/>
                  <a:pt x="533400" y="546100"/>
                </a:cubicBezTo>
                <a:lnTo>
                  <a:pt x="101600" y="546100"/>
                </a:lnTo>
                <a:cubicBezTo>
                  <a:pt x="52451" y="546100"/>
                  <a:pt x="12700" y="506349"/>
                  <a:pt x="12700" y="457200"/>
                </a:cubicBezTo>
                <a:close/>
              </a:path>
            </a:pathLst>
          </a:custGeom>
          <a:ln w="25400">
            <a:solidFill>
              <a:srgbClr val="1F487C"/>
            </a:solidFill>
          </a:ln>
        </p:spPr>
        <p:txBody>
          <a:bodyPr wrap="square" lIns="0" tIns="0" rIns="0" bIns="0" rtlCol="0">
            <a:noAutofit/>
          </a:bodyPr>
          <a:lstStyle/>
          <a:p>
            <a:endParaRPr sz="1350"/>
          </a:p>
        </p:txBody>
      </p:sp>
      <p:sp>
        <p:nvSpPr>
          <p:cNvPr id="26" name="text 1"/>
          <p:cNvSpPr txBox="1"/>
          <p:nvPr/>
        </p:nvSpPr>
        <p:spPr>
          <a:xfrm>
            <a:off x="6054661" y="3615233"/>
            <a:ext cx="272382" cy="193899"/>
          </a:xfrm>
          <a:prstGeom prst="rect">
            <a:avLst/>
          </a:prstGeom>
        </p:spPr>
        <p:txBody>
          <a:bodyPr vert="horz" wrap="none" lIns="0" tIns="0" rIns="0" bIns="0" rtlCol="0">
            <a:spAutoFit/>
          </a:bodyPr>
          <a:lstStyle/>
          <a:p>
            <a:r>
              <a:rPr sz="1260" b="1" spc="8" dirty="0">
                <a:solidFill>
                  <a:srgbClr val="FFFFFF"/>
                </a:solidFill>
                <a:latin typeface="Arial"/>
                <a:cs typeface="Arial"/>
              </a:rPr>
              <a:t>xxx</a:t>
            </a:r>
            <a:endParaRPr sz="1200">
              <a:latin typeface="Arial"/>
              <a:cs typeface="Arial"/>
            </a:endParaRPr>
          </a:p>
        </p:txBody>
      </p:sp>
      <p:sp>
        <p:nvSpPr>
          <p:cNvPr id="27" name="object 69"/>
          <p:cNvSpPr/>
          <p:nvPr/>
        </p:nvSpPr>
        <p:spPr>
          <a:xfrm>
            <a:off x="6377178" y="2824162"/>
            <a:ext cx="285750" cy="261938"/>
          </a:xfrm>
          <a:custGeom>
            <a:avLst/>
            <a:gdLst/>
            <a:ahLst/>
            <a:cxnLst/>
            <a:rect l="l" t="t" r="r" b="b"/>
            <a:pathLst>
              <a:path w="381000" h="349250">
                <a:moveTo>
                  <a:pt x="6350" y="0"/>
                </a:moveTo>
                <a:lnTo>
                  <a:pt x="377317" y="339344"/>
                </a:lnTo>
                <a:lnTo>
                  <a:pt x="370839" y="346456"/>
                </a:lnTo>
                <a:lnTo>
                  <a:pt x="0" y="6985"/>
                </a:lnTo>
                <a:close/>
                <a:moveTo>
                  <a:pt x="352425" y="257175"/>
                </a:moveTo>
                <a:lnTo>
                  <a:pt x="381000" y="349250"/>
                </a:lnTo>
                <a:lnTo>
                  <a:pt x="286765" y="328930"/>
                </a:lnTo>
                <a:cubicBezTo>
                  <a:pt x="284226" y="328295"/>
                  <a:pt x="282575" y="325755"/>
                  <a:pt x="283210" y="323215"/>
                </a:cubicBezTo>
                <a:cubicBezTo>
                  <a:pt x="283718" y="320675"/>
                  <a:pt x="286258" y="319024"/>
                  <a:pt x="288798" y="319532"/>
                </a:cubicBezTo>
                <a:lnTo>
                  <a:pt x="375031" y="338201"/>
                </a:lnTo>
                <a:lnTo>
                  <a:pt x="369570" y="344297"/>
                </a:lnTo>
                <a:lnTo>
                  <a:pt x="343281" y="260096"/>
                </a:lnTo>
                <a:cubicBezTo>
                  <a:pt x="342519" y="257556"/>
                  <a:pt x="343915" y="254889"/>
                  <a:pt x="346456" y="254127"/>
                </a:cubicBezTo>
                <a:cubicBezTo>
                  <a:pt x="348996" y="253365"/>
                  <a:pt x="351663" y="254762"/>
                  <a:pt x="352425" y="257175"/>
                </a:cubicBezTo>
                <a:close/>
              </a:path>
            </a:pathLst>
          </a:custGeom>
          <a:solidFill>
            <a:srgbClr val="00AFEF"/>
          </a:solidFill>
        </p:spPr>
        <p:txBody>
          <a:bodyPr wrap="square" lIns="0" tIns="0" rIns="0" bIns="0" rtlCol="0">
            <a:noAutofit/>
          </a:bodyPr>
          <a:lstStyle/>
          <a:p>
            <a:endParaRPr sz="1350"/>
          </a:p>
        </p:txBody>
      </p:sp>
      <p:sp>
        <p:nvSpPr>
          <p:cNvPr id="28" name="object 70"/>
          <p:cNvSpPr/>
          <p:nvPr/>
        </p:nvSpPr>
        <p:spPr>
          <a:xfrm>
            <a:off x="6123432" y="2914651"/>
            <a:ext cx="74867" cy="415385"/>
          </a:xfrm>
          <a:custGeom>
            <a:avLst/>
            <a:gdLst/>
            <a:ahLst/>
            <a:cxnLst/>
            <a:rect l="l" t="t" r="r" b="b"/>
            <a:pathLst>
              <a:path w="99822" h="553847">
                <a:moveTo>
                  <a:pt x="54737" y="0"/>
                </a:moveTo>
                <a:lnTo>
                  <a:pt x="54737" y="544449"/>
                </a:lnTo>
                <a:lnTo>
                  <a:pt x="45212" y="544449"/>
                </a:lnTo>
                <a:lnTo>
                  <a:pt x="45212" y="0"/>
                </a:lnTo>
                <a:close/>
                <a:moveTo>
                  <a:pt x="98552" y="470662"/>
                </a:moveTo>
                <a:lnTo>
                  <a:pt x="49911" y="553847"/>
                </a:lnTo>
                <a:lnTo>
                  <a:pt x="1397" y="470662"/>
                </a:lnTo>
                <a:cubicBezTo>
                  <a:pt x="0" y="468376"/>
                  <a:pt x="762" y="465455"/>
                  <a:pt x="3048" y="464185"/>
                </a:cubicBezTo>
                <a:cubicBezTo>
                  <a:pt x="5334" y="462788"/>
                  <a:pt x="8255" y="463550"/>
                  <a:pt x="9652" y="465836"/>
                </a:cubicBezTo>
                <a:lnTo>
                  <a:pt x="54102" y="542036"/>
                </a:lnTo>
                <a:lnTo>
                  <a:pt x="45847" y="542036"/>
                </a:lnTo>
                <a:lnTo>
                  <a:pt x="90297" y="465836"/>
                </a:lnTo>
                <a:cubicBezTo>
                  <a:pt x="91567" y="463550"/>
                  <a:pt x="94488" y="462788"/>
                  <a:pt x="96774" y="464185"/>
                </a:cubicBezTo>
                <a:cubicBezTo>
                  <a:pt x="99060" y="465455"/>
                  <a:pt x="99822" y="468376"/>
                  <a:pt x="98552" y="470662"/>
                </a:cubicBezTo>
                <a:close/>
              </a:path>
            </a:pathLst>
          </a:custGeom>
          <a:solidFill>
            <a:srgbClr val="00AFEF"/>
          </a:solidFill>
        </p:spPr>
        <p:txBody>
          <a:bodyPr wrap="square" lIns="0" tIns="0" rIns="0" bIns="0" rtlCol="0">
            <a:noAutofit/>
          </a:bodyPr>
          <a:lstStyle/>
          <a:p>
            <a:endParaRPr sz="1350"/>
          </a:p>
        </p:txBody>
      </p:sp>
      <p:sp>
        <p:nvSpPr>
          <p:cNvPr id="29" name="object 71"/>
          <p:cNvSpPr/>
          <p:nvPr/>
        </p:nvSpPr>
        <p:spPr>
          <a:xfrm>
            <a:off x="2400300" y="3371850"/>
            <a:ext cx="457200" cy="400050"/>
          </a:xfrm>
          <a:custGeom>
            <a:avLst/>
            <a:gdLst/>
            <a:ahLst/>
            <a:cxnLst/>
            <a:rect l="l" t="t" r="r" b="b"/>
            <a:pathLst>
              <a:path w="609600" h="533400">
                <a:moveTo>
                  <a:pt x="0" y="88900"/>
                </a:moveTo>
                <a:cubicBezTo>
                  <a:pt x="0" y="39751"/>
                  <a:pt x="39751" y="0"/>
                  <a:pt x="88900" y="0"/>
                </a:cubicBezTo>
                <a:lnTo>
                  <a:pt x="520700" y="0"/>
                </a:lnTo>
                <a:cubicBezTo>
                  <a:pt x="569849" y="0"/>
                  <a:pt x="609600" y="39751"/>
                  <a:pt x="609600" y="88900"/>
                </a:cubicBezTo>
                <a:lnTo>
                  <a:pt x="609600" y="444500"/>
                </a:lnTo>
                <a:cubicBezTo>
                  <a:pt x="609600" y="493649"/>
                  <a:pt x="569849"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30" name="object 72"/>
          <p:cNvSpPr/>
          <p:nvPr/>
        </p:nvSpPr>
        <p:spPr>
          <a:xfrm>
            <a:off x="2390775" y="336232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549" y="12700"/>
                  <a:pt x="622300" y="52451"/>
                  <a:pt x="622300" y="101600"/>
                </a:cubicBezTo>
                <a:lnTo>
                  <a:pt x="622300" y="457200"/>
                </a:lnTo>
                <a:cubicBezTo>
                  <a:pt x="622300" y="506349"/>
                  <a:pt x="582549" y="546100"/>
                  <a:pt x="533400" y="546100"/>
                </a:cubicBezTo>
                <a:lnTo>
                  <a:pt x="101600" y="546100"/>
                </a:lnTo>
                <a:cubicBezTo>
                  <a:pt x="52451"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31" name="text 1"/>
          <p:cNvSpPr txBox="1"/>
          <p:nvPr/>
        </p:nvSpPr>
        <p:spPr>
          <a:xfrm>
            <a:off x="2608136" y="3501105"/>
            <a:ext cx="147348" cy="207749"/>
          </a:xfrm>
          <a:prstGeom prst="rect">
            <a:avLst/>
          </a:prstGeom>
        </p:spPr>
        <p:txBody>
          <a:bodyPr vert="horz" wrap="none" lIns="0" tIns="0" rIns="0" bIns="0" rtlCol="0">
            <a:spAutoFit/>
          </a:bodyPr>
          <a:lstStyle/>
          <a:p>
            <a:r>
              <a:rPr lang="en-IN" sz="1350" b="1" spc="8" dirty="0">
                <a:solidFill>
                  <a:srgbClr val="FFFFFF"/>
                </a:solidFill>
                <a:latin typeface="Arial"/>
                <a:cs typeface="Arial"/>
              </a:rPr>
              <a:t>ii</a:t>
            </a:r>
            <a:r>
              <a:rPr sz="1350" b="1" spc="8" dirty="0" err="1">
                <a:solidFill>
                  <a:srgbClr val="FFFFFF"/>
                </a:solidFill>
                <a:latin typeface="Arial"/>
                <a:cs typeface="Arial"/>
              </a:rPr>
              <a:t>i</a:t>
            </a:r>
            <a:endParaRPr sz="1350" dirty="0">
              <a:latin typeface="Arial"/>
              <a:cs typeface="Arial"/>
            </a:endParaRPr>
          </a:p>
        </p:txBody>
      </p:sp>
      <p:sp>
        <p:nvSpPr>
          <p:cNvPr id="32" name="object 73"/>
          <p:cNvSpPr/>
          <p:nvPr/>
        </p:nvSpPr>
        <p:spPr>
          <a:xfrm>
            <a:off x="2591467" y="2914650"/>
            <a:ext cx="74866" cy="373666"/>
          </a:xfrm>
          <a:custGeom>
            <a:avLst/>
            <a:gdLst/>
            <a:ahLst/>
            <a:cxnLst/>
            <a:rect l="l" t="t" r="r" b="b"/>
            <a:pathLst>
              <a:path w="99821" h="498221">
                <a:moveTo>
                  <a:pt x="54610" y="0"/>
                </a:moveTo>
                <a:lnTo>
                  <a:pt x="54737" y="488696"/>
                </a:lnTo>
                <a:lnTo>
                  <a:pt x="45212" y="488696"/>
                </a:lnTo>
                <a:lnTo>
                  <a:pt x="45085" y="0"/>
                </a:lnTo>
                <a:close/>
                <a:moveTo>
                  <a:pt x="98425" y="414909"/>
                </a:moveTo>
                <a:lnTo>
                  <a:pt x="49911" y="498221"/>
                </a:lnTo>
                <a:lnTo>
                  <a:pt x="1396" y="414909"/>
                </a:lnTo>
                <a:cubicBezTo>
                  <a:pt x="0" y="412623"/>
                  <a:pt x="762" y="409702"/>
                  <a:pt x="3048" y="408432"/>
                </a:cubicBezTo>
                <a:cubicBezTo>
                  <a:pt x="5334" y="407035"/>
                  <a:pt x="8255" y="407797"/>
                  <a:pt x="9525" y="410083"/>
                </a:cubicBezTo>
                <a:lnTo>
                  <a:pt x="53975" y="486283"/>
                </a:lnTo>
                <a:lnTo>
                  <a:pt x="45846" y="486283"/>
                </a:lnTo>
                <a:lnTo>
                  <a:pt x="90296" y="410083"/>
                </a:lnTo>
                <a:cubicBezTo>
                  <a:pt x="91567" y="407797"/>
                  <a:pt x="94487" y="407035"/>
                  <a:pt x="96774" y="408432"/>
                </a:cubicBezTo>
                <a:cubicBezTo>
                  <a:pt x="99060" y="409702"/>
                  <a:pt x="99821" y="412623"/>
                  <a:pt x="98425" y="414909"/>
                </a:cubicBezTo>
                <a:close/>
              </a:path>
            </a:pathLst>
          </a:custGeom>
          <a:solidFill>
            <a:srgbClr val="00AFEF"/>
          </a:solidFill>
        </p:spPr>
        <p:txBody>
          <a:bodyPr wrap="square" lIns="0" tIns="0" rIns="0" bIns="0" rtlCol="0">
            <a:noAutofit/>
          </a:bodyPr>
          <a:lstStyle/>
          <a:p>
            <a:endParaRPr sz="1350"/>
          </a:p>
        </p:txBody>
      </p:sp>
      <p:sp>
        <p:nvSpPr>
          <p:cNvPr id="33" name="object 74"/>
          <p:cNvSpPr/>
          <p:nvPr/>
        </p:nvSpPr>
        <p:spPr>
          <a:xfrm>
            <a:off x="1543050" y="2420017"/>
            <a:ext cx="628650" cy="74867"/>
          </a:xfrm>
          <a:custGeom>
            <a:avLst/>
            <a:gdLst/>
            <a:ahLst/>
            <a:cxnLst/>
            <a:rect l="l" t="t" r="r" b="b"/>
            <a:pathLst>
              <a:path w="838200" h="99822">
                <a:moveTo>
                  <a:pt x="0" y="45085"/>
                </a:moveTo>
                <a:lnTo>
                  <a:pt x="828802" y="45085"/>
                </a:lnTo>
                <a:lnTo>
                  <a:pt x="828802" y="54610"/>
                </a:lnTo>
                <a:lnTo>
                  <a:pt x="0" y="54610"/>
                </a:lnTo>
                <a:close/>
                <a:moveTo>
                  <a:pt x="755015" y="1397"/>
                </a:moveTo>
                <a:lnTo>
                  <a:pt x="838200" y="49911"/>
                </a:lnTo>
                <a:lnTo>
                  <a:pt x="755015" y="98425"/>
                </a:lnTo>
                <a:cubicBezTo>
                  <a:pt x="752729" y="99822"/>
                  <a:pt x="749808" y="99060"/>
                  <a:pt x="748411" y="96774"/>
                </a:cubicBezTo>
                <a:cubicBezTo>
                  <a:pt x="747141" y="94488"/>
                  <a:pt x="747903" y="91567"/>
                  <a:pt x="750189" y="90297"/>
                </a:cubicBezTo>
                <a:lnTo>
                  <a:pt x="826389" y="45847"/>
                </a:lnTo>
                <a:lnTo>
                  <a:pt x="826389" y="53975"/>
                </a:lnTo>
                <a:lnTo>
                  <a:pt x="750189" y="9525"/>
                </a:lnTo>
                <a:cubicBezTo>
                  <a:pt x="747903" y="8255"/>
                  <a:pt x="747141" y="5334"/>
                  <a:pt x="748411" y="3048"/>
                </a:cubicBezTo>
                <a:cubicBezTo>
                  <a:pt x="749808" y="762"/>
                  <a:pt x="752729" y="0"/>
                  <a:pt x="755015" y="1397"/>
                </a:cubicBezTo>
                <a:close/>
              </a:path>
            </a:pathLst>
          </a:custGeom>
          <a:solidFill>
            <a:srgbClr val="006FC0"/>
          </a:solidFill>
        </p:spPr>
        <p:txBody>
          <a:bodyPr wrap="square" lIns="0" tIns="0" rIns="0" bIns="0" rtlCol="0">
            <a:noAutofit/>
          </a:bodyPr>
          <a:lstStyle/>
          <a:p>
            <a:endParaRPr sz="1350"/>
          </a:p>
        </p:txBody>
      </p:sp>
      <p:sp>
        <p:nvSpPr>
          <p:cNvPr id="34" name="object 75"/>
          <p:cNvSpPr/>
          <p:nvPr/>
        </p:nvSpPr>
        <p:spPr>
          <a:xfrm>
            <a:off x="1657350" y="2534317"/>
            <a:ext cx="628650" cy="74867"/>
          </a:xfrm>
          <a:custGeom>
            <a:avLst/>
            <a:gdLst/>
            <a:ahLst/>
            <a:cxnLst/>
            <a:rect l="l" t="t" r="r" b="b"/>
            <a:pathLst>
              <a:path w="838200" h="99822">
                <a:moveTo>
                  <a:pt x="0" y="45085"/>
                </a:moveTo>
                <a:lnTo>
                  <a:pt x="828802" y="45085"/>
                </a:lnTo>
                <a:lnTo>
                  <a:pt x="828802" y="54610"/>
                </a:lnTo>
                <a:lnTo>
                  <a:pt x="0" y="54610"/>
                </a:lnTo>
                <a:close/>
                <a:moveTo>
                  <a:pt x="755015" y="1397"/>
                </a:moveTo>
                <a:lnTo>
                  <a:pt x="838200" y="49911"/>
                </a:lnTo>
                <a:lnTo>
                  <a:pt x="755015" y="98425"/>
                </a:lnTo>
                <a:cubicBezTo>
                  <a:pt x="752729" y="99822"/>
                  <a:pt x="749808" y="99060"/>
                  <a:pt x="748411" y="96774"/>
                </a:cubicBezTo>
                <a:cubicBezTo>
                  <a:pt x="747141" y="94488"/>
                  <a:pt x="747903" y="91567"/>
                  <a:pt x="750189" y="90297"/>
                </a:cubicBezTo>
                <a:lnTo>
                  <a:pt x="826389" y="45847"/>
                </a:lnTo>
                <a:lnTo>
                  <a:pt x="826389" y="53975"/>
                </a:lnTo>
                <a:lnTo>
                  <a:pt x="750189" y="9525"/>
                </a:lnTo>
                <a:cubicBezTo>
                  <a:pt x="747903" y="8255"/>
                  <a:pt x="747141" y="5334"/>
                  <a:pt x="748411" y="3048"/>
                </a:cubicBezTo>
                <a:cubicBezTo>
                  <a:pt x="749808" y="762"/>
                  <a:pt x="752729" y="0"/>
                  <a:pt x="755015" y="1397"/>
                </a:cubicBezTo>
                <a:close/>
              </a:path>
            </a:pathLst>
          </a:custGeom>
          <a:solidFill>
            <a:srgbClr val="006FC0"/>
          </a:solidFill>
        </p:spPr>
        <p:txBody>
          <a:bodyPr wrap="square" lIns="0" tIns="0" rIns="0" bIns="0" rtlCol="0">
            <a:noAutofit/>
          </a:bodyPr>
          <a:lstStyle/>
          <a:p>
            <a:endParaRPr sz="1350"/>
          </a:p>
        </p:txBody>
      </p:sp>
      <p:sp>
        <p:nvSpPr>
          <p:cNvPr id="35" name="object 76"/>
          <p:cNvSpPr/>
          <p:nvPr/>
        </p:nvSpPr>
        <p:spPr>
          <a:xfrm>
            <a:off x="1543050" y="2648617"/>
            <a:ext cx="628650" cy="74867"/>
          </a:xfrm>
          <a:custGeom>
            <a:avLst/>
            <a:gdLst/>
            <a:ahLst/>
            <a:cxnLst/>
            <a:rect l="l" t="t" r="r" b="b"/>
            <a:pathLst>
              <a:path w="838200" h="99822">
                <a:moveTo>
                  <a:pt x="0" y="45085"/>
                </a:moveTo>
                <a:lnTo>
                  <a:pt x="828802" y="45085"/>
                </a:lnTo>
                <a:lnTo>
                  <a:pt x="828802" y="54610"/>
                </a:lnTo>
                <a:lnTo>
                  <a:pt x="0" y="54610"/>
                </a:lnTo>
                <a:close/>
                <a:moveTo>
                  <a:pt x="755015" y="1397"/>
                </a:moveTo>
                <a:lnTo>
                  <a:pt x="838200" y="49911"/>
                </a:lnTo>
                <a:lnTo>
                  <a:pt x="755015" y="98425"/>
                </a:lnTo>
                <a:cubicBezTo>
                  <a:pt x="752729" y="99822"/>
                  <a:pt x="749808" y="99060"/>
                  <a:pt x="748411" y="96774"/>
                </a:cubicBezTo>
                <a:cubicBezTo>
                  <a:pt x="747141" y="94488"/>
                  <a:pt x="747903" y="91567"/>
                  <a:pt x="750189" y="90297"/>
                </a:cubicBezTo>
                <a:lnTo>
                  <a:pt x="826389" y="45847"/>
                </a:lnTo>
                <a:lnTo>
                  <a:pt x="826389" y="53975"/>
                </a:lnTo>
                <a:lnTo>
                  <a:pt x="750189" y="9525"/>
                </a:lnTo>
                <a:cubicBezTo>
                  <a:pt x="747903" y="8255"/>
                  <a:pt x="747141" y="5334"/>
                  <a:pt x="748411" y="3048"/>
                </a:cubicBezTo>
                <a:cubicBezTo>
                  <a:pt x="749808" y="762"/>
                  <a:pt x="752729" y="0"/>
                  <a:pt x="755015" y="1397"/>
                </a:cubicBezTo>
                <a:close/>
              </a:path>
            </a:pathLst>
          </a:custGeom>
          <a:solidFill>
            <a:srgbClr val="006FC0"/>
          </a:solidFill>
        </p:spPr>
        <p:txBody>
          <a:bodyPr wrap="square" lIns="0" tIns="0" rIns="0" bIns="0" rtlCol="0">
            <a:noAutofit/>
          </a:bodyPr>
          <a:lstStyle/>
          <a:p>
            <a:endParaRPr sz="1350"/>
          </a:p>
        </p:txBody>
      </p:sp>
      <p:sp>
        <p:nvSpPr>
          <p:cNvPr id="36" name="object 77"/>
          <p:cNvSpPr/>
          <p:nvPr/>
        </p:nvSpPr>
        <p:spPr>
          <a:xfrm>
            <a:off x="5029200" y="2470786"/>
            <a:ext cx="628650" cy="74771"/>
          </a:xfrm>
          <a:custGeom>
            <a:avLst/>
            <a:gdLst/>
            <a:ahLst/>
            <a:cxnLst/>
            <a:rect l="l" t="t" r="r" b="b"/>
            <a:pathLst>
              <a:path w="838200" h="99695">
                <a:moveTo>
                  <a:pt x="0" y="45085"/>
                </a:moveTo>
                <a:lnTo>
                  <a:pt x="828802" y="45085"/>
                </a:lnTo>
                <a:lnTo>
                  <a:pt x="828802" y="54610"/>
                </a:lnTo>
                <a:lnTo>
                  <a:pt x="0" y="54610"/>
                </a:lnTo>
                <a:close/>
                <a:moveTo>
                  <a:pt x="755015" y="1270"/>
                </a:moveTo>
                <a:lnTo>
                  <a:pt x="838200" y="49910"/>
                </a:lnTo>
                <a:lnTo>
                  <a:pt x="755015" y="98425"/>
                </a:lnTo>
                <a:cubicBezTo>
                  <a:pt x="752729" y="99695"/>
                  <a:pt x="749808" y="98933"/>
                  <a:pt x="748411" y="96773"/>
                </a:cubicBezTo>
                <a:cubicBezTo>
                  <a:pt x="747141" y="94488"/>
                  <a:pt x="747903" y="91566"/>
                  <a:pt x="750189" y="90170"/>
                </a:cubicBezTo>
                <a:lnTo>
                  <a:pt x="826389" y="45720"/>
                </a:lnTo>
                <a:lnTo>
                  <a:pt x="826389" y="53975"/>
                </a:lnTo>
                <a:lnTo>
                  <a:pt x="750189" y="9525"/>
                </a:lnTo>
                <a:cubicBezTo>
                  <a:pt x="747903" y="8254"/>
                  <a:pt x="747141" y="5334"/>
                  <a:pt x="748411" y="3048"/>
                </a:cubicBezTo>
                <a:cubicBezTo>
                  <a:pt x="749808" y="762"/>
                  <a:pt x="752729" y="0"/>
                  <a:pt x="755015" y="1270"/>
                </a:cubicBezTo>
                <a:close/>
              </a:path>
            </a:pathLst>
          </a:custGeom>
          <a:solidFill>
            <a:srgbClr val="006FC0"/>
          </a:solidFill>
        </p:spPr>
        <p:txBody>
          <a:bodyPr wrap="square" lIns="0" tIns="0" rIns="0" bIns="0" rtlCol="0">
            <a:noAutofit/>
          </a:bodyPr>
          <a:lstStyle/>
          <a:p>
            <a:endParaRPr sz="1350"/>
          </a:p>
        </p:txBody>
      </p:sp>
      <p:sp>
        <p:nvSpPr>
          <p:cNvPr id="37" name="object 78"/>
          <p:cNvSpPr/>
          <p:nvPr/>
        </p:nvSpPr>
        <p:spPr>
          <a:xfrm>
            <a:off x="5143500" y="2585086"/>
            <a:ext cx="628650" cy="74771"/>
          </a:xfrm>
          <a:custGeom>
            <a:avLst/>
            <a:gdLst/>
            <a:ahLst/>
            <a:cxnLst/>
            <a:rect l="l" t="t" r="r" b="b"/>
            <a:pathLst>
              <a:path w="838200" h="99695">
                <a:moveTo>
                  <a:pt x="0" y="45085"/>
                </a:moveTo>
                <a:lnTo>
                  <a:pt x="828802" y="45085"/>
                </a:lnTo>
                <a:lnTo>
                  <a:pt x="828802" y="54610"/>
                </a:lnTo>
                <a:lnTo>
                  <a:pt x="0" y="54610"/>
                </a:lnTo>
                <a:close/>
                <a:moveTo>
                  <a:pt x="755015" y="1270"/>
                </a:moveTo>
                <a:lnTo>
                  <a:pt x="838200" y="49910"/>
                </a:lnTo>
                <a:lnTo>
                  <a:pt x="755015" y="98425"/>
                </a:lnTo>
                <a:cubicBezTo>
                  <a:pt x="752729" y="99695"/>
                  <a:pt x="749808" y="98933"/>
                  <a:pt x="748411" y="96773"/>
                </a:cubicBezTo>
                <a:cubicBezTo>
                  <a:pt x="747141" y="94488"/>
                  <a:pt x="747903" y="91566"/>
                  <a:pt x="750189" y="90170"/>
                </a:cubicBezTo>
                <a:lnTo>
                  <a:pt x="826389" y="45720"/>
                </a:lnTo>
                <a:lnTo>
                  <a:pt x="826389" y="53975"/>
                </a:lnTo>
                <a:lnTo>
                  <a:pt x="750189" y="9525"/>
                </a:lnTo>
                <a:cubicBezTo>
                  <a:pt x="747903" y="8254"/>
                  <a:pt x="747141" y="5334"/>
                  <a:pt x="748411" y="3048"/>
                </a:cubicBezTo>
                <a:cubicBezTo>
                  <a:pt x="749808" y="762"/>
                  <a:pt x="752729" y="0"/>
                  <a:pt x="755015" y="1270"/>
                </a:cubicBezTo>
                <a:close/>
              </a:path>
            </a:pathLst>
          </a:custGeom>
          <a:solidFill>
            <a:srgbClr val="006FC0"/>
          </a:solidFill>
        </p:spPr>
        <p:txBody>
          <a:bodyPr wrap="square" lIns="0" tIns="0" rIns="0" bIns="0" rtlCol="0">
            <a:noAutofit/>
          </a:bodyPr>
          <a:lstStyle/>
          <a:p>
            <a:endParaRPr sz="1350"/>
          </a:p>
        </p:txBody>
      </p:sp>
      <p:sp>
        <p:nvSpPr>
          <p:cNvPr id="38" name="object 79"/>
          <p:cNvSpPr/>
          <p:nvPr/>
        </p:nvSpPr>
        <p:spPr>
          <a:xfrm>
            <a:off x="5029200" y="2699386"/>
            <a:ext cx="628650" cy="74771"/>
          </a:xfrm>
          <a:custGeom>
            <a:avLst/>
            <a:gdLst/>
            <a:ahLst/>
            <a:cxnLst/>
            <a:rect l="l" t="t" r="r" b="b"/>
            <a:pathLst>
              <a:path w="838200" h="99695">
                <a:moveTo>
                  <a:pt x="0" y="45085"/>
                </a:moveTo>
                <a:lnTo>
                  <a:pt x="828802" y="45085"/>
                </a:lnTo>
                <a:lnTo>
                  <a:pt x="828802" y="54610"/>
                </a:lnTo>
                <a:lnTo>
                  <a:pt x="0" y="54610"/>
                </a:lnTo>
                <a:close/>
                <a:moveTo>
                  <a:pt x="755015" y="1270"/>
                </a:moveTo>
                <a:lnTo>
                  <a:pt x="838200" y="49911"/>
                </a:lnTo>
                <a:lnTo>
                  <a:pt x="755015" y="98425"/>
                </a:lnTo>
                <a:cubicBezTo>
                  <a:pt x="752729" y="99695"/>
                  <a:pt x="749808" y="98933"/>
                  <a:pt x="748411" y="96774"/>
                </a:cubicBezTo>
                <a:cubicBezTo>
                  <a:pt x="747141" y="94488"/>
                  <a:pt x="747903" y="91567"/>
                  <a:pt x="750189" y="90170"/>
                </a:cubicBezTo>
                <a:lnTo>
                  <a:pt x="826389" y="45720"/>
                </a:lnTo>
                <a:lnTo>
                  <a:pt x="826389" y="53975"/>
                </a:lnTo>
                <a:lnTo>
                  <a:pt x="750189" y="9525"/>
                </a:lnTo>
                <a:cubicBezTo>
                  <a:pt x="747903" y="8255"/>
                  <a:pt x="747141" y="5334"/>
                  <a:pt x="748411" y="3048"/>
                </a:cubicBezTo>
                <a:cubicBezTo>
                  <a:pt x="749808" y="762"/>
                  <a:pt x="752729" y="0"/>
                  <a:pt x="755015" y="1270"/>
                </a:cubicBezTo>
                <a:close/>
              </a:path>
            </a:pathLst>
          </a:custGeom>
          <a:solidFill>
            <a:srgbClr val="006FC0"/>
          </a:solidFill>
        </p:spPr>
        <p:txBody>
          <a:bodyPr wrap="square" lIns="0" tIns="0" rIns="0" bIns="0" rtlCol="0">
            <a:noAutofit/>
          </a:bodyPr>
          <a:lstStyle/>
          <a:p>
            <a:endParaRPr sz="1350"/>
          </a:p>
        </p:txBody>
      </p:sp>
      <p:sp>
        <p:nvSpPr>
          <p:cNvPr id="39" name="object 80"/>
          <p:cNvSpPr/>
          <p:nvPr/>
        </p:nvSpPr>
        <p:spPr>
          <a:xfrm>
            <a:off x="4857750" y="2820067"/>
            <a:ext cx="628650" cy="74867"/>
          </a:xfrm>
          <a:custGeom>
            <a:avLst/>
            <a:gdLst/>
            <a:ahLst/>
            <a:cxnLst/>
            <a:rect l="l" t="t" r="r" b="b"/>
            <a:pathLst>
              <a:path w="838200" h="99822">
                <a:moveTo>
                  <a:pt x="0" y="45085"/>
                </a:moveTo>
                <a:lnTo>
                  <a:pt x="828802" y="45085"/>
                </a:lnTo>
                <a:lnTo>
                  <a:pt x="828802" y="54610"/>
                </a:lnTo>
                <a:lnTo>
                  <a:pt x="0" y="54610"/>
                </a:lnTo>
                <a:close/>
                <a:moveTo>
                  <a:pt x="755015" y="1397"/>
                </a:moveTo>
                <a:lnTo>
                  <a:pt x="838200" y="49911"/>
                </a:lnTo>
                <a:lnTo>
                  <a:pt x="755015" y="98425"/>
                </a:lnTo>
                <a:cubicBezTo>
                  <a:pt x="752729" y="99822"/>
                  <a:pt x="749808" y="99060"/>
                  <a:pt x="748411" y="96774"/>
                </a:cubicBezTo>
                <a:cubicBezTo>
                  <a:pt x="747141" y="94488"/>
                  <a:pt x="747903" y="91567"/>
                  <a:pt x="750189" y="90297"/>
                </a:cubicBezTo>
                <a:lnTo>
                  <a:pt x="826389" y="45847"/>
                </a:lnTo>
                <a:lnTo>
                  <a:pt x="826389" y="53975"/>
                </a:lnTo>
                <a:lnTo>
                  <a:pt x="750189" y="9525"/>
                </a:lnTo>
                <a:cubicBezTo>
                  <a:pt x="747903" y="8255"/>
                  <a:pt x="747141" y="5334"/>
                  <a:pt x="748411" y="3048"/>
                </a:cubicBezTo>
                <a:cubicBezTo>
                  <a:pt x="749808" y="762"/>
                  <a:pt x="752729" y="0"/>
                  <a:pt x="755015" y="1397"/>
                </a:cubicBezTo>
                <a:close/>
              </a:path>
            </a:pathLst>
          </a:custGeom>
          <a:solidFill>
            <a:srgbClr val="006FC0"/>
          </a:solidFill>
        </p:spPr>
        <p:txBody>
          <a:bodyPr wrap="square" lIns="0" tIns="0" rIns="0" bIns="0" rtlCol="0">
            <a:noAutofit/>
          </a:bodyPr>
          <a:lstStyle/>
          <a:p>
            <a:endParaRPr sz="1350"/>
          </a:p>
        </p:txBody>
      </p:sp>
      <p:sp>
        <p:nvSpPr>
          <p:cNvPr id="40" name="object 81"/>
          <p:cNvSpPr/>
          <p:nvPr/>
        </p:nvSpPr>
        <p:spPr>
          <a:xfrm>
            <a:off x="4857750" y="2362867"/>
            <a:ext cx="628650" cy="74867"/>
          </a:xfrm>
          <a:custGeom>
            <a:avLst/>
            <a:gdLst/>
            <a:ahLst/>
            <a:cxnLst/>
            <a:rect l="l" t="t" r="r" b="b"/>
            <a:pathLst>
              <a:path w="838200" h="99822">
                <a:moveTo>
                  <a:pt x="0" y="45085"/>
                </a:moveTo>
                <a:lnTo>
                  <a:pt x="828802" y="45085"/>
                </a:lnTo>
                <a:lnTo>
                  <a:pt x="828802" y="54610"/>
                </a:lnTo>
                <a:lnTo>
                  <a:pt x="0" y="54610"/>
                </a:lnTo>
                <a:close/>
                <a:moveTo>
                  <a:pt x="755015" y="1397"/>
                </a:moveTo>
                <a:lnTo>
                  <a:pt x="838200" y="49911"/>
                </a:lnTo>
                <a:lnTo>
                  <a:pt x="755015" y="98425"/>
                </a:lnTo>
                <a:cubicBezTo>
                  <a:pt x="752729" y="99822"/>
                  <a:pt x="749808" y="99060"/>
                  <a:pt x="748411" y="96774"/>
                </a:cubicBezTo>
                <a:cubicBezTo>
                  <a:pt x="747141" y="94488"/>
                  <a:pt x="747903" y="91567"/>
                  <a:pt x="750189" y="90297"/>
                </a:cubicBezTo>
                <a:lnTo>
                  <a:pt x="826389" y="45847"/>
                </a:lnTo>
                <a:lnTo>
                  <a:pt x="826389" y="53975"/>
                </a:lnTo>
                <a:lnTo>
                  <a:pt x="750189" y="9525"/>
                </a:lnTo>
                <a:cubicBezTo>
                  <a:pt x="747903" y="8255"/>
                  <a:pt x="747141" y="5334"/>
                  <a:pt x="748411" y="3048"/>
                </a:cubicBezTo>
                <a:cubicBezTo>
                  <a:pt x="749808" y="762"/>
                  <a:pt x="752729" y="0"/>
                  <a:pt x="755015" y="1397"/>
                </a:cubicBezTo>
                <a:close/>
              </a:path>
            </a:pathLst>
          </a:custGeom>
          <a:solidFill>
            <a:srgbClr val="006FC0"/>
          </a:solidFill>
        </p:spPr>
        <p:txBody>
          <a:bodyPr wrap="square" lIns="0" tIns="0" rIns="0" bIns="0" rtlCol="0">
            <a:noAutofit/>
          </a:bodyPr>
          <a:lstStyle/>
          <a:p>
            <a:endParaRPr sz="1350"/>
          </a:p>
        </p:txBody>
      </p:sp>
      <p:sp>
        <p:nvSpPr>
          <p:cNvPr id="41" name="text 1"/>
          <p:cNvSpPr txBox="1"/>
          <p:nvPr/>
        </p:nvSpPr>
        <p:spPr>
          <a:xfrm>
            <a:off x="1368628" y="3001804"/>
            <a:ext cx="1028808" cy="319768"/>
          </a:xfrm>
          <a:prstGeom prst="rect">
            <a:avLst/>
          </a:prstGeom>
        </p:spPr>
        <p:txBody>
          <a:bodyPr vert="horz" wrap="none" lIns="0" tIns="0" rIns="0" bIns="0" rtlCol="0">
            <a:spAutoFit/>
          </a:bodyPr>
          <a:lstStyle/>
          <a:p>
            <a:pPr marL="239115"/>
            <a:r>
              <a:rPr sz="1050" spc="8" dirty="0">
                <a:latin typeface="Calibri"/>
                <a:cs typeface="Calibri"/>
              </a:rPr>
              <a:t>Incoming</a:t>
            </a:r>
            <a:endParaRPr sz="1050">
              <a:latin typeface="Calibri"/>
              <a:cs typeface="Calibri"/>
            </a:endParaRPr>
          </a:p>
          <a:p>
            <a:r>
              <a:rPr sz="1028" spc="8" dirty="0">
                <a:latin typeface="Calibri"/>
                <a:cs typeface="Calibri"/>
              </a:rPr>
              <a:t>Application  Traffic</a:t>
            </a:r>
            <a:endParaRPr sz="975">
              <a:latin typeface="Calibri"/>
              <a:cs typeface="Calibri"/>
            </a:endParaRPr>
          </a:p>
        </p:txBody>
      </p:sp>
      <p:sp>
        <p:nvSpPr>
          <p:cNvPr id="42" name="text 1"/>
          <p:cNvSpPr txBox="1"/>
          <p:nvPr/>
        </p:nvSpPr>
        <p:spPr>
          <a:xfrm>
            <a:off x="4855464" y="3077718"/>
            <a:ext cx="1028808" cy="319768"/>
          </a:xfrm>
          <a:prstGeom prst="rect">
            <a:avLst/>
          </a:prstGeom>
        </p:spPr>
        <p:txBody>
          <a:bodyPr vert="horz" wrap="none" lIns="0" tIns="0" rIns="0" bIns="0" rtlCol="0">
            <a:spAutoFit/>
          </a:bodyPr>
          <a:lstStyle/>
          <a:p>
            <a:pPr marL="238886"/>
            <a:r>
              <a:rPr sz="1050" spc="8" dirty="0">
                <a:latin typeface="Calibri"/>
                <a:cs typeface="Calibri"/>
              </a:rPr>
              <a:t>Incoming</a:t>
            </a:r>
            <a:endParaRPr sz="1050">
              <a:latin typeface="Calibri"/>
              <a:cs typeface="Calibri"/>
            </a:endParaRPr>
          </a:p>
          <a:p>
            <a:r>
              <a:rPr sz="1028" spc="8" dirty="0">
                <a:latin typeface="Calibri"/>
                <a:cs typeface="Calibri"/>
              </a:rPr>
              <a:t>Application  Traffic</a:t>
            </a:r>
            <a:endParaRPr sz="975">
              <a:latin typeface="Calibri"/>
              <a:cs typeface="Calibri"/>
            </a:endParaRPr>
          </a:p>
        </p:txBody>
      </p:sp>
      <p:pic>
        <p:nvPicPr>
          <p:cNvPr id="4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0908" y="2907316"/>
            <a:ext cx="799529" cy="762762"/>
          </a:xfrm>
          <a:prstGeom prst="rect">
            <a:avLst/>
          </a:prstGeom>
        </p:spPr>
      </p:pic>
      <p:sp>
        <p:nvSpPr>
          <p:cNvPr id="45" name="text 1"/>
          <p:cNvSpPr txBox="1"/>
          <p:nvPr/>
        </p:nvSpPr>
        <p:spPr>
          <a:xfrm>
            <a:off x="1543050" y="4511671"/>
            <a:ext cx="5757386" cy="369332"/>
          </a:xfrm>
          <a:prstGeom prst="rect">
            <a:avLst/>
          </a:prstGeom>
        </p:spPr>
        <p:txBody>
          <a:bodyPr vert="horz" wrap="square" lIns="0" tIns="0" rIns="0" bIns="0" rtlCol="0">
            <a:spAutoFit/>
          </a:bodyPr>
          <a:lstStyle/>
          <a:p>
            <a:r>
              <a:rPr sz="1200" spc="8" dirty="0">
                <a:solidFill>
                  <a:srgbClr val="002060"/>
                </a:solidFill>
                <a:latin typeface="Calibri"/>
                <a:cs typeface="Calibri"/>
              </a:rPr>
              <a:t>Distributes  incoming  traffic  to  backend  Instances</a:t>
            </a:r>
            <a:r>
              <a:rPr lang="en-IN" sz="1200" spc="8" dirty="0">
                <a:solidFill>
                  <a:srgbClr val="002060"/>
                </a:solidFill>
                <a:latin typeface="Calibri"/>
                <a:cs typeface="Calibri"/>
              </a:rPr>
              <a:t> </a:t>
            </a:r>
            <a:r>
              <a:rPr sz="1200" spc="8" dirty="0">
                <a:solidFill>
                  <a:srgbClr val="002060"/>
                </a:solidFill>
                <a:latin typeface="Calibri"/>
                <a:cs typeface="Calibri"/>
              </a:rPr>
              <a:t>such  that  the  load  is  distributed  evenly.</a:t>
            </a:r>
            <a:endParaRPr sz="1200" dirty="0">
              <a:solidFill>
                <a:srgbClr val="002060"/>
              </a:solidFill>
              <a:latin typeface="Calibri"/>
              <a:cs typeface="Calibri"/>
            </a:endParaRPr>
          </a:p>
        </p:txBody>
      </p:sp>
      <p:sp>
        <p:nvSpPr>
          <p:cNvPr id="46" name="Title 45"/>
          <p:cNvSpPr>
            <a:spLocks noGrp="1"/>
          </p:cNvSpPr>
          <p:nvPr>
            <p:ph type="title"/>
          </p:nvPr>
        </p:nvSpPr>
        <p:spPr/>
        <p:txBody>
          <a:bodyPr/>
          <a:lstStyle/>
          <a:p>
            <a:r>
              <a:rPr lang="en-IN" dirty="0" smtClean="0"/>
              <a:t>ELB - Load Distribution</a:t>
            </a:r>
            <a:endParaRPr lang="en-IN" dirty="0"/>
          </a:p>
        </p:txBody>
      </p:sp>
    </p:spTree>
    <p:extLst>
      <p:ext uri="{BB962C8B-B14F-4D97-AF65-F5344CB8AC3E}">
        <p14:creationId xmlns:p14="http://schemas.microsoft.com/office/powerpoint/2010/main" val="306165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p:cNvSpPr>
            <a:spLocks noGrp="1"/>
          </p:cNvSpPr>
          <p:nvPr>
            <p:ph type="title"/>
          </p:nvPr>
        </p:nvSpPr>
        <p:spPr/>
        <p:txBody>
          <a:bodyPr/>
          <a:lstStyle/>
          <a:p>
            <a:r>
              <a:rPr lang="en-IN" dirty="0" smtClean="0"/>
              <a:t>ELB </a:t>
            </a:r>
            <a:r>
              <a:rPr lang="en-IN" smtClean="0"/>
              <a:t>- Load </a:t>
            </a:r>
            <a:r>
              <a:rPr lang="en-IN" dirty="0" smtClean="0"/>
              <a:t>Distribution</a:t>
            </a:r>
            <a:endParaRPr lang="en-IN" dirty="0"/>
          </a:p>
        </p:txBody>
      </p:sp>
      <p:pic>
        <p:nvPicPr>
          <p:cNvPr id="5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53" y="2138124"/>
            <a:ext cx="548878" cy="548878"/>
          </a:xfrm>
          <a:prstGeom prst="rect">
            <a:avLst/>
          </a:prstGeom>
        </p:spPr>
      </p:pic>
      <p:sp>
        <p:nvSpPr>
          <p:cNvPr id="60" name="object 87"/>
          <p:cNvSpPr/>
          <p:nvPr/>
        </p:nvSpPr>
        <p:spPr>
          <a:xfrm>
            <a:off x="2635091" y="1543050"/>
            <a:ext cx="457200" cy="400050"/>
          </a:xfrm>
          <a:custGeom>
            <a:avLst/>
            <a:gdLst/>
            <a:ahLst/>
            <a:cxnLst/>
            <a:rect l="l" t="t" r="r" b="b"/>
            <a:pathLst>
              <a:path w="609600" h="533400">
                <a:moveTo>
                  <a:pt x="0" y="88900"/>
                </a:moveTo>
                <a:cubicBezTo>
                  <a:pt x="0" y="39751"/>
                  <a:pt x="39752" y="0"/>
                  <a:pt x="88900" y="0"/>
                </a:cubicBezTo>
                <a:lnTo>
                  <a:pt x="520701" y="0"/>
                </a:lnTo>
                <a:cubicBezTo>
                  <a:pt x="569723" y="0"/>
                  <a:pt x="609601" y="39751"/>
                  <a:pt x="609601" y="88900"/>
                </a:cubicBezTo>
                <a:lnTo>
                  <a:pt x="609601" y="444500"/>
                </a:lnTo>
                <a:cubicBezTo>
                  <a:pt x="609601" y="493649"/>
                  <a:pt x="569723" y="533400"/>
                  <a:pt x="520701" y="533400"/>
                </a:cubicBezTo>
                <a:lnTo>
                  <a:pt x="88900" y="533400"/>
                </a:lnTo>
                <a:cubicBezTo>
                  <a:pt x="39752" y="533400"/>
                  <a:pt x="0" y="493649"/>
                  <a:pt x="0" y="444500"/>
                </a:cubicBezTo>
                <a:close/>
              </a:path>
            </a:pathLst>
          </a:custGeom>
          <a:solidFill>
            <a:srgbClr val="00AFEF"/>
          </a:solidFill>
        </p:spPr>
        <p:txBody>
          <a:bodyPr wrap="square" lIns="0" tIns="0" rIns="0" bIns="0" rtlCol="0">
            <a:noAutofit/>
          </a:bodyPr>
          <a:lstStyle/>
          <a:p>
            <a:endParaRPr sz="1350"/>
          </a:p>
        </p:txBody>
      </p:sp>
      <p:sp>
        <p:nvSpPr>
          <p:cNvPr id="61" name="object 88"/>
          <p:cNvSpPr/>
          <p:nvPr/>
        </p:nvSpPr>
        <p:spPr>
          <a:xfrm>
            <a:off x="2625566" y="1533525"/>
            <a:ext cx="476250" cy="419100"/>
          </a:xfrm>
          <a:custGeom>
            <a:avLst/>
            <a:gdLst/>
            <a:ahLst/>
            <a:cxnLst/>
            <a:rect l="l" t="t" r="r" b="b"/>
            <a:pathLst>
              <a:path w="635000" h="558800">
                <a:moveTo>
                  <a:pt x="12700" y="101600"/>
                </a:moveTo>
                <a:cubicBezTo>
                  <a:pt x="12700" y="52451"/>
                  <a:pt x="52452" y="12700"/>
                  <a:pt x="101600" y="12700"/>
                </a:cubicBezTo>
                <a:lnTo>
                  <a:pt x="533401" y="12700"/>
                </a:lnTo>
                <a:cubicBezTo>
                  <a:pt x="582423" y="12700"/>
                  <a:pt x="622301" y="52451"/>
                  <a:pt x="622301" y="101600"/>
                </a:cubicBezTo>
                <a:lnTo>
                  <a:pt x="622301" y="457200"/>
                </a:lnTo>
                <a:cubicBezTo>
                  <a:pt x="622301" y="506349"/>
                  <a:pt x="582423" y="546100"/>
                  <a:pt x="533401" y="546100"/>
                </a:cubicBezTo>
                <a:lnTo>
                  <a:pt x="101600" y="546100"/>
                </a:lnTo>
                <a:cubicBezTo>
                  <a:pt x="52452"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62" name="text 1"/>
          <p:cNvSpPr txBox="1"/>
          <p:nvPr/>
        </p:nvSpPr>
        <p:spPr>
          <a:xfrm>
            <a:off x="2842832" y="1672114"/>
            <a:ext cx="49116" cy="207749"/>
          </a:xfrm>
          <a:prstGeom prst="rect">
            <a:avLst/>
          </a:prstGeom>
        </p:spPr>
        <p:txBody>
          <a:bodyPr vert="horz" wrap="none" lIns="0" tIns="0" rIns="0" bIns="0" rtlCol="0">
            <a:spAutoFit/>
          </a:bodyPr>
          <a:lstStyle/>
          <a:p>
            <a:r>
              <a:rPr sz="1350" b="1" spc="8" dirty="0">
                <a:solidFill>
                  <a:srgbClr val="FFFFFF"/>
                </a:solidFill>
                <a:latin typeface="Arial"/>
                <a:cs typeface="Arial"/>
              </a:rPr>
              <a:t>i</a:t>
            </a:r>
            <a:endParaRPr sz="1350">
              <a:latin typeface="Arial"/>
              <a:cs typeface="Arial"/>
            </a:endParaRPr>
          </a:p>
        </p:txBody>
      </p:sp>
      <p:sp>
        <p:nvSpPr>
          <p:cNvPr id="63" name="object 89"/>
          <p:cNvSpPr/>
          <p:nvPr/>
        </p:nvSpPr>
        <p:spPr>
          <a:xfrm>
            <a:off x="2806541" y="2228850"/>
            <a:ext cx="457200" cy="400050"/>
          </a:xfrm>
          <a:custGeom>
            <a:avLst/>
            <a:gdLst/>
            <a:ahLst/>
            <a:cxnLst/>
            <a:rect l="l" t="t" r="r" b="b"/>
            <a:pathLst>
              <a:path w="609600" h="533400">
                <a:moveTo>
                  <a:pt x="0" y="88900"/>
                </a:moveTo>
                <a:cubicBezTo>
                  <a:pt x="0" y="39751"/>
                  <a:pt x="39751" y="0"/>
                  <a:pt x="88900" y="0"/>
                </a:cubicBezTo>
                <a:lnTo>
                  <a:pt x="520700" y="0"/>
                </a:lnTo>
                <a:cubicBezTo>
                  <a:pt x="569722" y="0"/>
                  <a:pt x="609600" y="39751"/>
                  <a:pt x="609600" y="88900"/>
                </a:cubicBezTo>
                <a:lnTo>
                  <a:pt x="609600" y="444500"/>
                </a:lnTo>
                <a:cubicBezTo>
                  <a:pt x="609600" y="493649"/>
                  <a:pt x="569722"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64" name="object 90"/>
          <p:cNvSpPr/>
          <p:nvPr/>
        </p:nvSpPr>
        <p:spPr>
          <a:xfrm>
            <a:off x="2797016" y="221932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422" y="12700"/>
                  <a:pt x="622300" y="52451"/>
                  <a:pt x="622300" y="101600"/>
                </a:cubicBezTo>
                <a:lnTo>
                  <a:pt x="622300" y="457200"/>
                </a:lnTo>
                <a:cubicBezTo>
                  <a:pt x="622300" y="506349"/>
                  <a:pt x="582422" y="546100"/>
                  <a:pt x="533400" y="546100"/>
                </a:cubicBezTo>
                <a:lnTo>
                  <a:pt x="101600" y="546100"/>
                </a:lnTo>
                <a:cubicBezTo>
                  <a:pt x="52451"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65" name="text 1"/>
          <p:cNvSpPr txBox="1"/>
          <p:nvPr/>
        </p:nvSpPr>
        <p:spPr>
          <a:xfrm>
            <a:off x="2992565" y="2357913"/>
            <a:ext cx="98232" cy="207749"/>
          </a:xfrm>
          <a:prstGeom prst="rect">
            <a:avLst/>
          </a:prstGeom>
        </p:spPr>
        <p:txBody>
          <a:bodyPr vert="horz" wrap="none" lIns="0" tIns="0" rIns="0" bIns="0" rtlCol="0">
            <a:spAutoFit/>
          </a:bodyPr>
          <a:lstStyle/>
          <a:p>
            <a:r>
              <a:rPr sz="1350" b="1" spc="8" dirty="0">
                <a:solidFill>
                  <a:srgbClr val="FFFFFF"/>
                </a:solidFill>
                <a:latin typeface="Arial"/>
                <a:cs typeface="Arial"/>
              </a:rPr>
              <a:t>ii</a:t>
            </a:r>
            <a:endParaRPr sz="1350">
              <a:latin typeface="Arial"/>
              <a:cs typeface="Arial"/>
            </a:endParaRPr>
          </a:p>
        </p:txBody>
      </p:sp>
      <p:sp>
        <p:nvSpPr>
          <p:cNvPr id="66" name="object 91"/>
          <p:cNvSpPr/>
          <p:nvPr/>
        </p:nvSpPr>
        <p:spPr>
          <a:xfrm>
            <a:off x="2359247" y="2361248"/>
            <a:ext cx="390144" cy="74771"/>
          </a:xfrm>
          <a:custGeom>
            <a:avLst/>
            <a:gdLst/>
            <a:ahLst/>
            <a:cxnLst/>
            <a:rect l="l" t="t" r="r" b="b"/>
            <a:pathLst>
              <a:path w="520192" h="99695">
                <a:moveTo>
                  <a:pt x="0" y="45085"/>
                </a:moveTo>
                <a:lnTo>
                  <a:pt x="510667" y="45085"/>
                </a:lnTo>
                <a:lnTo>
                  <a:pt x="510667" y="54610"/>
                </a:lnTo>
                <a:lnTo>
                  <a:pt x="0" y="54610"/>
                </a:lnTo>
                <a:close/>
                <a:moveTo>
                  <a:pt x="436880" y="1270"/>
                </a:moveTo>
                <a:lnTo>
                  <a:pt x="520192" y="49784"/>
                </a:lnTo>
                <a:lnTo>
                  <a:pt x="436880" y="98425"/>
                </a:lnTo>
                <a:cubicBezTo>
                  <a:pt x="434594" y="99695"/>
                  <a:pt x="431672" y="98933"/>
                  <a:pt x="430403" y="96647"/>
                </a:cubicBezTo>
                <a:cubicBezTo>
                  <a:pt x="429006" y="94360"/>
                  <a:pt x="429894" y="91440"/>
                  <a:pt x="432054" y="90170"/>
                </a:cubicBezTo>
                <a:lnTo>
                  <a:pt x="508254" y="45720"/>
                </a:lnTo>
                <a:lnTo>
                  <a:pt x="508254" y="53975"/>
                </a:lnTo>
                <a:lnTo>
                  <a:pt x="432054" y="9525"/>
                </a:lnTo>
                <a:cubicBezTo>
                  <a:pt x="429894" y="8128"/>
                  <a:pt x="429006" y="5207"/>
                  <a:pt x="430403" y="2921"/>
                </a:cubicBezTo>
                <a:cubicBezTo>
                  <a:pt x="431672" y="762"/>
                  <a:pt x="434594" y="0"/>
                  <a:pt x="436880" y="1270"/>
                </a:cubicBezTo>
                <a:close/>
              </a:path>
            </a:pathLst>
          </a:custGeom>
          <a:solidFill>
            <a:srgbClr val="00AFEF"/>
          </a:solidFill>
        </p:spPr>
        <p:txBody>
          <a:bodyPr wrap="square" lIns="0" tIns="0" rIns="0" bIns="0" rtlCol="0">
            <a:noAutofit/>
          </a:bodyPr>
          <a:lstStyle/>
          <a:p>
            <a:endParaRPr sz="1350"/>
          </a:p>
        </p:txBody>
      </p:sp>
      <p:sp>
        <p:nvSpPr>
          <p:cNvPr id="67" name="object 92"/>
          <p:cNvSpPr/>
          <p:nvPr/>
        </p:nvSpPr>
        <p:spPr>
          <a:xfrm>
            <a:off x="2268665" y="1943100"/>
            <a:ext cx="285655" cy="226314"/>
          </a:xfrm>
          <a:custGeom>
            <a:avLst/>
            <a:gdLst/>
            <a:ahLst/>
            <a:cxnLst/>
            <a:rect l="l" t="t" r="r" b="b"/>
            <a:pathLst>
              <a:path w="380873" h="301752">
                <a:moveTo>
                  <a:pt x="5969" y="301752"/>
                </a:moveTo>
                <a:lnTo>
                  <a:pt x="376428" y="9525"/>
                </a:lnTo>
                <a:lnTo>
                  <a:pt x="370459" y="2159"/>
                </a:lnTo>
                <a:lnTo>
                  <a:pt x="0" y="294259"/>
                </a:lnTo>
                <a:close/>
                <a:moveTo>
                  <a:pt x="345567" y="89662"/>
                </a:moveTo>
                <a:lnTo>
                  <a:pt x="380873" y="0"/>
                </a:lnTo>
                <a:lnTo>
                  <a:pt x="285368" y="13462"/>
                </a:lnTo>
                <a:cubicBezTo>
                  <a:pt x="282829" y="13716"/>
                  <a:pt x="280924" y="16129"/>
                  <a:pt x="281305" y="18796"/>
                </a:cubicBezTo>
                <a:cubicBezTo>
                  <a:pt x="281686" y="21336"/>
                  <a:pt x="284099" y="23241"/>
                  <a:pt x="286765" y="22860"/>
                </a:cubicBezTo>
                <a:lnTo>
                  <a:pt x="374142" y="10541"/>
                </a:lnTo>
                <a:lnTo>
                  <a:pt x="368935" y="4064"/>
                </a:lnTo>
                <a:lnTo>
                  <a:pt x="336677" y="86233"/>
                </a:lnTo>
                <a:cubicBezTo>
                  <a:pt x="335788" y="88646"/>
                  <a:pt x="336931" y="91440"/>
                  <a:pt x="339343" y="92328"/>
                </a:cubicBezTo>
                <a:cubicBezTo>
                  <a:pt x="341884" y="93345"/>
                  <a:pt x="344551" y="92075"/>
                  <a:pt x="345567" y="89662"/>
                </a:cubicBezTo>
                <a:close/>
              </a:path>
            </a:pathLst>
          </a:custGeom>
          <a:solidFill>
            <a:srgbClr val="00AFEF"/>
          </a:solidFill>
        </p:spPr>
        <p:txBody>
          <a:bodyPr wrap="square" lIns="0" tIns="0" rIns="0" bIns="0" rtlCol="0">
            <a:noAutofit/>
          </a:bodyPr>
          <a:lstStyle/>
          <a:p>
            <a:endParaRPr sz="1350"/>
          </a:p>
        </p:txBody>
      </p:sp>
      <p:sp>
        <p:nvSpPr>
          <p:cNvPr id="68" name="object 93"/>
          <p:cNvSpPr/>
          <p:nvPr/>
        </p:nvSpPr>
        <p:spPr>
          <a:xfrm>
            <a:off x="2635091" y="2914650"/>
            <a:ext cx="457200" cy="400050"/>
          </a:xfrm>
          <a:custGeom>
            <a:avLst/>
            <a:gdLst/>
            <a:ahLst/>
            <a:cxnLst/>
            <a:rect l="l" t="t" r="r" b="b"/>
            <a:pathLst>
              <a:path w="609600" h="533400">
                <a:moveTo>
                  <a:pt x="0" y="88900"/>
                </a:moveTo>
                <a:cubicBezTo>
                  <a:pt x="0" y="39751"/>
                  <a:pt x="39752" y="0"/>
                  <a:pt x="88900" y="0"/>
                </a:cubicBezTo>
                <a:lnTo>
                  <a:pt x="520701" y="0"/>
                </a:lnTo>
                <a:cubicBezTo>
                  <a:pt x="569723" y="0"/>
                  <a:pt x="609601" y="39751"/>
                  <a:pt x="609601" y="88900"/>
                </a:cubicBezTo>
                <a:lnTo>
                  <a:pt x="609601" y="444500"/>
                </a:lnTo>
                <a:cubicBezTo>
                  <a:pt x="609601" y="493649"/>
                  <a:pt x="569723" y="533400"/>
                  <a:pt x="520701" y="533400"/>
                </a:cubicBezTo>
                <a:lnTo>
                  <a:pt x="88900" y="533400"/>
                </a:lnTo>
                <a:cubicBezTo>
                  <a:pt x="39752" y="533400"/>
                  <a:pt x="0" y="493649"/>
                  <a:pt x="0" y="444500"/>
                </a:cubicBezTo>
                <a:close/>
              </a:path>
            </a:pathLst>
          </a:custGeom>
          <a:solidFill>
            <a:srgbClr val="00AFEF"/>
          </a:solidFill>
        </p:spPr>
        <p:txBody>
          <a:bodyPr wrap="square" lIns="0" tIns="0" rIns="0" bIns="0" rtlCol="0">
            <a:noAutofit/>
          </a:bodyPr>
          <a:lstStyle/>
          <a:p>
            <a:endParaRPr sz="1350"/>
          </a:p>
        </p:txBody>
      </p:sp>
      <p:sp>
        <p:nvSpPr>
          <p:cNvPr id="69" name="object 94"/>
          <p:cNvSpPr/>
          <p:nvPr/>
        </p:nvSpPr>
        <p:spPr>
          <a:xfrm>
            <a:off x="2625566" y="2905125"/>
            <a:ext cx="476250" cy="419100"/>
          </a:xfrm>
          <a:custGeom>
            <a:avLst/>
            <a:gdLst/>
            <a:ahLst/>
            <a:cxnLst/>
            <a:rect l="l" t="t" r="r" b="b"/>
            <a:pathLst>
              <a:path w="635000" h="558800">
                <a:moveTo>
                  <a:pt x="12700" y="101600"/>
                </a:moveTo>
                <a:cubicBezTo>
                  <a:pt x="12700" y="52451"/>
                  <a:pt x="52452" y="12700"/>
                  <a:pt x="101600" y="12700"/>
                </a:cubicBezTo>
                <a:lnTo>
                  <a:pt x="533401" y="12700"/>
                </a:lnTo>
                <a:cubicBezTo>
                  <a:pt x="582423" y="12700"/>
                  <a:pt x="622301" y="52451"/>
                  <a:pt x="622301" y="101600"/>
                </a:cubicBezTo>
                <a:lnTo>
                  <a:pt x="622301" y="457200"/>
                </a:lnTo>
                <a:cubicBezTo>
                  <a:pt x="622301" y="506349"/>
                  <a:pt x="582423" y="546100"/>
                  <a:pt x="533401" y="546100"/>
                </a:cubicBezTo>
                <a:lnTo>
                  <a:pt x="101600" y="546100"/>
                </a:lnTo>
                <a:cubicBezTo>
                  <a:pt x="52452"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70" name="text 1"/>
          <p:cNvSpPr txBox="1"/>
          <p:nvPr/>
        </p:nvSpPr>
        <p:spPr>
          <a:xfrm>
            <a:off x="2800541" y="3043905"/>
            <a:ext cx="147348" cy="207749"/>
          </a:xfrm>
          <a:prstGeom prst="rect">
            <a:avLst/>
          </a:prstGeom>
        </p:spPr>
        <p:txBody>
          <a:bodyPr vert="horz" wrap="none" lIns="0" tIns="0" rIns="0" bIns="0" rtlCol="0">
            <a:spAutoFit/>
          </a:bodyPr>
          <a:lstStyle/>
          <a:p>
            <a:r>
              <a:rPr sz="1350" b="1" spc="8" dirty="0">
                <a:solidFill>
                  <a:srgbClr val="FFFFFF"/>
                </a:solidFill>
                <a:latin typeface="Arial"/>
                <a:cs typeface="Arial"/>
              </a:rPr>
              <a:t>iii</a:t>
            </a:r>
            <a:endParaRPr sz="1350">
              <a:latin typeface="Arial"/>
              <a:cs typeface="Arial"/>
            </a:endParaRPr>
          </a:p>
        </p:txBody>
      </p:sp>
      <p:sp>
        <p:nvSpPr>
          <p:cNvPr id="71" name="object 95"/>
          <p:cNvSpPr/>
          <p:nvPr/>
        </p:nvSpPr>
        <p:spPr>
          <a:xfrm>
            <a:off x="2285048" y="2621946"/>
            <a:ext cx="285749" cy="262033"/>
          </a:xfrm>
          <a:custGeom>
            <a:avLst/>
            <a:gdLst/>
            <a:ahLst/>
            <a:cxnLst/>
            <a:rect l="l" t="t" r="r" b="b"/>
            <a:pathLst>
              <a:path w="380999" h="349377">
                <a:moveTo>
                  <a:pt x="6350" y="0"/>
                </a:moveTo>
                <a:lnTo>
                  <a:pt x="377317" y="339472"/>
                </a:lnTo>
                <a:lnTo>
                  <a:pt x="370840" y="346457"/>
                </a:lnTo>
                <a:lnTo>
                  <a:pt x="0" y="7112"/>
                </a:lnTo>
                <a:close/>
                <a:moveTo>
                  <a:pt x="352424" y="257303"/>
                </a:moveTo>
                <a:lnTo>
                  <a:pt x="380999" y="349378"/>
                </a:lnTo>
                <a:lnTo>
                  <a:pt x="286893" y="328931"/>
                </a:lnTo>
                <a:cubicBezTo>
                  <a:pt x="284226" y="328423"/>
                  <a:pt x="282702" y="325883"/>
                  <a:pt x="283210" y="323343"/>
                </a:cubicBezTo>
                <a:cubicBezTo>
                  <a:pt x="283718" y="320676"/>
                  <a:pt x="286258" y="319152"/>
                  <a:pt x="288924" y="319660"/>
                </a:cubicBezTo>
                <a:lnTo>
                  <a:pt x="375030" y="338329"/>
                </a:lnTo>
                <a:lnTo>
                  <a:pt x="369570" y="344425"/>
                </a:lnTo>
                <a:lnTo>
                  <a:pt x="343280" y="260097"/>
                </a:lnTo>
                <a:cubicBezTo>
                  <a:pt x="342519" y="257684"/>
                  <a:pt x="343916" y="255017"/>
                  <a:pt x="346455" y="254128"/>
                </a:cubicBezTo>
                <a:cubicBezTo>
                  <a:pt x="348996" y="253366"/>
                  <a:pt x="351663" y="254763"/>
                  <a:pt x="352424" y="257303"/>
                </a:cubicBezTo>
                <a:close/>
              </a:path>
            </a:pathLst>
          </a:custGeom>
          <a:solidFill>
            <a:srgbClr val="00AFEF"/>
          </a:solidFill>
        </p:spPr>
        <p:txBody>
          <a:bodyPr wrap="square" lIns="0" tIns="0" rIns="0" bIns="0" rtlCol="0">
            <a:noAutofit/>
          </a:bodyPr>
          <a:lstStyle/>
          <a:p>
            <a:endParaRPr sz="1350"/>
          </a:p>
        </p:txBody>
      </p:sp>
      <p:sp>
        <p:nvSpPr>
          <p:cNvPr id="72" name="object 96"/>
          <p:cNvSpPr/>
          <p:nvPr/>
        </p:nvSpPr>
        <p:spPr>
          <a:xfrm>
            <a:off x="2419636" y="1362075"/>
            <a:ext cx="1082231" cy="2305050"/>
          </a:xfrm>
          <a:custGeom>
            <a:avLst/>
            <a:gdLst/>
            <a:ahLst/>
            <a:cxnLst/>
            <a:rect l="l" t="t" r="r" b="b"/>
            <a:pathLst>
              <a:path w="1442974" h="3073400">
                <a:moveTo>
                  <a:pt x="12700" y="12700"/>
                </a:moveTo>
                <a:lnTo>
                  <a:pt x="12700" y="3060700"/>
                </a:lnTo>
                <a:lnTo>
                  <a:pt x="1430274" y="3060700"/>
                </a:lnTo>
                <a:lnTo>
                  <a:pt x="1430274" y="12700"/>
                </a:lnTo>
                <a:lnTo>
                  <a:pt x="12700" y="12700"/>
                </a:lnTo>
                <a:close/>
              </a:path>
            </a:pathLst>
          </a:custGeom>
          <a:ln w="25400">
            <a:solidFill>
              <a:srgbClr val="9BBA58"/>
            </a:solidFill>
          </a:ln>
        </p:spPr>
        <p:txBody>
          <a:bodyPr wrap="square" lIns="0" tIns="0" rIns="0" bIns="0" rtlCol="0">
            <a:noAutofit/>
          </a:bodyPr>
          <a:lstStyle/>
          <a:p>
            <a:endParaRPr sz="1350"/>
          </a:p>
        </p:txBody>
      </p:sp>
      <p:sp>
        <p:nvSpPr>
          <p:cNvPr id="73" name="text 1"/>
          <p:cNvSpPr txBox="1"/>
          <p:nvPr/>
        </p:nvSpPr>
        <p:spPr>
          <a:xfrm>
            <a:off x="2837402" y="3435667"/>
            <a:ext cx="323550" cy="184666"/>
          </a:xfrm>
          <a:prstGeom prst="rect">
            <a:avLst/>
          </a:prstGeom>
        </p:spPr>
        <p:txBody>
          <a:bodyPr vert="horz" wrap="none" lIns="0" tIns="0" rIns="0" bIns="0" rtlCol="0">
            <a:spAutoFit/>
          </a:bodyPr>
          <a:lstStyle/>
          <a:p>
            <a:r>
              <a:rPr sz="1200" spc="8" dirty="0">
                <a:latin typeface="Calibri"/>
                <a:cs typeface="Calibri"/>
              </a:rPr>
              <a:t>AZ - I</a:t>
            </a:r>
            <a:endParaRPr sz="1200">
              <a:latin typeface="Calibri"/>
              <a:cs typeface="Calibri"/>
            </a:endParaRPr>
          </a:p>
        </p:txBody>
      </p:sp>
      <p:sp>
        <p:nvSpPr>
          <p:cNvPr id="74" name="object 97"/>
          <p:cNvSpPr/>
          <p:nvPr/>
        </p:nvSpPr>
        <p:spPr>
          <a:xfrm>
            <a:off x="1768278" y="1133475"/>
            <a:ext cx="1962150" cy="2933700"/>
          </a:xfrm>
          <a:custGeom>
            <a:avLst/>
            <a:gdLst/>
            <a:ahLst/>
            <a:cxnLst/>
            <a:rect l="l" t="t" r="r" b="b"/>
            <a:pathLst>
              <a:path w="2616200" h="3911600">
                <a:moveTo>
                  <a:pt x="12700" y="12700"/>
                </a:moveTo>
                <a:lnTo>
                  <a:pt x="12700" y="3898900"/>
                </a:lnTo>
                <a:lnTo>
                  <a:pt x="2603500" y="3898900"/>
                </a:lnTo>
                <a:lnTo>
                  <a:pt x="2603500" y="12700"/>
                </a:lnTo>
                <a:lnTo>
                  <a:pt x="12700" y="12700"/>
                </a:lnTo>
                <a:close/>
              </a:path>
            </a:pathLst>
          </a:custGeom>
          <a:ln w="25400">
            <a:solidFill>
              <a:srgbClr val="6F2F9F"/>
            </a:solidFill>
          </a:ln>
        </p:spPr>
        <p:txBody>
          <a:bodyPr wrap="square" lIns="0" tIns="0" rIns="0" bIns="0" rtlCol="0">
            <a:noAutofit/>
          </a:bodyPr>
          <a:lstStyle/>
          <a:p>
            <a:endParaRPr sz="1350"/>
          </a:p>
        </p:txBody>
      </p:sp>
      <p:sp>
        <p:nvSpPr>
          <p:cNvPr id="75" name="text 1"/>
          <p:cNvSpPr txBox="1"/>
          <p:nvPr/>
        </p:nvSpPr>
        <p:spPr>
          <a:xfrm>
            <a:off x="1879778" y="3847243"/>
            <a:ext cx="488852" cy="207749"/>
          </a:xfrm>
          <a:prstGeom prst="rect">
            <a:avLst/>
          </a:prstGeom>
        </p:spPr>
        <p:txBody>
          <a:bodyPr vert="horz" wrap="none" lIns="0" tIns="0" rIns="0" bIns="0" rtlCol="0">
            <a:spAutoFit/>
          </a:bodyPr>
          <a:lstStyle/>
          <a:p>
            <a:r>
              <a:rPr sz="1350" spc="8" dirty="0">
                <a:latin typeface="Calibri"/>
                <a:cs typeface="Calibri"/>
              </a:rPr>
              <a:t>Region</a:t>
            </a:r>
            <a:endParaRPr sz="1350">
              <a:latin typeface="Calibri"/>
              <a:cs typeface="Calibri"/>
            </a:endParaRPr>
          </a:p>
        </p:txBody>
      </p:sp>
      <p:pic>
        <p:nvPicPr>
          <p:cNvPr id="7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292" y="2422922"/>
            <a:ext cx="548878" cy="548878"/>
          </a:xfrm>
          <a:prstGeom prst="rect">
            <a:avLst/>
          </a:prstGeom>
        </p:spPr>
      </p:pic>
      <p:sp>
        <p:nvSpPr>
          <p:cNvPr id="77" name="object 98"/>
          <p:cNvSpPr/>
          <p:nvPr/>
        </p:nvSpPr>
        <p:spPr>
          <a:xfrm>
            <a:off x="6178391" y="1428750"/>
            <a:ext cx="457200" cy="400050"/>
          </a:xfrm>
          <a:custGeom>
            <a:avLst/>
            <a:gdLst/>
            <a:ahLst/>
            <a:cxnLst/>
            <a:rect l="l" t="t" r="r" b="b"/>
            <a:pathLst>
              <a:path w="609600" h="533400">
                <a:moveTo>
                  <a:pt x="0" y="88900"/>
                </a:moveTo>
                <a:cubicBezTo>
                  <a:pt x="0" y="39751"/>
                  <a:pt x="39751" y="0"/>
                  <a:pt x="88900" y="0"/>
                </a:cubicBezTo>
                <a:lnTo>
                  <a:pt x="520700" y="0"/>
                </a:lnTo>
                <a:cubicBezTo>
                  <a:pt x="569722" y="0"/>
                  <a:pt x="609600" y="39751"/>
                  <a:pt x="609600" y="88900"/>
                </a:cubicBezTo>
                <a:lnTo>
                  <a:pt x="609600" y="444500"/>
                </a:lnTo>
                <a:cubicBezTo>
                  <a:pt x="609600" y="493649"/>
                  <a:pt x="569722"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78" name="object 99"/>
          <p:cNvSpPr/>
          <p:nvPr/>
        </p:nvSpPr>
        <p:spPr>
          <a:xfrm>
            <a:off x="6168866" y="141922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422" y="12700"/>
                  <a:pt x="622300" y="52451"/>
                  <a:pt x="622300" y="101600"/>
                </a:cubicBezTo>
                <a:lnTo>
                  <a:pt x="622300" y="457200"/>
                </a:lnTo>
                <a:cubicBezTo>
                  <a:pt x="622300" y="506349"/>
                  <a:pt x="582422" y="546100"/>
                  <a:pt x="533400" y="546100"/>
                </a:cubicBezTo>
                <a:lnTo>
                  <a:pt x="101600" y="546100"/>
                </a:lnTo>
                <a:cubicBezTo>
                  <a:pt x="52451"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79" name="text 1"/>
          <p:cNvSpPr txBox="1"/>
          <p:nvPr/>
        </p:nvSpPr>
        <p:spPr>
          <a:xfrm>
            <a:off x="6364891" y="1557642"/>
            <a:ext cx="98232" cy="207749"/>
          </a:xfrm>
          <a:prstGeom prst="rect">
            <a:avLst/>
          </a:prstGeom>
        </p:spPr>
        <p:txBody>
          <a:bodyPr vert="horz" wrap="none" lIns="0" tIns="0" rIns="0" bIns="0" rtlCol="0">
            <a:spAutoFit/>
          </a:bodyPr>
          <a:lstStyle/>
          <a:p>
            <a:r>
              <a:rPr sz="1350" b="1" spc="8" dirty="0">
                <a:solidFill>
                  <a:srgbClr val="FFFFFF"/>
                </a:solidFill>
                <a:latin typeface="Arial"/>
                <a:cs typeface="Arial"/>
              </a:rPr>
              <a:t>ii</a:t>
            </a:r>
            <a:endParaRPr sz="1350">
              <a:latin typeface="Arial"/>
              <a:cs typeface="Arial"/>
            </a:endParaRPr>
          </a:p>
        </p:txBody>
      </p:sp>
      <p:sp>
        <p:nvSpPr>
          <p:cNvPr id="80" name="object 100"/>
          <p:cNvSpPr/>
          <p:nvPr/>
        </p:nvSpPr>
        <p:spPr>
          <a:xfrm>
            <a:off x="6521291" y="2457450"/>
            <a:ext cx="457200" cy="400050"/>
          </a:xfrm>
          <a:custGeom>
            <a:avLst/>
            <a:gdLst/>
            <a:ahLst/>
            <a:cxnLst/>
            <a:rect l="l" t="t" r="r" b="b"/>
            <a:pathLst>
              <a:path w="609600" h="533400">
                <a:moveTo>
                  <a:pt x="0" y="88900"/>
                </a:moveTo>
                <a:cubicBezTo>
                  <a:pt x="0" y="39751"/>
                  <a:pt x="39751" y="0"/>
                  <a:pt x="88900" y="0"/>
                </a:cubicBezTo>
                <a:lnTo>
                  <a:pt x="520700" y="0"/>
                </a:lnTo>
                <a:cubicBezTo>
                  <a:pt x="569722" y="0"/>
                  <a:pt x="609600" y="39751"/>
                  <a:pt x="609600" y="88900"/>
                </a:cubicBezTo>
                <a:lnTo>
                  <a:pt x="609600" y="444500"/>
                </a:lnTo>
                <a:cubicBezTo>
                  <a:pt x="609600" y="493649"/>
                  <a:pt x="569722"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81" name="object 101"/>
          <p:cNvSpPr/>
          <p:nvPr/>
        </p:nvSpPr>
        <p:spPr>
          <a:xfrm>
            <a:off x="6511766" y="244792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422" y="12700"/>
                  <a:pt x="622300" y="52451"/>
                  <a:pt x="622300" y="101600"/>
                </a:cubicBezTo>
                <a:lnTo>
                  <a:pt x="622300" y="457200"/>
                </a:lnTo>
                <a:cubicBezTo>
                  <a:pt x="622300" y="506349"/>
                  <a:pt x="582422" y="546100"/>
                  <a:pt x="533400" y="546100"/>
                </a:cubicBezTo>
                <a:lnTo>
                  <a:pt x="101600" y="546100"/>
                </a:lnTo>
                <a:cubicBezTo>
                  <a:pt x="52451"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82" name="text 1"/>
          <p:cNvSpPr txBox="1"/>
          <p:nvPr/>
        </p:nvSpPr>
        <p:spPr>
          <a:xfrm>
            <a:off x="6729793" y="2586342"/>
            <a:ext cx="49116" cy="207749"/>
          </a:xfrm>
          <a:prstGeom prst="rect">
            <a:avLst/>
          </a:prstGeom>
        </p:spPr>
        <p:txBody>
          <a:bodyPr vert="horz" wrap="none" lIns="0" tIns="0" rIns="0" bIns="0" rtlCol="0">
            <a:spAutoFit/>
          </a:bodyPr>
          <a:lstStyle/>
          <a:p>
            <a:r>
              <a:rPr sz="1350" b="1" spc="8" dirty="0">
                <a:solidFill>
                  <a:srgbClr val="FFFFFF"/>
                </a:solidFill>
                <a:latin typeface="Arial"/>
                <a:cs typeface="Arial"/>
              </a:rPr>
              <a:t>i</a:t>
            </a:r>
            <a:endParaRPr sz="1350">
              <a:latin typeface="Arial"/>
              <a:cs typeface="Arial"/>
            </a:endParaRPr>
          </a:p>
        </p:txBody>
      </p:sp>
      <p:sp>
        <p:nvSpPr>
          <p:cNvPr id="83" name="object 102"/>
          <p:cNvSpPr/>
          <p:nvPr/>
        </p:nvSpPr>
        <p:spPr>
          <a:xfrm>
            <a:off x="5927122" y="2601849"/>
            <a:ext cx="479870" cy="74866"/>
          </a:xfrm>
          <a:custGeom>
            <a:avLst/>
            <a:gdLst/>
            <a:ahLst/>
            <a:cxnLst/>
            <a:rect l="l" t="t" r="r" b="b"/>
            <a:pathLst>
              <a:path w="639826" h="99821">
                <a:moveTo>
                  <a:pt x="0" y="45212"/>
                </a:moveTo>
                <a:lnTo>
                  <a:pt x="630301" y="45212"/>
                </a:lnTo>
                <a:lnTo>
                  <a:pt x="630301" y="54737"/>
                </a:lnTo>
                <a:lnTo>
                  <a:pt x="0" y="54737"/>
                </a:lnTo>
                <a:close/>
                <a:moveTo>
                  <a:pt x="556514" y="1396"/>
                </a:moveTo>
                <a:lnTo>
                  <a:pt x="639826" y="49911"/>
                </a:lnTo>
                <a:lnTo>
                  <a:pt x="556514" y="98425"/>
                </a:lnTo>
                <a:lnTo>
                  <a:pt x="556514" y="98425"/>
                </a:lnTo>
                <a:cubicBezTo>
                  <a:pt x="554227" y="99821"/>
                  <a:pt x="551307" y="99060"/>
                  <a:pt x="550037" y="96774"/>
                </a:cubicBezTo>
                <a:cubicBezTo>
                  <a:pt x="548639" y="94488"/>
                  <a:pt x="549402" y="91567"/>
                  <a:pt x="551688" y="90296"/>
                </a:cubicBezTo>
                <a:lnTo>
                  <a:pt x="627888" y="45846"/>
                </a:lnTo>
                <a:lnTo>
                  <a:pt x="627888" y="53975"/>
                </a:lnTo>
                <a:lnTo>
                  <a:pt x="551688" y="9525"/>
                </a:lnTo>
                <a:cubicBezTo>
                  <a:pt x="549402" y="8255"/>
                  <a:pt x="548639" y="5333"/>
                  <a:pt x="550037" y="3048"/>
                </a:cubicBezTo>
                <a:cubicBezTo>
                  <a:pt x="551307" y="762"/>
                  <a:pt x="554227" y="0"/>
                  <a:pt x="556514" y="1396"/>
                </a:cubicBezTo>
                <a:close/>
              </a:path>
            </a:pathLst>
          </a:custGeom>
          <a:solidFill>
            <a:srgbClr val="00AFEF"/>
          </a:solidFill>
        </p:spPr>
        <p:txBody>
          <a:bodyPr wrap="square" lIns="0" tIns="0" rIns="0" bIns="0" rtlCol="0">
            <a:noAutofit/>
          </a:bodyPr>
          <a:lstStyle/>
          <a:p>
            <a:endParaRPr sz="1350"/>
          </a:p>
        </p:txBody>
      </p:sp>
      <p:sp>
        <p:nvSpPr>
          <p:cNvPr id="84" name="object 103"/>
          <p:cNvSpPr/>
          <p:nvPr/>
        </p:nvSpPr>
        <p:spPr>
          <a:xfrm>
            <a:off x="6521291" y="3143250"/>
            <a:ext cx="457200" cy="400050"/>
          </a:xfrm>
          <a:custGeom>
            <a:avLst/>
            <a:gdLst/>
            <a:ahLst/>
            <a:cxnLst/>
            <a:rect l="l" t="t" r="r" b="b"/>
            <a:pathLst>
              <a:path w="609600" h="533400">
                <a:moveTo>
                  <a:pt x="0" y="88900"/>
                </a:moveTo>
                <a:cubicBezTo>
                  <a:pt x="0" y="39751"/>
                  <a:pt x="39751" y="0"/>
                  <a:pt x="88900" y="0"/>
                </a:cubicBezTo>
                <a:lnTo>
                  <a:pt x="520700" y="0"/>
                </a:lnTo>
                <a:cubicBezTo>
                  <a:pt x="569722" y="0"/>
                  <a:pt x="609600" y="39751"/>
                  <a:pt x="609600" y="88900"/>
                </a:cubicBezTo>
                <a:lnTo>
                  <a:pt x="609600" y="444500"/>
                </a:lnTo>
                <a:cubicBezTo>
                  <a:pt x="609600" y="493649"/>
                  <a:pt x="569722"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85" name="object 104"/>
          <p:cNvSpPr/>
          <p:nvPr/>
        </p:nvSpPr>
        <p:spPr>
          <a:xfrm>
            <a:off x="6511766" y="313372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422" y="12700"/>
                  <a:pt x="622300" y="52451"/>
                  <a:pt x="622300" y="101600"/>
                </a:cubicBezTo>
                <a:lnTo>
                  <a:pt x="622300" y="457200"/>
                </a:lnTo>
                <a:cubicBezTo>
                  <a:pt x="622300" y="506349"/>
                  <a:pt x="582422" y="546100"/>
                  <a:pt x="533400" y="546100"/>
                </a:cubicBezTo>
                <a:lnTo>
                  <a:pt x="101600" y="546100"/>
                </a:lnTo>
                <a:cubicBezTo>
                  <a:pt x="52451"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86" name="text 1"/>
          <p:cNvSpPr txBox="1"/>
          <p:nvPr/>
        </p:nvSpPr>
        <p:spPr>
          <a:xfrm>
            <a:off x="6708077" y="3272505"/>
            <a:ext cx="98232" cy="207749"/>
          </a:xfrm>
          <a:prstGeom prst="rect">
            <a:avLst/>
          </a:prstGeom>
        </p:spPr>
        <p:txBody>
          <a:bodyPr vert="horz" wrap="none" lIns="0" tIns="0" rIns="0" bIns="0" rtlCol="0">
            <a:spAutoFit/>
          </a:bodyPr>
          <a:lstStyle/>
          <a:p>
            <a:r>
              <a:rPr sz="1350" b="1" spc="8" dirty="0">
                <a:solidFill>
                  <a:srgbClr val="FFFFFF"/>
                </a:solidFill>
                <a:latin typeface="Arial"/>
                <a:cs typeface="Arial"/>
              </a:rPr>
              <a:t>ii</a:t>
            </a:r>
            <a:endParaRPr sz="1350">
              <a:latin typeface="Arial"/>
              <a:cs typeface="Arial"/>
            </a:endParaRPr>
          </a:p>
        </p:txBody>
      </p:sp>
      <p:sp>
        <p:nvSpPr>
          <p:cNvPr id="87" name="object 105"/>
          <p:cNvSpPr/>
          <p:nvPr/>
        </p:nvSpPr>
        <p:spPr>
          <a:xfrm>
            <a:off x="5435441" y="1428750"/>
            <a:ext cx="457200" cy="400050"/>
          </a:xfrm>
          <a:custGeom>
            <a:avLst/>
            <a:gdLst/>
            <a:ahLst/>
            <a:cxnLst/>
            <a:rect l="l" t="t" r="r" b="b"/>
            <a:pathLst>
              <a:path w="609600" h="533400">
                <a:moveTo>
                  <a:pt x="0" y="88900"/>
                </a:moveTo>
                <a:cubicBezTo>
                  <a:pt x="0" y="39751"/>
                  <a:pt x="39751" y="0"/>
                  <a:pt x="88900" y="0"/>
                </a:cubicBezTo>
                <a:lnTo>
                  <a:pt x="520700" y="0"/>
                </a:lnTo>
                <a:cubicBezTo>
                  <a:pt x="569722" y="0"/>
                  <a:pt x="609600" y="39751"/>
                  <a:pt x="609600" y="88900"/>
                </a:cubicBezTo>
                <a:lnTo>
                  <a:pt x="609600" y="444500"/>
                </a:lnTo>
                <a:cubicBezTo>
                  <a:pt x="609600" y="493649"/>
                  <a:pt x="569722" y="533400"/>
                  <a:pt x="520700" y="533400"/>
                </a:cubicBezTo>
                <a:lnTo>
                  <a:pt x="88900" y="533400"/>
                </a:lnTo>
                <a:cubicBezTo>
                  <a:pt x="39751" y="533400"/>
                  <a:pt x="0" y="493649"/>
                  <a:pt x="0" y="444500"/>
                </a:cubicBezTo>
                <a:close/>
              </a:path>
            </a:pathLst>
          </a:custGeom>
          <a:solidFill>
            <a:srgbClr val="00AFEF"/>
          </a:solidFill>
        </p:spPr>
        <p:txBody>
          <a:bodyPr wrap="square" lIns="0" tIns="0" rIns="0" bIns="0" rtlCol="0">
            <a:noAutofit/>
          </a:bodyPr>
          <a:lstStyle/>
          <a:p>
            <a:endParaRPr sz="1350"/>
          </a:p>
        </p:txBody>
      </p:sp>
      <p:sp>
        <p:nvSpPr>
          <p:cNvPr id="88" name="object 106"/>
          <p:cNvSpPr/>
          <p:nvPr/>
        </p:nvSpPr>
        <p:spPr>
          <a:xfrm>
            <a:off x="5425916" y="1419225"/>
            <a:ext cx="476250" cy="419100"/>
          </a:xfrm>
          <a:custGeom>
            <a:avLst/>
            <a:gdLst/>
            <a:ahLst/>
            <a:cxnLst/>
            <a:rect l="l" t="t" r="r" b="b"/>
            <a:pathLst>
              <a:path w="635000" h="558800">
                <a:moveTo>
                  <a:pt x="12700" y="101600"/>
                </a:moveTo>
                <a:cubicBezTo>
                  <a:pt x="12700" y="52451"/>
                  <a:pt x="52451" y="12700"/>
                  <a:pt x="101600" y="12700"/>
                </a:cubicBezTo>
                <a:lnTo>
                  <a:pt x="533400" y="12700"/>
                </a:lnTo>
                <a:cubicBezTo>
                  <a:pt x="582422" y="12700"/>
                  <a:pt x="622300" y="52451"/>
                  <a:pt x="622300" y="101600"/>
                </a:cubicBezTo>
                <a:lnTo>
                  <a:pt x="622300" y="457200"/>
                </a:lnTo>
                <a:cubicBezTo>
                  <a:pt x="622300" y="506349"/>
                  <a:pt x="582422" y="546100"/>
                  <a:pt x="533400" y="546100"/>
                </a:cubicBezTo>
                <a:lnTo>
                  <a:pt x="101600" y="546100"/>
                </a:lnTo>
                <a:cubicBezTo>
                  <a:pt x="52451" y="546100"/>
                  <a:pt x="12700" y="506349"/>
                  <a:pt x="12700" y="457200"/>
                </a:cubicBezTo>
                <a:close/>
              </a:path>
            </a:pathLst>
          </a:custGeom>
          <a:ln w="25400">
            <a:solidFill>
              <a:srgbClr val="385D89"/>
            </a:solidFill>
          </a:ln>
        </p:spPr>
        <p:txBody>
          <a:bodyPr wrap="square" lIns="0" tIns="0" rIns="0" bIns="0" rtlCol="0">
            <a:noAutofit/>
          </a:bodyPr>
          <a:lstStyle/>
          <a:p>
            <a:endParaRPr sz="1350"/>
          </a:p>
        </p:txBody>
      </p:sp>
      <p:sp>
        <p:nvSpPr>
          <p:cNvPr id="89" name="text 1"/>
          <p:cNvSpPr txBox="1"/>
          <p:nvPr/>
        </p:nvSpPr>
        <p:spPr>
          <a:xfrm>
            <a:off x="5643658" y="1557642"/>
            <a:ext cx="49116" cy="207749"/>
          </a:xfrm>
          <a:prstGeom prst="rect">
            <a:avLst/>
          </a:prstGeom>
        </p:spPr>
        <p:txBody>
          <a:bodyPr vert="horz" wrap="none" lIns="0" tIns="0" rIns="0" bIns="0" rtlCol="0">
            <a:spAutoFit/>
          </a:bodyPr>
          <a:lstStyle/>
          <a:p>
            <a:r>
              <a:rPr sz="1350" b="1" spc="8" dirty="0">
                <a:solidFill>
                  <a:srgbClr val="FFFFFF"/>
                </a:solidFill>
                <a:latin typeface="Arial"/>
                <a:cs typeface="Arial"/>
              </a:rPr>
              <a:t>i</a:t>
            </a:r>
            <a:endParaRPr sz="1350">
              <a:latin typeface="Arial"/>
              <a:cs typeface="Arial"/>
            </a:endParaRPr>
          </a:p>
        </p:txBody>
      </p:sp>
      <p:sp>
        <p:nvSpPr>
          <p:cNvPr id="90" name="object 107"/>
          <p:cNvSpPr/>
          <p:nvPr/>
        </p:nvSpPr>
        <p:spPr>
          <a:xfrm>
            <a:off x="5833586" y="2911602"/>
            <a:ext cx="573405" cy="345948"/>
          </a:xfrm>
          <a:custGeom>
            <a:avLst/>
            <a:gdLst/>
            <a:ahLst/>
            <a:cxnLst/>
            <a:rect l="l" t="t" r="r" b="b"/>
            <a:pathLst>
              <a:path w="764540" h="461264">
                <a:moveTo>
                  <a:pt x="4953" y="0"/>
                </a:moveTo>
                <a:lnTo>
                  <a:pt x="758825" y="452374"/>
                </a:lnTo>
                <a:lnTo>
                  <a:pt x="753999" y="460502"/>
                </a:lnTo>
                <a:lnTo>
                  <a:pt x="0" y="8128"/>
                </a:lnTo>
                <a:close/>
                <a:moveTo>
                  <a:pt x="718058" y="376809"/>
                </a:moveTo>
                <a:lnTo>
                  <a:pt x="764540" y="461264"/>
                </a:lnTo>
                <a:lnTo>
                  <a:pt x="668147" y="460121"/>
                </a:lnTo>
                <a:cubicBezTo>
                  <a:pt x="665479" y="459994"/>
                  <a:pt x="663448" y="457835"/>
                  <a:pt x="663448" y="455295"/>
                </a:cubicBezTo>
                <a:cubicBezTo>
                  <a:pt x="663448" y="452628"/>
                  <a:pt x="665607" y="450469"/>
                  <a:pt x="668274" y="450596"/>
                </a:cubicBezTo>
                <a:lnTo>
                  <a:pt x="756412" y="451612"/>
                </a:lnTo>
                <a:lnTo>
                  <a:pt x="752221" y="458724"/>
                </a:lnTo>
                <a:lnTo>
                  <a:pt x="709803" y="381381"/>
                </a:lnTo>
                <a:cubicBezTo>
                  <a:pt x="708533" y="379095"/>
                  <a:pt x="709295" y="376174"/>
                  <a:pt x="711581" y="374904"/>
                </a:cubicBezTo>
                <a:cubicBezTo>
                  <a:pt x="713994" y="373634"/>
                  <a:pt x="716788" y="374523"/>
                  <a:pt x="718058" y="376809"/>
                </a:cubicBezTo>
                <a:close/>
              </a:path>
            </a:pathLst>
          </a:custGeom>
          <a:solidFill>
            <a:srgbClr val="00AFEF"/>
          </a:solidFill>
        </p:spPr>
        <p:txBody>
          <a:bodyPr wrap="square" lIns="0" tIns="0" rIns="0" bIns="0" rtlCol="0">
            <a:noAutofit/>
          </a:bodyPr>
          <a:lstStyle/>
          <a:p>
            <a:endParaRPr sz="1350"/>
          </a:p>
        </p:txBody>
      </p:sp>
      <p:sp>
        <p:nvSpPr>
          <p:cNvPr id="91" name="object 108"/>
          <p:cNvSpPr/>
          <p:nvPr/>
        </p:nvSpPr>
        <p:spPr>
          <a:xfrm>
            <a:off x="5832539" y="1997679"/>
            <a:ext cx="345853" cy="461867"/>
          </a:xfrm>
          <a:custGeom>
            <a:avLst/>
            <a:gdLst/>
            <a:ahLst/>
            <a:cxnLst/>
            <a:rect l="l" t="t" r="r" b="b"/>
            <a:pathLst>
              <a:path w="461137" h="615823">
                <a:moveTo>
                  <a:pt x="7747" y="615823"/>
                </a:moveTo>
                <a:lnTo>
                  <a:pt x="459232" y="10413"/>
                </a:lnTo>
                <a:lnTo>
                  <a:pt x="451612" y="4699"/>
                </a:lnTo>
                <a:lnTo>
                  <a:pt x="0" y="610235"/>
                </a:lnTo>
                <a:close/>
                <a:moveTo>
                  <a:pt x="450214" y="95757"/>
                </a:moveTo>
                <a:lnTo>
                  <a:pt x="461137" y="0"/>
                </a:lnTo>
                <a:lnTo>
                  <a:pt x="372363" y="37719"/>
                </a:lnTo>
                <a:cubicBezTo>
                  <a:pt x="369950" y="38735"/>
                  <a:pt x="368808" y="41529"/>
                  <a:pt x="369824" y="43942"/>
                </a:cubicBezTo>
                <a:cubicBezTo>
                  <a:pt x="370839" y="46355"/>
                  <a:pt x="373634" y="47498"/>
                  <a:pt x="376174" y="46482"/>
                </a:cubicBezTo>
                <a:lnTo>
                  <a:pt x="457326" y="11938"/>
                </a:lnTo>
                <a:lnTo>
                  <a:pt x="450723" y="6985"/>
                </a:lnTo>
                <a:lnTo>
                  <a:pt x="440817" y="94742"/>
                </a:lnTo>
                <a:cubicBezTo>
                  <a:pt x="440436" y="97282"/>
                  <a:pt x="442341" y="99694"/>
                  <a:pt x="445008" y="99949"/>
                </a:cubicBezTo>
                <a:cubicBezTo>
                  <a:pt x="447548" y="100203"/>
                  <a:pt x="449961" y="98425"/>
                  <a:pt x="450214" y="95757"/>
                </a:cubicBezTo>
                <a:close/>
              </a:path>
            </a:pathLst>
          </a:custGeom>
          <a:solidFill>
            <a:srgbClr val="00AFEF"/>
          </a:solidFill>
        </p:spPr>
        <p:txBody>
          <a:bodyPr wrap="square" lIns="0" tIns="0" rIns="0" bIns="0" rtlCol="0">
            <a:noAutofit/>
          </a:bodyPr>
          <a:lstStyle/>
          <a:p>
            <a:endParaRPr sz="1350"/>
          </a:p>
        </p:txBody>
      </p:sp>
      <p:sp>
        <p:nvSpPr>
          <p:cNvPr id="92" name="object 109"/>
          <p:cNvSpPr/>
          <p:nvPr/>
        </p:nvSpPr>
        <p:spPr>
          <a:xfrm>
            <a:off x="5615273" y="1940529"/>
            <a:ext cx="74867" cy="431197"/>
          </a:xfrm>
          <a:custGeom>
            <a:avLst/>
            <a:gdLst/>
            <a:ahLst/>
            <a:cxnLst/>
            <a:rect l="l" t="t" r="r" b="b"/>
            <a:pathLst>
              <a:path w="99822" h="574929">
                <a:moveTo>
                  <a:pt x="54610" y="574929"/>
                </a:moveTo>
                <a:lnTo>
                  <a:pt x="54610" y="9398"/>
                </a:lnTo>
                <a:lnTo>
                  <a:pt x="45085" y="9398"/>
                </a:lnTo>
                <a:lnTo>
                  <a:pt x="45085" y="574929"/>
                </a:lnTo>
                <a:close/>
                <a:moveTo>
                  <a:pt x="98425" y="83312"/>
                </a:moveTo>
                <a:lnTo>
                  <a:pt x="49911" y="0"/>
                </a:lnTo>
                <a:lnTo>
                  <a:pt x="1270" y="83312"/>
                </a:lnTo>
                <a:cubicBezTo>
                  <a:pt x="0" y="85471"/>
                  <a:pt x="762" y="88392"/>
                  <a:pt x="3048" y="89788"/>
                </a:cubicBezTo>
                <a:cubicBezTo>
                  <a:pt x="5334" y="91059"/>
                  <a:pt x="8255" y="90297"/>
                  <a:pt x="9525" y="88011"/>
                </a:cubicBezTo>
                <a:lnTo>
                  <a:pt x="53975" y="11811"/>
                </a:lnTo>
                <a:lnTo>
                  <a:pt x="45720" y="11811"/>
                </a:lnTo>
                <a:lnTo>
                  <a:pt x="90170" y="88011"/>
                </a:lnTo>
                <a:cubicBezTo>
                  <a:pt x="91567" y="90297"/>
                  <a:pt x="94488" y="91059"/>
                  <a:pt x="96774" y="89788"/>
                </a:cubicBezTo>
                <a:cubicBezTo>
                  <a:pt x="99060" y="88392"/>
                  <a:pt x="99822" y="85471"/>
                  <a:pt x="98425" y="83312"/>
                </a:cubicBezTo>
                <a:close/>
              </a:path>
            </a:pathLst>
          </a:custGeom>
          <a:solidFill>
            <a:srgbClr val="00AFEF"/>
          </a:solidFill>
        </p:spPr>
        <p:txBody>
          <a:bodyPr wrap="square" lIns="0" tIns="0" rIns="0" bIns="0" rtlCol="0">
            <a:noAutofit/>
          </a:bodyPr>
          <a:lstStyle/>
          <a:p>
            <a:endParaRPr sz="1350"/>
          </a:p>
        </p:txBody>
      </p:sp>
      <p:sp>
        <p:nvSpPr>
          <p:cNvPr id="93" name="object 110"/>
          <p:cNvSpPr/>
          <p:nvPr/>
        </p:nvSpPr>
        <p:spPr>
          <a:xfrm>
            <a:off x="5083016" y="1320489"/>
            <a:ext cx="1676400" cy="917886"/>
          </a:xfrm>
          <a:custGeom>
            <a:avLst/>
            <a:gdLst/>
            <a:ahLst/>
            <a:cxnLst/>
            <a:rect l="l" t="t" r="r" b="b"/>
            <a:pathLst>
              <a:path w="2235200" h="1223848">
                <a:moveTo>
                  <a:pt x="12700" y="12700"/>
                </a:moveTo>
                <a:lnTo>
                  <a:pt x="12700" y="1211148"/>
                </a:lnTo>
                <a:lnTo>
                  <a:pt x="2222500" y="1211148"/>
                </a:lnTo>
                <a:lnTo>
                  <a:pt x="2222500" y="12700"/>
                </a:lnTo>
                <a:lnTo>
                  <a:pt x="12700" y="12700"/>
                </a:lnTo>
                <a:close/>
              </a:path>
            </a:pathLst>
          </a:custGeom>
          <a:ln w="25400">
            <a:solidFill>
              <a:srgbClr val="9BBA58"/>
            </a:solidFill>
          </a:ln>
        </p:spPr>
        <p:txBody>
          <a:bodyPr wrap="square" lIns="0" tIns="0" rIns="0" bIns="0" rtlCol="0">
            <a:noAutofit/>
          </a:bodyPr>
          <a:lstStyle/>
          <a:p>
            <a:endParaRPr sz="1350"/>
          </a:p>
        </p:txBody>
      </p:sp>
      <p:sp>
        <p:nvSpPr>
          <p:cNvPr id="94" name="text 1"/>
          <p:cNvSpPr txBox="1"/>
          <p:nvPr/>
        </p:nvSpPr>
        <p:spPr>
          <a:xfrm>
            <a:off x="5221224" y="2009680"/>
            <a:ext cx="323550" cy="184666"/>
          </a:xfrm>
          <a:prstGeom prst="rect">
            <a:avLst/>
          </a:prstGeom>
        </p:spPr>
        <p:txBody>
          <a:bodyPr vert="horz" wrap="none" lIns="0" tIns="0" rIns="0" bIns="0" rtlCol="0">
            <a:spAutoFit/>
          </a:bodyPr>
          <a:lstStyle/>
          <a:p>
            <a:r>
              <a:rPr sz="1200" spc="8" dirty="0">
                <a:latin typeface="Calibri"/>
                <a:cs typeface="Calibri"/>
              </a:rPr>
              <a:t>AZ - I</a:t>
            </a:r>
            <a:endParaRPr sz="1200">
              <a:latin typeface="Calibri"/>
              <a:cs typeface="Calibri"/>
            </a:endParaRPr>
          </a:p>
        </p:txBody>
      </p:sp>
      <p:sp>
        <p:nvSpPr>
          <p:cNvPr id="95" name="object 111"/>
          <p:cNvSpPr/>
          <p:nvPr/>
        </p:nvSpPr>
        <p:spPr>
          <a:xfrm>
            <a:off x="6168866" y="2333625"/>
            <a:ext cx="990600" cy="1562100"/>
          </a:xfrm>
          <a:custGeom>
            <a:avLst/>
            <a:gdLst/>
            <a:ahLst/>
            <a:cxnLst/>
            <a:rect l="l" t="t" r="r" b="b"/>
            <a:pathLst>
              <a:path w="1320800" h="2082800">
                <a:moveTo>
                  <a:pt x="12700" y="12700"/>
                </a:moveTo>
                <a:lnTo>
                  <a:pt x="12700" y="2070100"/>
                </a:lnTo>
                <a:lnTo>
                  <a:pt x="1308100" y="2070100"/>
                </a:lnTo>
                <a:lnTo>
                  <a:pt x="1308100" y="12700"/>
                </a:lnTo>
                <a:lnTo>
                  <a:pt x="12700" y="12700"/>
                </a:lnTo>
                <a:close/>
              </a:path>
            </a:pathLst>
          </a:custGeom>
          <a:ln w="25400">
            <a:solidFill>
              <a:srgbClr val="C0504D"/>
            </a:solidFill>
          </a:ln>
        </p:spPr>
        <p:txBody>
          <a:bodyPr wrap="square" lIns="0" tIns="0" rIns="0" bIns="0" rtlCol="0">
            <a:noAutofit/>
          </a:bodyPr>
          <a:lstStyle/>
          <a:p>
            <a:endParaRPr sz="1350"/>
          </a:p>
        </p:txBody>
      </p:sp>
      <p:sp>
        <p:nvSpPr>
          <p:cNvPr id="96" name="text 1"/>
          <p:cNvSpPr txBox="1"/>
          <p:nvPr/>
        </p:nvSpPr>
        <p:spPr>
          <a:xfrm>
            <a:off x="6305741" y="3664267"/>
            <a:ext cx="363048" cy="184666"/>
          </a:xfrm>
          <a:prstGeom prst="rect">
            <a:avLst/>
          </a:prstGeom>
        </p:spPr>
        <p:txBody>
          <a:bodyPr vert="horz" wrap="none" lIns="0" tIns="0" rIns="0" bIns="0" rtlCol="0">
            <a:spAutoFit/>
          </a:bodyPr>
          <a:lstStyle/>
          <a:p>
            <a:r>
              <a:rPr sz="1200" spc="8" dirty="0">
                <a:latin typeface="Calibri"/>
                <a:cs typeface="Calibri"/>
              </a:rPr>
              <a:t>AZ -I I</a:t>
            </a:r>
            <a:endParaRPr sz="1200">
              <a:latin typeface="Calibri"/>
              <a:cs typeface="Calibri"/>
            </a:endParaRPr>
          </a:p>
        </p:txBody>
      </p:sp>
      <p:sp>
        <p:nvSpPr>
          <p:cNvPr id="97" name="object 112"/>
          <p:cNvSpPr/>
          <p:nvPr/>
        </p:nvSpPr>
        <p:spPr>
          <a:xfrm>
            <a:off x="4797266" y="1133475"/>
            <a:ext cx="2590800" cy="2933700"/>
          </a:xfrm>
          <a:custGeom>
            <a:avLst/>
            <a:gdLst/>
            <a:ahLst/>
            <a:cxnLst/>
            <a:rect l="l" t="t" r="r" b="b"/>
            <a:pathLst>
              <a:path w="3454400" h="3911600">
                <a:moveTo>
                  <a:pt x="12700" y="12700"/>
                </a:moveTo>
                <a:lnTo>
                  <a:pt x="12700" y="3898900"/>
                </a:lnTo>
                <a:lnTo>
                  <a:pt x="3441700" y="3898900"/>
                </a:lnTo>
                <a:lnTo>
                  <a:pt x="3441700" y="12700"/>
                </a:lnTo>
                <a:lnTo>
                  <a:pt x="12700" y="12700"/>
                </a:lnTo>
                <a:close/>
              </a:path>
            </a:pathLst>
          </a:custGeom>
          <a:ln w="25400">
            <a:solidFill>
              <a:srgbClr val="6F2F9F"/>
            </a:solidFill>
          </a:ln>
        </p:spPr>
        <p:txBody>
          <a:bodyPr wrap="square" lIns="0" tIns="0" rIns="0" bIns="0" rtlCol="0">
            <a:noAutofit/>
          </a:bodyPr>
          <a:lstStyle/>
          <a:p>
            <a:endParaRPr sz="1350"/>
          </a:p>
        </p:txBody>
      </p:sp>
      <p:sp>
        <p:nvSpPr>
          <p:cNvPr id="98" name="text 1"/>
          <p:cNvSpPr txBox="1"/>
          <p:nvPr/>
        </p:nvSpPr>
        <p:spPr>
          <a:xfrm>
            <a:off x="4945952" y="3847243"/>
            <a:ext cx="488852" cy="207749"/>
          </a:xfrm>
          <a:prstGeom prst="rect">
            <a:avLst/>
          </a:prstGeom>
        </p:spPr>
        <p:txBody>
          <a:bodyPr vert="horz" wrap="none" lIns="0" tIns="0" rIns="0" bIns="0" rtlCol="0">
            <a:spAutoFit/>
          </a:bodyPr>
          <a:lstStyle/>
          <a:p>
            <a:r>
              <a:rPr sz="1350" spc="8" dirty="0">
                <a:latin typeface="Calibri"/>
                <a:cs typeface="Calibri"/>
              </a:rPr>
              <a:t>Region</a:t>
            </a:r>
            <a:endParaRPr sz="1350">
              <a:latin typeface="Calibri"/>
              <a:cs typeface="Calibri"/>
            </a:endParaRPr>
          </a:p>
        </p:txBody>
      </p:sp>
      <p:sp>
        <p:nvSpPr>
          <p:cNvPr id="99" name="object 113"/>
          <p:cNvSpPr/>
          <p:nvPr/>
        </p:nvSpPr>
        <p:spPr>
          <a:xfrm>
            <a:off x="1212166" y="4454128"/>
            <a:ext cx="3628868" cy="558956"/>
          </a:xfrm>
          <a:custGeom>
            <a:avLst/>
            <a:gdLst/>
            <a:ahLst/>
            <a:cxnLst/>
            <a:rect l="l" t="t" r="r" b="b"/>
            <a:pathLst>
              <a:path w="4838490" h="745274">
                <a:moveTo>
                  <a:pt x="4762" y="372631"/>
                </a:moveTo>
                <a:cubicBezTo>
                  <a:pt x="4762" y="169469"/>
                  <a:pt x="169462" y="4763"/>
                  <a:pt x="372637" y="4763"/>
                </a:cubicBezTo>
                <a:lnTo>
                  <a:pt x="4465809" y="4763"/>
                </a:lnTo>
                <a:cubicBezTo>
                  <a:pt x="4669009" y="4763"/>
                  <a:pt x="4833728" y="169469"/>
                  <a:pt x="4833728" y="372631"/>
                </a:cubicBezTo>
                <a:lnTo>
                  <a:pt x="4833728" y="372631"/>
                </a:lnTo>
                <a:cubicBezTo>
                  <a:pt x="4833728" y="575806"/>
                  <a:pt x="4669009" y="740512"/>
                  <a:pt x="4465809" y="740512"/>
                </a:cubicBezTo>
                <a:lnTo>
                  <a:pt x="372637" y="740512"/>
                </a:lnTo>
                <a:cubicBezTo>
                  <a:pt x="169462" y="740512"/>
                  <a:pt x="4762" y="575806"/>
                  <a:pt x="4762" y="372631"/>
                </a:cubicBezTo>
                <a:close/>
              </a:path>
            </a:pathLst>
          </a:custGeom>
          <a:ln w="9525">
            <a:solidFill>
              <a:srgbClr val="DDD9C3"/>
            </a:solidFill>
          </a:ln>
        </p:spPr>
        <p:txBody>
          <a:bodyPr wrap="square" lIns="0" tIns="0" rIns="0" bIns="0" rtlCol="0">
            <a:noAutofit/>
          </a:bodyPr>
          <a:lstStyle/>
          <a:p>
            <a:endParaRPr sz="1350"/>
          </a:p>
        </p:txBody>
      </p:sp>
      <p:sp>
        <p:nvSpPr>
          <p:cNvPr id="100" name="text 1"/>
          <p:cNvSpPr txBox="1"/>
          <p:nvPr/>
        </p:nvSpPr>
        <p:spPr>
          <a:xfrm>
            <a:off x="1564767" y="4598117"/>
            <a:ext cx="3008581" cy="302262"/>
          </a:xfrm>
          <a:prstGeom prst="rect">
            <a:avLst/>
          </a:prstGeom>
        </p:spPr>
        <p:txBody>
          <a:bodyPr vert="horz" wrap="none" lIns="0" tIns="0" rIns="0" bIns="0" rtlCol="0">
            <a:spAutoFit/>
          </a:bodyPr>
          <a:lstStyle/>
          <a:p>
            <a:r>
              <a:rPr sz="959" spc="8" dirty="0">
                <a:solidFill>
                  <a:srgbClr val="938953"/>
                </a:solidFill>
                <a:latin typeface="Calibri"/>
                <a:cs typeface="Calibri"/>
              </a:rPr>
              <a:t>ELBs  Distribute  Traffic  to  Multiple  Instances  in  a  Single</a:t>
            </a:r>
            <a:endParaRPr sz="900" dirty="0">
              <a:latin typeface="Calibri"/>
              <a:cs typeface="Calibri"/>
            </a:endParaRPr>
          </a:p>
          <a:p>
            <a:pPr marL="45720"/>
            <a:r>
              <a:rPr sz="1005" spc="8" dirty="0">
                <a:solidFill>
                  <a:srgbClr val="938953"/>
                </a:solidFill>
                <a:latin typeface="Calibri"/>
                <a:cs typeface="Calibri"/>
              </a:rPr>
              <a:t>Availability  Zone  (AZ)or  in  Multiple  Availability  Zone.</a:t>
            </a:r>
            <a:endParaRPr sz="975" dirty="0">
              <a:latin typeface="Calibri"/>
              <a:cs typeface="Calibri"/>
            </a:endParaRPr>
          </a:p>
        </p:txBody>
      </p:sp>
    </p:spTree>
    <p:extLst>
      <p:ext uri="{BB962C8B-B14F-4D97-AF65-F5344CB8AC3E}">
        <p14:creationId xmlns:p14="http://schemas.microsoft.com/office/powerpoint/2010/main" val="7400452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14"/>
          <p:cNvSpPr/>
          <p:nvPr/>
        </p:nvSpPr>
        <p:spPr>
          <a:xfrm>
            <a:off x="3657600" y="2438496"/>
            <a:ext cx="1714500" cy="720376"/>
          </a:xfrm>
          <a:custGeom>
            <a:avLst/>
            <a:gdLst/>
            <a:ahLst/>
            <a:cxnLst/>
            <a:rect l="l" t="t" r="r" b="b"/>
            <a:pathLst>
              <a:path w="2286000" h="960501">
                <a:moveTo>
                  <a:pt x="0" y="160147"/>
                </a:moveTo>
                <a:cubicBezTo>
                  <a:pt x="0" y="71755"/>
                  <a:pt x="71628" y="0"/>
                  <a:pt x="160020" y="0"/>
                </a:cubicBezTo>
                <a:lnTo>
                  <a:pt x="2125980" y="0"/>
                </a:lnTo>
                <a:cubicBezTo>
                  <a:pt x="2214372" y="0"/>
                  <a:pt x="2286000" y="71755"/>
                  <a:pt x="2286000" y="160147"/>
                </a:cubicBezTo>
                <a:lnTo>
                  <a:pt x="2286000" y="800354"/>
                </a:lnTo>
                <a:cubicBezTo>
                  <a:pt x="2286000" y="888873"/>
                  <a:pt x="2214372" y="960501"/>
                  <a:pt x="2125980" y="960501"/>
                </a:cubicBezTo>
                <a:lnTo>
                  <a:pt x="160020" y="960501"/>
                </a:lnTo>
                <a:cubicBezTo>
                  <a:pt x="71628" y="960501"/>
                  <a:pt x="0" y="888873"/>
                  <a:pt x="0" y="800354"/>
                </a:cubicBezTo>
                <a:close/>
              </a:path>
            </a:pathLst>
          </a:custGeom>
          <a:solidFill>
            <a:srgbClr val="00AFEF"/>
          </a:solidFill>
        </p:spPr>
        <p:txBody>
          <a:bodyPr wrap="square" lIns="0" tIns="0" rIns="0" bIns="0" rtlCol="0">
            <a:noAutofit/>
          </a:bodyPr>
          <a:lstStyle/>
          <a:p>
            <a:endParaRPr sz="1350"/>
          </a:p>
        </p:txBody>
      </p:sp>
      <p:sp>
        <p:nvSpPr>
          <p:cNvPr id="3" name="object 115"/>
          <p:cNvSpPr/>
          <p:nvPr/>
        </p:nvSpPr>
        <p:spPr>
          <a:xfrm>
            <a:off x="3648075" y="2428971"/>
            <a:ext cx="1733550" cy="739426"/>
          </a:xfrm>
          <a:custGeom>
            <a:avLst/>
            <a:gdLst/>
            <a:ahLst/>
            <a:cxnLst/>
            <a:rect l="l" t="t" r="r" b="b"/>
            <a:pathLst>
              <a:path w="2311400" h="985901">
                <a:moveTo>
                  <a:pt x="12700" y="172847"/>
                </a:moveTo>
                <a:cubicBezTo>
                  <a:pt x="12700" y="84455"/>
                  <a:pt x="84328" y="12700"/>
                  <a:pt x="172720" y="12700"/>
                </a:cubicBezTo>
                <a:lnTo>
                  <a:pt x="2138680" y="12700"/>
                </a:lnTo>
                <a:cubicBezTo>
                  <a:pt x="2227072" y="12700"/>
                  <a:pt x="2298700" y="84455"/>
                  <a:pt x="2298700" y="172847"/>
                </a:cubicBezTo>
                <a:lnTo>
                  <a:pt x="2298700" y="813054"/>
                </a:lnTo>
                <a:cubicBezTo>
                  <a:pt x="2298700" y="901573"/>
                  <a:pt x="2227072" y="973201"/>
                  <a:pt x="2138680" y="973201"/>
                </a:cubicBezTo>
                <a:lnTo>
                  <a:pt x="172720" y="973201"/>
                </a:lnTo>
                <a:cubicBezTo>
                  <a:pt x="84328" y="973201"/>
                  <a:pt x="12700" y="901573"/>
                  <a:pt x="12700" y="813054"/>
                </a:cubicBezTo>
                <a:close/>
              </a:path>
            </a:pathLst>
          </a:custGeom>
          <a:ln w="25400">
            <a:solidFill>
              <a:srgbClr val="1F487C"/>
            </a:solidFill>
          </a:ln>
        </p:spPr>
        <p:txBody>
          <a:bodyPr wrap="square" lIns="0" tIns="0" rIns="0" bIns="0" rtlCol="0">
            <a:noAutofit/>
          </a:bodyPr>
          <a:lstStyle/>
          <a:p>
            <a:endParaRPr sz="1350"/>
          </a:p>
        </p:txBody>
      </p:sp>
      <p:sp>
        <p:nvSpPr>
          <p:cNvPr id="4" name="text 1"/>
          <p:cNvSpPr txBox="1"/>
          <p:nvPr/>
        </p:nvSpPr>
        <p:spPr>
          <a:xfrm>
            <a:off x="3823692" y="2545528"/>
            <a:ext cx="1270541" cy="544765"/>
          </a:xfrm>
          <a:prstGeom prst="rect">
            <a:avLst/>
          </a:prstGeom>
        </p:spPr>
        <p:txBody>
          <a:bodyPr vert="horz" wrap="none" lIns="0" tIns="0" rIns="0" bIns="0" rtlCol="0">
            <a:spAutoFit/>
          </a:bodyPr>
          <a:lstStyle/>
          <a:p>
            <a:r>
              <a:rPr sz="1590" spc="8" dirty="0">
                <a:solidFill>
                  <a:srgbClr val="FFFFFF"/>
                </a:solidFill>
                <a:latin typeface="Calibri"/>
                <a:cs typeface="Calibri"/>
              </a:rPr>
              <a:t>ELB  Supported</a:t>
            </a:r>
            <a:endParaRPr sz="1575" dirty="0">
              <a:latin typeface="Calibri"/>
              <a:cs typeface="Calibri"/>
            </a:endParaRPr>
          </a:p>
          <a:p>
            <a:pPr marL="266318"/>
            <a:r>
              <a:rPr sz="1950" spc="8" dirty="0">
                <a:solidFill>
                  <a:srgbClr val="FFFFFF"/>
                </a:solidFill>
                <a:latin typeface="Calibri"/>
                <a:cs typeface="Calibri"/>
              </a:rPr>
              <a:t>Protocols</a:t>
            </a:r>
            <a:endParaRPr sz="1950" dirty="0">
              <a:latin typeface="Calibri"/>
              <a:cs typeface="Calibri"/>
            </a:endParaRPr>
          </a:p>
        </p:txBody>
      </p:sp>
      <p:pic>
        <p:nvPicPr>
          <p:cNvPr id="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325" y="1982153"/>
            <a:ext cx="19050" cy="465868"/>
          </a:xfrm>
          <a:prstGeom prst="rect">
            <a:avLst/>
          </a:prstGeom>
        </p:spPr>
      </p:pic>
      <p:sp>
        <p:nvSpPr>
          <p:cNvPr id="6" name="object 116"/>
          <p:cNvSpPr/>
          <p:nvPr/>
        </p:nvSpPr>
        <p:spPr>
          <a:xfrm>
            <a:off x="4173665" y="1586389"/>
            <a:ext cx="682371" cy="405289"/>
          </a:xfrm>
          <a:custGeom>
            <a:avLst/>
            <a:gdLst/>
            <a:ahLst/>
            <a:cxnLst/>
            <a:rect l="l" t="t" r="r" b="b"/>
            <a:pathLst>
              <a:path w="909828" h="540385">
                <a:moveTo>
                  <a:pt x="0" y="90043"/>
                </a:moveTo>
                <a:cubicBezTo>
                  <a:pt x="0" y="40259"/>
                  <a:pt x="40385" y="0"/>
                  <a:pt x="90170" y="0"/>
                </a:cubicBezTo>
                <a:lnTo>
                  <a:pt x="819658" y="0"/>
                </a:lnTo>
                <a:cubicBezTo>
                  <a:pt x="869442" y="0"/>
                  <a:pt x="909828" y="40259"/>
                  <a:pt x="909828" y="90043"/>
                </a:cubicBezTo>
                <a:lnTo>
                  <a:pt x="909828" y="450342"/>
                </a:lnTo>
                <a:cubicBezTo>
                  <a:pt x="909828" y="499999"/>
                  <a:pt x="869442" y="540385"/>
                  <a:pt x="819658" y="540385"/>
                </a:cubicBezTo>
                <a:lnTo>
                  <a:pt x="90170" y="540385"/>
                </a:lnTo>
                <a:cubicBezTo>
                  <a:pt x="40385" y="540385"/>
                  <a:pt x="0" y="499999"/>
                  <a:pt x="0" y="450342"/>
                </a:cubicBezTo>
                <a:close/>
              </a:path>
            </a:pathLst>
          </a:custGeom>
          <a:solidFill>
            <a:srgbClr val="FFFFFF"/>
          </a:solidFill>
        </p:spPr>
        <p:txBody>
          <a:bodyPr wrap="square" lIns="0" tIns="0" rIns="0" bIns="0" rtlCol="0">
            <a:noAutofit/>
          </a:bodyPr>
          <a:lstStyle/>
          <a:p>
            <a:endParaRPr sz="1350"/>
          </a:p>
        </p:txBody>
      </p:sp>
      <p:sp>
        <p:nvSpPr>
          <p:cNvPr id="7" name="object 117"/>
          <p:cNvSpPr/>
          <p:nvPr/>
        </p:nvSpPr>
        <p:spPr>
          <a:xfrm>
            <a:off x="4164140" y="1576864"/>
            <a:ext cx="701421" cy="424339"/>
          </a:xfrm>
          <a:custGeom>
            <a:avLst/>
            <a:gdLst/>
            <a:ahLst/>
            <a:cxnLst/>
            <a:rect l="l" t="t" r="r" b="b"/>
            <a:pathLst>
              <a:path w="935228" h="565785">
                <a:moveTo>
                  <a:pt x="12700" y="102743"/>
                </a:moveTo>
                <a:cubicBezTo>
                  <a:pt x="12700" y="52959"/>
                  <a:pt x="53085" y="12700"/>
                  <a:pt x="102870" y="12700"/>
                </a:cubicBezTo>
                <a:lnTo>
                  <a:pt x="832358" y="12700"/>
                </a:lnTo>
                <a:cubicBezTo>
                  <a:pt x="882142" y="12700"/>
                  <a:pt x="922528" y="52959"/>
                  <a:pt x="922528" y="102743"/>
                </a:cubicBezTo>
                <a:lnTo>
                  <a:pt x="922528" y="463042"/>
                </a:lnTo>
                <a:cubicBezTo>
                  <a:pt x="922528" y="512699"/>
                  <a:pt x="882142" y="553085"/>
                  <a:pt x="832358" y="553085"/>
                </a:cubicBezTo>
                <a:lnTo>
                  <a:pt x="102870" y="553085"/>
                </a:lnTo>
                <a:cubicBezTo>
                  <a:pt x="53085" y="553085"/>
                  <a:pt x="12700" y="512699"/>
                  <a:pt x="12700" y="463042"/>
                </a:cubicBezTo>
                <a:close/>
              </a:path>
            </a:pathLst>
          </a:custGeom>
          <a:ln w="25400">
            <a:solidFill>
              <a:srgbClr val="00AFEF"/>
            </a:solidFill>
          </a:ln>
        </p:spPr>
        <p:txBody>
          <a:bodyPr wrap="square" lIns="0" tIns="0" rIns="0" bIns="0" rtlCol="0">
            <a:noAutofit/>
          </a:bodyPr>
          <a:lstStyle/>
          <a:p>
            <a:endParaRPr sz="1350"/>
          </a:p>
        </p:txBody>
      </p:sp>
      <p:sp>
        <p:nvSpPr>
          <p:cNvPr id="8" name="text 1"/>
          <p:cNvSpPr txBox="1"/>
          <p:nvPr/>
        </p:nvSpPr>
        <p:spPr>
          <a:xfrm>
            <a:off x="4293108" y="1691164"/>
            <a:ext cx="452624" cy="253916"/>
          </a:xfrm>
          <a:prstGeom prst="rect">
            <a:avLst/>
          </a:prstGeom>
        </p:spPr>
        <p:txBody>
          <a:bodyPr vert="horz" wrap="none" lIns="0" tIns="0" rIns="0" bIns="0" rtlCol="0">
            <a:spAutoFit/>
          </a:bodyPr>
          <a:lstStyle/>
          <a:p>
            <a:r>
              <a:rPr sz="1650" spc="8" dirty="0">
                <a:solidFill>
                  <a:srgbClr val="1F487C"/>
                </a:solidFill>
                <a:latin typeface="Calibri"/>
                <a:cs typeface="Calibri"/>
              </a:rPr>
              <a:t>HTTP</a:t>
            </a:r>
            <a:endParaRPr sz="1650">
              <a:latin typeface="Calibri"/>
              <a:cs typeface="Calibri"/>
            </a:endParaRPr>
          </a:p>
        </p:txBody>
      </p:sp>
      <p:sp>
        <p:nvSpPr>
          <p:cNvPr id="9" name="object 118"/>
          <p:cNvSpPr/>
          <p:nvPr/>
        </p:nvSpPr>
        <p:spPr>
          <a:xfrm>
            <a:off x="5362576" y="2789206"/>
            <a:ext cx="308324" cy="19050"/>
          </a:xfrm>
          <a:custGeom>
            <a:avLst/>
            <a:gdLst/>
            <a:ahLst/>
            <a:cxnLst/>
            <a:rect l="l" t="t" r="r" b="b"/>
            <a:pathLst>
              <a:path w="411099" h="25400">
                <a:moveTo>
                  <a:pt x="12700" y="12700"/>
                </a:moveTo>
                <a:lnTo>
                  <a:pt x="398399" y="12700"/>
                </a:lnTo>
              </a:path>
            </a:pathLst>
          </a:custGeom>
          <a:ln w="25400">
            <a:solidFill>
              <a:srgbClr val="00AFEF"/>
            </a:solidFill>
          </a:ln>
        </p:spPr>
        <p:txBody>
          <a:bodyPr wrap="square" lIns="0" tIns="0" rIns="0" bIns="0" rtlCol="0">
            <a:noAutofit/>
          </a:bodyPr>
          <a:lstStyle/>
          <a:p>
            <a:endParaRPr sz="1350"/>
          </a:p>
        </p:txBody>
      </p:sp>
      <p:sp>
        <p:nvSpPr>
          <p:cNvPr id="10" name="object 119"/>
          <p:cNvSpPr/>
          <p:nvPr/>
        </p:nvSpPr>
        <p:spPr>
          <a:xfrm>
            <a:off x="5661375" y="2628901"/>
            <a:ext cx="682276" cy="339566"/>
          </a:xfrm>
          <a:custGeom>
            <a:avLst/>
            <a:gdLst/>
            <a:ahLst/>
            <a:cxnLst/>
            <a:rect l="l" t="t" r="r" b="b"/>
            <a:pathLst>
              <a:path w="909701" h="452755">
                <a:moveTo>
                  <a:pt x="0" y="75438"/>
                </a:moveTo>
                <a:cubicBezTo>
                  <a:pt x="0" y="33782"/>
                  <a:pt x="33782" y="0"/>
                  <a:pt x="75438" y="0"/>
                </a:cubicBezTo>
                <a:lnTo>
                  <a:pt x="834263" y="0"/>
                </a:lnTo>
                <a:cubicBezTo>
                  <a:pt x="875919" y="0"/>
                  <a:pt x="909701" y="33782"/>
                  <a:pt x="909701" y="75438"/>
                </a:cubicBezTo>
                <a:lnTo>
                  <a:pt x="909701" y="377317"/>
                </a:lnTo>
                <a:cubicBezTo>
                  <a:pt x="909701" y="418973"/>
                  <a:pt x="875919" y="452755"/>
                  <a:pt x="834263" y="452755"/>
                </a:cubicBezTo>
                <a:lnTo>
                  <a:pt x="75438" y="452755"/>
                </a:lnTo>
                <a:cubicBezTo>
                  <a:pt x="33782" y="452755"/>
                  <a:pt x="0" y="418973"/>
                  <a:pt x="0" y="377317"/>
                </a:cubicBezTo>
                <a:close/>
              </a:path>
            </a:pathLst>
          </a:custGeom>
          <a:solidFill>
            <a:srgbClr val="FFFFFF"/>
          </a:solidFill>
        </p:spPr>
        <p:txBody>
          <a:bodyPr wrap="square" lIns="0" tIns="0" rIns="0" bIns="0" rtlCol="0">
            <a:noAutofit/>
          </a:bodyPr>
          <a:lstStyle/>
          <a:p>
            <a:endParaRPr sz="1350"/>
          </a:p>
        </p:txBody>
      </p:sp>
      <p:sp>
        <p:nvSpPr>
          <p:cNvPr id="11" name="object 120"/>
          <p:cNvSpPr/>
          <p:nvPr/>
        </p:nvSpPr>
        <p:spPr>
          <a:xfrm>
            <a:off x="5651850" y="2619376"/>
            <a:ext cx="701326" cy="358616"/>
          </a:xfrm>
          <a:custGeom>
            <a:avLst/>
            <a:gdLst/>
            <a:ahLst/>
            <a:cxnLst/>
            <a:rect l="l" t="t" r="r" b="b"/>
            <a:pathLst>
              <a:path w="935101" h="478155">
                <a:moveTo>
                  <a:pt x="12700" y="88138"/>
                </a:moveTo>
                <a:cubicBezTo>
                  <a:pt x="12700" y="46482"/>
                  <a:pt x="46482" y="12700"/>
                  <a:pt x="88138" y="12700"/>
                </a:cubicBezTo>
                <a:lnTo>
                  <a:pt x="846963" y="12700"/>
                </a:lnTo>
                <a:cubicBezTo>
                  <a:pt x="888619" y="12700"/>
                  <a:pt x="922401" y="46482"/>
                  <a:pt x="922401" y="88138"/>
                </a:cubicBezTo>
                <a:lnTo>
                  <a:pt x="922401" y="390017"/>
                </a:lnTo>
                <a:cubicBezTo>
                  <a:pt x="922401" y="431673"/>
                  <a:pt x="888619" y="465455"/>
                  <a:pt x="846963" y="465455"/>
                </a:cubicBezTo>
                <a:lnTo>
                  <a:pt x="88138" y="465455"/>
                </a:lnTo>
                <a:cubicBezTo>
                  <a:pt x="46482" y="465455"/>
                  <a:pt x="12700" y="431673"/>
                  <a:pt x="12700" y="390017"/>
                </a:cubicBezTo>
                <a:close/>
              </a:path>
            </a:pathLst>
          </a:custGeom>
          <a:ln w="25400">
            <a:solidFill>
              <a:srgbClr val="00AFEF"/>
            </a:solidFill>
          </a:ln>
        </p:spPr>
        <p:txBody>
          <a:bodyPr wrap="square" lIns="0" tIns="0" rIns="0" bIns="0" rtlCol="0">
            <a:noAutofit/>
          </a:bodyPr>
          <a:lstStyle/>
          <a:p>
            <a:endParaRPr sz="1350"/>
          </a:p>
        </p:txBody>
      </p:sp>
      <p:sp>
        <p:nvSpPr>
          <p:cNvPr id="12" name="text 1"/>
          <p:cNvSpPr txBox="1"/>
          <p:nvPr/>
        </p:nvSpPr>
        <p:spPr>
          <a:xfrm>
            <a:off x="5844159" y="2701100"/>
            <a:ext cx="322524" cy="253916"/>
          </a:xfrm>
          <a:prstGeom prst="rect">
            <a:avLst/>
          </a:prstGeom>
        </p:spPr>
        <p:txBody>
          <a:bodyPr vert="horz" wrap="none" lIns="0" tIns="0" rIns="0" bIns="0" rtlCol="0">
            <a:spAutoFit/>
          </a:bodyPr>
          <a:lstStyle/>
          <a:p>
            <a:r>
              <a:rPr sz="1650" spc="8" dirty="0">
                <a:solidFill>
                  <a:srgbClr val="1F487C"/>
                </a:solidFill>
                <a:latin typeface="Calibri"/>
                <a:cs typeface="Calibri"/>
              </a:rPr>
              <a:t>TCP</a:t>
            </a:r>
            <a:endParaRPr sz="1650">
              <a:latin typeface="Calibri"/>
              <a:cs typeface="Calibri"/>
            </a:endParaRPr>
          </a:p>
        </p:txBody>
      </p:sp>
      <p:pic>
        <p:nvPicPr>
          <p:cNvPr id="1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325" y="3149346"/>
            <a:ext cx="19050" cy="474536"/>
          </a:xfrm>
          <a:prstGeom prst="rect">
            <a:avLst/>
          </a:prstGeom>
        </p:spPr>
      </p:pic>
      <p:sp>
        <p:nvSpPr>
          <p:cNvPr id="14" name="object 121"/>
          <p:cNvSpPr/>
          <p:nvPr/>
        </p:nvSpPr>
        <p:spPr>
          <a:xfrm>
            <a:off x="4173665" y="3614357"/>
            <a:ext cx="682371" cy="342805"/>
          </a:xfrm>
          <a:custGeom>
            <a:avLst/>
            <a:gdLst/>
            <a:ahLst/>
            <a:cxnLst/>
            <a:rect l="l" t="t" r="r" b="b"/>
            <a:pathLst>
              <a:path w="909828" h="457073">
                <a:moveTo>
                  <a:pt x="0" y="76200"/>
                </a:moveTo>
                <a:cubicBezTo>
                  <a:pt x="0" y="34036"/>
                  <a:pt x="34163" y="0"/>
                  <a:pt x="76200" y="0"/>
                </a:cubicBezTo>
                <a:lnTo>
                  <a:pt x="833628" y="0"/>
                </a:lnTo>
                <a:cubicBezTo>
                  <a:pt x="875665" y="0"/>
                  <a:pt x="909828" y="34036"/>
                  <a:pt x="909828" y="76200"/>
                </a:cubicBezTo>
                <a:lnTo>
                  <a:pt x="909828" y="380873"/>
                </a:lnTo>
                <a:cubicBezTo>
                  <a:pt x="909828" y="423037"/>
                  <a:pt x="875665" y="457073"/>
                  <a:pt x="833628" y="457073"/>
                </a:cubicBezTo>
                <a:lnTo>
                  <a:pt x="76200" y="457073"/>
                </a:lnTo>
                <a:cubicBezTo>
                  <a:pt x="34163" y="457073"/>
                  <a:pt x="0" y="423037"/>
                  <a:pt x="0" y="380873"/>
                </a:cubicBezTo>
                <a:close/>
              </a:path>
            </a:pathLst>
          </a:custGeom>
          <a:solidFill>
            <a:srgbClr val="FFFFFF"/>
          </a:solidFill>
        </p:spPr>
        <p:txBody>
          <a:bodyPr wrap="square" lIns="0" tIns="0" rIns="0" bIns="0" rtlCol="0">
            <a:noAutofit/>
          </a:bodyPr>
          <a:lstStyle/>
          <a:p>
            <a:endParaRPr sz="1350"/>
          </a:p>
        </p:txBody>
      </p:sp>
      <p:sp>
        <p:nvSpPr>
          <p:cNvPr id="15" name="object 122"/>
          <p:cNvSpPr/>
          <p:nvPr/>
        </p:nvSpPr>
        <p:spPr>
          <a:xfrm>
            <a:off x="4164140" y="3604832"/>
            <a:ext cx="701421" cy="361855"/>
          </a:xfrm>
          <a:custGeom>
            <a:avLst/>
            <a:gdLst/>
            <a:ahLst/>
            <a:cxnLst/>
            <a:rect l="l" t="t" r="r" b="b"/>
            <a:pathLst>
              <a:path w="935228" h="482473">
                <a:moveTo>
                  <a:pt x="12700" y="88900"/>
                </a:moveTo>
                <a:cubicBezTo>
                  <a:pt x="12700" y="46736"/>
                  <a:pt x="46863" y="12700"/>
                  <a:pt x="88900" y="12700"/>
                </a:cubicBezTo>
                <a:lnTo>
                  <a:pt x="846328" y="12700"/>
                </a:lnTo>
                <a:cubicBezTo>
                  <a:pt x="888365" y="12700"/>
                  <a:pt x="922528" y="46736"/>
                  <a:pt x="922528" y="88900"/>
                </a:cubicBezTo>
                <a:lnTo>
                  <a:pt x="922528" y="393573"/>
                </a:lnTo>
                <a:cubicBezTo>
                  <a:pt x="922528" y="435737"/>
                  <a:pt x="888365" y="469773"/>
                  <a:pt x="846328" y="469773"/>
                </a:cubicBezTo>
                <a:lnTo>
                  <a:pt x="88900" y="469773"/>
                </a:lnTo>
                <a:cubicBezTo>
                  <a:pt x="46863" y="469773"/>
                  <a:pt x="12700" y="435737"/>
                  <a:pt x="12700" y="393573"/>
                </a:cubicBezTo>
                <a:close/>
              </a:path>
            </a:pathLst>
          </a:custGeom>
          <a:ln w="25400">
            <a:solidFill>
              <a:srgbClr val="00AFEF"/>
            </a:solidFill>
          </a:ln>
        </p:spPr>
        <p:txBody>
          <a:bodyPr wrap="square" lIns="0" tIns="0" rIns="0" bIns="0" rtlCol="0">
            <a:noAutofit/>
          </a:bodyPr>
          <a:lstStyle/>
          <a:p>
            <a:endParaRPr sz="1350"/>
          </a:p>
        </p:txBody>
      </p:sp>
      <p:sp>
        <p:nvSpPr>
          <p:cNvPr id="16" name="text 1"/>
          <p:cNvSpPr txBox="1"/>
          <p:nvPr/>
        </p:nvSpPr>
        <p:spPr>
          <a:xfrm>
            <a:off x="4374737" y="3688194"/>
            <a:ext cx="286810" cy="253916"/>
          </a:xfrm>
          <a:prstGeom prst="rect">
            <a:avLst/>
          </a:prstGeom>
        </p:spPr>
        <p:txBody>
          <a:bodyPr vert="horz" wrap="none" lIns="0" tIns="0" rIns="0" bIns="0" rtlCol="0">
            <a:spAutoFit/>
          </a:bodyPr>
          <a:lstStyle/>
          <a:p>
            <a:r>
              <a:rPr sz="1650" spc="8" dirty="0">
                <a:solidFill>
                  <a:srgbClr val="1F487C"/>
                </a:solidFill>
                <a:latin typeface="Calibri"/>
                <a:cs typeface="Calibri"/>
              </a:rPr>
              <a:t>SSL</a:t>
            </a:r>
            <a:endParaRPr sz="1650">
              <a:latin typeface="Calibri"/>
              <a:cs typeface="Calibri"/>
            </a:endParaRPr>
          </a:p>
        </p:txBody>
      </p:sp>
      <p:sp>
        <p:nvSpPr>
          <p:cNvPr id="17" name="object 123"/>
          <p:cNvSpPr/>
          <p:nvPr/>
        </p:nvSpPr>
        <p:spPr>
          <a:xfrm>
            <a:off x="3358801" y="2789206"/>
            <a:ext cx="308324" cy="19050"/>
          </a:xfrm>
          <a:custGeom>
            <a:avLst/>
            <a:gdLst/>
            <a:ahLst/>
            <a:cxnLst/>
            <a:rect l="l" t="t" r="r" b="b"/>
            <a:pathLst>
              <a:path w="411099" h="25400">
                <a:moveTo>
                  <a:pt x="398399" y="12700"/>
                </a:moveTo>
                <a:lnTo>
                  <a:pt x="12700" y="12700"/>
                </a:lnTo>
              </a:path>
            </a:pathLst>
          </a:custGeom>
          <a:ln w="25400">
            <a:solidFill>
              <a:srgbClr val="00AFEF"/>
            </a:solidFill>
          </a:ln>
        </p:spPr>
        <p:txBody>
          <a:bodyPr wrap="square" lIns="0" tIns="0" rIns="0" bIns="0" rtlCol="0">
            <a:noAutofit/>
          </a:bodyPr>
          <a:lstStyle/>
          <a:p>
            <a:endParaRPr sz="1350"/>
          </a:p>
        </p:txBody>
      </p:sp>
      <p:sp>
        <p:nvSpPr>
          <p:cNvPr id="18" name="object 124"/>
          <p:cNvSpPr/>
          <p:nvPr/>
        </p:nvSpPr>
        <p:spPr>
          <a:xfrm>
            <a:off x="2686050" y="2585561"/>
            <a:ext cx="682276" cy="426243"/>
          </a:xfrm>
          <a:custGeom>
            <a:avLst/>
            <a:gdLst/>
            <a:ahLst/>
            <a:cxnLst/>
            <a:rect l="l" t="t" r="r" b="b"/>
            <a:pathLst>
              <a:path w="909701" h="568324">
                <a:moveTo>
                  <a:pt x="0" y="94742"/>
                </a:moveTo>
                <a:cubicBezTo>
                  <a:pt x="0" y="42418"/>
                  <a:pt x="42418" y="0"/>
                  <a:pt x="94742" y="0"/>
                </a:cubicBezTo>
                <a:lnTo>
                  <a:pt x="814959" y="0"/>
                </a:lnTo>
                <a:cubicBezTo>
                  <a:pt x="867283" y="0"/>
                  <a:pt x="909701" y="42418"/>
                  <a:pt x="909701" y="94742"/>
                </a:cubicBezTo>
                <a:lnTo>
                  <a:pt x="909701" y="473583"/>
                </a:lnTo>
                <a:cubicBezTo>
                  <a:pt x="909701" y="525907"/>
                  <a:pt x="867283" y="568325"/>
                  <a:pt x="814959" y="568325"/>
                </a:cubicBezTo>
                <a:lnTo>
                  <a:pt x="94742" y="568325"/>
                </a:lnTo>
                <a:cubicBezTo>
                  <a:pt x="42418" y="568325"/>
                  <a:pt x="0" y="525907"/>
                  <a:pt x="0" y="473583"/>
                </a:cubicBezTo>
                <a:close/>
              </a:path>
            </a:pathLst>
          </a:custGeom>
          <a:solidFill>
            <a:srgbClr val="FFFFFF"/>
          </a:solidFill>
        </p:spPr>
        <p:txBody>
          <a:bodyPr wrap="square" lIns="0" tIns="0" rIns="0" bIns="0" rtlCol="0">
            <a:noAutofit/>
          </a:bodyPr>
          <a:lstStyle/>
          <a:p>
            <a:endParaRPr sz="1350"/>
          </a:p>
        </p:txBody>
      </p:sp>
      <p:sp>
        <p:nvSpPr>
          <p:cNvPr id="19" name="object 125"/>
          <p:cNvSpPr/>
          <p:nvPr/>
        </p:nvSpPr>
        <p:spPr>
          <a:xfrm>
            <a:off x="2676525" y="2576036"/>
            <a:ext cx="701326" cy="445293"/>
          </a:xfrm>
          <a:custGeom>
            <a:avLst/>
            <a:gdLst/>
            <a:ahLst/>
            <a:cxnLst/>
            <a:rect l="l" t="t" r="r" b="b"/>
            <a:pathLst>
              <a:path w="935101" h="593724">
                <a:moveTo>
                  <a:pt x="12700" y="107442"/>
                </a:moveTo>
                <a:cubicBezTo>
                  <a:pt x="12700" y="55118"/>
                  <a:pt x="55118" y="12700"/>
                  <a:pt x="107442" y="12700"/>
                </a:cubicBezTo>
                <a:lnTo>
                  <a:pt x="827659" y="12700"/>
                </a:lnTo>
                <a:cubicBezTo>
                  <a:pt x="879983" y="12700"/>
                  <a:pt x="922401" y="55118"/>
                  <a:pt x="922401" y="107442"/>
                </a:cubicBezTo>
                <a:lnTo>
                  <a:pt x="922401" y="486283"/>
                </a:lnTo>
                <a:cubicBezTo>
                  <a:pt x="922401" y="538607"/>
                  <a:pt x="879983" y="581025"/>
                  <a:pt x="827659" y="581025"/>
                </a:cubicBezTo>
                <a:lnTo>
                  <a:pt x="107442" y="581025"/>
                </a:lnTo>
                <a:cubicBezTo>
                  <a:pt x="55118" y="581025"/>
                  <a:pt x="12700" y="538607"/>
                  <a:pt x="12700" y="486283"/>
                </a:cubicBezTo>
                <a:close/>
              </a:path>
            </a:pathLst>
          </a:custGeom>
          <a:ln w="25400">
            <a:solidFill>
              <a:srgbClr val="00AFEF"/>
            </a:solidFill>
          </a:ln>
        </p:spPr>
        <p:txBody>
          <a:bodyPr wrap="square" lIns="0" tIns="0" rIns="0" bIns="0" rtlCol="0">
            <a:noAutofit/>
          </a:bodyPr>
          <a:lstStyle/>
          <a:p>
            <a:endParaRPr sz="1350"/>
          </a:p>
        </p:txBody>
      </p:sp>
      <p:sp>
        <p:nvSpPr>
          <p:cNvPr id="20" name="text 1"/>
          <p:cNvSpPr txBox="1"/>
          <p:nvPr/>
        </p:nvSpPr>
        <p:spPr>
          <a:xfrm>
            <a:off x="2757107" y="2701100"/>
            <a:ext cx="551433" cy="253916"/>
          </a:xfrm>
          <a:prstGeom prst="rect">
            <a:avLst/>
          </a:prstGeom>
        </p:spPr>
        <p:txBody>
          <a:bodyPr vert="horz" wrap="none" lIns="0" tIns="0" rIns="0" bIns="0" rtlCol="0">
            <a:spAutoFit/>
          </a:bodyPr>
          <a:lstStyle/>
          <a:p>
            <a:r>
              <a:rPr sz="1650" spc="8" dirty="0">
                <a:solidFill>
                  <a:srgbClr val="1F487C"/>
                </a:solidFill>
                <a:latin typeface="Calibri"/>
                <a:cs typeface="Calibri"/>
              </a:rPr>
              <a:t>HTTPS</a:t>
            </a:r>
            <a:endParaRPr sz="1650">
              <a:latin typeface="Calibri"/>
              <a:cs typeface="Calibri"/>
            </a:endParaRPr>
          </a:p>
        </p:txBody>
      </p:sp>
      <p:sp>
        <p:nvSpPr>
          <p:cNvPr id="21" name="Title 20"/>
          <p:cNvSpPr>
            <a:spLocks noGrp="1"/>
          </p:cNvSpPr>
          <p:nvPr>
            <p:ph type="title"/>
          </p:nvPr>
        </p:nvSpPr>
        <p:spPr/>
        <p:txBody>
          <a:bodyPr/>
          <a:lstStyle/>
          <a:p>
            <a:r>
              <a:rPr lang="en-IN" dirty="0" smtClean="0"/>
              <a:t>ELB – Support Protocols</a:t>
            </a:r>
            <a:endParaRPr lang="en-IN" dirty="0"/>
          </a:p>
        </p:txBody>
      </p:sp>
    </p:spTree>
    <p:extLst>
      <p:ext uri="{BB962C8B-B14F-4D97-AF65-F5344CB8AC3E}">
        <p14:creationId xmlns:p14="http://schemas.microsoft.com/office/powerpoint/2010/main" val="13016866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5"/>
          <p:cNvSpPr>
            <a:spLocks/>
          </p:cNvSpPr>
          <p:nvPr/>
        </p:nvSpPr>
        <p:spPr bwMode="auto">
          <a:xfrm>
            <a:off x="2445619" y="1584741"/>
            <a:ext cx="3932969" cy="11519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en-US" sz="3586">
                <a:solidFill>
                  <a:srgbClr val="FFFFFF"/>
                </a:solidFill>
                <a:latin typeface="Josefin Slab Bold" charset="0"/>
                <a:ea typeface="ＭＳ Ｐゴシック" charset="0"/>
                <a:sym typeface="Josefin Slab Bold" charset="0"/>
              </a:rPr>
              <a:t>How &amp; what is my</a:t>
            </a:r>
          </a:p>
          <a:p>
            <a:r>
              <a:rPr lang="en-US" sz="3586">
                <a:solidFill>
                  <a:srgbClr val="FFFFFF"/>
                </a:solidFill>
                <a:latin typeface="Josefin Slab Bold" charset="0"/>
                <a:ea typeface="ＭＳ Ｐゴシック" charset="0"/>
                <a:sym typeface="Josefin Slab Bold" charset="0"/>
              </a:rPr>
              <a:t>cloud doing?</a:t>
            </a:r>
          </a:p>
        </p:txBody>
      </p:sp>
      <p:sp>
        <p:nvSpPr>
          <p:cNvPr id="23556" name="Rectangle 6"/>
          <p:cNvSpPr>
            <a:spLocks/>
          </p:cNvSpPr>
          <p:nvPr/>
        </p:nvSpPr>
        <p:spPr bwMode="auto">
          <a:xfrm rot="-243109">
            <a:off x="5991456" y="3499340"/>
            <a:ext cx="905697"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949">
                <a:solidFill>
                  <a:srgbClr val="F2F2F2"/>
                </a:solidFill>
                <a:latin typeface="Permanent Marker" charset="0"/>
                <a:ea typeface="ＭＳ Ｐゴシック" charset="0"/>
                <a:sym typeface="Permanent Marker" charset="0"/>
              </a:rPr>
              <a:t>MONITORING </a:t>
            </a:r>
          </a:p>
          <a:p>
            <a:r>
              <a:rPr lang="en-US" sz="949">
                <a:solidFill>
                  <a:srgbClr val="F2F2F2"/>
                </a:solidFill>
                <a:latin typeface="Permanent Marker" charset="0"/>
                <a:ea typeface="ＭＳ Ｐゴシック" charset="0"/>
                <a:sym typeface="Permanent Marker" charset="0"/>
              </a:rPr>
              <a:t>WILL TELL YOU</a:t>
            </a:r>
          </a:p>
        </p:txBody>
      </p:sp>
      <p:grpSp>
        <p:nvGrpSpPr>
          <p:cNvPr id="23557" name="Group 9"/>
          <p:cNvGrpSpPr>
            <a:grpSpLocks/>
          </p:cNvGrpSpPr>
          <p:nvPr/>
        </p:nvGrpSpPr>
        <p:grpSpPr bwMode="auto">
          <a:xfrm>
            <a:off x="1875514" y="915014"/>
            <a:ext cx="5002857" cy="2404318"/>
            <a:chOff x="64" y="140"/>
            <a:chExt cx="5976" cy="2872"/>
          </a:xfrm>
        </p:grpSpPr>
        <p:sp>
          <p:nvSpPr>
            <p:cNvPr id="23563" name="Oval 7"/>
            <p:cNvSpPr>
              <a:spLocks/>
            </p:cNvSpPr>
            <p:nvPr/>
          </p:nvSpPr>
          <p:spPr bwMode="auto">
            <a:xfrm rot="10636393">
              <a:off x="104" y="180"/>
              <a:ext cx="5896" cy="2792"/>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endParaRPr lang="en-US" sz="949"/>
            </a:p>
          </p:txBody>
        </p:sp>
        <p:pic>
          <p:nvPicPr>
            <p:cNvPr id="23564"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3607">
              <a:off x="64" y="140"/>
              <a:ext cx="5976" cy="2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grpSp>
      <p:grpSp>
        <p:nvGrpSpPr>
          <p:cNvPr id="23558" name="Group 12"/>
          <p:cNvGrpSpPr>
            <a:grpSpLocks/>
          </p:cNvGrpSpPr>
          <p:nvPr/>
        </p:nvGrpSpPr>
        <p:grpSpPr bwMode="auto">
          <a:xfrm>
            <a:off x="356908" y="710747"/>
            <a:ext cx="6539043" cy="2587656"/>
            <a:chOff x="150" y="286"/>
            <a:chExt cx="7810" cy="3090"/>
          </a:xfrm>
        </p:grpSpPr>
        <p:sp>
          <p:nvSpPr>
            <p:cNvPr id="23561" name="Oval 10"/>
            <p:cNvSpPr>
              <a:spLocks/>
            </p:cNvSpPr>
            <p:nvPr/>
          </p:nvSpPr>
          <p:spPr bwMode="auto">
            <a:xfrm rot="-289777">
              <a:off x="150" y="286"/>
              <a:ext cx="5896" cy="2792"/>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41960"/>
                    </a:schemeClr>
                  </a:solidFill>
                  <a:miter lim="800000"/>
                  <a:headEnd/>
                  <a:tailEnd/>
                </a14:hiddenLine>
              </a:ext>
            </a:extLst>
          </p:spPr>
          <p:txBody>
            <a:bodyPr lIns="0" tIns="0" rIns="0" bIns="0"/>
            <a:lstStyle/>
            <a:p>
              <a:endParaRPr lang="en-US" sz="949"/>
            </a:p>
          </p:txBody>
        </p:sp>
        <p:pic>
          <p:nvPicPr>
            <p:cNvPr id="23562"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89777">
              <a:off x="1984" y="504"/>
              <a:ext cx="5976" cy="28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grpSp>
      <p:pic>
        <p:nvPicPr>
          <p:cNvPr id="23559"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4293" y="3141018"/>
            <a:ext cx="1125141" cy="555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 name="Title 1"/>
          <p:cNvSpPr>
            <a:spLocks noGrp="1"/>
          </p:cNvSpPr>
          <p:nvPr>
            <p:ph type="title"/>
          </p:nvPr>
        </p:nvSpPr>
        <p:spPr/>
        <p:txBody>
          <a:bodyPr/>
          <a:lstStyle/>
          <a:p>
            <a:r>
              <a:rPr lang="en-IN" dirty="0" smtClean="0"/>
              <a:t>AWS </a:t>
            </a:r>
            <a:r>
              <a:rPr lang="en-IN" dirty="0" err="1" smtClean="0"/>
              <a:t>CloudWatch</a:t>
            </a:r>
            <a:endParaRPr lang="en-IN" dirty="0"/>
          </a:p>
        </p:txBody>
      </p:sp>
      <p:sp>
        <p:nvSpPr>
          <p:cNvPr id="3" name="Text Placeholder 2"/>
          <p:cNvSpPr>
            <a:spLocks noGrp="1"/>
          </p:cNvSpPr>
          <p:nvPr>
            <p:ph type="body" idx="1"/>
          </p:nvPr>
        </p:nvSpPr>
        <p:spPr/>
        <p:txBody>
          <a:bodyPr/>
          <a:lstStyle/>
          <a:p>
            <a:r>
              <a:rPr lang="en-IN" dirty="0" smtClean="0">
                <a:solidFill>
                  <a:srgbClr val="002060"/>
                </a:solidFill>
              </a:rPr>
              <a:t>Monitoring System</a:t>
            </a:r>
            <a:endParaRPr lang="en-IN" dirty="0">
              <a:solidFill>
                <a:srgbClr val="002060"/>
              </a:solidFill>
            </a:endParaRPr>
          </a:p>
        </p:txBody>
      </p:sp>
    </p:spTree>
    <p:extLst>
      <p:ext uri="{BB962C8B-B14F-4D97-AF65-F5344CB8AC3E}">
        <p14:creationId xmlns:p14="http://schemas.microsoft.com/office/powerpoint/2010/main" val="2954375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5"/>
          <p:cNvSpPr>
            <a:spLocks/>
          </p:cNvSpPr>
          <p:nvPr/>
        </p:nvSpPr>
        <p:spPr bwMode="auto">
          <a:xfrm>
            <a:off x="1647807" y="3035971"/>
            <a:ext cx="6113766" cy="1434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defRPr/>
            </a:pPr>
            <a:r>
              <a:rPr lang="en-US" sz="1687" i="1" dirty="0">
                <a:latin typeface="Candara" panose="020E0502030303020204" pitchFamily="34" charset="0"/>
                <a:ea typeface="ＭＳ Ｐゴシック" charset="0"/>
                <a:cs typeface="Josefin Slab Bold" charset="0"/>
                <a:sym typeface="Josefin Slab Bold" charset="0"/>
              </a:rPr>
              <a:t>Amazon CloudWatch provides monitoring for AWS cloud resources and the applications customers run on AWS..</a:t>
            </a:r>
            <a:r>
              <a:rPr lang="en-US" sz="1476" i="1" dirty="0">
                <a:latin typeface="Candara" panose="020E0502030303020204" pitchFamily="34" charset="0"/>
                <a:ea typeface="ＭＳ Ｐゴシック" charset="0"/>
                <a:cs typeface="Josefin Slab Bold" charset="0"/>
                <a:sym typeface="Josefin Slab Bold" charset="0"/>
              </a:rPr>
              <a:t>.</a:t>
            </a:r>
          </a:p>
        </p:txBody>
      </p:sp>
      <p:pic>
        <p:nvPicPr>
          <p:cNvPr id="28678" name="Picture 8" descr="CloudWatch.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1067" y="1638816"/>
            <a:ext cx="1100863" cy="11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79" name="Picture 9" descr="CloudWatch-Alar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1268" y="1563472"/>
            <a:ext cx="1177882" cy="1177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3014886" y="2702007"/>
            <a:ext cx="1405589" cy="254685"/>
          </a:xfrm>
          <a:prstGeom prst="rect">
            <a:avLst/>
          </a:prstGeom>
          <a:noFill/>
        </p:spPr>
        <p:txBody>
          <a:bodyPr>
            <a:spAutoFit/>
          </a:bodyPr>
          <a:lstStyle/>
          <a:p>
            <a:pPr>
              <a:defRPr/>
            </a:pPr>
            <a:r>
              <a:rPr lang="en-US" sz="1055" dirty="0"/>
              <a:t>Metrics</a:t>
            </a:r>
          </a:p>
        </p:txBody>
      </p:sp>
      <p:sp>
        <p:nvSpPr>
          <p:cNvPr id="12" name="TextBox 11"/>
          <p:cNvSpPr txBox="1"/>
          <p:nvPr/>
        </p:nvSpPr>
        <p:spPr>
          <a:xfrm>
            <a:off x="5027414" y="2740516"/>
            <a:ext cx="1405589" cy="254685"/>
          </a:xfrm>
          <a:prstGeom prst="rect">
            <a:avLst/>
          </a:prstGeom>
          <a:noFill/>
        </p:spPr>
        <p:txBody>
          <a:bodyPr>
            <a:spAutoFit/>
          </a:bodyPr>
          <a:lstStyle/>
          <a:p>
            <a:pPr>
              <a:defRPr/>
            </a:pPr>
            <a:r>
              <a:rPr lang="en-US" sz="1055" dirty="0"/>
              <a:t>Alarms</a:t>
            </a:r>
          </a:p>
        </p:txBody>
      </p:sp>
      <p:sp>
        <p:nvSpPr>
          <p:cNvPr id="3" name="Title 2"/>
          <p:cNvSpPr>
            <a:spLocks noGrp="1"/>
          </p:cNvSpPr>
          <p:nvPr>
            <p:ph type="title"/>
          </p:nvPr>
        </p:nvSpPr>
        <p:spPr/>
        <p:txBody>
          <a:bodyPr/>
          <a:lstStyle/>
          <a:p>
            <a:r>
              <a:rPr lang="en-IN" dirty="0" smtClean="0"/>
              <a:t>What is AWS </a:t>
            </a:r>
            <a:r>
              <a:rPr lang="en-IN" dirty="0" err="1" smtClean="0"/>
              <a:t>CloudWatch</a:t>
            </a:r>
            <a:r>
              <a:rPr lang="en-IN" dirty="0" smtClean="0"/>
              <a:t>?</a:t>
            </a:r>
            <a:endParaRPr lang="en-IN" dirty="0"/>
          </a:p>
        </p:txBody>
      </p:sp>
    </p:spTree>
    <p:extLst>
      <p:ext uri="{BB962C8B-B14F-4D97-AF65-F5344CB8AC3E}">
        <p14:creationId xmlns:p14="http://schemas.microsoft.com/office/powerpoint/2010/main" val="4151084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p:cNvSpPr>
          <p:nvPr/>
        </p:nvSpPr>
        <p:spPr bwMode="auto">
          <a:xfrm>
            <a:off x="2711324" y="2837561"/>
            <a:ext cx="2520618" cy="602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r>
              <a:rPr lang="en-US" sz="3586" dirty="0">
                <a:latin typeface="Josefin Slab Bold" charset="0"/>
                <a:ea typeface="ＭＳ Ｐゴシック" charset="0"/>
                <a:sym typeface="Josefin Slab Bold" charset="0"/>
              </a:rPr>
              <a:t> Monitoring</a:t>
            </a:r>
          </a:p>
        </p:txBody>
      </p:sp>
      <p:sp>
        <p:nvSpPr>
          <p:cNvPr id="41988" name="Rectangle 5"/>
          <p:cNvSpPr>
            <a:spLocks/>
          </p:cNvSpPr>
          <p:nvPr/>
        </p:nvSpPr>
        <p:spPr bwMode="auto">
          <a:xfrm rot="-56952">
            <a:off x="5865589" y="1593588"/>
            <a:ext cx="1106072"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Collect data</a:t>
            </a:r>
          </a:p>
        </p:txBody>
      </p:sp>
      <p:sp>
        <p:nvSpPr>
          <p:cNvPr id="41989" name="Rectangle 6"/>
          <p:cNvSpPr>
            <a:spLocks/>
          </p:cNvSpPr>
          <p:nvPr/>
        </p:nvSpPr>
        <p:spPr bwMode="auto">
          <a:xfrm rot="-28683">
            <a:off x="5864419" y="2157510"/>
            <a:ext cx="834587"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Visualize</a:t>
            </a:r>
          </a:p>
        </p:txBody>
      </p:sp>
      <p:pic>
        <p:nvPicPr>
          <p:cNvPr id="41990"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19" y="2192021"/>
            <a:ext cx="977016" cy="599997"/>
          </a:xfrm>
          <a:prstGeom prst="rect">
            <a:avLst/>
          </a:prstGeom>
          <a:noFill/>
          <a:ln>
            <a:noFill/>
          </a:ln>
          <a:effectLst>
            <a:outerShdw blurRad="50800" dist="50800" dir="5400000" algn="ctr" rotWithShape="0">
              <a:schemeClr val="tx1"/>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1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416211">
            <a:off x="4863738" y="2523055"/>
            <a:ext cx="859496" cy="630334"/>
          </a:xfrm>
          <a:prstGeom prst="rect">
            <a:avLst/>
          </a:prstGeom>
          <a:noFill/>
          <a:ln>
            <a:noFill/>
          </a:ln>
          <a:effectLst>
            <a:outerShdw blurRad="50800" dist="50800" dir="5400000" algn="ctr" rotWithShape="0">
              <a:schemeClr val="tx1"/>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2" name="Rectangle 6"/>
          <p:cNvSpPr>
            <a:spLocks/>
          </p:cNvSpPr>
          <p:nvPr/>
        </p:nvSpPr>
        <p:spPr bwMode="auto">
          <a:xfrm rot="21571317">
            <a:off x="5865159" y="2801072"/>
            <a:ext cx="359073"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Act!</a:t>
            </a:r>
          </a:p>
        </p:txBody>
      </p:sp>
      <p:pic>
        <p:nvPicPr>
          <p:cNvPr id="41991"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15081">
            <a:off x="4465210" y="1939791"/>
            <a:ext cx="1446609" cy="488900"/>
          </a:xfrm>
          <a:prstGeom prst="rect">
            <a:avLst/>
          </a:prstGeom>
          <a:noFill/>
          <a:ln>
            <a:noFill/>
          </a:ln>
          <a:effectLst>
            <a:outerShdw blurRad="50800" dist="50800" dir="5400000" algn="ctr" rotWithShape="0">
              <a:schemeClr val="tx1"/>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221282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662" y="698989"/>
            <a:ext cx="8194675" cy="3745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691" y="1789112"/>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514" y="2782888"/>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250" y="3763961"/>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2087" y="3467100"/>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443" y="1334294"/>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8513" y="1862134"/>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585" y="1570036"/>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137" y="1554946"/>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1" y="1733550"/>
            <a:ext cx="130175" cy="130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599" y="3509961"/>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239837"/>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912" y="1733550"/>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537" y="1337467"/>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772" y="1440648"/>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092" y="1440648"/>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606549"/>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884" y="1516054"/>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4460" y="1501775"/>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8199" y="1831973"/>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3600" y="1739104"/>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190750"/>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374" y="2825749"/>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4111" y="3806822"/>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4" y="1904995"/>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49" y="1827209"/>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3774" y="1747834"/>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599" y="1685923"/>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5472" y="1784350"/>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474" y="2039935"/>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6286" y="2079622"/>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512" y="1508113"/>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0310" y="1652584"/>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223" y="1684332"/>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560" y="1758949"/>
            <a:ext cx="79375" cy="79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4" name="TextBox 129"/>
          <p:cNvSpPr txBox="1">
            <a:spLocks noChangeArrowheads="1"/>
          </p:cNvSpPr>
          <p:nvPr/>
        </p:nvSpPr>
        <p:spPr bwMode="auto">
          <a:xfrm>
            <a:off x="5245201" y="4160411"/>
            <a:ext cx="2866817"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marL="285750" indent="-285750" eaLnBrk="1" hangingPunct="1">
              <a:buFont typeface="Arial" panose="020B0604020202020204" pitchFamily="34" charset="0"/>
              <a:buChar char="•"/>
            </a:pPr>
            <a:r>
              <a:rPr lang="en-US" sz="1600" b="1" dirty="0" smtClean="0">
                <a:solidFill>
                  <a:schemeClr val="tx1">
                    <a:lumMod val="75000"/>
                    <a:lumOff val="25000"/>
                  </a:schemeClr>
                </a:solidFill>
                <a:latin typeface="Helvetica Neue"/>
              </a:rPr>
              <a:t>10 AWS Regions</a:t>
            </a:r>
          </a:p>
          <a:p>
            <a:pPr marL="285750" indent="-285750" eaLnBrk="1" hangingPunct="1">
              <a:buFont typeface="Arial" panose="020B0604020202020204" pitchFamily="34" charset="0"/>
              <a:buChar char="•"/>
            </a:pPr>
            <a:r>
              <a:rPr lang="en-US" sz="1600" b="1" dirty="0" smtClean="0">
                <a:solidFill>
                  <a:schemeClr val="tx1">
                    <a:lumMod val="75000"/>
                    <a:lumOff val="25000"/>
                  </a:schemeClr>
                </a:solidFill>
                <a:latin typeface="Helvetica Neue"/>
              </a:rPr>
              <a:t>51 </a:t>
            </a:r>
            <a:r>
              <a:rPr lang="en-US" sz="1600" b="1" dirty="0">
                <a:solidFill>
                  <a:schemeClr val="tx1">
                    <a:lumMod val="75000"/>
                    <a:lumOff val="25000"/>
                  </a:schemeClr>
                </a:solidFill>
                <a:latin typeface="Helvetica Neue"/>
              </a:rPr>
              <a:t>AWS Edge </a:t>
            </a:r>
            <a:r>
              <a:rPr lang="en-US" sz="1600" b="1" dirty="0" smtClean="0">
                <a:solidFill>
                  <a:schemeClr val="tx1">
                    <a:lumMod val="75000"/>
                    <a:lumOff val="25000"/>
                  </a:schemeClr>
                </a:solidFill>
                <a:latin typeface="Helvetica Neue"/>
              </a:rPr>
              <a:t>Locations</a:t>
            </a:r>
            <a:endParaRPr lang="en-US" sz="1600" b="1" dirty="0">
              <a:solidFill>
                <a:schemeClr val="tx1">
                  <a:lumMod val="75000"/>
                  <a:lumOff val="25000"/>
                </a:schemeClr>
              </a:solidFill>
              <a:latin typeface="Helvetica Neue"/>
            </a:endParaRPr>
          </a:p>
        </p:txBody>
      </p:sp>
      <p:pic>
        <p:nvPicPr>
          <p:cNvPr id="4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699" y="1716088"/>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093" y="1733550"/>
            <a:ext cx="165096" cy="165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8282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p:cNvSpPr>
          <p:nvPr/>
        </p:nvSpPr>
        <p:spPr bwMode="auto">
          <a:xfrm>
            <a:off x="2711324" y="2837561"/>
            <a:ext cx="2520618" cy="602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r>
              <a:rPr lang="en-US" sz="3586" dirty="0">
                <a:latin typeface="Josefin Slab Bold" charset="0"/>
                <a:ea typeface="ＭＳ Ｐゴシック" charset="0"/>
                <a:sym typeface="Josefin Slab Bold" charset="0"/>
              </a:rPr>
              <a:t> Monitoring</a:t>
            </a:r>
          </a:p>
        </p:txBody>
      </p:sp>
      <p:sp>
        <p:nvSpPr>
          <p:cNvPr id="41988" name="Rectangle 5"/>
          <p:cNvSpPr>
            <a:spLocks/>
          </p:cNvSpPr>
          <p:nvPr/>
        </p:nvSpPr>
        <p:spPr bwMode="auto">
          <a:xfrm rot="-56952">
            <a:off x="5865589" y="1593588"/>
            <a:ext cx="1106072"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Collect data</a:t>
            </a:r>
          </a:p>
        </p:txBody>
      </p:sp>
      <p:sp>
        <p:nvSpPr>
          <p:cNvPr id="41989" name="Rectangle 6"/>
          <p:cNvSpPr>
            <a:spLocks/>
          </p:cNvSpPr>
          <p:nvPr/>
        </p:nvSpPr>
        <p:spPr bwMode="auto">
          <a:xfrm rot="-28683">
            <a:off x="5864419" y="2157510"/>
            <a:ext cx="834587"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Visualize</a:t>
            </a:r>
          </a:p>
        </p:txBody>
      </p:sp>
      <p:sp>
        <p:nvSpPr>
          <p:cNvPr id="12" name="Rectangle 6"/>
          <p:cNvSpPr>
            <a:spLocks/>
          </p:cNvSpPr>
          <p:nvPr/>
        </p:nvSpPr>
        <p:spPr bwMode="auto">
          <a:xfrm rot="21571317">
            <a:off x="5865159" y="2801072"/>
            <a:ext cx="359073"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Act!</a:t>
            </a:r>
          </a:p>
        </p:txBody>
      </p:sp>
      <p:pic>
        <p:nvPicPr>
          <p:cNvPr id="41991"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615081">
            <a:off x="4465210" y="1939791"/>
            <a:ext cx="1446609" cy="488900"/>
          </a:xfrm>
          <a:prstGeom prst="rect">
            <a:avLst/>
          </a:prstGeom>
          <a:noFill/>
          <a:ln>
            <a:noFill/>
          </a:ln>
          <a:effectLst>
            <a:outerShdw blurRad="50800" dist="50800" dir="5400000" algn="ctr" rotWithShape="0">
              <a:schemeClr val="tx1"/>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85266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20140">
            <a:off x="5650260" y="2345717"/>
            <a:ext cx="448717" cy="549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27653" name="Picture 10" descr="CloudWatch.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52933" y="1584741"/>
            <a:ext cx="1670968" cy="16701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a:xfrm>
            <a:off x="6204459" y="3293380"/>
            <a:ext cx="1405589" cy="319446"/>
          </a:xfrm>
          <a:prstGeom prst="rect">
            <a:avLst/>
          </a:prstGeom>
          <a:noFill/>
        </p:spPr>
        <p:txBody>
          <a:bodyPr>
            <a:spAutoFit/>
          </a:bodyPr>
          <a:lstStyle/>
          <a:p>
            <a:pPr>
              <a:defRPr/>
            </a:pPr>
            <a:r>
              <a:rPr lang="en-US" sz="1476" dirty="0"/>
              <a:t>CloudWatch</a:t>
            </a:r>
          </a:p>
        </p:txBody>
      </p:sp>
      <p:pic>
        <p:nvPicPr>
          <p:cNvPr id="27655" name="Picture 11" descr="EC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63361" y="596894"/>
            <a:ext cx="675586" cy="675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6" name="TextBox 13"/>
          <p:cNvSpPr txBox="1">
            <a:spLocks noChangeArrowheads="1"/>
          </p:cNvSpPr>
          <p:nvPr/>
        </p:nvSpPr>
        <p:spPr bwMode="auto">
          <a:xfrm>
            <a:off x="2939542" y="1280852"/>
            <a:ext cx="529921"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rPr>
              <a:t>Amazon EC2</a:t>
            </a:r>
          </a:p>
        </p:txBody>
      </p:sp>
      <p:pic>
        <p:nvPicPr>
          <p:cNvPr id="27657" name="Picture 15" descr="Amazon-Elastic-Load-Balacin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51695" y="1736266"/>
            <a:ext cx="675587" cy="67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8" name="TextBox 39"/>
          <p:cNvSpPr txBox="1">
            <a:spLocks noChangeArrowheads="1"/>
          </p:cNvSpPr>
          <p:nvPr/>
        </p:nvSpPr>
        <p:spPr bwMode="auto">
          <a:xfrm>
            <a:off x="1990204" y="2344043"/>
            <a:ext cx="600243" cy="438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ea typeface="Verdana" charset="0"/>
              </a:rPr>
              <a:t>Elastic Load</a:t>
            </a:r>
          </a:p>
          <a:p>
            <a:pPr eaLnBrk="1" hangingPunct="1"/>
            <a:r>
              <a:rPr lang="en-US" sz="949" b="1">
                <a:solidFill>
                  <a:schemeClr val="tx1"/>
                </a:solidFill>
                <a:ea typeface="Verdana" charset="0"/>
              </a:rPr>
              <a:t>Balancing</a:t>
            </a:r>
          </a:p>
        </p:txBody>
      </p:sp>
      <p:pic>
        <p:nvPicPr>
          <p:cNvPr id="27659" name="Picture 17" descr="Amazon-Elastic-Block-Storag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50370" y="1736266"/>
            <a:ext cx="675587" cy="67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0" name="TextBox 103"/>
          <p:cNvSpPr txBox="1">
            <a:spLocks noChangeArrowheads="1"/>
          </p:cNvSpPr>
          <p:nvPr/>
        </p:nvSpPr>
        <p:spPr bwMode="auto">
          <a:xfrm>
            <a:off x="3916506" y="2441991"/>
            <a:ext cx="499783"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latin typeface="Arial" charset="0"/>
                <a:ea typeface="Verdana" charset="0"/>
              </a:rPr>
              <a:t>Amazon EBS</a:t>
            </a:r>
          </a:p>
        </p:txBody>
      </p:sp>
      <p:pic>
        <p:nvPicPr>
          <p:cNvPr id="27661" name="Picture 19" descr="Elastic-MapReduce-EM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63361" y="1736266"/>
            <a:ext cx="675586" cy="67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2" name="TextBox 20"/>
          <p:cNvSpPr txBox="1">
            <a:spLocks noChangeArrowheads="1"/>
          </p:cNvSpPr>
          <p:nvPr/>
        </p:nvSpPr>
        <p:spPr bwMode="auto">
          <a:xfrm>
            <a:off x="2824851" y="2420225"/>
            <a:ext cx="715770"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rPr>
              <a:t>Amazon EMR</a:t>
            </a:r>
          </a:p>
        </p:txBody>
      </p:sp>
      <p:pic>
        <p:nvPicPr>
          <p:cNvPr id="27663" name="Picture 21" descr="Auto-Scalin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50370" y="596894"/>
            <a:ext cx="675587" cy="675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4" name="TextBox 22"/>
          <p:cNvSpPr txBox="1">
            <a:spLocks noChangeArrowheads="1"/>
          </p:cNvSpPr>
          <p:nvPr/>
        </p:nvSpPr>
        <p:spPr bwMode="auto">
          <a:xfrm>
            <a:off x="3934086" y="1189602"/>
            <a:ext cx="491412"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rPr>
              <a:t>Auto Scaling</a:t>
            </a:r>
          </a:p>
        </p:txBody>
      </p:sp>
      <p:pic>
        <p:nvPicPr>
          <p:cNvPr id="27665" name="Picture 23" descr="RDS.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45618" y="2799457"/>
            <a:ext cx="675587" cy="67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6" name="TextBox 24"/>
          <p:cNvSpPr txBox="1">
            <a:spLocks noChangeArrowheads="1"/>
          </p:cNvSpPr>
          <p:nvPr/>
        </p:nvSpPr>
        <p:spPr bwMode="auto">
          <a:xfrm>
            <a:off x="2521800" y="3521087"/>
            <a:ext cx="539967"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rPr>
              <a:t>Amazon RDS</a:t>
            </a:r>
          </a:p>
        </p:txBody>
      </p:sp>
      <p:pic>
        <p:nvPicPr>
          <p:cNvPr id="27667" name="Picture 25" descr="DynamoDB.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08809" y="2761785"/>
            <a:ext cx="675587" cy="675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68" name="TextBox 26"/>
          <p:cNvSpPr txBox="1">
            <a:spLocks noChangeArrowheads="1"/>
          </p:cNvSpPr>
          <p:nvPr/>
        </p:nvSpPr>
        <p:spPr bwMode="auto">
          <a:xfrm>
            <a:off x="3622662" y="3444906"/>
            <a:ext cx="536619"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rPr>
              <a:t>DynamoDB</a:t>
            </a:r>
          </a:p>
        </p:txBody>
      </p:sp>
      <p:pic>
        <p:nvPicPr>
          <p:cNvPr id="27669" name="Picture 27" descr="ElasticCache.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458147" y="2761785"/>
            <a:ext cx="675587" cy="675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70" name="TextBox 28"/>
          <p:cNvSpPr txBox="1">
            <a:spLocks noChangeArrowheads="1"/>
          </p:cNvSpPr>
          <p:nvPr/>
        </p:nvSpPr>
        <p:spPr bwMode="auto">
          <a:xfrm>
            <a:off x="4572000" y="3444906"/>
            <a:ext cx="683121" cy="1460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latin typeface="Arial" charset="0"/>
                <a:cs typeface="Arial" charset="0"/>
              </a:rPr>
              <a:t>ElastiCache</a:t>
            </a:r>
          </a:p>
        </p:txBody>
      </p:sp>
      <p:pic>
        <p:nvPicPr>
          <p:cNvPr id="27671" name="Picture 29" descr="SNS.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824851" y="3824976"/>
            <a:ext cx="675586" cy="675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72" name="TextBox 30"/>
          <p:cNvSpPr txBox="1">
            <a:spLocks noChangeArrowheads="1"/>
          </p:cNvSpPr>
          <p:nvPr/>
        </p:nvSpPr>
        <p:spPr bwMode="auto">
          <a:xfrm>
            <a:off x="2901032" y="4470425"/>
            <a:ext cx="529921"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rPr>
              <a:t>Amazon SNS</a:t>
            </a:r>
          </a:p>
        </p:txBody>
      </p:sp>
      <p:pic>
        <p:nvPicPr>
          <p:cNvPr id="27673" name="Picture 31" descr="SQS.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850370" y="3862648"/>
            <a:ext cx="675587" cy="67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74" name="TextBox 32"/>
          <p:cNvSpPr txBox="1">
            <a:spLocks noChangeArrowheads="1"/>
          </p:cNvSpPr>
          <p:nvPr/>
        </p:nvSpPr>
        <p:spPr bwMode="auto">
          <a:xfrm>
            <a:off x="3812698" y="4546606"/>
            <a:ext cx="709910"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rPr>
              <a:t>Amazon SQS</a:t>
            </a:r>
          </a:p>
        </p:txBody>
      </p:sp>
      <p:pic>
        <p:nvPicPr>
          <p:cNvPr id="27675" name="Picture 33" descr="Storage-Gateway.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774593" y="1712826"/>
            <a:ext cx="675587" cy="67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76" name="TextBox 34"/>
          <p:cNvSpPr txBox="1">
            <a:spLocks noChangeArrowheads="1"/>
          </p:cNvSpPr>
          <p:nvPr/>
        </p:nvSpPr>
        <p:spPr bwMode="auto">
          <a:xfrm>
            <a:off x="4648182" y="2344043"/>
            <a:ext cx="876504" cy="292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949" b="1">
                <a:solidFill>
                  <a:schemeClr val="tx1"/>
                </a:solidFill>
                <a:latin typeface="Arial" charset="0"/>
                <a:cs typeface="Arial" charset="0"/>
              </a:rPr>
              <a:t>AWS Storage Gateway</a:t>
            </a:r>
          </a:p>
        </p:txBody>
      </p:sp>
    </p:spTree>
    <p:extLst>
      <p:ext uri="{BB962C8B-B14F-4D97-AF65-F5344CB8AC3E}">
        <p14:creationId xmlns:p14="http://schemas.microsoft.com/office/powerpoint/2010/main" val="4140663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Metrics	- EC2</a:t>
            </a:r>
            <a:endParaRPr lang="en-IN" dirty="0"/>
          </a:p>
        </p:txBody>
      </p:sp>
      <p:sp>
        <p:nvSpPr>
          <p:cNvPr id="3" name="Content Placeholder 2"/>
          <p:cNvSpPr>
            <a:spLocks noGrp="1"/>
          </p:cNvSpPr>
          <p:nvPr>
            <p:ph idx="1"/>
          </p:nvPr>
        </p:nvSpPr>
        <p:spPr/>
        <p:txBody>
          <a:bodyPr/>
          <a:lstStyle/>
          <a:p>
            <a:r>
              <a:rPr lang="en-IN" dirty="0" err="1" smtClean="0"/>
              <a:t>CPUUtilization</a:t>
            </a:r>
            <a:endParaRPr lang="en-IN" dirty="0" smtClean="0"/>
          </a:p>
          <a:p>
            <a:r>
              <a:rPr lang="en-IN" dirty="0" err="1" smtClean="0"/>
              <a:t>MemoryUtilization</a:t>
            </a:r>
            <a:endParaRPr lang="en-IN" dirty="0" smtClean="0"/>
          </a:p>
          <a:p>
            <a:r>
              <a:rPr lang="en-IN" dirty="0" err="1" smtClean="0"/>
              <a:t>NetworkIn</a:t>
            </a:r>
            <a:endParaRPr lang="en-IN" dirty="0" smtClean="0"/>
          </a:p>
          <a:p>
            <a:r>
              <a:rPr lang="en-IN" dirty="0" err="1" smtClean="0"/>
              <a:t>NetworkOut</a:t>
            </a:r>
            <a:endParaRPr lang="en-IN" dirty="0" smtClean="0"/>
          </a:p>
          <a:p>
            <a:r>
              <a:rPr lang="en-IN" dirty="0" err="1" smtClean="0"/>
              <a:t>DiskReadBytes</a:t>
            </a:r>
            <a:endParaRPr lang="en-IN" dirty="0" smtClean="0"/>
          </a:p>
          <a:p>
            <a:r>
              <a:rPr lang="en-IN" dirty="0" err="1" smtClean="0"/>
              <a:t>DiskWriteBytes</a:t>
            </a:r>
            <a:endParaRPr lang="en-IN" dirty="0" smtClean="0"/>
          </a:p>
          <a:p>
            <a:endParaRPr lang="en-IN" dirty="0"/>
          </a:p>
          <a:p>
            <a:r>
              <a:rPr lang="en-IN" smtClean="0"/>
              <a:t>etc..</a:t>
            </a:r>
            <a:endParaRPr lang="en-IN" dirty="0" smtClean="0"/>
          </a:p>
          <a:p>
            <a:pPr marL="342900" lvl="1" indent="0">
              <a:buNone/>
            </a:pPr>
            <a:endParaRPr lang="en-IN" dirty="0" smtClean="0"/>
          </a:p>
          <a:p>
            <a:endParaRPr lang="en-IN" dirty="0"/>
          </a:p>
          <a:p>
            <a:endParaRPr lang="en-IN" dirty="0"/>
          </a:p>
        </p:txBody>
      </p:sp>
    </p:spTree>
    <p:extLst>
      <p:ext uri="{BB962C8B-B14F-4D97-AF65-F5344CB8AC3E}">
        <p14:creationId xmlns:p14="http://schemas.microsoft.com/office/powerpoint/2010/main" val="41833882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Metrics	- RDS</a:t>
            </a:r>
            <a:endParaRPr lang="en-IN" dirty="0"/>
          </a:p>
        </p:txBody>
      </p:sp>
      <p:sp>
        <p:nvSpPr>
          <p:cNvPr id="3" name="Content Placeholder 2"/>
          <p:cNvSpPr>
            <a:spLocks noGrp="1"/>
          </p:cNvSpPr>
          <p:nvPr>
            <p:ph idx="1"/>
          </p:nvPr>
        </p:nvSpPr>
        <p:spPr/>
        <p:txBody>
          <a:bodyPr/>
          <a:lstStyle/>
          <a:p>
            <a:r>
              <a:rPr lang="en-IN" dirty="0" err="1" smtClean="0"/>
              <a:t>CPUUtilization</a:t>
            </a:r>
            <a:endParaRPr lang="en-IN" dirty="0" smtClean="0"/>
          </a:p>
          <a:p>
            <a:r>
              <a:rPr lang="en-IN" dirty="0" err="1" smtClean="0"/>
              <a:t>DatabaseConnections</a:t>
            </a:r>
            <a:endParaRPr lang="en-IN" dirty="0" smtClean="0"/>
          </a:p>
          <a:p>
            <a:r>
              <a:rPr lang="en-IN" dirty="0" err="1" smtClean="0"/>
              <a:t>FreeStorageSpace</a:t>
            </a:r>
            <a:endParaRPr lang="en-IN" dirty="0" smtClean="0"/>
          </a:p>
          <a:p>
            <a:r>
              <a:rPr lang="en-IN" dirty="0" err="1" smtClean="0"/>
              <a:t>FreeableMemory</a:t>
            </a:r>
            <a:endParaRPr lang="en-IN" dirty="0" smtClean="0"/>
          </a:p>
          <a:p>
            <a:r>
              <a:rPr lang="en-IN" dirty="0" err="1" smtClean="0"/>
              <a:t>ReadIOPS</a:t>
            </a:r>
            <a:endParaRPr lang="en-IN" dirty="0" smtClean="0"/>
          </a:p>
          <a:p>
            <a:r>
              <a:rPr lang="en-IN" dirty="0" err="1" smtClean="0"/>
              <a:t>ReadLatency</a:t>
            </a:r>
            <a:endParaRPr lang="en-IN" dirty="0" smtClean="0"/>
          </a:p>
          <a:p>
            <a:endParaRPr lang="en-IN" dirty="0"/>
          </a:p>
          <a:p>
            <a:r>
              <a:rPr lang="en-IN" dirty="0" smtClean="0"/>
              <a:t>etc..</a:t>
            </a:r>
            <a:endParaRPr lang="en-IN" dirty="0"/>
          </a:p>
          <a:p>
            <a:endParaRPr lang="en-IN" dirty="0"/>
          </a:p>
        </p:txBody>
      </p:sp>
    </p:spTree>
    <p:extLst>
      <p:ext uri="{BB962C8B-B14F-4D97-AF65-F5344CB8AC3E}">
        <p14:creationId xmlns:p14="http://schemas.microsoft.com/office/powerpoint/2010/main" val="15045843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p:cNvSpPr>
          <p:nvPr/>
        </p:nvSpPr>
        <p:spPr bwMode="auto">
          <a:xfrm>
            <a:off x="1924069" y="1309315"/>
            <a:ext cx="5645795" cy="602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endParaRPr lang="en-US" sz="3586">
              <a:latin typeface="Josefin Slab Bold" charset="0"/>
              <a:ea typeface="ＭＳ Ｐゴシック" charset="0"/>
              <a:sym typeface="Josefin Slab Bold" charset="0"/>
            </a:endParaRPr>
          </a:p>
        </p:txBody>
      </p:sp>
      <p:sp>
        <p:nvSpPr>
          <p:cNvPr id="25604" name="Rectangle 6"/>
          <p:cNvSpPr>
            <a:spLocks/>
          </p:cNvSpPr>
          <p:nvPr/>
        </p:nvSpPr>
        <p:spPr bwMode="auto">
          <a:xfrm>
            <a:off x="1926580" y="3398862"/>
            <a:ext cx="5994053" cy="1279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endParaRPr lang="en-US" sz="2689">
              <a:latin typeface="Josefin Slab Bold" charset="0"/>
              <a:ea typeface="ＭＳ Ｐゴシック" charset="0"/>
              <a:sym typeface="Josefin Slab Bold" charset="0"/>
            </a:endParaRPr>
          </a:p>
        </p:txBody>
      </p:sp>
      <p:sp>
        <p:nvSpPr>
          <p:cNvPr id="25607" name="Rectangle 1"/>
          <p:cNvSpPr>
            <a:spLocks noChangeArrowheads="1"/>
          </p:cNvSpPr>
          <p:nvPr/>
        </p:nvSpPr>
        <p:spPr bwMode="auto">
          <a:xfrm>
            <a:off x="1724028" y="2154008"/>
            <a:ext cx="5733657" cy="8712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l"/>
            <a:r>
              <a:rPr lang="en-US" sz="1687" i="1" dirty="0">
                <a:latin typeface="Josefin Slab Bold" charset="0"/>
                <a:ea typeface="ＭＳ Ｐゴシック" charset="0"/>
              </a:rPr>
              <a:t>A time series is a sequence of data points, measured typically at successive points in time spaced at uniform time intervals</a:t>
            </a:r>
            <a:r>
              <a:rPr lang="en-US" sz="1266" i="1" dirty="0">
                <a:latin typeface="Josefin Slab Bold" charset="0"/>
                <a:ea typeface="ＭＳ Ｐゴシック" charset="0"/>
              </a:rPr>
              <a:t>.</a:t>
            </a:r>
          </a:p>
        </p:txBody>
      </p:sp>
      <p:sp>
        <p:nvSpPr>
          <p:cNvPr id="2" name="Rectangle 1"/>
          <p:cNvSpPr/>
          <p:nvPr/>
        </p:nvSpPr>
        <p:spPr>
          <a:xfrm>
            <a:off x="1686054" y="4242561"/>
            <a:ext cx="5809864" cy="351956"/>
          </a:xfrm>
          <a:prstGeom prst="rect">
            <a:avLst/>
          </a:prstGeom>
        </p:spPr>
        <p:txBody>
          <a:bodyPr wrap="square">
            <a:spAutoFit/>
          </a:bodyPr>
          <a:lstStyle/>
          <a:p>
            <a:pPr algn="l"/>
            <a:r>
              <a:rPr lang="en-US" sz="1687" dirty="0">
                <a:latin typeface="Josefin Slab Bold" charset="0"/>
                <a:ea typeface="ＭＳ Ｐゴシック" charset="0"/>
              </a:rPr>
              <a:t>Forecasting, Estimation, Classification, Anomaly Detection</a:t>
            </a:r>
          </a:p>
        </p:txBody>
      </p:sp>
      <p:sp>
        <p:nvSpPr>
          <p:cNvPr id="3" name="Title 2"/>
          <p:cNvSpPr>
            <a:spLocks noGrp="1"/>
          </p:cNvSpPr>
          <p:nvPr>
            <p:ph type="title"/>
          </p:nvPr>
        </p:nvSpPr>
        <p:spPr/>
        <p:txBody>
          <a:bodyPr/>
          <a:lstStyle/>
          <a:p>
            <a:r>
              <a:rPr lang="en-IN" dirty="0" smtClean="0"/>
              <a:t>Time Series Data (TSD)</a:t>
            </a:r>
            <a:endParaRPr lang="en-IN" dirty="0"/>
          </a:p>
        </p:txBody>
      </p:sp>
    </p:spTree>
    <p:extLst>
      <p:ext uri="{BB962C8B-B14F-4D97-AF65-F5344CB8AC3E}">
        <p14:creationId xmlns:p14="http://schemas.microsoft.com/office/powerpoint/2010/main" val="1512233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p:cNvSpPr>
          <p:nvPr/>
        </p:nvSpPr>
        <p:spPr bwMode="auto">
          <a:xfrm>
            <a:off x="1924069" y="1309315"/>
            <a:ext cx="5645795" cy="602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endParaRPr lang="en-US" sz="3586">
              <a:solidFill>
                <a:srgbClr val="FFFFFF"/>
              </a:solidFill>
              <a:latin typeface="Josefin Slab Bold" charset="0"/>
              <a:ea typeface="ＭＳ Ｐゴシック" charset="0"/>
              <a:sym typeface="Josefin Slab Bold" charset="0"/>
            </a:endParaRPr>
          </a:p>
        </p:txBody>
      </p:sp>
      <p:sp>
        <p:nvSpPr>
          <p:cNvPr id="26626" name="Rectangle 2"/>
          <p:cNvSpPr>
            <a:spLocks/>
          </p:cNvSpPr>
          <p:nvPr/>
        </p:nvSpPr>
        <p:spPr bwMode="auto">
          <a:xfrm>
            <a:off x="1615995" y="1309315"/>
            <a:ext cx="6253937" cy="7662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r>
              <a:rPr lang="en-US" sz="1687" dirty="0">
                <a:solidFill>
                  <a:srgbClr val="002060"/>
                </a:solidFill>
                <a:latin typeface="Josefin Slab Bold" charset="0"/>
                <a:ea typeface="ＭＳ Ｐゴシック" charset="0"/>
                <a:sym typeface="Josefin Slab Bold" charset="0"/>
              </a:rPr>
              <a:t>API calls, ad views, game play data, application usage, checkouts, boxes shipped, robot activity, customer happiness!</a:t>
            </a:r>
          </a:p>
        </p:txBody>
      </p:sp>
      <p:sp>
        <p:nvSpPr>
          <p:cNvPr id="26628" name="Rectangle 6"/>
          <p:cNvSpPr>
            <a:spLocks/>
          </p:cNvSpPr>
          <p:nvPr/>
        </p:nvSpPr>
        <p:spPr bwMode="auto">
          <a:xfrm>
            <a:off x="1926580" y="3398862"/>
            <a:ext cx="5994053" cy="1279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endParaRPr lang="en-US" sz="2689">
              <a:solidFill>
                <a:srgbClr val="888888"/>
              </a:solidFill>
              <a:latin typeface="Josefin Slab Bold" charset="0"/>
              <a:ea typeface="ＭＳ Ｐゴシック" charset="0"/>
              <a:sym typeface="Josefin Slab Bold" charset="0"/>
            </a:endParaRPr>
          </a:p>
        </p:txBody>
      </p:sp>
      <p:sp>
        <p:nvSpPr>
          <p:cNvPr id="26631" name="Rectangle 1"/>
          <p:cNvSpPr>
            <a:spLocks noChangeArrowheads="1"/>
          </p:cNvSpPr>
          <p:nvPr/>
        </p:nvSpPr>
        <p:spPr bwMode="auto">
          <a:xfrm>
            <a:off x="1610109" y="2154008"/>
            <a:ext cx="5847576" cy="8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320" i="1" dirty="0">
                <a:solidFill>
                  <a:srgbClr val="FF0000"/>
                </a:solidFill>
                <a:latin typeface="Josefin Slab Bold" charset="0"/>
                <a:ea typeface="ＭＳ Ｐゴシック" charset="0"/>
              </a:rPr>
              <a:t>Data that describes an application's performance and behavior.</a:t>
            </a:r>
          </a:p>
        </p:txBody>
      </p:sp>
      <p:pic>
        <p:nvPicPr>
          <p:cNvPr id="6" name="Picture 5"/>
          <p:cNvPicPr>
            <a:picLocks noChangeAspect="1"/>
          </p:cNvPicPr>
          <p:nvPr/>
        </p:nvPicPr>
        <p:blipFill>
          <a:blip r:embed="rId2"/>
          <a:stretch>
            <a:fillRect/>
          </a:stretch>
        </p:blipFill>
        <p:spPr>
          <a:xfrm>
            <a:off x="1989838" y="3065399"/>
            <a:ext cx="5278243" cy="1759414"/>
          </a:xfrm>
          <a:prstGeom prst="rect">
            <a:avLst/>
          </a:prstGeom>
        </p:spPr>
      </p:pic>
      <p:sp>
        <p:nvSpPr>
          <p:cNvPr id="2" name="Title 1"/>
          <p:cNvSpPr>
            <a:spLocks noGrp="1"/>
          </p:cNvSpPr>
          <p:nvPr>
            <p:ph type="title"/>
          </p:nvPr>
        </p:nvSpPr>
        <p:spPr/>
        <p:txBody>
          <a:bodyPr/>
          <a:lstStyle/>
          <a:p>
            <a:r>
              <a:rPr lang="en-IN" dirty="0" smtClean="0"/>
              <a:t>Time Series Data (TSD)</a:t>
            </a:r>
            <a:endParaRPr lang="en-IN" dirty="0"/>
          </a:p>
        </p:txBody>
      </p:sp>
    </p:spTree>
    <p:extLst>
      <p:ext uri="{BB962C8B-B14F-4D97-AF65-F5344CB8AC3E}">
        <p14:creationId xmlns:p14="http://schemas.microsoft.com/office/powerpoint/2010/main" val="1669914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Datapoints</a:t>
            </a:r>
            <a:endParaRPr lang="en-IN" dirty="0"/>
          </a:p>
        </p:txBody>
      </p:sp>
      <p:sp>
        <p:nvSpPr>
          <p:cNvPr id="3" name="Content Placeholder 2"/>
          <p:cNvSpPr>
            <a:spLocks noGrp="1"/>
          </p:cNvSpPr>
          <p:nvPr>
            <p:ph idx="1"/>
          </p:nvPr>
        </p:nvSpPr>
        <p:spPr/>
        <p:txBody>
          <a:bodyPr/>
          <a:lstStyle/>
          <a:p>
            <a:r>
              <a:rPr lang="en-IN" dirty="0" smtClean="0"/>
              <a:t>2016-05-27  18:00:00,	0.00</a:t>
            </a:r>
          </a:p>
          <a:p>
            <a:r>
              <a:rPr lang="en-IN" dirty="0"/>
              <a:t>2016-05-27  </a:t>
            </a:r>
            <a:r>
              <a:rPr lang="en-IN" dirty="0" smtClean="0"/>
              <a:t>18:01:00</a:t>
            </a:r>
            <a:r>
              <a:rPr lang="en-IN" dirty="0"/>
              <a:t>,	</a:t>
            </a:r>
            <a:r>
              <a:rPr lang="en-IN" dirty="0" smtClean="0"/>
              <a:t>3.40</a:t>
            </a:r>
            <a:endParaRPr lang="en-IN" dirty="0"/>
          </a:p>
          <a:p>
            <a:r>
              <a:rPr lang="en-IN" dirty="0"/>
              <a:t>2016-05-27  </a:t>
            </a:r>
            <a:r>
              <a:rPr lang="en-IN" dirty="0" smtClean="0"/>
              <a:t>18:02:00</a:t>
            </a:r>
            <a:r>
              <a:rPr lang="en-IN" dirty="0"/>
              <a:t>,	</a:t>
            </a:r>
            <a:r>
              <a:rPr lang="en-IN" dirty="0" smtClean="0"/>
              <a:t>5.06</a:t>
            </a:r>
            <a:endParaRPr lang="en-IN" dirty="0"/>
          </a:p>
          <a:p>
            <a:r>
              <a:rPr lang="en-IN" dirty="0"/>
              <a:t>2016-05-27  </a:t>
            </a:r>
            <a:r>
              <a:rPr lang="en-IN" dirty="0" smtClean="0"/>
              <a:t>18:03:00</a:t>
            </a:r>
            <a:r>
              <a:rPr lang="en-IN" dirty="0"/>
              <a:t>,	</a:t>
            </a:r>
            <a:r>
              <a:rPr lang="en-IN" dirty="0" smtClean="0"/>
              <a:t>7.70</a:t>
            </a:r>
            <a:endParaRPr lang="en-IN" dirty="0"/>
          </a:p>
          <a:p>
            <a:r>
              <a:rPr lang="en-IN" dirty="0"/>
              <a:t>2016-05-27  </a:t>
            </a:r>
            <a:r>
              <a:rPr lang="en-IN" dirty="0" smtClean="0"/>
              <a:t>18:04:00</a:t>
            </a:r>
            <a:r>
              <a:rPr lang="en-IN" dirty="0"/>
              <a:t>,	</a:t>
            </a:r>
            <a:r>
              <a:rPr lang="en-IN" dirty="0" smtClean="0"/>
              <a:t>4.70</a:t>
            </a:r>
            <a:endParaRPr lang="en-IN" dirty="0"/>
          </a:p>
          <a:p>
            <a:r>
              <a:rPr lang="en-IN" dirty="0"/>
              <a:t>2016-05-27  </a:t>
            </a:r>
            <a:r>
              <a:rPr lang="en-IN" dirty="0" smtClean="0"/>
              <a:t>18:05:00</a:t>
            </a:r>
            <a:r>
              <a:rPr lang="en-IN" dirty="0"/>
              <a:t>,	0.00</a:t>
            </a:r>
          </a:p>
          <a:p>
            <a:r>
              <a:rPr lang="en-IN" dirty="0"/>
              <a:t>2016-05-27  </a:t>
            </a:r>
            <a:r>
              <a:rPr lang="en-IN" dirty="0" smtClean="0"/>
              <a:t>18:06:00</a:t>
            </a:r>
            <a:r>
              <a:rPr lang="en-IN" dirty="0"/>
              <a:t>,	</a:t>
            </a:r>
            <a:r>
              <a:rPr lang="en-IN" dirty="0" smtClean="0"/>
              <a:t>13.40</a:t>
            </a:r>
            <a:endParaRPr lang="en-IN" dirty="0"/>
          </a:p>
          <a:p>
            <a:r>
              <a:rPr lang="en-IN" dirty="0"/>
              <a:t>2016-05-27  </a:t>
            </a:r>
            <a:r>
              <a:rPr lang="en-IN" dirty="0" smtClean="0"/>
              <a:t>18:07:00</a:t>
            </a:r>
            <a:r>
              <a:rPr lang="en-IN" dirty="0"/>
              <a:t>,	5.06</a:t>
            </a:r>
          </a:p>
          <a:p>
            <a:r>
              <a:rPr lang="en-IN" dirty="0"/>
              <a:t>2016-05-27  </a:t>
            </a:r>
            <a:r>
              <a:rPr lang="en-IN" dirty="0" smtClean="0"/>
              <a:t>18:08:00</a:t>
            </a:r>
            <a:r>
              <a:rPr lang="en-IN" dirty="0"/>
              <a:t>,	</a:t>
            </a:r>
            <a:r>
              <a:rPr lang="en-IN" dirty="0" smtClean="0"/>
              <a:t>27.70</a:t>
            </a:r>
            <a:endParaRPr lang="en-IN" dirty="0"/>
          </a:p>
        </p:txBody>
      </p:sp>
    </p:spTree>
    <p:extLst>
      <p:ext uri="{BB962C8B-B14F-4D97-AF65-F5344CB8AC3E}">
        <p14:creationId xmlns:p14="http://schemas.microsoft.com/office/powerpoint/2010/main" val="9387224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Datapoints</a:t>
            </a:r>
            <a:endParaRPr lang="en-IN" dirty="0"/>
          </a:p>
        </p:txBody>
      </p:sp>
      <p:sp>
        <p:nvSpPr>
          <p:cNvPr id="3" name="Content Placeholder 2"/>
          <p:cNvSpPr>
            <a:spLocks noGrp="1"/>
          </p:cNvSpPr>
          <p:nvPr>
            <p:ph idx="1"/>
          </p:nvPr>
        </p:nvSpPr>
        <p:spPr/>
        <p:txBody>
          <a:bodyPr/>
          <a:lstStyle/>
          <a:p>
            <a:r>
              <a:rPr lang="en-IN" dirty="0" smtClean="0"/>
              <a:t>2016-05-27  18:00:00,	0.00</a:t>
            </a:r>
          </a:p>
          <a:p>
            <a:r>
              <a:rPr lang="en-IN" dirty="0"/>
              <a:t>2016-05-27  </a:t>
            </a:r>
            <a:r>
              <a:rPr lang="en-IN" dirty="0" smtClean="0"/>
              <a:t>18:01:00</a:t>
            </a:r>
            <a:r>
              <a:rPr lang="en-IN" dirty="0"/>
              <a:t>,	</a:t>
            </a:r>
            <a:r>
              <a:rPr lang="en-IN" dirty="0" smtClean="0"/>
              <a:t>3.40</a:t>
            </a:r>
            <a:endParaRPr lang="en-IN" dirty="0"/>
          </a:p>
          <a:p>
            <a:r>
              <a:rPr lang="en-IN" dirty="0"/>
              <a:t>2016-05-27  </a:t>
            </a:r>
            <a:r>
              <a:rPr lang="en-IN" dirty="0" smtClean="0"/>
              <a:t>18:02:00</a:t>
            </a:r>
            <a:r>
              <a:rPr lang="en-IN" dirty="0"/>
              <a:t>,	</a:t>
            </a:r>
            <a:r>
              <a:rPr lang="en-IN" dirty="0" smtClean="0"/>
              <a:t>5.06</a:t>
            </a:r>
            <a:endParaRPr lang="en-IN" dirty="0"/>
          </a:p>
          <a:p>
            <a:r>
              <a:rPr lang="en-IN" dirty="0"/>
              <a:t>2016-05-27  </a:t>
            </a:r>
            <a:r>
              <a:rPr lang="en-IN" dirty="0" smtClean="0"/>
              <a:t>18:03:00</a:t>
            </a:r>
            <a:r>
              <a:rPr lang="en-IN" dirty="0"/>
              <a:t>,	</a:t>
            </a:r>
            <a:r>
              <a:rPr lang="en-IN" dirty="0" smtClean="0"/>
              <a:t>7.70</a:t>
            </a:r>
            <a:endParaRPr lang="en-IN" dirty="0"/>
          </a:p>
          <a:p>
            <a:r>
              <a:rPr lang="en-IN" dirty="0"/>
              <a:t>2016-05-27  </a:t>
            </a:r>
            <a:r>
              <a:rPr lang="en-IN" dirty="0" smtClean="0"/>
              <a:t>18:04:00</a:t>
            </a:r>
            <a:r>
              <a:rPr lang="en-IN" dirty="0"/>
              <a:t>,	</a:t>
            </a:r>
            <a:r>
              <a:rPr lang="en-IN" dirty="0" smtClean="0"/>
              <a:t>4.70</a:t>
            </a:r>
            <a:endParaRPr lang="en-IN" dirty="0"/>
          </a:p>
          <a:p>
            <a:r>
              <a:rPr lang="en-IN" dirty="0"/>
              <a:t>2016-05-27  </a:t>
            </a:r>
            <a:r>
              <a:rPr lang="en-IN" dirty="0" smtClean="0"/>
              <a:t>18:05:00</a:t>
            </a:r>
            <a:r>
              <a:rPr lang="en-IN" dirty="0"/>
              <a:t>,	0.00</a:t>
            </a:r>
          </a:p>
          <a:p>
            <a:r>
              <a:rPr lang="en-IN" dirty="0"/>
              <a:t>2016-05-27  </a:t>
            </a:r>
            <a:r>
              <a:rPr lang="en-IN" dirty="0" smtClean="0"/>
              <a:t>18:06:00</a:t>
            </a:r>
            <a:r>
              <a:rPr lang="en-IN" dirty="0"/>
              <a:t>,	</a:t>
            </a:r>
            <a:r>
              <a:rPr lang="en-IN" dirty="0" smtClean="0"/>
              <a:t>13.40</a:t>
            </a:r>
            <a:endParaRPr lang="en-IN" dirty="0"/>
          </a:p>
          <a:p>
            <a:r>
              <a:rPr lang="en-IN" dirty="0"/>
              <a:t>2016-05-27  </a:t>
            </a:r>
            <a:r>
              <a:rPr lang="en-IN" dirty="0" smtClean="0"/>
              <a:t>18:07:00</a:t>
            </a:r>
            <a:r>
              <a:rPr lang="en-IN" dirty="0"/>
              <a:t>,	5.06</a:t>
            </a:r>
          </a:p>
          <a:p>
            <a:r>
              <a:rPr lang="en-IN" dirty="0"/>
              <a:t>2016-05-27  </a:t>
            </a:r>
            <a:r>
              <a:rPr lang="en-IN" dirty="0" smtClean="0"/>
              <a:t>18:08:00</a:t>
            </a:r>
            <a:r>
              <a:rPr lang="en-IN" dirty="0"/>
              <a:t>,	</a:t>
            </a:r>
            <a:r>
              <a:rPr lang="en-IN" dirty="0" smtClean="0"/>
              <a:t>27.70</a:t>
            </a:r>
            <a:endParaRPr lang="en-IN" dirty="0"/>
          </a:p>
        </p:txBody>
      </p:sp>
      <p:cxnSp>
        <p:nvCxnSpPr>
          <p:cNvPr id="5" name="Straight Arrow Connector 4"/>
          <p:cNvCxnSpPr/>
          <p:nvPr/>
        </p:nvCxnSpPr>
        <p:spPr>
          <a:xfrm>
            <a:off x="4172755" y="1532586"/>
            <a:ext cx="19575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02276" y="1268016"/>
            <a:ext cx="3670479" cy="4835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6589959" y="1325105"/>
            <a:ext cx="1253276" cy="369332"/>
          </a:xfrm>
          <a:prstGeom prst="rect">
            <a:avLst/>
          </a:prstGeom>
          <a:noFill/>
        </p:spPr>
        <p:txBody>
          <a:bodyPr wrap="square" rtlCol="0">
            <a:spAutoFit/>
          </a:bodyPr>
          <a:lstStyle/>
          <a:p>
            <a:r>
              <a:rPr lang="en-IN" dirty="0" err="1" smtClean="0"/>
              <a:t>Datapoint</a:t>
            </a:r>
            <a:endParaRPr lang="en-IN" dirty="0"/>
          </a:p>
        </p:txBody>
      </p:sp>
    </p:spTree>
    <p:extLst>
      <p:ext uri="{BB962C8B-B14F-4D97-AF65-F5344CB8AC3E}">
        <p14:creationId xmlns:p14="http://schemas.microsoft.com/office/powerpoint/2010/main" val="16493032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p:cNvSpPr>
          <p:nvPr/>
        </p:nvSpPr>
        <p:spPr bwMode="auto">
          <a:xfrm>
            <a:off x="2711324" y="2837561"/>
            <a:ext cx="2520618" cy="602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r>
              <a:rPr lang="en-US" sz="3586" dirty="0">
                <a:latin typeface="Josefin Slab Bold" charset="0"/>
                <a:ea typeface="ＭＳ Ｐゴシック" charset="0"/>
                <a:sym typeface="Josefin Slab Bold" charset="0"/>
              </a:rPr>
              <a:t> Monitoring</a:t>
            </a:r>
          </a:p>
        </p:txBody>
      </p:sp>
      <p:sp>
        <p:nvSpPr>
          <p:cNvPr id="41988" name="Rectangle 5"/>
          <p:cNvSpPr>
            <a:spLocks/>
          </p:cNvSpPr>
          <p:nvPr/>
        </p:nvSpPr>
        <p:spPr bwMode="auto">
          <a:xfrm rot="-56952">
            <a:off x="5865589" y="1593588"/>
            <a:ext cx="1106072"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Collect data</a:t>
            </a:r>
          </a:p>
        </p:txBody>
      </p:sp>
      <p:sp>
        <p:nvSpPr>
          <p:cNvPr id="41989" name="Rectangle 6"/>
          <p:cNvSpPr>
            <a:spLocks/>
          </p:cNvSpPr>
          <p:nvPr/>
        </p:nvSpPr>
        <p:spPr bwMode="auto">
          <a:xfrm rot="-28683">
            <a:off x="5864419" y="2157510"/>
            <a:ext cx="834587"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Visualize</a:t>
            </a:r>
          </a:p>
        </p:txBody>
      </p:sp>
      <p:pic>
        <p:nvPicPr>
          <p:cNvPr id="41990"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19" y="2192021"/>
            <a:ext cx="977016" cy="599997"/>
          </a:xfrm>
          <a:prstGeom prst="rect">
            <a:avLst/>
          </a:prstGeom>
          <a:noFill/>
          <a:ln>
            <a:noFill/>
          </a:ln>
          <a:effectLst>
            <a:outerShdw blurRad="50800" dist="50800" dir="5400000" algn="ctr" rotWithShape="0">
              <a:schemeClr val="tx1"/>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2" name="Rectangle 6"/>
          <p:cNvSpPr>
            <a:spLocks/>
          </p:cNvSpPr>
          <p:nvPr/>
        </p:nvSpPr>
        <p:spPr bwMode="auto">
          <a:xfrm rot="21571317">
            <a:off x="5865159" y="2801072"/>
            <a:ext cx="359073"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Act!</a:t>
            </a:r>
          </a:p>
        </p:txBody>
      </p:sp>
    </p:spTree>
    <p:extLst>
      <p:ext uri="{BB962C8B-B14F-4D97-AF65-F5344CB8AC3E}">
        <p14:creationId xmlns:p14="http://schemas.microsoft.com/office/powerpoint/2010/main" val="2975447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3494" y="1215734"/>
            <a:ext cx="6419733" cy="3782689"/>
          </a:xfrm>
          <a:prstGeom prst="rect">
            <a:avLst/>
          </a:prstGeom>
          <a:effectLst>
            <a:softEdge rad="101600"/>
          </a:effectLst>
        </p:spPr>
      </p:pic>
      <p:sp>
        <p:nvSpPr>
          <p:cNvPr id="4" name="Title 3"/>
          <p:cNvSpPr>
            <a:spLocks noGrp="1"/>
          </p:cNvSpPr>
          <p:nvPr>
            <p:ph type="title"/>
          </p:nvPr>
        </p:nvSpPr>
        <p:spPr/>
        <p:txBody>
          <a:bodyPr/>
          <a:lstStyle/>
          <a:p>
            <a:r>
              <a:rPr lang="en-IN" dirty="0" smtClean="0"/>
              <a:t>AWS </a:t>
            </a:r>
            <a:r>
              <a:rPr lang="en-IN" dirty="0" err="1" smtClean="0"/>
              <a:t>CloudWatch</a:t>
            </a:r>
            <a:r>
              <a:rPr lang="en-IN" dirty="0" smtClean="0"/>
              <a:t> Metrics</a:t>
            </a:r>
            <a:endParaRPr lang="en-IN" dirty="0"/>
          </a:p>
        </p:txBody>
      </p:sp>
    </p:spTree>
    <p:extLst>
      <p:ext uri="{BB962C8B-B14F-4D97-AF65-F5344CB8AC3E}">
        <p14:creationId xmlns:p14="http://schemas.microsoft.com/office/powerpoint/2010/main" val="4234931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4088166" y="2512431"/>
            <a:ext cx="1343635" cy="1199666"/>
            <a:chOff x="4635610" y="2671967"/>
            <a:chExt cx="1849010" cy="1650890"/>
          </a:xfrm>
        </p:grpSpPr>
        <p:sp>
          <p:nvSpPr>
            <p:cNvPr id="106" name="Rounded Rectangle 105"/>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8" name="Group 107"/>
            <p:cNvGrpSpPr/>
            <p:nvPr/>
          </p:nvGrpSpPr>
          <p:grpSpPr>
            <a:xfrm>
              <a:off x="4744589" y="3015607"/>
              <a:ext cx="1631052" cy="1141272"/>
              <a:chOff x="4772023" y="3005438"/>
              <a:chExt cx="1631052" cy="1141272"/>
            </a:xfrm>
            <a:effectLst/>
          </p:grpSpPr>
          <p:sp>
            <p:nvSpPr>
              <p:cNvPr id="110" name="Rounded Rectangle 109"/>
              <p:cNvSpPr/>
              <p:nvPr/>
            </p:nvSpPr>
            <p:spPr>
              <a:xfrm>
                <a:off x="4772023"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111" name="Rounded Rectangle 110"/>
              <p:cNvSpPr/>
              <p:nvPr/>
            </p:nvSpPr>
            <p:spPr>
              <a:xfrm>
                <a:off x="5619748"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sp>
            <p:nvSpPr>
              <p:cNvPr id="192" name="Rounded Rectangle 191"/>
              <p:cNvSpPr/>
              <p:nvPr/>
            </p:nvSpPr>
            <p:spPr>
              <a:xfrm>
                <a:off x="5195885" y="3613312"/>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C</a:t>
                </a:r>
                <a:endParaRPr lang="en-US" sz="500" b="1" dirty="0">
                  <a:solidFill>
                    <a:schemeClr val="tx1">
                      <a:lumMod val="75000"/>
                      <a:lumOff val="25000"/>
                    </a:schemeClr>
                  </a:solidFill>
                  <a:latin typeface="Helvetica Neue"/>
                </a:endParaRPr>
              </a:p>
            </p:txBody>
          </p:sp>
        </p:grpSp>
        <p:sp>
          <p:nvSpPr>
            <p:cNvPr id="109" name="TextBox 108"/>
            <p:cNvSpPr txBox="1"/>
            <p:nvPr/>
          </p:nvSpPr>
          <p:spPr>
            <a:xfrm>
              <a:off x="4782119" y="2700749"/>
              <a:ext cx="1555992" cy="275301"/>
            </a:xfrm>
            <a:prstGeom prst="rect">
              <a:avLst/>
            </a:prstGeom>
            <a:noFill/>
          </p:spPr>
          <p:txBody>
            <a:bodyPr wrap="square" rtlCol="0">
              <a:spAutoFit/>
            </a:bodyPr>
            <a:lstStyle/>
            <a:p>
              <a:pPr algn="ctr"/>
              <a:r>
                <a:rPr lang="en-US" sz="700" b="1" dirty="0" smtClean="0">
                  <a:solidFill>
                    <a:schemeClr val="tx1">
                      <a:lumMod val="75000"/>
                      <a:lumOff val="25000"/>
                    </a:schemeClr>
                  </a:solidFill>
                  <a:latin typeface="Helvetica Neue"/>
                </a:rPr>
                <a:t>EU (Ireland)</a:t>
              </a:r>
              <a:endParaRPr lang="en-US" sz="700" b="1" dirty="0">
                <a:solidFill>
                  <a:schemeClr val="tx1">
                    <a:lumMod val="75000"/>
                    <a:lumOff val="25000"/>
                  </a:schemeClr>
                </a:solidFill>
                <a:latin typeface="Helvetica Neue"/>
              </a:endParaRPr>
            </a:p>
          </p:txBody>
        </p:sp>
      </p:grpSp>
      <p:grpSp>
        <p:nvGrpSpPr>
          <p:cNvPr id="119" name="Group 118"/>
          <p:cNvGrpSpPr/>
          <p:nvPr/>
        </p:nvGrpSpPr>
        <p:grpSpPr>
          <a:xfrm>
            <a:off x="5541327" y="2512431"/>
            <a:ext cx="1343635" cy="1199666"/>
            <a:chOff x="4635610" y="2671967"/>
            <a:chExt cx="1849010" cy="1650890"/>
          </a:xfrm>
        </p:grpSpPr>
        <p:sp>
          <p:nvSpPr>
            <p:cNvPr id="120" name="Rounded Rectangle 119"/>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2" name="Group 121"/>
            <p:cNvGrpSpPr/>
            <p:nvPr/>
          </p:nvGrpSpPr>
          <p:grpSpPr>
            <a:xfrm>
              <a:off x="4744589" y="3240881"/>
              <a:ext cx="1631052" cy="533400"/>
              <a:chOff x="4772023" y="3230712"/>
              <a:chExt cx="1631052" cy="533400"/>
            </a:xfrm>
            <a:effectLst/>
          </p:grpSpPr>
          <p:sp>
            <p:nvSpPr>
              <p:cNvPr id="124" name="Rounded Rectangle 123"/>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125" name="Rounded Rectangle 124"/>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grpSp>
        <p:sp>
          <p:nvSpPr>
            <p:cNvPr id="123" name="TextBox 122"/>
            <p:cNvSpPr txBox="1"/>
            <p:nvPr/>
          </p:nvSpPr>
          <p:spPr>
            <a:xfrm>
              <a:off x="4782119" y="2700749"/>
              <a:ext cx="1555992" cy="232946"/>
            </a:xfrm>
            <a:prstGeom prst="rect">
              <a:avLst/>
            </a:prstGeom>
            <a:noFill/>
          </p:spPr>
          <p:txBody>
            <a:bodyPr wrap="square" rtlCol="0">
              <a:spAutoFit/>
            </a:bodyPr>
            <a:lstStyle/>
            <a:p>
              <a:pPr algn="ctr"/>
              <a:r>
                <a:rPr lang="en-US" sz="500" b="1" dirty="0" smtClean="0">
                  <a:solidFill>
                    <a:schemeClr val="tx1">
                      <a:lumMod val="75000"/>
                      <a:lumOff val="25000"/>
                    </a:schemeClr>
                  </a:solidFill>
                  <a:latin typeface="Helvetica Neue"/>
                </a:rPr>
                <a:t>South America (Sao Paulo)</a:t>
              </a:r>
              <a:endParaRPr lang="en-US" sz="500" b="1" dirty="0">
                <a:solidFill>
                  <a:schemeClr val="tx1">
                    <a:lumMod val="75000"/>
                    <a:lumOff val="25000"/>
                  </a:schemeClr>
                </a:solidFill>
                <a:latin typeface="Helvetica Neue"/>
              </a:endParaRPr>
            </a:p>
          </p:txBody>
        </p:sp>
      </p:grpSp>
      <p:grpSp>
        <p:nvGrpSpPr>
          <p:cNvPr id="126" name="Group 125"/>
          <p:cNvGrpSpPr/>
          <p:nvPr/>
        </p:nvGrpSpPr>
        <p:grpSpPr>
          <a:xfrm>
            <a:off x="7008301" y="1198340"/>
            <a:ext cx="1343635" cy="1199666"/>
            <a:chOff x="4635610" y="2671967"/>
            <a:chExt cx="1849010" cy="1650890"/>
          </a:xfrm>
        </p:grpSpPr>
        <p:sp>
          <p:nvSpPr>
            <p:cNvPr id="127" name="Rounded Rectangle 126"/>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9" name="Group 128"/>
            <p:cNvGrpSpPr/>
            <p:nvPr/>
          </p:nvGrpSpPr>
          <p:grpSpPr>
            <a:xfrm>
              <a:off x="4744589" y="3240881"/>
              <a:ext cx="1631052" cy="533400"/>
              <a:chOff x="4772023" y="3230712"/>
              <a:chExt cx="1631052" cy="533400"/>
            </a:xfrm>
            <a:effectLst/>
          </p:grpSpPr>
          <p:sp>
            <p:nvSpPr>
              <p:cNvPr id="131" name="Rounded Rectangle 130"/>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132" name="Rounded Rectangle 131"/>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grpSp>
        <p:sp>
          <p:nvSpPr>
            <p:cNvPr id="130" name="TextBox 129"/>
            <p:cNvSpPr txBox="1"/>
            <p:nvPr/>
          </p:nvSpPr>
          <p:spPr>
            <a:xfrm>
              <a:off x="4782119" y="2700749"/>
              <a:ext cx="1555992" cy="275301"/>
            </a:xfrm>
            <a:prstGeom prst="rect">
              <a:avLst/>
            </a:prstGeom>
            <a:noFill/>
          </p:spPr>
          <p:txBody>
            <a:bodyPr wrap="square" rtlCol="0">
              <a:spAutoFit/>
            </a:bodyPr>
            <a:lstStyle/>
            <a:p>
              <a:pPr algn="ctr"/>
              <a:r>
                <a:rPr lang="en-US" sz="700" b="1" dirty="0">
                  <a:solidFill>
                    <a:schemeClr val="tx1">
                      <a:lumMod val="75000"/>
                      <a:lumOff val="25000"/>
                    </a:schemeClr>
                  </a:solidFill>
                  <a:latin typeface="Helvetica Neue"/>
                </a:rPr>
                <a:t>Asia Pacific </a:t>
              </a:r>
              <a:r>
                <a:rPr lang="en-US" sz="700" b="1" dirty="0" smtClean="0">
                  <a:solidFill>
                    <a:schemeClr val="tx1">
                      <a:lumMod val="75000"/>
                      <a:lumOff val="25000"/>
                    </a:schemeClr>
                  </a:solidFill>
                  <a:latin typeface="Helvetica Neue"/>
                </a:rPr>
                <a:t>(Sydney)</a:t>
              </a:r>
              <a:endParaRPr lang="en-US" sz="700" b="1" dirty="0">
                <a:solidFill>
                  <a:schemeClr val="tx1">
                    <a:lumMod val="75000"/>
                    <a:lumOff val="25000"/>
                  </a:schemeClr>
                </a:solidFill>
                <a:latin typeface="Helvetica Neue"/>
              </a:endParaRPr>
            </a:p>
          </p:txBody>
        </p:sp>
      </p:grpSp>
      <p:grpSp>
        <p:nvGrpSpPr>
          <p:cNvPr id="140" name="Group 139"/>
          <p:cNvGrpSpPr/>
          <p:nvPr/>
        </p:nvGrpSpPr>
        <p:grpSpPr>
          <a:xfrm>
            <a:off x="1278647" y="3827548"/>
            <a:ext cx="1343635" cy="1199666"/>
            <a:chOff x="4635610" y="2671967"/>
            <a:chExt cx="1849010" cy="1650890"/>
          </a:xfrm>
        </p:grpSpPr>
        <p:sp>
          <p:nvSpPr>
            <p:cNvPr id="141" name="Rounded Rectangle 140"/>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3" name="Group 142"/>
            <p:cNvGrpSpPr/>
            <p:nvPr/>
          </p:nvGrpSpPr>
          <p:grpSpPr>
            <a:xfrm>
              <a:off x="4744589" y="3240881"/>
              <a:ext cx="1631052" cy="533400"/>
              <a:chOff x="4772023" y="3230712"/>
              <a:chExt cx="1631052" cy="533400"/>
            </a:xfrm>
            <a:effectLst/>
          </p:grpSpPr>
          <p:sp>
            <p:nvSpPr>
              <p:cNvPr id="145" name="Rounded Rectangle 144"/>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146" name="Rounded Rectangle 145"/>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grpSp>
        <p:sp>
          <p:nvSpPr>
            <p:cNvPr id="144" name="TextBox 143"/>
            <p:cNvSpPr txBox="1"/>
            <p:nvPr/>
          </p:nvSpPr>
          <p:spPr>
            <a:xfrm>
              <a:off x="4782119" y="2700749"/>
              <a:ext cx="1555992" cy="275301"/>
            </a:xfrm>
            <a:prstGeom prst="rect">
              <a:avLst/>
            </a:prstGeom>
            <a:noFill/>
          </p:spPr>
          <p:txBody>
            <a:bodyPr wrap="square" rtlCol="0">
              <a:spAutoFit/>
            </a:bodyPr>
            <a:lstStyle/>
            <a:p>
              <a:pPr algn="ctr"/>
              <a:r>
                <a:rPr lang="en-US" sz="700" b="1" dirty="0" err="1" smtClean="0">
                  <a:solidFill>
                    <a:schemeClr val="tx1">
                      <a:lumMod val="75000"/>
                      <a:lumOff val="25000"/>
                    </a:schemeClr>
                  </a:solidFill>
                  <a:latin typeface="Helvetica Neue"/>
                </a:rPr>
                <a:t>GovCloud</a:t>
              </a:r>
              <a:r>
                <a:rPr lang="en-US" sz="700" b="1" dirty="0" smtClean="0">
                  <a:solidFill>
                    <a:schemeClr val="tx1">
                      <a:lumMod val="75000"/>
                      <a:lumOff val="25000"/>
                    </a:schemeClr>
                  </a:solidFill>
                  <a:latin typeface="Helvetica Neue"/>
                </a:rPr>
                <a:t> (OR)</a:t>
              </a:r>
              <a:endParaRPr lang="en-US" sz="700" b="1" dirty="0">
                <a:solidFill>
                  <a:schemeClr val="tx1">
                    <a:lumMod val="75000"/>
                    <a:lumOff val="25000"/>
                  </a:schemeClr>
                </a:solidFill>
                <a:latin typeface="Helvetica Neue"/>
              </a:endParaRPr>
            </a:p>
          </p:txBody>
        </p:sp>
      </p:grpSp>
      <p:grpSp>
        <p:nvGrpSpPr>
          <p:cNvPr id="147" name="Group 146"/>
          <p:cNvGrpSpPr/>
          <p:nvPr/>
        </p:nvGrpSpPr>
        <p:grpSpPr>
          <a:xfrm>
            <a:off x="520700" y="1178213"/>
            <a:ext cx="1343635" cy="1199666"/>
            <a:chOff x="4635610" y="2671967"/>
            <a:chExt cx="1849010" cy="1650890"/>
          </a:xfrm>
        </p:grpSpPr>
        <p:sp>
          <p:nvSpPr>
            <p:cNvPr id="148" name="Rounded Rectangle 147"/>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0" name="Group 149"/>
            <p:cNvGrpSpPr/>
            <p:nvPr/>
          </p:nvGrpSpPr>
          <p:grpSpPr>
            <a:xfrm>
              <a:off x="4744589" y="2951968"/>
              <a:ext cx="1631054" cy="1126174"/>
              <a:chOff x="4772023" y="2941799"/>
              <a:chExt cx="1631054" cy="1126174"/>
            </a:xfrm>
            <a:effectLst/>
          </p:grpSpPr>
          <p:sp>
            <p:nvSpPr>
              <p:cNvPr id="152" name="Rounded Rectangle 151"/>
              <p:cNvSpPr/>
              <p:nvPr/>
            </p:nvSpPr>
            <p:spPr>
              <a:xfrm>
                <a:off x="4772023" y="2941799"/>
                <a:ext cx="783326" cy="533401"/>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153" name="Rounded Rectangle 152"/>
              <p:cNvSpPr/>
              <p:nvPr/>
            </p:nvSpPr>
            <p:spPr>
              <a:xfrm>
                <a:off x="5619748" y="2941799"/>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sp>
            <p:nvSpPr>
              <p:cNvPr id="181" name="Rounded Rectangle 180"/>
              <p:cNvSpPr/>
              <p:nvPr/>
            </p:nvSpPr>
            <p:spPr>
              <a:xfrm>
                <a:off x="4772026" y="3534572"/>
                <a:ext cx="783326" cy="533401"/>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C</a:t>
                </a:r>
              </a:p>
            </p:txBody>
          </p:sp>
          <p:sp>
            <p:nvSpPr>
              <p:cNvPr id="182" name="Rounded Rectangle 181"/>
              <p:cNvSpPr/>
              <p:nvPr/>
            </p:nvSpPr>
            <p:spPr>
              <a:xfrm>
                <a:off x="5619751" y="3534570"/>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D</a:t>
                </a:r>
                <a:endParaRPr lang="en-US" sz="500" b="1" dirty="0">
                  <a:solidFill>
                    <a:schemeClr val="tx1">
                      <a:lumMod val="75000"/>
                      <a:lumOff val="25000"/>
                    </a:schemeClr>
                  </a:solidFill>
                  <a:latin typeface="Helvetica Neue"/>
                </a:endParaRPr>
              </a:p>
            </p:txBody>
          </p:sp>
        </p:grpSp>
        <p:sp>
          <p:nvSpPr>
            <p:cNvPr id="151" name="TextBox 150"/>
            <p:cNvSpPr txBox="1"/>
            <p:nvPr/>
          </p:nvSpPr>
          <p:spPr>
            <a:xfrm>
              <a:off x="4782119" y="2700749"/>
              <a:ext cx="1555992" cy="275301"/>
            </a:xfrm>
            <a:prstGeom prst="rect">
              <a:avLst/>
            </a:prstGeom>
            <a:noFill/>
          </p:spPr>
          <p:txBody>
            <a:bodyPr wrap="square" rtlCol="0">
              <a:spAutoFit/>
            </a:bodyPr>
            <a:lstStyle/>
            <a:p>
              <a:pPr algn="ctr"/>
              <a:r>
                <a:rPr lang="en-US" sz="700" b="1" dirty="0" smtClean="0">
                  <a:solidFill>
                    <a:schemeClr val="tx1">
                      <a:lumMod val="75000"/>
                      <a:lumOff val="25000"/>
                    </a:schemeClr>
                  </a:solidFill>
                  <a:latin typeface="Helvetica Neue"/>
                </a:rPr>
                <a:t>US East (VA)</a:t>
              </a:r>
              <a:endParaRPr lang="en-US" sz="700" b="1" dirty="0">
                <a:solidFill>
                  <a:schemeClr val="tx1">
                    <a:lumMod val="75000"/>
                    <a:lumOff val="25000"/>
                  </a:schemeClr>
                </a:solidFill>
                <a:latin typeface="Helvetica Neue"/>
              </a:endParaRPr>
            </a:p>
          </p:txBody>
        </p:sp>
      </p:grpSp>
      <p:grpSp>
        <p:nvGrpSpPr>
          <p:cNvPr id="154" name="Group 153"/>
          <p:cNvGrpSpPr/>
          <p:nvPr/>
        </p:nvGrpSpPr>
        <p:grpSpPr>
          <a:xfrm>
            <a:off x="1973861" y="1178213"/>
            <a:ext cx="1343635" cy="1199666"/>
            <a:chOff x="4635610" y="2671967"/>
            <a:chExt cx="1849010" cy="1650890"/>
          </a:xfrm>
        </p:grpSpPr>
        <p:sp>
          <p:nvSpPr>
            <p:cNvPr id="155" name="Rounded Rectangle 154"/>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7" name="Group 156"/>
            <p:cNvGrpSpPr/>
            <p:nvPr/>
          </p:nvGrpSpPr>
          <p:grpSpPr>
            <a:xfrm>
              <a:off x="4744589" y="3240881"/>
              <a:ext cx="1631052" cy="533400"/>
              <a:chOff x="4772023" y="3230712"/>
              <a:chExt cx="1631052" cy="533400"/>
            </a:xfrm>
            <a:effectLst/>
          </p:grpSpPr>
          <p:sp>
            <p:nvSpPr>
              <p:cNvPr id="159" name="Rounded Rectangle 158"/>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160" name="Rounded Rectangle 159"/>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grpSp>
        <p:sp>
          <p:nvSpPr>
            <p:cNvPr id="158" name="TextBox 157"/>
            <p:cNvSpPr txBox="1"/>
            <p:nvPr/>
          </p:nvSpPr>
          <p:spPr>
            <a:xfrm>
              <a:off x="4782119" y="2700749"/>
              <a:ext cx="1555992" cy="275301"/>
            </a:xfrm>
            <a:prstGeom prst="rect">
              <a:avLst/>
            </a:prstGeom>
            <a:noFill/>
          </p:spPr>
          <p:txBody>
            <a:bodyPr wrap="square" rtlCol="0">
              <a:spAutoFit/>
            </a:bodyPr>
            <a:lstStyle/>
            <a:p>
              <a:pPr algn="ctr"/>
              <a:r>
                <a:rPr lang="en-US" sz="700" b="1" dirty="0" smtClean="0">
                  <a:solidFill>
                    <a:schemeClr val="tx1">
                      <a:lumMod val="75000"/>
                      <a:lumOff val="25000"/>
                    </a:schemeClr>
                  </a:solidFill>
                  <a:latin typeface="Helvetica Neue"/>
                </a:rPr>
                <a:t>US West (CA)</a:t>
              </a:r>
              <a:endParaRPr lang="en-US" sz="700" b="1" dirty="0">
                <a:solidFill>
                  <a:schemeClr val="tx1">
                    <a:lumMod val="75000"/>
                    <a:lumOff val="25000"/>
                  </a:schemeClr>
                </a:solidFill>
                <a:latin typeface="Helvetica Neue"/>
              </a:endParaRPr>
            </a:p>
          </p:txBody>
        </p:sp>
      </p:grpSp>
      <p:grpSp>
        <p:nvGrpSpPr>
          <p:cNvPr id="168" name="Group 167"/>
          <p:cNvGrpSpPr/>
          <p:nvPr/>
        </p:nvGrpSpPr>
        <p:grpSpPr>
          <a:xfrm>
            <a:off x="5540858" y="1199128"/>
            <a:ext cx="1343635" cy="1199666"/>
            <a:chOff x="4635610" y="2671967"/>
            <a:chExt cx="1849010" cy="1650890"/>
          </a:xfrm>
        </p:grpSpPr>
        <p:sp>
          <p:nvSpPr>
            <p:cNvPr id="169" name="Rounded Rectangle 168"/>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1" name="Group 170"/>
            <p:cNvGrpSpPr/>
            <p:nvPr/>
          </p:nvGrpSpPr>
          <p:grpSpPr>
            <a:xfrm>
              <a:off x="4744589" y="3240881"/>
              <a:ext cx="1631052" cy="533400"/>
              <a:chOff x="4772023" y="3230712"/>
              <a:chExt cx="1631052" cy="533400"/>
            </a:xfrm>
            <a:effectLst/>
          </p:grpSpPr>
          <p:sp>
            <p:nvSpPr>
              <p:cNvPr id="173" name="Rounded Rectangle 172"/>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174" name="Rounded Rectangle 173"/>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grpSp>
        <p:sp>
          <p:nvSpPr>
            <p:cNvPr id="172" name="TextBox 171"/>
            <p:cNvSpPr txBox="1"/>
            <p:nvPr/>
          </p:nvSpPr>
          <p:spPr>
            <a:xfrm>
              <a:off x="4782119" y="2700749"/>
              <a:ext cx="1555992" cy="254123"/>
            </a:xfrm>
            <a:prstGeom prst="rect">
              <a:avLst/>
            </a:prstGeom>
            <a:noFill/>
          </p:spPr>
          <p:txBody>
            <a:bodyPr wrap="square" rtlCol="0">
              <a:spAutoFit/>
            </a:bodyPr>
            <a:lstStyle/>
            <a:p>
              <a:pPr algn="ctr"/>
              <a:r>
                <a:rPr lang="en-US" sz="600" b="1" dirty="0" smtClean="0">
                  <a:solidFill>
                    <a:schemeClr val="tx1">
                      <a:lumMod val="75000"/>
                      <a:lumOff val="25000"/>
                    </a:schemeClr>
                  </a:solidFill>
                  <a:latin typeface="Helvetica Neue"/>
                </a:rPr>
                <a:t>Asia Pacific (Singapore)</a:t>
              </a:r>
              <a:endParaRPr lang="en-US" sz="600" b="1" dirty="0">
                <a:solidFill>
                  <a:schemeClr val="tx1">
                    <a:lumMod val="75000"/>
                    <a:lumOff val="25000"/>
                  </a:schemeClr>
                </a:solidFill>
                <a:latin typeface="Helvetica Neue"/>
              </a:endParaRPr>
            </a:p>
          </p:txBody>
        </p:sp>
      </p:grpSp>
      <p:grpSp>
        <p:nvGrpSpPr>
          <p:cNvPr id="193" name="Group 192"/>
          <p:cNvGrpSpPr/>
          <p:nvPr/>
        </p:nvGrpSpPr>
        <p:grpSpPr>
          <a:xfrm>
            <a:off x="4060574" y="1198340"/>
            <a:ext cx="1343635" cy="1199666"/>
            <a:chOff x="4635611" y="2671967"/>
            <a:chExt cx="1849011" cy="1650890"/>
          </a:xfrm>
        </p:grpSpPr>
        <p:sp>
          <p:nvSpPr>
            <p:cNvPr id="194" name="Rounded Rectangle 193"/>
            <p:cNvSpPr/>
            <p:nvPr/>
          </p:nvSpPr>
          <p:spPr>
            <a:xfrm>
              <a:off x="4635611" y="2671967"/>
              <a:ext cx="1849011"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6" name="Group 195"/>
            <p:cNvGrpSpPr/>
            <p:nvPr/>
          </p:nvGrpSpPr>
          <p:grpSpPr>
            <a:xfrm>
              <a:off x="4744589" y="3015607"/>
              <a:ext cx="1631052" cy="1141272"/>
              <a:chOff x="4772023" y="3005438"/>
              <a:chExt cx="1631052" cy="1141272"/>
            </a:xfrm>
            <a:effectLst/>
          </p:grpSpPr>
          <p:sp>
            <p:nvSpPr>
              <p:cNvPr id="198" name="Rounded Rectangle 197"/>
              <p:cNvSpPr/>
              <p:nvPr/>
            </p:nvSpPr>
            <p:spPr>
              <a:xfrm>
                <a:off x="4772023"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199" name="Rounded Rectangle 198"/>
              <p:cNvSpPr/>
              <p:nvPr/>
            </p:nvSpPr>
            <p:spPr>
              <a:xfrm>
                <a:off x="5619748"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sp>
            <p:nvSpPr>
              <p:cNvPr id="200" name="Rounded Rectangle 199"/>
              <p:cNvSpPr/>
              <p:nvPr/>
            </p:nvSpPr>
            <p:spPr>
              <a:xfrm>
                <a:off x="5195885" y="3613312"/>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C</a:t>
                </a:r>
                <a:endParaRPr lang="en-US" sz="500" b="1" dirty="0">
                  <a:solidFill>
                    <a:schemeClr val="tx1">
                      <a:lumMod val="75000"/>
                      <a:lumOff val="25000"/>
                    </a:schemeClr>
                  </a:solidFill>
                  <a:latin typeface="Helvetica Neue"/>
                </a:endParaRPr>
              </a:p>
            </p:txBody>
          </p:sp>
        </p:grpSp>
        <p:sp>
          <p:nvSpPr>
            <p:cNvPr id="197" name="TextBox 196"/>
            <p:cNvSpPr txBox="1"/>
            <p:nvPr/>
          </p:nvSpPr>
          <p:spPr>
            <a:xfrm>
              <a:off x="4782119" y="2700749"/>
              <a:ext cx="1555992" cy="275301"/>
            </a:xfrm>
            <a:prstGeom prst="rect">
              <a:avLst/>
            </a:prstGeom>
            <a:noFill/>
          </p:spPr>
          <p:txBody>
            <a:bodyPr wrap="square" rtlCol="0">
              <a:spAutoFit/>
            </a:bodyPr>
            <a:lstStyle/>
            <a:p>
              <a:pPr algn="ctr"/>
              <a:r>
                <a:rPr lang="en-US" sz="700" b="1" dirty="0" smtClean="0">
                  <a:solidFill>
                    <a:schemeClr val="tx1">
                      <a:lumMod val="75000"/>
                      <a:lumOff val="25000"/>
                    </a:schemeClr>
                  </a:solidFill>
                  <a:latin typeface="Helvetica Neue"/>
                </a:rPr>
                <a:t>Asia Pacific (Tokyo)</a:t>
              </a:r>
              <a:endParaRPr lang="en-US" sz="700" b="1" dirty="0">
                <a:solidFill>
                  <a:schemeClr val="tx1">
                    <a:lumMod val="75000"/>
                    <a:lumOff val="25000"/>
                  </a:schemeClr>
                </a:solidFill>
                <a:latin typeface="Helvetica Neue"/>
              </a:endParaRPr>
            </a:p>
          </p:txBody>
        </p:sp>
      </p:grpSp>
      <p:grpSp>
        <p:nvGrpSpPr>
          <p:cNvPr id="201" name="Group 200"/>
          <p:cNvGrpSpPr/>
          <p:nvPr/>
        </p:nvGrpSpPr>
        <p:grpSpPr>
          <a:xfrm>
            <a:off x="520700" y="2512431"/>
            <a:ext cx="1343635" cy="1199666"/>
            <a:chOff x="4635610" y="2671967"/>
            <a:chExt cx="1849010" cy="1650890"/>
          </a:xfrm>
        </p:grpSpPr>
        <p:sp>
          <p:nvSpPr>
            <p:cNvPr id="202" name="Rounded Rectangle 201"/>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4" name="Group 203"/>
            <p:cNvGrpSpPr/>
            <p:nvPr/>
          </p:nvGrpSpPr>
          <p:grpSpPr>
            <a:xfrm>
              <a:off x="4744589" y="3015607"/>
              <a:ext cx="1631052" cy="1141272"/>
              <a:chOff x="4772023" y="3005438"/>
              <a:chExt cx="1631052" cy="1141272"/>
            </a:xfrm>
            <a:effectLst/>
          </p:grpSpPr>
          <p:sp>
            <p:nvSpPr>
              <p:cNvPr id="206" name="Rounded Rectangle 205"/>
              <p:cNvSpPr/>
              <p:nvPr/>
            </p:nvSpPr>
            <p:spPr>
              <a:xfrm>
                <a:off x="4772023"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207" name="Rounded Rectangle 206"/>
              <p:cNvSpPr/>
              <p:nvPr/>
            </p:nvSpPr>
            <p:spPr>
              <a:xfrm>
                <a:off x="5619748"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sp>
            <p:nvSpPr>
              <p:cNvPr id="208" name="Rounded Rectangle 207"/>
              <p:cNvSpPr/>
              <p:nvPr/>
            </p:nvSpPr>
            <p:spPr>
              <a:xfrm>
                <a:off x="5195885" y="3613312"/>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C</a:t>
                </a:r>
                <a:endParaRPr lang="en-US" sz="500" b="1" dirty="0">
                  <a:solidFill>
                    <a:schemeClr val="tx1">
                      <a:lumMod val="75000"/>
                      <a:lumOff val="25000"/>
                    </a:schemeClr>
                  </a:solidFill>
                  <a:latin typeface="Helvetica Neue"/>
                </a:endParaRPr>
              </a:p>
            </p:txBody>
          </p:sp>
        </p:grpSp>
        <p:sp>
          <p:nvSpPr>
            <p:cNvPr id="205" name="TextBox 204"/>
            <p:cNvSpPr txBox="1"/>
            <p:nvPr/>
          </p:nvSpPr>
          <p:spPr>
            <a:xfrm>
              <a:off x="4782119" y="2700749"/>
              <a:ext cx="1555992" cy="275301"/>
            </a:xfrm>
            <a:prstGeom prst="rect">
              <a:avLst/>
            </a:prstGeom>
            <a:noFill/>
          </p:spPr>
          <p:txBody>
            <a:bodyPr wrap="square" rtlCol="0">
              <a:spAutoFit/>
            </a:bodyPr>
            <a:lstStyle/>
            <a:p>
              <a:pPr algn="ctr"/>
              <a:r>
                <a:rPr lang="en-US" sz="700" b="1" dirty="0" smtClean="0">
                  <a:solidFill>
                    <a:schemeClr val="tx1">
                      <a:lumMod val="75000"/>
                      <a:lumOff val="25000"/>
                    </a:schemeClr>
                  </a:solidFill>
                  <a:latin typeface="Helvetica Neue"/>
                </a:rPr>
                <a:t>US West  (OR)</a:t>
              </a:r>
              <a:endParaRPr lang="en-US" sz="700" b="1" dirty="0">
                <a:solidFill>
                  <a:schemeClr val="tx1">
                    <a:lumMod val="75000"/>
                    <a:lumOff val="25000"/>
                  </a:schemeClr>
                </a:solidFill>
                <a:latin typeface="Helvetica Neue"/>
              </a:endParaRPr>
            </a:p>
          </p:txBody>
        </p:sp>
      </p:grpSp>
      <p:grpSp>
        <p:nvGrpSpPr>
          <p:cNvPr id="74" name="Group 73"/>
          <p:cNvGrpSpPr/>
          <p:nvPr/>
        </p:nvGrpSpPr>
        <p:grpSpPr>
          <a:xfrm>
            <a:off x="7008301" y="2508520"/>
            <a:ext cx="1343635" cy="1199666"/>
            <a:chOff x="4635611" y="2671967"/>
            <a:chExt cx="1849011" cy="1650890"/>
          </a:xfrm>
        </p:grpSpPr>
        <p:sp>
          <p:nvSpPr>
            <p:cNvPr id="75" name="Rounded Rectangle 74"/>
            <p:cNvSpPr/>
            <p:nvPr/>
          </p:nvSpPr>
          <p:spPr>
            <a:xfrm>
              <a:off x="4635611" y="2671967"/>
              <a:ext cx="1849011"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7" name="Group 76"/>
            <p:cNvGrpSpPr/>
            <p:nvPr/>
          </p:nvGrpSpPr>
          <p:grpSpPr>
            <a:xfrm>
              <a:off x="4744589" y="3015607"/>
              <a:ext cx="1631052" cy="1141272"/>
              <a:chOff x="4772023" y="3005438"/>
              <a:chExt cx="1631052" cy="1141272"/>
            </a:xfrm>
            <a:effectLst/>
          </p:grpSpPr>
          <p:sp>
            <p:nvSpPr>
              <p:cNvPr id="79" name="Rounded Rectangle 78"/>
              <p:cNvSpPr/>
              <p:nvPr/>
            </p:nvSpPr>
            <p:spPr>
              <a:xfrm>
                <a:off x="4772023"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80" name="Rounded Rectangle 79"/>
              <p:cNvSpPr/>
              <p:nvPr/>
            </p:nvSpPr>
            <p:spPr>
              <a:xfrm>
                <a:off x="5619748"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sp>
            <p:nvSpPr>
              <p:cNvPr id="81" name="Rounded Rectangle 80"/>
              <p:cNvSpPr/>
              <p:nvPr/>
            </p:nvSpPr>
            <p:spPr>
              <a:xfrm>
                <a:off x="5195885" y="3613312"/>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C</a:t>
                </a:r>
                <a:endParaRPr lang="en-US" sz="500" b="1" dirty="0">
                  <a:solidFill>
                    <a:schemeClr val="tx1">
                      <a:lumMod val="75000"/>
                      <a:lumOff val="25000"/>
                    </a:schemeClr>
                  </a:solidFill>
                  <a:latin typeface="Helvetica Neue"/>
                </a:endParaRPr>
              </a:p>
            </p:txBody>
          </p:sp>
        </p:grpSp>
        <p:sp>
          <p:nvSpPr>
            <p:cNvPr id="78" name="TextBox 77"/>
            <p:cNvSpPr txBox="1"/>
            <p:nvPr/>
          </p:nvSpPr>
          <p:spPr>
            <a:xfrm>
              <a:off x="4782119" y="2700749"/>
              <a:ext cx="1555993" cy="275301"/>
            </a:xfrm>
            <a:prstGeom prst="rect">
              <a:avLst/>
            </a:prstGeom>
            <a:noFill/>
          </p:spPr>
          <p:txBody>
            <a:bodyPr wrap="square" rtlCol="0">
              <a:spAutoFit/>
            </a:bodyPr>
            <a:lstStyle/>
            <a:p>
              <a:pPr algn="ctr"/>
              <a:r>
                <a:rPr lang="en-US" sz="700" b="1" dirty="0" smtClean="0">
                  <a:solidFill>
                    <a:schemeClr val="tx1">
                      <a:lumMod val="75000"/>
                      <a:lumOff val="25000"/>
                    </a:schemeClr>
                  </a:solidFill>
                  <a:latin typeface="Helvetica Neue"/>
                </a:rPr>
                <a:t>EU (Frankfurt)</a:t>
              </a:r>
              <a:endParaRPr lang="en-US" sz="700" b="1" dirty="0">
                <a:solidFill>
                  <a:schemeClr val="tx1">
                    <a:lumMod val="75000"/>
                    <a:lumOff val="25000"/>
                  </a:schemeClr>
                </a:solidFill>
                <a:latin typeface="Helvetica Neue"/>
              </a:endParaRPr>
            </a:p>
          </p:txBody>
        </p:sp>
      </p:grpSp>
      <p:grpSp>
        <p:nvGrpSpPr>
          <p:cNvPr id="83" name="Group 82"/>
          <p:cNvGrpSpPr/>
          <p:nvPr/>
        </p:nvGrpSpPr>
        <p:grpSpPr>
          <a:xfrm>
            <a:off x="4700671" y="3827548"/>
            <a:ext cx="1343635" cy="1199666"/>
            <a:chOff x="4635611" y="2671967"/>
            <a:chExt cx="1849011" cy="1650890"/>
          </a:xfrm>
        </p:grpSpPr>
        <p:sp>
          <p:nvSpPr>
            <p:cNvPr id="84" name="Rounded Rectangle 83"/>
            <p:cNvSpPr/>
            <p:nvPr/>
          </p:nvSpPr>
          <p:spPr>
            <a:xfrm>
              <a:off x="4635611" y="2671967"/>
              <a:ext cx="1849011"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6" name="Group 85"/>
            <p:cNvGrpSpPr/>
            <p:nvPr/>
          </p:nvGrpSpPr>
          <p:grpSpPr>
            <a:xfrm>
              <a:off x="4744589" y="3015607"/>
              <a:ext cx="1631052" cy="1141272"/>
              <a:chOff x="4772023" y="3005438"/>
              <a:chExt cx="1631052" cy="1141272"/>
            </a:xfrm>
            <a:effectLst/>
          </p:grpSpPr>
          <p:sp>
            <p:nvSpPr>
              <p:cNvPr id="88" name="Rounded Rectangle 87"/>
              <p:cNvSpPr/>
              <p:nvPr/>
            </p:nvSpPr>
            <p:spPr>
              <a:xfrm>
                <a:off x="4772023"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89" name="Rounded Rectangle 88"/>
              <p:cNvSpPr/>
              <p:nvPr/>
            </p:nvSpPr>
            <p:spPr>
              <a:xfrm>
                <a:off x="5619748"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sp>
            <p:nvSpPr>
              <p:cNvPr id="90" name="Rounded Rectangle 89"/>
              <p:cNvSpPr/>
              <p:nvPr/>
            </p:nvSpPr>
            <p:spPr>
              <a:xfrm>
                <a:off x="5195885" y="3613312"/>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C</a:t>
                </a:r>
                <a:endParaRPr lang="en-US" sz="500" b="1" dirty="0">
                  <a:solidFill>
                    <a:schemeClr val="tx1">
                      <a:lumMod val="75000"/>
                      <a:lumOff val="25000"/>
                    </a:schemeClr>
                  </a:solidFill>
                  <a:latin typeface="Helvetica Neue"/>
                </a:endParaRPr>
              </a:p>
            </p:txBody>
          </p:sp>
        </p:grpSp>
        <p:sp>
          <p:nvSpPr>
            <p:cNvPr id="87" name="TextBox 86"/>
            <p:cNvSpPr txBox="1"/>
            <p:nvPr/>
          </p:nvSpPr>
          <p:spPr>
            <a:xfrm>
              <a:off x="4782119" y="2700749"/>
              <a:ext cx="1555992" cy="275301"/>
            </a:xfrm>
            <a:prstGeom prst="rect">
              <a:avLst/>
            </a:prstGeom>
            <a:noFill/>
          </p:spPr>
          <p:txBody>
            <a:bodyPr wrap="square" rtlCol="0">
              <a:spAutoFit/>
            </a:bodyPr>
            <a:lstStyle/>
            <a:p>
              <a:pPr algn="ctr"/>
              <a:r>
                <a:rPr lang="en-US" sz="700" b="1" dirty="0" smtClean="0">
                  <a:solidFill>
                    <a:schemeClr val="tx1">
                      <a:lumMod val="75000"/>
                      <a:lumOff val="25000"/>
                    </a:schemeClr>
                  </a:solidFill>
                  <a:latin typeface="Helvetica Neue"/>
                </a:rPr>
                <a:t>Asia Pacific (Seoul)</a:t>
              </a:r>
              <a:endParaRPr lang="en-US" sz="700" b="1" dirty="0">
                <a:solidFill>
                  <a:schemeClr val="tx1">
                    <a:lumMod val="75000"/>
                    <a:lumOff val="25000"/>
                  </a:schemeClr>
                </a:solidFill>
                <a:latin typeface="Helvetica Neue"/>
              </a:endParaRPr>
            </a:p>
          </p:txBody>
        </p:sp>
      </p:grpSp>
      <p:sp>
        <p:nvSpPr>
          <p:cNvPr id="4" name="Title 3"/>
          <p:cNvSpPr>
            <a:spLocks noGrp="1"/>
          </p:cNvSpPr>
          <p:nvPr>
            <p:ph type="title"/>
          </p:nvPr>
        </p:nvSpPr>
        <p:spPr/>
        <p:txBody>
          <a:bodyPr/>
          <a:lstStyle/>
          <a:p>
            <a:r>
              <a:rPr lang="en-IN" dirty="0" smtClean="0"/>
              <a:t>Regions</a:t>
            </a:r>
            <a:endParaRPr lang="en-IN" dirty="0"/>
          </a:p>
        </p:txBody>
      </p:sp>
      <p:grpSp>
        <p:nvGrpSpPr>
          <p:cNvPr id="91" name="Group 90"/>
          <p:cNvGrpSpPr/>
          <p:nvPr/>
        </p:nvGrpSpPr>
        <p:grpSpPr>
          <a:xfrm>
            <a:off x="6305347" y="3841636"/>
            <a:ext cx="1343635" cy="1199666"/>
            <a:chOff x="4635611" y="2671967"/>
            <a:chExt cx="1849011" cy="1650890"/>
          </a:xfrm>
        </p:grpSpPr>
        <p:sp>
          <p:nvSpPr>
            <p:cNvPr id="92" name="Rounded Rectangle 91"/>
            <p:cNvSpPr/>
            <p:nvPr/>
          </p:nvSpPr>
          <p:spPr>
            <a:xfrm>
              <a:off x="4635611" y="2671967"/>
              <a:ext cx="1849011"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p:cNvGrpSpPr/>
            <p:nvPr/>
          </p:nvGrpSpPr>
          <p:grpSpPr>
            <a:xfrm>
              <a:off x="4744589" y="3248235"/>
              <a:ext cx="1631052" cy="543978"/>
              <a:chOff x="4772023" y="3238066"/>
              <a:chExt cx="1631052" cy="543978"/>
            </a:xfrm>
            <a:effectLst/>
          </p:grpSpPr>
          <p:sp>
            <p:nvSpPr>
              <p:cNvPr id="96" name="Rounded Rectangle 95"/>
              <p:cNvSpPr/>
              <p:nvPr/>
            </p:nvSpPr>
            <p:spPr>
              <a:xfrm>
                <a:off x="4772023" y="3238066"/>
                <a:ext cx="783327" cy="533402"/>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t>
                </a:r>
                <a:r>
                  <a:rPr lang="en-US" sz="500" b="1" dirty="0" smtClean="0">
                    <a:solidFill>
                      <a:schemeClr val="tx1">
                        <a:lumMod val="75000"/>
                        <a:lumOff val="25000"/>
                      </a:schemeClr>
                    </a:solidFill>
                    <a:latin typeface="Helvetica Neue"/>
                  </a:rPr>
                  <a:t>A</a:t>
                </a:r>
                <a:endParaRPr lang="en-US" sz="500" b="1" dirty="0">
                  <a:solidFill>
                    <a:schemeClr val="tx1">
                      <a:lumMod val="75000"/>
                      <a:lumOff val="25000"/>
                    </a:schemeClr>
                  </a:solidFill>
                  <a:latin typeface="Helvetica Neue"/>
                </a:endParaRPr>
              </a:p>
            </p:txBody>
          </p:sp>
          <p:sp>
            <p:nvSpPr>
              <p:cNvPr id="97" name="Rounded Rectangle 96"/>
              <p:cNvSpPr/>
              <p:nvPr/>
            </p:nvSpPr>
            <p:spPr>
              <a:xfrm>
                <a:off x="5619748" y="3248643"/>
                <a:ext cx="783327" cy="533401"/>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smtClean="0">
                    <a:solidFill>
                      <a:schemeClr val="tx1">
                        <a:lumMod val="75000"/>
                        <a:lumOff val="25000"/>
                      </a:schemeClr>
                    </a:solidFill>
                    <a:latin typeface="Helvetica Neue"/>
                  </a:rPr>
                  <a:t>Availability Zone B</a:t>
                </a:r>
                <a:endParaRPr lang="en-US" sz="500" b="1" dirty="0">
                  <a:solidFill>
                    <a:schemeClr val="tx1">
                      <a:lumMod val="75000"/>
                      <a:lumOff val="25000"/>
                    </a:schemeClr>
                  </a:solidFill>
                  <a:latin typeface="Helvetica Neue"/>
                </a:endParaRPr>
              </a:p>
            </p:txBody>
          </p:sp>
        </p:grpSp>
        <p:sp>
          <p:nvSpPr>
            <p:cNvPr id="95" name="TextBox 94"/>
            <p:cNvSpPr txBox="1"/>
            <p:nvPr/>
          </p:nvSpPr>
          <p:spPr>
            <a:xfrm>
              <a:off x="4782119" y="2700749"/>
              <a:ext cx="1555992" cy="275301"/>
            </a:xfrm>
            <a:prstGeom prst="rect">
              <a:avLst/>
            </a:prstGeom>
            <a:noFill/>
          </p:spPr>
          <p:txBody>
            <a:bodyPr wrap="square" rtlCol="0">
              <a:spAutoFit/>
            </a:bodyPr>
            <a:lstStyle/>
            <a:p>
              <a:pPr algn="ctr"/>
              <a:r>
                <a:rPr lang="en-US" sz="700" b="1" dirty="0" smtClean="0">
                  <a:solidFill>
                    <a:schemeClr val="tx1">
                      <a:lumMod val="75000"/>
                      <a:lumOff val="25000"/>
                    </a:schemeClr>
                  </a:solidFill>
                  <a:latin typeface="Helvetica Neue"/>
                </a:rPr>
                <a:t>Asia Pacific (Mumbai)</a:t>
              </a:r>
              <a:endParaRPr lang="en-US" sz="700" b="1" dirty="0">
                <a:solidFill>
                  <a:schemeClr val="tx1">
                    <a:lumMod val="75000"/>
                    <a:lumOff val="25000"/>
                  </a:schemeClr>
                </a:solidFill>
                <a:latin typeface="Helvetica Neue"/>
              </a:endParaRPr>
            </a:p>
          </p:txBody>
        </p:sp>
      </p:grpSp>
    </p:spTree>
    <p:extLst>
      <p:ext uri="{BB962C8B-B14F-4D97-AF65-F5344CB8AC3E}">
        <p14:creationId xmlns:p14="http://schemas.microsoft.com/office/powerpoint/2010/main" val="174663396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p:cNvSpPr>
          <p:nvPr/>
        </p:nvSpPr>
        <p:spPr bwMode="auto">
          <a:xfrm>
            <a:off x="2711324" y="2837561"/>
            <a:ext cx="2520618" cy="602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r>
              <a:rPr lang="en-US" sz="3586" dirty="0">
                <a:latin typeface="Josefin Slab Bold" charset="0"/>
                <a:ea typeface="ＭＳ Ｐゴシック" charset="0"/>
                <a:sym typeface="Josefin Slab Bold" charset="0"/>
              </a:rPr>
              <a:t> Monitoring</a:t>
            </a:r>
          </a:p>
        </p:txBody>
      </p:sp>
      <p:sp>
        <p:nvSpPr>
          <p:cNvPr id="41988" name="Rectangle 5"/>
          <p:cNvSpPr>
            <a:spLocks/>
          </p:cNvSpPr>
          <p:nvPr/>
        </p:nvSpPr>
        <p:spPr bwMode="auto">
          <a:xfrm rot="-56952">
            <a:off x="5865589" y="1593588"/>
            <a:ext cx="1106072"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Collect data</a:t>
            </a:r>
          </a:p>
        </p:txBody>
      </p:sp>
      <p:sp>
        <p:nvSpPr>
          <p:cNvPr id="41989" name="Rectangle 6"/>
          <p:cNvSpPr>
            <a:spLocks/>
          </p:cNvSpPr>
          <p:nvPr/>
        </p:nvSpPr>
        <p:spPr bwMode="auto">
          <a:xfrm rot="-28683">
            <a:off x="5864419" y="2157510"/>
            <a:ext cx="834587"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Visualize</a:t>
            </a:r>
          </a:p>
        </p:txBody>
      </p:sp>
      <p:pic>
        <p:nvPicPr>
          <p:cNvPr id="1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416211">
            <a:off x="4863738" y="2523055"/>
            <a:ext cx="859496" cy="630334"/>
          </a:xfrm>
          <a:prstGeom prst="rect">
            <a:avLst/>
          </a:prstGeom>
          <a:noFill/>
          <a:ln>
            <a:noFill/>
          </a:ln>
          <a:effectLst>
            <a:outerShdw blurRad="50800" dist="50800" dir="5400000" algn="ctr" rotWithShape="0">
              <a:schemeClr val="tx1"/>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2" name="Rectangle 6"/>
          <p:cNvSpPr>
            <a:spLocks/>
          </p:cNvSpPr>
          <p:nvPr/>
        </p:nvSpPr>
        <p:spPr bwMode="auto">
          <a:xfrm rot="21571317">
            <a:off x="5865159" y="2801072"/>
            <a:ext cx="359073" cy="251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1635" dirty="0">
                <a:latin typeface="Permanent Marker" charset="0"/>
                <a:ea typeface="ＭＳ Ｐゴシック" charset="0"/>
                <a:sym typeface="Permanent Marker" charset="0"/>
              </a:rPr>
              <a:t>Act!</a:t>
            </a:r>
          </a:p>
        </p:txBody>
      </p:sp>
    </p:spTree>
    <p:extLst>
      <p:ext uri="{BB962C8B-B14F-4D97-AF65-F5344CB8AC3E}">
        <p14:creationId xmlns:p14="http://schemas.microsoft.com/office/powerpoint/2010/main" val="246492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7732" y="1280669"/>
            <a:ext cx="5771891" cy="3569898"/>
          </a:xfrm>
          <a:prstGeom prst="rect">
            <a:avLst/>
          </a:prstGeom>
          <a:effectLst>
            <a:softEdge rad="114300"/>
          </a:effectLst>
        </p:spPr>
      </p:pic>
      <p:sp>
        <p:nvSpPr>
          <p:cNvPr id="3" name="Title 2"/>
          <p:cNvSpPr>
            <a:spLocks noGrp="1"/>
          </p:cNvSpPr>
          <p:nvPr>
            <p:ph type="title"/>
          </p:nvPr>
        </p:nvSpPr>
        <p:spPr/>
        <p:txBody>
          <a:bodyPr/>
          <a:lstStyle/>
          <a:p>
            <a:r>
              <a:rPr lang="en-IN" dirty="0" smtClean="0"/>
              <a:t>AWS </a:t>
            </a:r>
            <a:r>
              <a:rPr lang="en-IN" dirty="0" err="1" smtClean="0"/>
              <a:t>CloudWatch</a:t>
            </a:r>
            <a:r>
              <a:rPr lang="en-IN" dirty="0" smtClean="0"/>
              <a:t> Alarms</a:t>
            </a:r>
            <a:endParaRPr lang="en-IN" dirty="0"/>
          </a:p>
        </p:txBody>
      </p:sp>
    </p:spTree>
    <p:extLst>
      <p:ext uri="{BB962C8B-B14F-4D97-AF65-F5344CB8AC3E}">
        <p14:creationId xmlns:p14="http://schemas.microsoft.com/office/powerpoint/2010/main" val="2846105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28650" y="1268016"/>
            <a:ext cx="7794133" cy="1195777"/>
          </a:xfrm>
          <a:prstGeom prst="rect">
            <a:avLst/>
          </a:prstGeom>
        </p:spPr>
        <p:txBody>
          <a:bodyPr wrap="square">
            <a:spAutoFit/>
          </a:bodyPr>
          <a:lstStyle/>
          <a:p>
            <a:pPr marL="301352" indent="-301352">
              <a:buFont typeface="Arial"/>
              <a:buChar char="•"/>
              <a:defRPr/>
            </a:pPr>
            <a:r>
              <a:rPr lang="en-US" sz="2109" dirty="0">
                <a:latin typeface="Josefin Slab Bold" charset="0"/>
                <a:ea typeface="ＭＳ Ｐゴシック" charset="0"/>
                <a:cs typeface="Josefin Slab Bold" charset="0"/>
                <a:sym typeface="Josefin Slab Bold" charset="0"/>
              </a:rPr>
              <a:t>Example Use Cases</a:t>
            </a:r>
          </a:p>
          <a:p>
            <a:pPr marL="542434" lvl="1" indent="-301352">
              <a:buFont typeface="Arial"/>
              <a:buChar char="•"/>
              <a:defRPr/>
            </a:pPr>
            <a:r>
              <a:rPr lang="en-US" sz="1687" i="1" dirty="0">
                <a:latin typeface="Josefin Slab Bold" charset="0"/>
                <a:ea typeface="ＭＳ Ｐゴシック" charset="0"/>
                <a:cs typeface="Josefin Slab Bold" charset="0"/>
              </a:rPr>
              <a:t>EC2:  Tell me if my instance needs attention</a:t>
            </a:r>
          </a:p>
          <a:p>
            <a:pPr marL="542434" lvl="1" indent="-301352">
              <a:buFont typeface="Arial"/>
              <a:buChar char="•"/>
              <a:defRPr/>
            </a:pPr>
            <a:r>
              <a:rPr lang="en-US" sz="1687" i="1" dirty="0" err="1">
                <a:latin typeface="Josefin Slab Bold" charset="0"/>
                <a:ea typeface="ＭＳ Ｐゴシック" charset="0"/>
                <a:cs typeface="Josefin Slab Bold" charset="0"/>
              </a:rPr>
              <a:t>DynamoDB</a:t>
            </a:r>
            <a:r>
              <a:rPr lang="en-US" sz="1687" i="1" dirty="0">
                <a:latin typeface="Josefin Slab Bold" charset="0"/>
                <a:ea typeface="ＭＳ Ｐゴシック" charset="0"/>
                <a:cs typeface="Josefin Slab Bold" charset="0"/>
              </a:rPr>
              <a:t>:  Help me balance cost and performance</a:t>
            </a:r>
          </a:p>
          <a:p>
            <a:pPr marL="542434" lvl="1" indent="-301352">
              <a:buFont typeface="Arial"/>
              <a:buChar char="•"/>
              <a:defRPr/>
            </a:pPr>
            <a:r>
              <a:rPr lang="en-US" sz="1687" i="1" dirty="0">
                <a:latin typeface="Josefin Slab Bold" charset="0"/>
                <a:ea typeface="ＭＳ Ｐゴシック" charset="0"/>
                <a:cs typeface="Josefin Slab Bold" charset="0"/>
              </a:rPr>
              <a:t>Billing:  Tell me when I'm exceeding my AWS budget</a:t>
            </a:r>
          </a:p>
        </p:txBody>
      </p:sp>
      <p:pic>
        <p:nvPicPr>
          <p:cNvPr id="2" name="Picture 1"/>
          <p:cNvPicPr>
            <a:picLocks noChangeAspect="1"/>
          </p:cNvPicPr>
          <p:nvPr/>
        </p:nvPicPr>
        <p:blipFill>
          <a:blip r:embed="rId2"/>
          <a:stretch>
            <a:fillRect/>
          </a:stretch>
        </p:blipFill>
        <p:spPr>
          <a:xfrm>
            <a:off x="860479" y="2989453"/>
            <a:ext cx="6804240" cy="1976707"/>
          </a:xfrm>
          <a:prstGeom prst="rect">
            <a:avLst/>
          </a:prstGeom>
        </p:spPr>
      </p:pic>
      <p:sp>
        <p:nvSpPr>
          <p:cNvPr id="3" name="Title 2"/>
          <p:cNvSpPr>
            <a:spLocks noGrp="1"/>
          </p:cNvSpPr>
          <p:nvPr>
            <p:ph type="title"/>
          </p:nvPr>
        </p:nvSpPr>
        <p:spPr/>
        <p:txBody>
          <a:bodyPr/>
          <a:lstStyle/>
          <a:p>
            <a:r>
              <a:rPr lang="en-IN" dirty="0" smtClean="0"/>
              <a:t>AWS </a:t>
            </a:r>
            <a:r>
              <a:rPr lang="en-IN" dirty="0" err="1" smtClean="0"/>
              <a:t>CloudWatch</a:t>
            </a:r>
            <a:r>
              <a:rPr lang="en-IN" dirty="0" smtClean="0"/>
              <a:t> Alarms</a:t>
            </a:r>
            <a:endParaRPr lang="en-IN" dirty="0"/>
          </a:p>
        </p:txBody>
      </p:sp>
    </p:spTree>
    <p:extLst>
      <p:ext uri="{BB962C8B-B14F-4D97-AF65-F5344CB8AC3E}">
        <p14:creationId xmlns:p14="http://schemas.microsoft.com/office/powerpoint/2010/main" val="819135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p:cNvSpPr>
          <p:nvPr/>
        </p:nvSpPr>
        <p:spPr bwMode="auto">
          <a:xfrm>
            <a:off x="1924069" y="1323547"/>
            <a:ext cx="5645795" cy="602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endParaRPr lang="en-US" sz="3586">
              <a:latin typeface="Josefin Slab Bold" charset="0"/>
              <a:ea typeface="ＭＳ Ｐゴシック" charset="0"/>
              <a:sym typeface="Josefin Slab Bold" charset="0"/>
            </a:endParaRPr>
          </a:p>
        </p:txBody>
      </p:sp>
      <p:sp>
        <p:nvSpPr>
          <p:cNvPr id="2" name="Rectangle 1"/>
          <p:cNvSpPr/>
          <p:nvPr/>
        </p:nvSpPr>
        <p:spPr>
          <a:xfrm>
            <a:off x="628650" y="1337441"/>
            <a:ext cx="7886700" cy="2558842"/>
          </a:xfrm>
          <a:prstGeom prst="rect">
            <a:avLst/>
          </a:prstGeom>
        </p:spPr>
        <p:txBody>
          <a:bodyPr wrap="square">
            <a:spAutoFit/>
          </a:bodyPr>
          <a:lstStyle/>
          <a:p>
            <a:pPr marL="301352" indent="-301352">
              <a:buFont typeface="Arial"/>
              <a:buChar char="•"/>
              <a:defRPr/>
            </a:pPr>
            <a:r>
              <a:rPr lang="en-US" sz="2109" i="1" dirty="0">
                <a:latin typeface="Josefin Slab Bold" charset="0"/>
                <a:ea typeface="ＭＳ Ｐゴシック" charset="0"/>
                <a:cs typeface="Josefin Slab Bold" charset="0"/>
              </a:rPr>
              <a:t>1 </a:t>
            </a:r>
            <a:r>
              <a:rPr lang="en-US" sz="2109" i="1" dirty="0" err="1">
                <a:latin typeface="Josefin Slab Bold" charset="0"/>
                <a:ea typeface="ＭＳ Ｐゴシック" charset="0"/>
                <a:cs typeface="Josefin Slab Bold" charset="0"/>
              </a:rPr>
              <a:t>datapoint</a:t>
            </a:r>
            <a:r>
              <a:rPr lang="en-US" sz="2109" i="1" dirty="0">
                <a:latin typeface="Josefin Slab Bold" charset="0"/>
                <a:ea typeface="ＭＳ Ｐゴシック" charset="0"/>
                <a:cs typeface="Josefin Slab Bold" charset="0"/>
              </a:rPr>
              <a:t> per metric, per minute, per resource</a:t>
            </a:r>
          </a:p>
          <a:p>
            <a:pPr marL="542434" lvl="1" indent="-301352">
              <a:buFont typeface="Arial"/>
              <a:buChar char="•"/>
              <a:defRPr/>
            </a:pPr>
            <a:r>
              <a:rPr lang="en-US" sz="1687" i="1" dirty="0">
                <a:latin typeface="Josefin Slab Bold" charset="0"/>
                <a:ea typeface="ＭＳ Ｐゴシック" charset="0"/>
                <a:cs typeface="Josefin Slab Bold" charset="0"/>
              </a:rPr>
              <a:t>AWS is VERY big, VERY dynamic, growing VERY fast</a:t>
            </a:r>
            <a:r>
              <a:rPr lang="en-US" sz="1687" i="1" dirty="0" smtClean="0">
                <a:latin typeface="Josefin Slab Bold" charset="0"/>
                <a:ea typeface="ＭＳ Ｐゴシック" charset="0"/>
                <a:cs typeface="Josefin Slab Bold" charset="0"/>
              </a:rPr>
              <a:t>!</a:t>
            </a:r>
          </a:p>
          <a:p>
            <a:pPr marL="542434" lvl="1" indent="-301352">
              <a:buFont typeface="Arial"/>
              <a:buChar char="•"/>
              <a:defRPr/>
            </a:pPr>
            <a:endParaRPr lang="en-US" sz="1687" i="1" dirty="0">
              <a:latin typeface="Josefin Slab Bold" charset="0"/>
              <a:ea typeface="ＭＳ Ｐゴシック" charset="0"/>
              <a:cs typeface="Josefin Slab Bold" charset="0"/>
            </a:endParaRPr>
          </a:p>
          <a:p>
            <a:pPr marL="301352" indent="-301352">
              <a:buFont typeface="Arial"/>
              <a:buChar char="•"/>
              <a:defRPr/>
            </a:pPr>
            <a:r>
              <a:rPr lang="en-US" sz="2109" dirty="0"/>
              <a:t>Aggregating data to produce meaningful statistics</a:t>
            </a:r>
          </a:p>
          <a:p>
            <a:pPr marL="542434" lvl="1" indent="-301352">
              <a:buFont typeface="Arial"/>
              <a:buChar char="•"/>
              <a:defRPr/>
            </a:pPr>
            <a:endParaRPr lang="en-US" sz="1687" i="1" dirty="0" smtClean="0">
              <a:latin typeface="Josefin Slab Bold" charset="0"/>
              <a:ea typeface="ＭＳ Ｐゴシック" charset="0"/>
              <a:cs typeface="Josefin Slab Bold" charset="0"/>
            </a:endParaRPr>
          </a:p>
          <a:p>
            <a:pPr marL="542434" lvl="1" indent="-301352">
              <a:buFont typeface="Arial"/>
              <a:buChar char="•"/>
              <a:defRPr/>
            </a:pPr>
            <a:r>
              <a:rPr lang="en-US" sz="1687" i="1" dirty="0" smtClean="0">
                <a:latin typeface="Josefin Slab Bold" charset="0"/>
                <a:ea typeface="ＭＳ Ｐゴシック" charset="0"/>
                <a:cs typeface="Josefin Slab Bold" charset="0"/>
              </a:rPr>
              <a:t>What </a:t>
            </a:r>
            <a:r>
              <a:rPr lang="en-US" sz="1687" i="1" dirty="0">
                <a:latin typeface="Josefin Slab Bold" charset="0"/>
                <a:ea typeface="ＭＳ Ｐゴシック" charset="0"/>
                <a:cs typeface="Josefin Slab Bold" charset="0"/>
              </a:rPr>
              <a:t>is CPU utilization across my fleet?</a:t>
            </a:r>
          </a:p>
          <a:p>
            <a:pPr marL="783515" lvl="2" indent="-301352">
              <a:buFont typeface="Arial"/>
              <a:buChar char="•"/>
              <a:defRPr/>
            </a:pPr>
            <a:r>
              <a:rPr lang="en-US" sz="1687" i="1" dirty="0">
                <a:latin typeface="Josefin Slab Bold" charset="0"/>
                <a:ea typeface="ＭＳ Ｐゴシック" charset="0"/>
                <a:cs typeface="Josefin Slab Bold" charset="0"/>
              </a:rPr>
              <a:t>Today it is 50% - Yay!</a:t>
            </a:r>
          </a:p>
          <a:p>
            <a:pPr marL="783515" lvl="2" indent="-301352">
              <a:buFont typeface="Arial"/>
              <a:buChar char="•"/>
              <a:defRPr/>
            </a:pPr>
            <a:r>
              <a:rPr lang="en-US" sz="1687" i="1" dirty="0">
                <a:latin typeface="Josefin Slab Bold" charset="0"/>
                <a:ea typeface="ＭＳ Ｐゴシック" charset="0"/>
                <a:cs typeface="Josefin Slab Bold" charset="0"/>
              </a:rPr>
              <a:t>Yesterday it was 25% – Huh?!</a:t>
            </a:r>
          </a:p>
          <a:p>
            <a:pPr marL="783515" lvl="2" indent="-301352">
              <a:buFont typeface="Arial"/>
              <a:buChar char="•"/>
              <a:defRPr/>
            </a:pPr>
            <a:r>
              <a:rPr lang="en-US" sz="1687" i="1" dirty="0">
                <a:latin typeface="Josefin Slab Bold" charset="0"/>
                <a:ea typeface="ＭＳ Ｐゴシック" charset="0"/>
                <a:cs typeface="Josefin Slab Bold" charset="0"/>
              </a:rPr>
              <a:t>Last week it was 5% – Yikes?!</a:t>
            </a:r>
          </a:p>
        </p:txBody>
      </p:sp>
      <p:pic>
        <p:nvPicPr>
          <p:cNvPr id="10" name="Picture 9"/>
          <p:cNvPicPr>
            <a:picLocks noChangeAspect="1"/>
          </p:cNvPicPr>
          <p:nvPr/>
        </p:nvPicPr>
        <p:blipFill>
          <a:blip r:embed="rId2"/>
          <a:stretch>
            <a:fillRect/>
          </a:stretch>
        </p:blipFill>
        <p:spPr>
          <a:xfrm>
            <a:off x="2559433" y="3877231"/>
            <a:ext cx="2303859" cy="1131838"/>
          </a:xfrm>
          <a:prstGeom prst="rect">
            <a:avLst/>
          </a:prstGeom>
        </p:spPr>
      </p:pic>
      <p:sp>
        <p:nvSpPr>
          <p:cNvPr id="3" name="Title 2"/>
          <p:cNvSpPr>
            <a:spLocks noGrp="1"/>
          </p:cNvSpPr>
          <p:nvPr>
            <p:ph type="title"/>
          </p:nvPr>
        </p:nvSpPr>
        <p:spPr/>
        <p:txBody>
          <a:bodyPr/>
          <a:lstStyle/>
          <a:p>
            <a:r>
              <a:rPr lang="en-IN" dirty="0" smtClean="0"/>
              <a:t>Inside</a:t>
            </a:r>
            <a:endParaRPr lang="en-IN" dirty="0"/>
          </a:p>
        </p:txBody>
      </p:sp>
    </p:spTree>
    <p:extLst>
      <p:ext uri="{BB962C8B-B14F-4D97-AF65-F5344CB8AC3E}">
        <p14:creationId xmlns:p14="http://schemas.microsoft.com/office/powerpoint/2010/main" val="3806665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1924069" y="1323547"/>
            <a:ext cx="5645795" cy="602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endParaRPr lang="en-US" sz="3586">
              <a:latin typeface="Josefin Slab Bold" charset="0"/>
              <a:ea typeface="ＭＳ Ｐゴシック" charset="0"/>
              <a:sym typeface="Josefin Slab Bold" charset="0"/>
            </a:endParaRPr>
          </a:p>
        </p:txBody>
      </p:sp>
      <p:sp>
        <p:nvSpPr>
          <p:cNvPr id="32771" name="Rectangle 6"/>
          <p:cNvSpPr>
            <a:spLocks/>
          </p:cNvSpPr>
          <p:nvPr/>
        </p:nvSpPr>
        <p:spPr bwMode="auto">
          <a:xfrm>
            <a:off x="1926580" y="3398862"/>
            <a:ext cx="5994053" cy="1279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l"/>
            <a:endParaRPr lang="en-US" sz="2689">
              <a:latin typeface="Josefin Slab Bold" charset="0"/>
              <a:ea typeface="ＭＳ Ｐゴシック" charset="0"/>
              <a:sym typeface="Josefin Slab Bold" charset="0"/>
            </a:endParaRPr>
          </a:p>
        </p:txBody>
      </p:sp>
      <p:sp>
        <p:nvSpPr>
          <p:cNvPr id="32774" name="Rectangle 1"/>
          <p:cNvSpPr>
            <a:spLocks noChangeArrowheads="1"/>
          </p:cNvSpPr>
          <p:nvPr/>
        </p:nvSpPr>
        <p:spPr bwMode="auto">
          <a:xfrm>
            <a:off x="628649" y="1323547"/>
            <a:ext cx="8180499" cy="2364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01352" indent="-301352">
              <a:buFont typeface="Arial" charset="0"/>
              <a:buChar char="•"/>
            </a:pPr>
            <a:r>
              <a:rPr lang="en-US" sz="2109" i="1" dirty="0">
                <a:latin typeface="Josefin Slab Bold" charset="0"/>
                <a:ea typeface="ＭＳ Ｐゴシック" charset="0"/>
              </a:rPr>
              <a:t>Data Access Patterns</a:t>
            </a:r>
          </a:p>
          <a:p>
            <a:pPr marL="542434" lvl="1" indent="-301352">
              <a:buFont typeface="Arial" charset="0"/>
              <a:buChar char="•"/>
            </a:pPr>
            <a:r>
              <a:rPr lang="en-US" sz="1687" i="1" dirty="0" err="1">
                <a:latin typeface="Josefin Slab Bold" charset="0"/>
                <a:ea typeface="ＭＳ Ｐゴシック" charset="0"/>
              </a:rPr>
              <a:t>Realtime</a:t>
            </a:r>
            <a:r>
              <a:rPr lang="en-US" sz="1687" i="1" dirty="0">
                <a:latin typeface="Josefin Slab Bold" charset="0"/>
                <a:ea typeface="ＭＳ Ｐゴシック" charset="0"/>
              </a:rPr>
              <a:t> data can be VERY valuable to wide audiences – ‘Million Dollar Minutes’</a:t>
            </a:r>
          </a:p>
          <a:p>
            <a:pPr marL="542434" lvl="1" indent="-301352">
              <a:buFont typeface="Arial" charset="0"/>
              <a:buChar char="•"/>
            </a:pPr>
            <a:r>
              <a:rPr lang="en-US" sz="1687" i="1" dirty="0">
                <a:latin typeface="Josefin Slab Bold" charset="0"/>
                <a:ea typeface="ＭＳ Ｐゴシック" charset="0"/>
              </a:rPr>
              <a:t>LOTS of older data, that might still be VERY valuable to narrow </a:t>
            </a:r>
            <a:r>
              <a:rPr lang="en-US" sz="1687" i="1" dirty="0" smtClean="0">
                <a:latin typeface="Josefin Slab Bold" charset="0"/>
                <a:ea typeface="ＭＳ Ｐゴシック" charset="0"/>
              </a:rPr>
              <a:t>audiences</a:t>
            </a:r>
          </a:p>
          <a:p>
            <a:pPr marL="542434" lvl="1" indent="-301352">
              <a:buFont typeface="Arial" charset="0"/>
              <a:buChar char="•"/>
            </a:pPr>
            <a:endParaRPr lang="en-US" sz="2109" i="1" dirty="0">
              <a:latin typeface="Josefin Slab Bold" charset="0"/>
              <a:ea typeface="ＭＳ Ｐゴシック" charset="0"/>
            </a:endParaRPr>
          </a:p>
          <a:p>
            <a:pPr marL="301352" indent="-301352">
              <a:buFont typeface="Arial" charset="0"/>
              <a:buChar char="•"/>
            </a:pPr>
            <a:r>
              <a:rPr lang="en-US" sz="2109" i="1" dirty="0">
                <a:latin typeface="Josefin Slab Bold" charset="0"/>
                <a:ea typeface="ＭＳ Ｐゴシック" charset="0"/>
              </a:rPr>
              <a:t>Be the Last Man Standing</a:t>
            </a:r>
            <a:endParaRPr lang="en-US" sz="1687" i="1" dirty="0">
              <a:latin typeface="Josefin Slab Bold" charset="0"/>
              <a:ea typeface="ＭＳ Ｐゴシック" charset="0"/>
            </a:endParaRPr>
          </a:p>
          <a:p>
            <a:pPr marL="542434" lvl="1" indent="-301352">
              <a:buFont typeface="Arial" charset="0"/>
              <a:buChar char="•"/>
            </a:pPr>
            <a:r>
              <a:rPr lang="en-US" sz="1687" i="1" dirty="0">
                <a:latin typeface="Josefin Slab Bold" charset="0"/>
                <a:ea typeface="ＭＳ Ｐゴシック" charset="0"/>
              </a:rPr>
              <a:t>What happens when there is a power event in a DC?</a:t>
            </a:r>
          </a:p>
          <a:p>
            <a:pPr marL="542434" lvl="1" indent="-301352">
              <a:buFont typeface="Arial" charset="0"/>
              <a:buChar char="•"/>
            </a:pPr>
            <a:r>
              <a:rPr lang="en-US" sz="1687" i="1" dirty="0">
                <a:latin typeface="Josefin Slab Bold" charset="0"/>
                <a:ea typeface="ＭＳ Ｐゴシック" charset="0"/>
              </a:rPr>
              <a:t>Who watches the watchmen?</a:t>
            </a:r>
          </a:p>
        </p:txBody>
      </p:sp>
      <p:sp>
        <p:nvSpPr>
          <p:cNvPr id="2" name="Title 1"/>
          <p:cNvSpPr>
            <a:spLocks noGrp="1"/>
          </p:cNvSpPr>
          <p:nvPr>
            <p:ph type="title"/>
          </p:nvPr>
        </p:nvSpPr>
        <p:spPr/>
        <p:txBody>
          <a:bodyPr/>
          <a:lstStyle/>
          <a:p>
            <a:r>
              <a:rPr lang="en-IN" dirty="0" smtClean="0"/>
              <a:t>Inside</a:t>
            </a:r>
            <a:endParaRPr lang="en-IN" dirty="0"/>
          </a:p>
        </p:txBody>
      </p:sp>
    </p:spTree>
    <p:extLst>
      <p:ext uri="{BB962C8B-B14F-4D97-AF65-F5344CB8AC3E}">
        <p14:creationId xmlns:p14="http://schemas.microsoft.com/office/powerpoint/2010/main" val="157003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p:cNvSpPr>
          <p:nvPr/>
        </p:nvSpPr>
        <p:spPr bwMode="auto">
          <a:xfrm>
            <a:off x="2710998" y="1622257"/>
            <a:ext cx="3748527" cy="495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3217">
                <a:latin typeface="Josefin Slab Bold" charset="0"/>
                <a:ea typeface="ＭＳ Ｐゴシック" charset="0"/>
                <a:sym typeface="Josefin Slab Bold" charset="0"/>
              </a:rPr>
              <a:t>CloudWatch free tier</a:t>
            </a:r>
          </a:p>
        </p:txBody>
      </p:sp>
      <p:sp>
        <p:nvSpPr>
          <p:cNvPr id="34819" name="Oval 2"/>
          <p:cNvSpPr>
            <a:spLocks/>
          </p:cNvSpPr>
          <p:nvPr/>
        </p:nvSpPr>
        <p:spPr bwMode="auto">
          <a:xfrm>
            <a:off x="4191930" y="786929"/>
            <a:ext cx="696516" cy="696516"/>
          </a:xfrm>
          <a:prstGeom prst="ellipse">
            <a:avLst/>
          </a:prstGeom>
          <a:solidFill>
            <a:srgbClr val="008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sz="949"/>
          </a:p>
        </p:txBody>
      </p:sp>
      <p:sp>
        <p:nvSpPr>
          <p:cNvPr id="34820" name="AutoShape 3"/>
          <p:cNvSpPr>
            <a:spLocks/>
          </p:cNvSpPr>
          <p:nvPr/>
        </p:nvSpPr>
        <p:spPr bwMode="auto">
          <a:xfrm>
            <a:off x="1889745" y="596894"/>
            <a:ext cx="5357813" cy="3987384"/>
          </a:xfrm>
          <a:prstGeom prst="roundRect">
            <a:avLst>
              <a:gd name="adj" fmla="val 3472"/>
            </a:avLst>
          </a:prstGeom>
          <a:noFill/>
          <a:ln w="15875">
            <a:solidFill>
              <a:srgbClr val="454645"/>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sz="949"/>
          </a:p>
        </p:txBody>
      </p:sp>
      <p:pic>
        <p:nvPicPr>
          <p:cNvPr id="34821"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435" y="934269"/>
            <a:ext cx="468809" cy="388441"/>
          </a:xfrm>
          <a:prstGeom prst="rect">
            <a:avLst/>
          </a:prstGeom>
          <a:solidFill>
            <a:srgbClr val="008000"/>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4822" name="Rectangle 5"/>
          <p:cNvSpPr>
            <a:spLocks/>
          </p:cNvSpPr>
          <p:nvPr/>
        </p:nvSpPr>
        <p:spPr bwMode="auto">
          <a:xfrm>
            <a:off x="1951695" y="2584928"/>
            <a:ext cx="5354359"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marL="301352" indent="-301352">
              <a:buFont typeface="Arial" charset="0"/>
              <a:buChar char="•"/>
            </a:pPr>
            <a:r>
              <a:rPr lang="en-US" i="1" dirty="0">
                <a:latin typeface="Candara" panose="020E0502030303020204" pitchFamily="34" charset="0"/>
                <a:ea typeface="ＭＳ Ｐゴシック" charset="0"/>
                <a:sym typeface="Josefin Slab Bold" charset="0"/>
              </a:rPr>
              <a:t>‘Five-minute’ metrics on AWS resources</a:t>
            </a:r>
          </a:p>
          <a:p>
            <a:pPr marL="301352" indent="-301352">
              <a:buFont typeface="Arial" charset="0"/>
              <a:buChar char="•"/>
            </a:pPr>
            <a:r>
              <a:rPr lang="en-US" i="1" dirty="0">
                <a:latin typeface="Candara" panose="020E0502030303020204" pitchFamily="34" charset="0"/>
                <a:ea typeface="ＭＳ Ｐゴシック" charset="0"/>
                <a:sym typeface="Josefin Slab Bold" charset="0"/>
              </a:rPr>
              <a:t>10 custom metrics, 10 alarms and 1 million API requests each month</a:t>
            </a:r>
          </a:p>
          <a:p>
            <a:r>
              <a:rPr lang="en-US" dirty="0">
                <a:latin typeface="Candara" panose="020E0502030303020204" pitchFamily="34" charset="0"/>
                <a:ea typeface="ＭＳ Ｐゴシック" charset="0"/>
                <a:sym typeface="Josefin Slab Bold" charset="0"/>
              </a:rPr>
              <a:t>Go PLAY!</a:t>
            </a:r>
          </a:p>
        </p:txBody>
      </p:sp>
      <p:sp>
        <p:nvSpPr>
          <p:cNvPr id="8" name="Rectangle 1"/>
          <p:cNvSpPr>
            <a:spLocks/>
          </p:cNvSpPr>
          <p:nvPr/>
        </p:nvSpPr>
        <p:spPr bwMode="auto">
          <a:xfrm>
            <a:off x="2030878" y="4059361"/>
            <a:ext cx="4874732" cy="4381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r>
              <a:rPr lang="en-US" sz="2847" dirty="0" err="1">
                <a:latin typeface="Josefin Slab Bold" charset="0"/>
                <a:ea typeface="ＭＳ Ｐゴシック" charset="0"/>
                <a:sym typeface="Josefin Slab Bold" charset="0"/>
              </a:rPr>
              <a:t>aws.amazon.com</a:t>
            </a:r>
            <a:r>
              <a:rPr lang="en-US" sz="2847" dirty="0">
                <a:latin typeface="Josefin Slab Bold" charset="0"/>
                <a:ea typeface="ＭＳ Ｐゴシック" charset="0"/>
                <a:sym typeface="Josefin Slab Bold" charset="0"/>
              </a:rPr>
              <a:t>/</a:t>
            </a:r>
            <a:r>
              <a:rPr lang="en-US" sz="2847" dirty="0" err="1">
                <a:latin typeface="Josefin Slab Bold" charset="0"/>
                <a:ea typeface="ＭＳ Ｐゴシック" charset="0"/>
                <a:sym typeface="Josefin Slab Bold" charset="0"/>
              </a:rPr>
              <a:t>cloudwatch</a:t>
            </a:r>
            <a:r>
              <a:rPr lang="en-US" sz="2847" dirty="0">
                <a:latin typeface="Josefin Slab Bold" charset="0"/>
                <a:ea typeface="ＭＳ Ｐゴシック" charset="0"/>
                <a:sym typeface="Josefin Slab Bold" charset="0"/>
              </a:rPr>
              <a:t>/</a:t>
            </a:r>
          </a:p>
        </p:txBody>
      </p:sp>
    </p:spTree>
    <p:extLst>
      <p:ext uri="{BB962C8B-B14F-4D97-AF65-F5344CB8AC3E}">
        <p14:creationId xmlns:p14="http://schemas.microsoft.com/office/powerpoint/2010/main" val="130641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a:t>
            </a:r>
            <a:r>
              <a:rPr lang="en-IN" dirty="0" err="1" smtClean="0"/>
              <a:t>Autoscaling</a:t>
            </a:r>
            <a:endParaRPr lang="en-IN" dirty="0"/>
          </a:p>
        </p:txBody>
      </p:sp>
      <p:sp>
        <p:nvSpPr>
          <p:cNvPr id="3" name="Text Placeholder 2"/>
          <p:cNvSpPr>
            <a:spLocks noGrp="1"/>
          </p:cNvSpPr>
          <p:nvPr>
            <p:ph type="body" idx="1"/>
          </p:nvPr>
        </p:nvSpPr>
        <p:spPr/>
        <p:txBody>
          <a:bodyPr/>
          <a:lstStyle/>
          <a:p>
            <a:r>
              <a:rPr lang="en-IN" sz="1600" dirty="0" smtClean="0"/>
              <a:t>Scale your application infrastructure dynamically</a:t>
            </a:r>
            <a:endParaRPr lang="en-IN" sz="1600" dirty="0"/>
          </a:p>
        </p:txBody>
      </p:sp>
    </p:spTree>
    <p:extLst>
      <p:ext uri="{BB962C8B-B14F-4D97-AF65-F5344CB8AC3E}">
        <p14:creationId xmlns:p14="http://schemas.microsoft.com/office/powerpoint/2010/main" val="4440198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Autoscaling</a:t>
            </a:r>
            <a:endParaRPr lang="en-IN" dirty="0"/>
          </a:p>
        </p:txBody>
      </p:sp>
      <p:sp>
        <p:nvSpPr>
          <p:cNvPr id="3" name="Content Placeholder 2"/>
          <p:cNvSpPr>
            <a:spLocks noGrp="1"/>
          </p:cNvSpPr>
          <p:nvPr>
            <p:ph idx="1"/>
          </p:nvPr>
        </p:nvSpPr>
        <p:spPr/>
        <p:txBody>
          <a:bodyPr/>
          <a:lstStyle/>
          <a:p>
            <a:r>
              <a:rPr lang="en-IN" dirty="0" smtClean="0"/>
              <a:t>In  a  traditional  server  space  hosting  any  application,  the volume  of  data  traffic  always  varies  in  strength,  sometimes in  a  predictable  manner,  and  sometimes  erratically.</a:t>
            </a:r>
          </a:p>
          <a:p>
            <a:endParaRPr lang="en-IN" dirty="0" smtClean="0"/>
          </a:p>
          <a:p>
            <a:r>
              <a:rPr lang="en-IN" dirty="0" smtClean="0"/>
              <a:t>To  deal  with  the  increased  traffic,  the  developer  would  either add  machines  or  increase  the  compute  capability  of  the existent  machines.  This  is  essentially  what  scaling  means  in  a physical  server  space.</a:t>
            </a:r>
          </a:p>
          <a:p>
            <a:endParaRPr lang="en-IN" dirty="0" smtClean="0"/>
          </a:p>
          <a:p>
            <a:r>
              <a:rPr lang="en-IN" dirty="0" smtClean="0"/>
              <a:t>In  the  case  of AWS,  where  your  server  is  located  in  the cloud,  this  is  simplified  further,  and  we  shall  now  see how  it  is  done.</a:t>
            </a:r>
            <a:endParaRPr lang="en-IN" dirty="0"/>
          </a:p>
        </p:txBody>
      </p:sp>
    </p:spTree>
    <p:extLst>
      <p:ext uri="{BB962C8B-B14F-4D97-AF65-F5344CB8AC3E}">
        <p14:creationId xmlns:p14="http://schemas.microsoft.com/office/powerpoint/2010/main" val="30482198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a:spLocks noChangeArrowheads="1"/>
          </p:cNvSpPr>
          <p:nvPr/>
        </p:nvSpPr>
        <p:spPr bwMode="auto">
          <a:xfrm>
            <a:off x="1974267" y="1908860"/>
            <a:ext cx="6492638" cy="2299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Client Defined Business Rules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Scale your Amazon EC2 capacity automatically once you define the conditions (may be 1000’s of servers)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Can scale up just a little…doesn’t need to be massive number of servers (may be simply 2 servers)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Well suited for applications that experience variability in usage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Set minimum and maximum scaling policies</a:t>
            </a:r>
          </a:p>
          <a:p>
            <a:pPr marL="177800" indent="-177800" eaLnBrk="1" hangingPunct="1">
              <a:lnSpc>
                <a:spcPct val="105000"/>
              </a:lnSpc>
              <a:spcBef>
                <a:spcPts val="600"/>
              </a:spcBef>
              <a:buFont typeface="Arial" charset="0"/>
              <a:buChar char="•"/>
            </a:pPr>
            <a:r>
              <a:rPr lang="en-US" sz="1200" dirty="0" smtClean="0">
                <a:solidFill>
                  <a:schemeClr val="tx1">
                    <a:lumMod val="75000"/>
                    <a:lumOff val="25000"/>
                  </a:schemeClr>
                </a:solidFill>
                <a:latin typeface="Helvetica Neue"/>
              </a:rPr>
              <a:t>Can be used for high availability</a:t>
            </a:r>
            <a:endParaRPr lang="en-US" sz="12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endParaRPr lang="en-US" sz="1200" dirty="0">
              <a:solidFill>
                <a:schemeClr val="tx1">
                  <a:lumMod val="75000"/>
                  <a:lumOff val="25000"/>
                </a:schemeClr>
              </a:solidFill>
              <a:latin typeface="Helvetica Neue"/>
            </a:endParaRPr>
          </a:p>
        </p:txBody>
      </p:sp>
      <p:sp>
        <p:nvSpPr>
          <p:cNvPr id="36" name="TextBox 35"/>
          <p:cNvSpPr txBox="1">
            <a:spLocks noChangeArrowheads="1"/>
          </p:cNvSpPr>
          <p:nvPr/>
        </p:nvSpPr>
        <p:spPr bwMode="auto">
          <a:xfrm>
            <a:off x="1974267" y="1447293"/>
            <a:ext cx="15953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F29826"/>
                </a:solidFill>
                <a:latin typeface="Helvetica Neue"/>
              </a:rPr>
              <a:t>Auto Scaling</a:t>
            </a:r>
          </a:p>
        </p:txBody>
      </p:sp>
      <p:grpSp>
        <p:nvGrpSpPr>
          <p:cNvPr id="13" name="Group 22"/>
          <p:cNvGrpSpPr>
            <a:grpSpLocks/>
          </p:cNvGrpSpPr>
          <p:nvPr/>
        </p:nvGrpSpPr>
        <p:grpSpPr bwMode="auto">
          <a:xfrm>
            <a:off x="655985" y="1414915"/>
            <a:ext cx="1084263" cy="1038225"/>
            <a:chOff x="7921626" y="2005807"/>
            <a:chExt cx="609600" cy="584201"/>
          </a:xfrm>
        </p:grpSpPr>
        <p:sp>
          <p:nvSpPr>
            <p:cNvPr id="14" name="Rectangle 181"/>
            <p:cNvSpPr>
              <a:spLocks noChangeArrowheads="1"/>
            </p:cNvSpPr>
            <p:nvPr/>
          </p:nvSpPr>
          <p:spPr bwMode="auto">
            <a:xfrm>
              <a:off x="8143876" y="2135982"/>
              <a:ext cx="160338" cy="331788"/>
            </a:xfrm>
            <a:prstGeom prst="rect">
              <a:avLst/>
            </a:prstGeom>
            <a:solidFill>
              <a:srgbClr val="F798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5" name="Freeform 182"/>
            <p:cNvSpPr>
              <a:spLocks/>
            </p:cNvSpPr>
            <p:nvPr/>
          </p:nvSpPr>
          <p:spPr bwMode="auto">
            <a:xfrm>
              <a:off x="8096251" y="2005807"/>
              <a:ext cx="260350" cy="130175"/>
            </a:xfrm>
            <a:custGeom>
              <a:avLst/>
              <a:gdLst>
                <a:gd name="T0" fmla="*/ 260350 w 164"/>
                <a:gd name="T1" fmla="*/ 130175 h 82"/>
                <a:gd name="T2" fmla="*/ 0 w 164"/>
                <a:gd name="T3" fmla="*/ 130175 h 82"/>
                <a:gd name="T4" fmla="*/ 128588 w 164"/>
                <a:gd name="T5" fmla="*/ 0 h 82"/>
                <a:gd name="T6" fmla="*/ 260350 w 164"/>
                <a:gd name="T7" fmla="*/ 130175 h 82"/>
                <a:gd name="T8" fmla="*/ 0 60000 65536"/>
                <a:gd name="T9" fmla="*/ 0 60000 65536"/>
                <a:gd name="T10" fmla="*/ 0 60000 65536"/>
                <a:gd name="T11" fmla="*/ 0 60000 65536"/>
                <a:gd name="T12" fmla="*/ 0 w 164"/>
                <a:gd name="T13" fmla="*/ 0 h 82"/>
                <a:gd name="T14" fmla="*/ 164 w 164"/>
                <a:gd name="T15" fmla="*/ 82 h 82"/>
              </a:gdLst>
              <a:ahLst/>
              <a:cxnLst>
                <a:cxn ang="T8">
                  <a:pos x="T0" y="T1"/>
                </a:cxn>
                <a:cxn ang="T9">
                  <a:pos x="T2" y="T3"/>
                </a:cxn>
                <a:cxn ang="T10">
                  <a:pos x="T4" y="T5"/>
                </a:cxn>
                <a:cxn ang="T11">
                  <a:pos x="T6" y="T7"/>
                </a:cxn>
              </a:cxnLst>
              <a:rect l="T12" t="T13" r="T14" b="T15"/>
              <a:pathLst>
                <a:path w="164" h="82">
                  <a:moveTo>
                    <a:pt x="164" y="82"/>
                  </a:moveTo>
                  <a:lnTo>
                    <a:pt x="0" y="82"/>
                  </a:lnTo>
                  <a:lnTo>
                    <a:pt x="81" y="0"/>
                  </a:lnTo>
                  <a:lnTo>
                    <a:pt x="164" y="8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6" name="Freeform 183"/>
            <p:cNvSpPr>
              <a:spLocks/>
            </p:cNvSpPr>
            <p:nvPr/>
          </p:nvSpPr>
          <p:spPr bwMode="auto">
            <a:xfrm>
              <a:off x="8104188" y="2458245"/>
              <a:ext cx="258763" cy="131763"/>
            </a:xfrm>
            <a:custGeom>
              <a:avLst/>
              <a:gdLst>
                <a:gd name="T0" fmla="*/ 0 w 163"/>
                <a:gd name="T1" fmla="*/ 0 h 83"/>
                <a:gd name="T2" fmla="*/ 258763 w 163"/>
                <a:gd name="T3" fmla="*/ 0 h 83"/>
                <a:gd name="T4" fmla="*/ 128588 w 163"/>
                <a:gd name="T5" fmla="*/ 131763 h 83"/>
                <a:gd name="T6" fmla="*/ 0 w 163"/>
                <a:gd name="T7" fmla="*/ 0 h 83"/>
                <a:gd name="T8" fmla="*/ 0 60000 65536"/>
                <a:gd name="T9" fmla="*/ 0 60000 65536"/>
                <a:gd name="T10" fmla="*/ 0 60000 65536"/>
                <a:gd name="T11" fmla="*/ 0 60000 65536"/>
                <a:gd name="T12" fmla="*/ 0 w 163"/>
                <a:gd name="T13" fmla="*/ 0 h 83"/>
                <a:gd name="T14" fmla="*/ 163 w 163"/>
                <a:gd name="T15" fmla="*/ 83 h 83"/>
              </a:gdLst>
              <a:ahLst/>
              <a:cxnLst>
                <a:cxn ang="T8">
                  <a:pos x="T0" y="T1"/>
                </a:cxn>
                <a:cxn ang="T9">
                  <a:pos x="T2" y="T3"/>
                </a:cxn>
                <a:cxn ang="T10">
                  <a:pos x="T4" y="T5"/>
                </a:cxn>
                <a:cxn ang="T11">
                  <a:pos x="T6" y="T7"/>
                </a:cxn>
              </a:cxnLst>
              <a:rect l="T12" t="T13" r="T14" b="T15"/>
              <a:pathLst>
                <a:path w="163" h="83">
                  <a:moveTo>
                    <a:pt x="0" y="0"/>
                  </a:moveTo>
                  <a:lnTo>
                    <a:pt x="163" y="0"/>
                  </a:lnTo>
                  <a:lnTo>
                    <a:pt x="81" y="83"/>
                  </a:lnTo>
                  <a:lnTo>
                    <a:pt x="0" y="0"/>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 name="Freeform 184"/>
            <p:cNvSpPr>
              <a:spLocks/>
            </p:cNvSpPr>
            <p:nvPr/>
          </p:nvSpPr>
          <p:spPr bwMode="auto">
            <a:xfrm>
              <a:off x="7931151" y="2140745"/>
              <a:ext cx="266700" cy="304800"/>
            </a:xfrm>
            <a:custGeom>
              <a:avLst/>
              <a:gdLst>
                <a:gd name="T0" fmla="*/ 111125 w 168"/>
                <a:gd name="T1" fmla="*/ 225425 h 192"/>
                <a:gd name="T2" fmla="*/ 0 w 168"/>
                <a:gd name="T3" fmla="*/ 225425 h 192"/>
                <a:gd name="T4" fmla="*/ 0 w 168"/>
                <a:gd name="T5" fmla="*/ 79375 h 192"/>
                <a:gd name="T6" fmla="*/ 111125 w 168"/>
                <a:gd name="T7" fmla="*/ 79375 h 192"/>
                <a:gd name="T8" fmla="*/ 111125 w 168"/>
                <a:gd name="T9" fmla="*/ 0 h 192"/>
                <a:gd name="T10" fmla="*/ 266700 w 168"/>
                <a:gd name="T11" fmla="*/ 152400 h 192"/>
                <a:gd name="T12" fmla="*/ 111125 w 168"/>
                <a:gd name="T13" fmla="*/ 304800 h 192"/>
                <a:gd name="T14" fmla="*/ 111125 w 168"/>
                <a:gd name="T15" fmla="*/ 225425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70" y="142"/>
                  </a:moveTo>
                  <a:lnTo>
                    <a:pt x="0" y="142"/>
                  </a:lnTo>
                  <a:lnTo>
                    <a:pt x="0" y="50"/>
                  </a:lnTo>
                  <a:lnTo>
                    <a:pt x="70" y="50"/>
                  </a:lnTo>
                  <a:lnTo>
                    <a:pt x="70" y="0"/>
                  </a:lnTo>
                  <a:lnTo>
                    <a:pt x="168" y="96"/>
                  </a:lnTo>
                  <a:lnTo>
                    <a:pt x="70" y="192"/>
                  </a:lnTo>
                  <a:lnTo>
                    <a:pt x="70" y="14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8" name="Freeform 185"/>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close/>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9" name="Freeform 186"/>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 name="Freeform 187"/>
            <p:cNvSpPr>
              <a:spLocks/>
            </p:cNvSpPr>
            <p:nvPr/>
          </p:nvSpPr>
          <p:spPr bwMode="auto">
            <a:xfrm>
              <a:off x="8255001" y="2140745"/>
              <a:ext cx="266700" cy="304800"/>
            </a:xfrm>
            <a:custGeom>
              <a:avLst/>
              <a:gdLst>
                <a:gd name="T0" fmla="*/ 0 w 168"/>
                <a:gd name="T1" fmla="*/ 152400 h 192"/>
                <a:gd name="T2" fmla="*/ 153988 w 168"/>
                <a:gd name="T3" fmla="*/ 0 h 192"/>
                <a:gd name="T4" fmla="*/ 153988 w 168"/>
                <a:gd name="T5" fmla="*/ 79375 h 192"/>
                <a:gd name="T6" fmla="*/ 266700 w 168"/>
                <a:gd name="T7" fmla="*/ 79375 h 192"/>
                <a:gd name="T8" fmla="*/ 266700 w 168"/>
                <a:gd name="T9" fmla="*/ 225425 h 192"/>
                <a:gd name="T10" fmla="*/ 153988 w 168"/>
                <a:gd name="T11" fmla="*/ 225425 h 192"/>
                <a:gd name="T12" fmla="*/ 153988 w 168"/>
                <a:gd name="T13" fmla="*/ 304800 h 192"/>
                <a:gd name="T14" fmla="*/ 0 w 168"/>
                <a:gd name="T15" fmla="*/ 152400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0" y="96"/>
                  </a:moveTo>
                  <a:lnTo>
                    <a:pt x="97" y="0"/>
                  </a:lnTo>
                  <a:lnTo>
                    <a:pt x="97" y="50"/>
                  </a:lnTo>
                  <a:lnTo>
                    <a:pt x="168" y="50"/>
                  </a:lnTo>
                  <a:lnTo>
                    <a:pt x="168" y="142"/>
                  </a:lnTo>
                  <a:lnTo>
                    <a:pt x="97" y="142"/>
                  </a:lnTo>
                  <a:lnTo>
                    <a:pt x="97" y="192"/>
                  </a:lnTo>
                  <a:lnTo>
                    <a:pt x="0" y="96"/>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3" name="Freeform 188"/>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close/>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4" name="Freeform 189"/>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grpSp>
        <p:nvGrpSpPr>
          <p:cNvPr id="20" name="Group 19"/>
          <p:cNvGrpSpPr/>
          <p:nvPr/>
        </p:nvGrpSpPr>
        <p:grpSpPr>
          <a:xfrm>
            <a:off x="5270229" y="3668169"/>
            <a:ext cx="2309070" cy="1348590"/>
            <a:chOff x="4428348" y="1304246"/>
            <a:chExt cx="2805113" cy="1638299"/>
          </a:xfrm>
        </p:grpSpPr>
        <p:pic>
          <p:nvPicPr>
            <p:cNvPr id="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348" y="1320120"/>
              <a:ext cx="2805113" cy="1622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608" y="1304246"/>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451" y="1621747"/>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212" y="1936071"/>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
        <p:nvSpPr>
          <p:cNvPr id="2" name="Title 1"/>
          <p:cNvSpPr>
            <a:spLocks noGrp="1"/>
          </p:cNvSpPr>
          <p:nvPr>
            <p:ph type="title"/>
          </p:nvPr>
        </p:nvSpPr>
        <p:spPr/>
        <p:txBody>
          <a:bodyPr/>
          <a:lstStyle/>
          <a:p>
            <a:r>
              <a:rPr lang="en-IN" dirty="0" smtClean="0"/>
              <a:t>Compute - </a:t>
            </a:r>
            <a:r>
              <a:rPr lang="en-IN" dirty="0" err="1" smtClean="0"/>
              <a:t>Autoscaling</a:t>
            </a:r>
            <a:endParaRPr lang="en-IN" dirty="0"/>
          </a:p>
        </p:txBody>
      </p:sp>
    </p:spTree>
    <p:extLst>
      <p:ext uri="{BB962C8B-B14F-4D97-AF65-F5344CB8AC3E}">
        <p14:creationId xmlns:p14="http://schemas.microsoft.com/office/powerpoint/2010/main" val="18112868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a:spLocks noChangeArrowheads="1"/>
          </p:cNvSpPr>
          <p:nvPr/>
        </p:nvSpPr>
        <p:spPr bwMode="auto">
          <a:xfrm>
            <a:off x="1974267" y="957891"/>
            <a:ext cx="159530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F29826"/>
                </a:solidFill>
                <a:latin typeface="Helvetica Neue"/>
              </a:rPr>
              <a:t>Auto Scaling</a:t>
            </a:r>
          </a:p>
        </p:txBody>
      </p:sp>
      <p:grpSp>
        <p:nvGrpSpPr>
          <p:cNvPr id="13" name="Group 22"/>
          <p:cNvGrpSpPr>
            <a:grpSpLocks/>
          </p:cNvGrpSpPr>
          <p:nvPr/>
        </p:nvGrpSpPr>
        <p:grpSpPr bwMode="auto">
          <a:xfrm>
            <a:off x="655985" y="925513"/>
            <a:ext cx="1084263" cy="1038225"/>
            <a:chOff x="7921626" y="2005807"/>
            <a:chExt cx="609600" cy="584201"/>
          </a:xfrm>
        </p:grpSpPr>
        <p:sp>
          <p:nvSpPr>
            <p:cNvPr id="14" name="Rectangle 181"/>
            <p:cNvSpPr>
              <a:spLocks noChangeArrowheads="1"/>
            </p:cNvSpPr>
            <p:nvPr/>
          </p:nvSpPr>
          <p:spPr bwMode="auto">
            <a:xfrm>
              <a:off x="8143876" y="2135982"/>
              <a:ext cx="160338" cy="331788"/>
            </a:xfrm>
            <a:prstGeom prst="rect">
              <a:avLst/>
            </a:prstGeom>
            <a:solidFill>
              <a:srgbClr val="F798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5" name="Freeform 182"/>
            <p:cNvSpPr>
              <a:spLocks/>
            </p:cNvSpPr>
            <p:nvPr/>
          </p:nvSpPr>
          <p:spPr bwMode="auto">
            <a:xfrm>
              <a:off x="8096251" y="2005807"/>
              <a:ext cx="260350" cy="130175"/>
            </a:xfrm>
            <a:custGeom>
              <a:avLst/>
              <a:gdLst>
                <a:gd name="T0" fmla="*/ 260350 w 164"/>
                <a:gd name="T1" fmla="*/ 130175 h 82"/>
                <a:gd name="T2" fmla="*/ 0 w 164"/>
                <a:gd name="T3" fmla="*/ 130175 h 82"/>
                <a:gd name="T4" fmla="*/ 128588 w 164"/>
                <a:gd name="T5" fmla="*/ 0 h 82"/>
                <a:gd name="T6" fmla="*/ 260350 w 164"/>
                <a:gd name="T7" fmla="*/ 130175 h 82"/>
                <a:gd name="T8" fmla="*/ 0 60000 65536"/>
                <a:gd name="T9" fmla="*/ 0 60000 65536"/>
                <a:gd name="T10" fmla="*/ 0 60000 65536"/>
                <a:gd name="T11" fmla="*/ 0 60000 65536"/>
                <a:gd name="T12" fmla="*/ 0 w 164"/>
                <a:gd name="T13" fmla="*/ 0 h 82"/>
                <a:gd name="T14" fmla="*/ 164 w 164"/>
                <a:gd name="T15" fmla="*/ 82 h 82"/>
              </a:gdLst>
              <a:ahLst/>
              <a:cxnLst>
                <a:cxn ang="T8">
                  <a:pos x="T0" y="T1"/>
                </a:cxn>
                <a:cxn ang="T9">
                  <a:pos x="T2" y="T3"/>
                </a:cxn>
                <a:cxn ang="T10">
                  <a:pos x="T4" y="T5"/>
                </a:cxn>
                <a:cxn ang="T11">
                  <a:pos x="T6" y="T7"/>
                </a:cxn>
              </a:cxnLst>
              <a:rect l="T12" t="T13" r="T14" b="T15"/>
              <a:pathLst>
                <a:path w="164" h="82">
                  <a:moveTo>
                    <a:pt x="164" y="82"/>
                  </a:moveTo>
                  <a:lnTo>
                    <a:pt x="0" y="82"/>
                  </a:lnTo>
                  <a:lnTo>
                    <a:pt x="81" y="0"/>
                  </a:lnTo>
                  <a:lnTo>
                    <a:pt x="164" y="8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6" name="Freeform 183"/>
            <p:cNvSpPr>
              <a:spLocks/>
            </p:cNvSpPr>
            <p:nvPr/>
          </p:nvSpPr>
          <p:spPr bwMode="auto">
            <a:xfrm>
              <a:off x="8104188" y="2458245"/>
              <a:ext cx="258763" cy="131763"/>
            </a:xfrm>
            <a:custGeom>
              <a:avLst/>
              <a:gdLst>
                <a:gd name="T0" fmla="*/ 0 w 163"/>
                <a:gd name="T1" fmla="*/ 0 h 83"/>
                <a:gd name="T2" fmla="*/ 258763 w 163"/>
                <a:gd name="T3" fmla="*/ 0 h 83"/>
                <a:gd name="T4" fmla="*/ 128588 w 163"/>
                <a:gd name="T5" fmla="*/ 131763 h 83"/>
                <a:gd name="T6" fmla="*/ 0 w 163"/>
                <a:gd name="T7" fmla="*/ 0 h 83"/>
                <a:gd name="T8" fmla="*/ 0 60000 65536"/>
                <a:gd name="T9" fmla="*/ 0 60000 65536"/>
                <a:gd name="T10" fmla="*/ 0 60000 65536"/>
                <a:gd name="T11" fmla="*/ 0 60000 65536"/>
                <a:gd name="T12" fmla="*/ 0 w 163"/>
                <a:gd name="T13" fmla="*/ 0 h 83"/>
                <a:gd name="T14" fmla="*/ 163 w 163"/>
                <a:gd name="T15" fmla="*/ 83 h 83"/>
              </a:gdLst>
              <a:ahLst/>
              <a:cxnLst>
                <a:cxn ang="T8">
                  <a:pos x="T0" y="T1"/>
                </a:cxn>
                <a:cxn ang="T9">
                  <a:pos x="T2" y="T3"/>
                </a:cxn>
                <a:cxn ang="T10">
                  <a:pos x="T4" y="T5"/>
                </a:cxn>
                <a:cxn ang="T11">
                  <a:pos x="T6" y="T7"/>
                </a:cxn>
              </a:cxnLst>
              <a:rect l="T12" t="T13" r="T14" b="T15"/>
              <a:pathLst>
                <a:path w="163" h="83">
                  <a:moveTo>
                    <a:pt x="0" y="0"/>
                  </a:moveTo>
                  <a:lnTo>
                    <a:pt x="163" y="0"/>
                  </a:lnTo>
                  <a:lnTo>
                    <a:pt x="81" y="83"/>
                  </a:lnTo>
                  <a:lnTo>
                    <a:pt x="0" y="0"/>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 name="Freeform 184"/>
            <p:cNvSpPr>
              <a:spLocks/>
            </p:cNvSpPr>
            <p:nvPr/>
          </p:nvSpPr>
          <p:spPr bwMode="auto">
            <a:xfrm>
              <a:off x="7931151" y="2140745"/>
              <a:ext cx="266700" cy="304800"/>
            </a:xfrm>
            <a:custGeom>
              <a:avLst/>
              <a:gdLst>
                <a:gd name="T0" fmla="*/ 111125 w 168"/>
                <a:gd name="T1" fmla="*/ 225425 h 192"/>
                <a:gd name="T2" fmla="*/ 0 w 168"/>
                <a:gd name="T3" fmla="*/ 225425 h 192"/>
                <a:gd name="T4" fmla="*/ 0 w 168"/>
                <a:gd name="T5" fmla="*/ 79375 h 192"/>
                <a:gd name="T6" fmla="*/ 111125 w 168"/>
                <a:gd name="T7" fmla="*/ 79375 h 192"/>
                <a:gd name="T8" fmla="*/ 111125 w 168"/>
                <a:gd name="T9" fmla="*/ 0 h 192"/>
                <a:gd name="T10" fmla="*/ 266700 w 168"/>
                <a:gd name="T11" fmla="*/ 152400 h 192"/>
                <a:gd name="T12" fmla="*/ 111125 w 168"/>
                <a:gd name="T13" fmla="*/ 304800 h 192"/>
                <a:gd name="T14" fmla="*/ 111125 w 168"/>
                <a:gd name="T15" fmla="*/ 225425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70" y="142"/>
                  </a:moveTo>
                  <a:lnTo>
                    <a:pt x="0" y="142"/>
                  </a:lnTo>
                  <a:lnTo>
                    <a:pt x="0" y="50"/>
                  </a:lnTo>
                  <a:lnTo>
                    <a:pt x="70" y="50"/>
                  </a:lnTo>
                  <a:lnTo>
                    <a:pt x="70" y="0"/>
                  </a:lnTo>
                  <a:lnTo>
                    <a:pt x="168" y="96"/>
                  </a:lnTo>
                  <a:lnTo>
                    <a:pt x="70" y="192"/>
                  </a:lnTo>
                  <a:lnTo>
                    <a:pt x="70" y="14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8" name="Freeform 185"/>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close/>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9" name="Freeform 186"/>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 name="Freeform 187"/>
            <p:cNvSpPr>
              <a:spLocks/>
            </p:cNvSpPr>
            <p:nvPr/>
          </p:nvSpPr>
          <p:spPr bwMode="auto">
            <a:xfrm>
              <a:off x="8255001" y="2140745"/>
              <a:ext cx="266700" cy="304800"/>
            </a:xfrm>
            <a:custGeom>
              <a:avLst/>
              <a:gdLst>
                <a:gd name="T0" fmla="*/ 0 w 168"/>
                <a:gd name="T1" fmla="*/ 152400 h 192"/>
                <a:gd name="T2" fmla="*/ 153988 w 168"/>
                <a:gd name="T3" fmla="*/ 0 h 192"/>
                <a:gd name="T4" fmla="*/ 153988 w 168"/>
                <a:gd name="T5" fmla="*/ 79375 h 192"/>
                <a:gd name="T6" fmla="*/ 266700 w 168"/>
                <a:gd name="T7" fmla="*/ 79375 h 192"/>
                <a:gd name="T8" fmla="*/ 266700 w 168"/>
                <a:gd name="T9" fmla="*/ 225425 h 192"/>
                <a:gd name="T10" fmla="*/ 153988 w 168"/>
                <a:gd name="T11" fmla="*/ 225425 h 192"/>
                <a:gd name="T12" fmla="*/ 153988 w 168"/>
                <a:gd name="T13" fmla="*/ 304800 h 192"/>
                <a:gd name="T14" fmla="*/ 0 w 168"/>
                <a:gd name="T15" fmla="*/ 152400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0" y="96"/>
                  </a:moveTo>
                  <a:lnTo>
                    <a:pt x="97" y="0"/>
                  </a:lnTo>
                  <a:lnTo>
                    <a:pt x="97" y="50"/>
                  </a:lnTo>
                  <a:lnTo>
                    <a:pt x="168" y="50"/>
                  </a:lnTo>
                  <a:lnTo>
                    <a:pt x="168" y="142"/>
                  </a:lnTo>
                  <a:lnTo>
                    <a:pt x="97" y="142"/>
                  </a:lnTo>
                  <a:lnTo>
                    <a:pt x="97" y="192"/>
                  </a:lnTo>
                  <a:lnTo>
                    <a:pt x="0" y="96"/>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3" name="Freeform 188"/>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close/>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4" name="Freeform 189"/>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29" name="Picture 28"/>
          <p:cNvPicPr>
            <a:picLocks noChangeAspect="1"/>
          </p:cNvPicPr>
          <p:nvPr/>
        </p:nvPicPr>
        <p:blipFill>
          <a:blip r:embed="rId3">
            <a:clrChange>
              <a:clrFrom>
                <a:srgbClr val="FFFFFF"/>
              </a:clrFrom>
              <a:clrTo>
                <a:srgbClr val="FFFFFF">
                  <a:alpha val="0"/>
                </a:srgbClr>
              </a:clrTo>
            </a:clrChange>
          </a:blip>
          <a:stretch>
            <a:fillRect/>
          </a:stretch>
        </p:blipFill>
        <p:spPr>
          <a:xfrm>
            <a:off x="2220682" y="2817870"/>
            <a:ext cx="890126" cy="776594"/>
          </a:xfrm>
          <a:prstGeom prst="rect">
            <a:avLst/>
          </a:prstGeom>
        </p:spPr>
      </p:pic>
      <p:sp>
        <p:nvSpPr>
          <p:cNvPr id="30" name="TextBox 29"/>
          <p:cNvSpPr txBox="1"/>
          <p:nvPr/>
        </p:nvSpPr>
        <p:spPr>
          <a:xfrm>
            <a:off x="2047164" y="3665065"/>
            <a:ext cx="3696145" cy="473204"/>
          </a:xfrm>
          <a:prstGeom prst="rect">
            <a:avLst/>
          </a:prstGeom>
          <a:noFill/>
        </p:spPr>
        <p:txBody>
          <a:bodyPr wrap="square" lIns="68577" tIns="34289" rIns="68577" bIns="34289" rtlCol="0">
            <a:spAutoFit/>
          </a:bodyPr>
          <a:lstStyle/>
          <a:p>
            <a:pPr defTabSz="342884">
              <a:lnSpc>
                <a:spcPct val="130000"/>
              </a:lnSpc>
            </a:pPr>
            <a:r>
              <a:rPr lang="en-US" sz="2100" dirty="0" smtClean="0">
                <a:solidFill>
                  <a:prstClr val="black"/>
                </a:solidFill>
                <a:cs typeface="Helvetica Neue Light"/>
              </a:rPr>
              <a:t>!!! CPU </a:t>
            </a:r>
            <a:r>
              <a:rPr lang="en-US" sz="2100" dirty="0">
                <a:solidFill>
                  <a:prstClr val="black"/>
                </a:solidFill>
                <a:cs typeface="Helvetica Neue Light"/>
              </a:rPr>
              <a:t>Utilization  = 76%</a:t>
            </a:r>
          </a:p>
        </p:txBody>
      </p:sp>
      <p:pic>
        <p:nvPicPr>
          <p:cNvPr id="32" name="Picture 31"/>
          <p:cNvPicPr>
            <a:picLocks noChangeAspect="1"/>
          </p:cNvPicPr>
          <p:nvPr/>
        </p:nvPicPr>
        <p:blipFill>
          <a:blip r:embed="rId3">
            <a:clrChange>
              <a:clrFrom>
                <a:srgbClr val="FFFFFF"/>
              </a:clrFrom>
              <a:clrTo>
                <a:srgbClr val="FFFFFF">
                  <a:alpha val="0"/>
                </a:srgbClr>
              </a:clrTo>
            </a:clrChange>
          </a:blip>
          <a:stretch>
            <a:fillRect/>
          </a:stretch>
        </p:blipFill>
        <p:spPr>
          <a:xfrm>
            <a:off x="3297742" y="2816160"/>
            <a:ext cx="890126" cy="776594"/>
          </a:xfrm>
          <a:prstGeom prst="rect">
            <a:avLst/>
          </a:prstGeom>
        </p:spPr>
      </p:pic>
      <p:pic>
        <p:nvPicPr>
          <p:cNvPr id="33" name="Picture 32"/>
          <p:cNvPicPr>
            <a:picLocks noChangeAspect="1"/>
          </p:cNvPicPr>
          <p:nvPr/>
        </p:nvPicPr>
        <p:blipFill>
          <a:blip r:embed="rId3">
            <a:clrChange>
              <a:clrFrom>
                <a:srgbClr val="FFFFFF"/>
              </a:clrFrom>
              <a:clrTo>
                <a:srgbClr val="FFFFFF">
                  <a:alpha val="0"/>
                </a:srgbClr>
              </a:clrTo>
            </a:clrChange>
          </a:blip>
          <a:stretch>
            <a:fillRect/>
          </a:stretch>
        </p:blipFill>
        <p:spPr>
          <a:xfrm>
            <a:off x="4374802" y="2814450"/>
            <a:ext cx="890126" cy="776594"/>
          </a:xfrm>
          <a:prstGeom prst="rect">
            <a:avLst/>
          </a:prstGeom>
        </p:spPr>
      </p:pic>
      <p:pic>
        <p:nvPicPr>
          <p:cNvPr id="34" name="Picture 33"/>
          <p:cNvPicPr>
            <a:picLocks noChangeAspect="1"/>
          </p:cNvPicPr>
          <p:nvPr/>
        </p:nvPicPr>
        <p:blipFill>
          <a:blip r:embed="rId3">
            <a:clrChange>
              <a:clrFrom>
                <a:srgbClr val="FFFFFF"/>
              </a:clrFrom>
              <a:clrTo>
                <a:srgbClr val="FFFFFF">
                  <a:alpha val="0"/>
                </a:srgbClr>
              </a:clrTo>
            </a:clrChange>
          </a:blip>
          <a:stretch>
            <a:fillRect/>
          </a:stretch>
        </p:blipFill>
        <p:spPr>
          <a:xfrm>
            <a:off x="5451862" y="2812740"/>
            <a:ext cx="890126" cy="776594"/>
          </a:xfrm>
          <a:prstGeom prst="rect">
            <a:avLst/>
          </a:prstGeom>
        </p:spPr>
      </p:pic>
      <p:pic>
        <p:nvPicPr>
          <p:cNvPr id="37" name="Picture 36"/>
          <p:cNvPicPr>
            <a:picLocks noChangeAspect="1"/>
          </p:cNvPicPr>
          <p:nvPr/>
        </p:nvPicPr>
        <p:blipFill>
          <a:blip r:embed="rId3">
            <a:clrChange>
              <a:clrFrom>
                <a:srgbClr val="FFFFFF"/>
              </a:clrFrom>
              <a:clrTo>
                <a:srgbClr val="FFFFFF">
                  <a:alpha val="0"/>
                </a:srgbClr>
              </a:clrTo>
            </a:clrChange>
          </a:blip>
          <a:stretch>
            <a:fillRect/>
          </a:stretch>
        </p:blipFill>
        <p:spPr>
          <a:xfrm>
            <a:off x="6528922" y="2821419"/>
            <a:ext cx="890126" cy="776594"/>
          </a:xfrm>
          <a:prstGeom prst="rect">
            <a:avLst/>
          </a:prstGeom>
        </p:spPr>
      </p:pic>
      <p:sp>
        <p:nvSpPr>
          <p:cNvPr id="38" name="TextBox 37"/>
          <p:cNvSpPr txBox="1"/>
          <p:nvPr/>
        </p:nvSpPr>
        <p:spPr>
          <a:xfrm>
            <a:off x="2047164" y="1683192"/>
            <a:ext cx="3696145" cy="720195"/>
          </a:xfrm>
          <a:prstGeom prst="rect">
            <a:avLst/>
          </a:prstGeom>
          <a:noFill/>
        </p:spPr>
        <p:txBody>
          <a:bodyPr wrap="square" lIns="68577" tIns="34289" rIns="68577" bIns="34289" rtlCol="0">
            <a:spAutoFit/>
          </a:bodyPr>
          <a:lstStyle/>
          <a:p>
            <a:pPr defTabSz="342884">
              <a:lnSpc>
                <a:spcPct val="130000"/>
              </a:lnSpc>
            </a:pPr>
            <a:r>
              <a:rPr lang="en-US" sz="2100" dirty="0" smtClean="0">
                <a:solidFill>
                  <a:prstClr val="black"/>
                </a:solidFill>
                <a:cs typeface="Helvetica Neue Light"/>
              </a:rPr>
              <a:t>Trigger: CPU </a:t>
            </a:r>
            <a:r>
              <a:rPr lang="en-US" sz="2100" dirty="0">
                <a:solidFill>
                  <a:prstClr val="black"/>
                </a:solidFill>
                <a:cs typeface="Helvetica Neue Light"/>
              </a:rPr>
              <a:t>Utilization &gt; 75%</a:t>
            </a:r>
          </a:p>
          <a:p>
            <a:pPr defTabSz="342884">
              <a:lnSpc>
                <a:spcPct val="130000"/>
              </a:lnSpc>
            </a:pPr>
            <a:r>
              <a:rPr lang="en-US" sz="1200" i="1" dirty="0">
                <a:solidFill>
                  <a:prstClr val="black"/>
                </a:solidFill>
                <a:cs typeface="Helvetica Neue Light"/>
              </a:rPr>
              <a:t>Auto Scale and distribute load, up to 5 Instances</a:t>
            </a:r>
          </a:p>
        </p:txBody>
      </p:sp>
    </p:spTree>
    <p:extLst>
      <p:ext uri="{BB962C8B-B14F-4D97-AF65-F5344CB8AC3E}">
        <p14:creationId xmlns:p14="http://schemas.microsoft.com/office/powerpoint/2010/main" val="25979046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p:cTn id="38" dur="500" fill="hold"/>
                                        <p:tgtEl>
                                          <p:spTgt spid="37"/>
                                        </p:tgtEl>
                                        <p:attrNameLst>
                                          <p:attrName>ppt_w</p:attrName>
                                        </p:attrNameLst>
                                      </p:cBhvr>
                                      <p:tavLst>
                                        <p:tav tm="0">
                                          <p:val>
                                            <p:fltVal val="0"/>
                                          </p:val>
                                        </p:tav>
                                        <p:tav tm="100000">
                                          <p:val>
                                            <p:strVal val="#ppt_w"/>
                                          </p:val>
                                        </p:tav>
                                      </p:tavLst>
                                    </p:anim>
                                    <p:anim calcmode="lin" valueType="num">
                                      <p:cBhvr>
                                        <p:cTn id="39" dur="500" fill="hold"/>
                                        <p:tgtEl>
                                          <p:spTgt spid="37"/>
                                        </p:tgtEl>
                                        <p:attrNameLst>
                                          <p:attrName>ppt_h</p:attrName>
                                        </p:attrNameLst>
                                      </p:cBhvr>
                                      <p:tavLst>
                                        <p:tav tm="0">
                                          <p:val>
                                            <p:fltVal val="0"/>
                                          </p:val>
                                        </p:tav>
                                        <p:tav tm="100000">
                                          <p:val>
                                            <p:strVal val="#ppt_h"/>
                                          </p:val>
                                        </p:tav>
                                      </p:tavLst>
                                    </p:anim>
                                    <p:animEffect transition="in" filter="fade">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8" grpId="0"/>
    </p:bldLst>
  </p:timing>
</p:sld>
</file>

<file path=ppt/theme/theme1.xml><?xml version="1.0" encoding="utf-8"?>
<a:theme xmlns:a="http://schemas.openxmlformats.org/drawingml/2006/main" name="polyglot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glot master.pot [Compatibility Mode]" id="{473B406D-A2B4-4B84-BADF-31DB36364739}" vid="{1675F605-5E5F-4BCC-A849-29D415425356}"/>
    </a:ext>
  </a:extLst>
</a:theme>
</file>

<file path=ppt/theme/theme2.xml><?xml version="1.0" encoding="utf-8"?>
<a:theme xmlns:a="http://schemas.openxmlformats.org/drawingml/2006/main" name="1_polyglot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glot master.pot [Compatibility Mode]" id="{473B406D-A2B4-4B84-BADF-31DB36364739}" vid="{1675F605-5E5F-4BCC-A849-29D41542535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polyglot master</Template>
  <TotalTime>22971</TotalTime>
  <Words>12079</Words>
  <Application>Microsoft Office PowerPoint</Application>
  <PresentationFormat>On-screen Show (16:9)</PresentationFormat>
  <Paragraphs>2624</Paragraphs>
  <Slides>245</Slides>
  <Notes>60</Notes>
  <HiddenSlides>4</HiddenSlides>
  <MMClips>0</MMClips>
  <ScaleCrop>false</ScaleCrop>
  <HeadingPairs>
    <vt:vector size="6" baseType="variant">
      <vt:variant>
        <vt:lpstr>Fonts Used</vt:lpstr>
      </vt:variant>
      <vt:variant>
        <vt:i4>24</vt:i4>
      </vt:variant>
      <vt:variant>
        <vt:lpstr>Theme</vt:lpstr>
      </vt:variant>
      <vt:variant>
        <vt:i4>2</vt:i4>
      </vt:variant>
      <vt:variant>
        <vt:lpstr>Slide Titles</vt:lpstr>
      </vt:variant>
      <vt:variant>
        <vt:i4>245</vt:i4>
      </vt:variant>
    </vt:vector>
  </HeadingPairs>
  <TitlesOfParts>
    <vt:vector size="271" baseType="lpstr">
      <vt:lpstr>ＭＳ Ｐゴシック</vt:lpstr>
      <vt:lpstr>ＭＳ Ｐゴシック</vt:lpstr>
      <vt:lpstr>Arial</vt:lpstr>
      <vt:lpstr>Arial Black</vt:lpstr>
      <vt:lpstr>Calibri</vt:lpstr>
      <vt:lpstr>Candara</vt:lpstr>
      <vt:lpstr>Comic Sans MS</vt:lpstr>
      <vt:lpstr>Courier</vt:lpstr>
      <vt:lpstr>Courier New</vt:lpstr>
      <vt:lpstr>Gill Sans</vt:lpstr>
      <vt:lpstr>Helvetica Neue</vt:lpstr>
      <vt:lpstr>Helvetica Neue Light</vt:lpstr>
      <vt:lpstr>HGｺﾞｼｯｸM</vt:lpstr>
      <vt:lpstr>Josefin Slab Bold</vt:lpstr>
      <vt:lpstr>Lucida Grande</vt:lpstr>
      <vt:lpstr>Permanent Marker</vt:lpstr>
      <vt:lpstr>Segoe UI Light</vt:lpstr>
      <vt:lpstr>Sketchetik Light</vt:lpstr>
      <vt:lpstr>Tahoma</vt:lpstr>
      <vt:lpstr>Times New Roman</vt:lpstr>
      <vt:lpstr>Verdana</vt:lpstr>
      <vt:lpstr>Wingdings</vt:lpstr>
      <vt:lpstr>ZapfDingbats</vt:lpstr>
      <vt:lpstr>ヒラギノ角ゴ ProN W3</vt:lpstr>
      <vt:lpstr>polyglot master</vt:lpstr>
      <vt:lpstr>1_polyglot master</vt:lpstr>
      <vt:lpstr>Amazon Web Services</vt:lpstr>
      <vt:lpstr>AWS Platform</vt:lpstr>
      <vt:lpstr>AWS Platform</vt:lpstr>
      <vt:lpstr>PowerPoint Presentation</vt:lpstr>
      <vt:lpstr>PowerPoint Presentation</vt:lpstr>
      <vt:lpstr>PowerPoint Presentation</vt:lpstr>
      <vt:lpstr>PowerPoint Presentation</vt:lpstr>
      <vt:lpstr>PowerPoint Presentation</vt:lpstr>
      <vt:lpstr>Regions</vt:lpstr>
      <vt:lpstr>PowerPoint Presentation</vt:lpstr>
      <vt:lpstr>Compute</vt:lpstr>
      <vt:lpstr>Amazon EC2</vt:lpstr>
      <vt:lpstr>What is EC2?</vt:lpstr>
      <vt:lpstr>EC2 - Introduction</vt:lpstr>
      <vt:lpstr>EC2</vt:lpstr>
      <vt:lpstr>EC2</vt:lpstr>
      <vt:lpstr>EC2Benefits</vt:lpstr>
      <vt:lpstr>Elasticity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Completely Controlled</vt:lpstr>
      <vt:lpstr>Completely Controlled</vt:lpstr>
      <vt:lpstr>Flexibility</vt:lpstr>
      <vt:lpstr>Multiple EC2 Instance Types</vt:lpstr>
      <vt:lpstr>PowerPoint Presentation</vt:lpstr>
      <vt:lpstr>EC2 instances: Families and Generations</vt:lpstr>
      <vt:lpstr>EC2  instances:  Sizes</vt:lpstr>
      <vt:lpstr>EC2 instances: Types</vt:lpstr>
      <vt:lpstr>PowerPoint Presentation</vt:lpstr>
      <vt:lpstr>PowerPoint Presentation</vt:lpstr>
      <vt:lpstr>PowerPoint Presentation</vt:lpstr>
      <vt:lpstr>Performance factors:  Storage</vt:lpstr>
      <vt:lpstr>Reliability</vt:lpstr>
      <vt:lpstr>Build reliable architectures</vt:lpstr>
      <vt:lpstr>PowerPoint Presentation</vt:lpstr>
      <vt:lpstr>Security</vt:lpstr>
      <vt:lpstr>PowerPoint Presentation</vt:lpstr>
      <vt:lpstr>PowerPoint Presentation</vt:lpstr>
      <vt:lpstr>Cost Effectiveness</vt:lpstr>
      <vt:lpstr>PowerPoint Presentation</vt:lpstr>
      <vt:lpstr>PowerPoint Presentation</vt:lpstr>
      <vt:lpstr>PowerPoint Presentation</vt:lpstr>
      <vt:lpstr>PowerPoint Presentation</vt:lpstr>
      <vt:lpstr>EC2 Free Instances</vt:lpstr>
      <vt:lpstr>Demo</vt:lpstr>
      <vt:lpstr>Exercises</vt:lpstr>
      <vt:lpstr>Amazon EBS</vt:lpstr>
      <vt:lpstr>Elastic Block Store (EBS)</vt:lpstr>
      <vt:lpstr>PowerPoint Presentation</vt:lpstr>
      <vt:lpstr>PowerPoint Presentation</vt:lpstr>
      <vt:lpstr>PowerPoint Presentation</vt:lpstr>
      <vt:lpstr>PowerPoint Presentation</vt:lpstr>
      <vt:lpstr>EBS</vt:lpstr>
      <vt:lpstr>Workloads  on  EBS  Provisioned  IOPS</vt:lpstr>
      <vt:lpstr>PowerPoint Presentation</vt:lpstr>
      <vt:lpstr>Use  Amazon  EBS  When  You  Need</vt:lpstr>
      <vt:lpstr>Amazon Machine Image</vt:lpstr>
      <vt:lpstr>Amazon Machine Image ( AMI )</vt:lpstr>
      <vt:lpstr>Amazon ELB</vt:lpstr>
      <vt:lpstr>Elastic Load Balancer (ELB )</vt:lpstr>
      <vt:lpstr>ELB - Overview</vt:lpstr>
      <vt:lpstr>ELB - Load Distribution</vt:lpstr>
      <vt:lpstr>ELB - Load Distribution</vt:lpstr>
      <vt:lpstr>ELB – Support Protocols</vt:lpstr>
      <vt:lpstr>AWS CloudWatch</vt:lpstr>
      <vt:lpstr>What is AWS CloudWatch?</vt:lpstr>
      <vt:lpstr>PowerPoint Presentation</vt:lpstr>
      <vt:lpstr>PowerPoint Presentation</vt:lpstr>
      <vt:lpstr>PowerPoint Presentation</vt:lpstr>
      <vt:lpstr>Metrics - EC2</vt:lpstr>
      <vt:lpstr>Metrics - RDS</vt:lpstr>
      <vt:lpstr>Time Series Data (TSD)</vt:lpstr>
      <vt:lpstr>Time Series Data (TSD)</vt:lpstr>
      <vt:lpstr>Datapoints</vt:lpstr>
      <vt:lpstr>Datapoints</vt:lpstr>
      <vt:lpstr>PowerPoint Presentation</vt:lpstr>
      <vt:lpstr>AWS CloudWatch Metrics</vt:lpstr>
      <vt:lpstr>PowerPoint Presentation</vt:lpstr>
      <vt:lpstr>AWS CloudWatch Alarms</vt:lpstr>
      <vt:lpstr>AWS CloudWatch Alarms</vt:lpstr>
      <vt:lpstr>Inside</vt:lpstr>
      <vt:lpstr>Inside</vt:lpstr>
      <vt:lpstr>PowerPoint Presentation</vt:lpstr>
      <vt:lpstr>AWS Autoscaling</vt:lpstr>
      <vt:lpstr>What is Autoscaling</vt:lpstr>
      <vt:lpstr>Compute - Autoscaling</vt:lpstr>
      <vt:lpstr>PowerPoint Presentation</vt:lpstr>
      <vt:lpstr>PowerPoint Presentation</vt:lpstr>
      <vt:lpstr>How Autoscaling Works?</vt:lpstr>
      <vt:lpstr>PowerPoint Presentation</vt:lpstr>
      <vt:lpstr>Horizontal and Vertical Scaling</vt:lpstr>
      <vt:lpstr>Scaling Conditions</vt:lpstr>
      <vt:lpstr>PowerPoint Presentation</vt:lpstr>
      <vt:lpstr>Scaling Plans</vt:lpstr>
      <vt:lpstr>PowerPoint Presentation</vt:lpstr>
      <vt:lpstr>Dynamic Scaling</vt:lpstr>
      <vt:lpstr>Scaling Based On A Schedule</vt:lpstr>
      <vt:lpstr>Health Check</vt:lpstr>
      <vt:lpstr>Amazon CloudWatch Alarms</vt:lpstr>
      <vt:lpstr>PowerPoint Presentation</vt:lpstr>
      <vt:lpstr>Storage</vt:lpstr>
      <vt:lpstr>Amazon S3</vt:lpstr>
      <vt:lpstr>Simple Storage Service – S3</vt:lpstr>
      <vt:lpstr>PowerPoint Presentation</vt:lpstr>
      <vt:lpstr>Features</vt:lpstr>
      <vt:lpstr>PowerPoint Presentation</vt:lpstr>
      <vt:lpstr>Amazon Glacier</vt:lpstr>
      <vt:lpstr>Glacier</vt:lpstr>
      <vt:lpstr>Glacier</vt:lpstr>
      <vt:lpstr>Glacier</vt:lpstr>
      <vt:lpstr>Amazon  S3  and  Glacier  can  help  you  build…</vt:lpstr>
      <vt:lpstr>PowerPoint Presentation</vt:lpstr>
      <vt:lpstr>PowerPoint Presentation</vt:lpstr>
      <vt:lpstr>PowerPoint Presentation</vt:lpstr>
      <vt:lpstr>PowerPoint Presentation</vt:lpstr>
      <vt:lpstr>PowerPoint Presentation</vt:lpstr>
      <vt:lpstr>PowerPoint Presentation</vt:lpstr>
      <vt:lpstr>CloudFront</vt:lpstr>
      <vt:lpstr>Agenda</vt:lpstr>
      <vt:lpstr>Introduction</vt:lpstr>
      <vt:lpstr>Introduction ..contd</vt:lpstr>
      <vt:lpstr>One vs Many</vt:lpstr>
      <vt:lpstr>CDN block diagram</vt:lpstr>
      <vt:lpstr>CDN Distribution</vt:lpstr>
      <vt:lpstr>Advantages</vt:lpstr>
      <vt:lpstr>Technologies used by CDN</vt:lpstr>
      <vt:lpstr>Where to Use?</vt:lpstr>
      <vt:lpstr>CDN Providers</vt:lpstr>
      <vt:lpstr>AWS CloudFront</vt:lpstr>
      <vt:lpstr>Global  CloudFront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 Route53</vt:lpstr>
      <vt:lpstr>Agenda</vt:lpstr>
      <vt:lpstr>Introduction</vt:lpstr>
      <vt:lpstr>How it works?</vt:lpstr>
      <vt:lpstr>What is DNS Failover?</vt:lpstr>
      <vt:lpstr>What is DNS Failover?</vt:lpstr>
      <vt:lpstr>DNS  Failover:  A  Glossary</vt:lpstr>
      <vt:lpstr>How  Does  it  Work?</vt:lpstr>
      <vt:lpstr>Amazon VPC</vt:lpstr>
      <vt:lpstr>VPC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Physical Security of Data Centers</vt:lpstr>
      <vt:lpstr>EC2 Security</vt:lpstr>
      <vt:lpstr>Architected for Security Requirements</vt:lpstr>
      <vt:lpstr>AWS IAM</vt:lpstr>
      <vt:lpstr>Agenda</vt:lpstr>
      <vt:lpstr>IAM</vt:lpstr>
      <vt:lpstr>PowerPoint Presentation</vt:lpstr>
      <vt:lpstr>PowerPoint Presentation</vt:lpstr>
      <vt:lpstr>PowerPoint Presentation</vt:lpstr>
      <vt:lpstr>IAM</vt:lpstr>
      <vt:lpstr>PowerPoint Presentation</vt:lpstr>
      <vt:lpstr>IAM</vt:lpstr>
      <vt:lpstr>IAM</vt:lpstr>
      <vt:lpstr>PowerPoint Presentation</vt:lpstr>
      <vt:lpstr>Cloud Resources</vt:lpstr>
      <vt:lpstr>Use cases</vt:lpstr>
      <vt:lpstr>Delegation</vt:lpstr>
      <vt:lpstr>IAM Roles for Amazon EC2</vt:lpstr>
      <vt:lpstr>PowerPoint Presentation</vt:lpstr>
      <vt:lpstr>IAM Roles for Amazon EC2 - 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Amazon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Shuttleworth</dc:creator>
  <cp:lastModifiedBy>satheesh</cp:lastModifiedBy>
  <cp:revision>696</cp:revision>
  <cp:lastPrinted>2012-08-01T12:17:57Z</cp:lastPrinted>
  <dcterms:created xsi:type="dcterms:W3CDTF">2012-07-31T09:28:09Z</dcterms:created>
  <dcterms:modified xsi:type="dcterms:W3CDTF">2016-10-23T06:18:56Z</dcterms:modified>
</cp:coreProperties>
</file>